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e6806e0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e6806e0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fe6806e0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fe6806e0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1fe6806e0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1fe6806e0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e6806e0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e6806e0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fe6806e0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fe6806e0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fe6806e0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fe6806e0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fe6806e0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fe6806e0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fe6806e0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fe6806e0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Comparing Data &amp; Strings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Primitive Types (</a:t>
            </a:r>
            <a:r>
              <a:rPr b="1" lang="en">
                <a:latin typeface="Courier New"/>
                <a:ea typeface="Courier New"/>
                <a:cs typeface="Courier New"/>
                <a:sym typeface="Courier New"/>
              </a:rPr>
              <a:t>int</a:t>
            </a:r>
            <a:r>
              <a:rPr lang="en"/>
              <a:t>, </a:t>
            </a:r>
            <a:r>
              <a:rPr b="1" lang="en">
                <a:latin typeface="Courier New"/>
                <a:ea typeface="Courier New"/>
                <a:cs typeface="Courier New"/>
                <a:sym typeface="Courier New"/>
              </a:rPr>
              <a:t>double</a:t>
            </a:r>
            <a:r>
              <a:rPr lang="en"/>
              <a:t>, </a:t>
            </a:r>
            <a:r>
              <a:rPr b="1" lang="en">
                <a:latin typeface="Courier New"/>
                <a:ea typeface="Courier New"/>
                <a:cs typeface="Courier New"/>
                <a:sym typeface="Courier New"/>
              </a:rPr>
              <a:t>char</a:t>
            </a:r>
            <a:r>
              <a:rPr lang="en"/>
              <a:t>, etc)</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relational operators to compare primitive data  </a:t>
            </a:r>
            <a:r>
              <a:rPr b="1" lang="en">
                <a:latin typeface="Courier New"/>
                <a:ea typeface="Courier New"/>
                <a:cs typeface="Courier New"/>
                <a:sym typeface="Courier New"/>
              </a:rPr>
              <a:t>&gt;, &gt;=, &lt;, &lt;=, ==, !=</a:t>
            </a:r>
            <a:endParaRPr b="1">
              <a:latin typeface="Courier New"/>
              <a:ea typeface="Courier New"/>
              <a:cs typeface="Courier New"/>
              <a:sym typeface="Courier New"/>
            </a:endParaRPr>
          </a:p>
          <a:p>
            <a:pPr indent="0" lvl="0" marL="0" rtl="0" algn="l">
              <a:spcBef>
                <a:spcPts val="1600"/>
              </a:spcBef>
              <a:spcAft>
                <a:spcPts val="0"/>
              </a:spcAft>
              <a:buNone/>
            </a:pPr>
            <a:r>
              <a:rPr lang="en"/>
              <a:t>Characters (</a:t>
            </a:r>
            <a:r>
              <a:rPr b="1" lang="en">
                <a:latin typeface="Courier New"/>
                <a:ea typeface="Courier New"/>
                <a:cs typeface="Courier New"/>
                <a:sym typeface="Courier New"/>
              </a:rPr>
              <a:t>char</a:t>
            </a:r>
            <a:r>
              <a:rPr lang="en"/>
              <a:t>) are ordered by Unicode.  Each character literal has a numerical representation. </a:t>
            </a:r>
            <a:endParaRPr/>
          </a:p>
          <a:p>
            <a:pPr indent="0" lvl="0" marL="0" rtl="0" algn="l">
              <a:spcBef>
                <a:spcPts val="1600"/>
              </a:spcBef>
              <a:spcAft>
                <a:spcPts val="0"/>
              </a:spcAft>
              <a:buNone/>
            </a:pPr>
            <a:r>
              <a:rPr lang="en"/>
              <a:t>A subsection called ASCII use most of the traditional characters on the keyboard.</a:t>
            </a:r>
            <a:endParaRPr/>
          </a:p>
          <a:p>
            <a:pPr indent="457200" lvl="0" marL="2286000" rtl="0" algn="l">
              <a:spcBef>
                <a:spcPts val="1600"/>
              </a:spcBef>
              <a:spcAft>
                <a:spcPts val="0"/>
              </a:spcAft>
              <a:buNone/>
            </a:pPr>
            <a:r>
              <a:rPr b="1" lang="en">
                <a:latin typeface="Courier New"/>
                <a:ea typeface="Courier New"/>
                <a:cs typeface="Courier New"/>
                <a:sym typeface="Courier New"/>
              </a:rPr>
              <a:t>‘a’</a:t>
            </a:r>
            <a:r>
              <a:rPr lang="en"/>
              <a:t> is smaller than </a:t>
            </a:r>
            <a:r>
              <a:rPr b="1" lang="en">
                <a:latin typeface="Courier New"/>
                <a:ea typeface="Courier New"/>
                <a:cs typeface="Courier New"/>
                <a:sym typeface="Courier New"/>
              </a:rPr>
              <a:t>‘c’</a:t>
            </a:r>
            <a:r>
              <a:rPr lang="en"/>
              <a:t>	  </a:t>
            </a:r>
            <a:endParaRPr/>
          </a:p>
          <a:p>
            <a:pPr indent="457200" lvl="0" marL="2286000" rtl="0" algn="l">
              <a:spcBef>
                <a:spcPts val="1600"/>
              </a:spcBef>
              <a:spcAft>
                <a:spcPts val="0"/>
              </a:spcAft>
              <a:buNone/>
            </a:pPr>
            <a:r>
              <a:rPr b="1" lang="en">
                <a:latin typeface="Courier New"/>
                <a:ea typeface="Courier New"/>
                <a:cs typeface="Courier New"/>
                <a:sym typeface="Courier New"/>
              </a:rPr>
              <a:t>‘D’</a:t>
            </a:r>
            <a:r>
              <a:rPr lang="en"/>
              <a:t> is smaller than </a:t>
            </a:r>
            <a:r>
              <a:rPr b="1" lang="en">
                <a:latin typeface="Courier New"/>
                <a:ea typeface="Courier New"/>
                <a:cs typeface="Courier New"/>
                <a:sym typeface="Courier New"/>
              </a:rPr>
              <a:t>‘d’</a:t>
            </a:r>
            <a:r>
              <a:rPr lang="en"/>
              <a:t>   </a:t>
            </a:r>
            <a:r>
              <a:rPr lang="en"/>
              <a:t>	</a:t>
            </a:r>
            <a:endParaRPr/>
          </a:p>
          <a:p>
            <a:pPr indent="457200" lvl="0" marL="2286000" rtl="0" algn="l">
              <a:spcBef>
                <a:spcPts val="1600"/>
              </a:spcBef>
              <a:spcAft>
                <a:spcPts val="0"/>
              </a:spcAft>
              <a:buNone/>
            </a:pPr>
            <a:r>
              <a:rPr b="1" lang="en">
                <a:latin typeface="Courier New"/>
                <a:ea typeface="Courier New"/>
                <a:cs typeface="Courier New"/>
                <a:sym typeface="Courier New"/>
              </a:rPr>
              <a:t>‘[’</a:t>
            </a:r>
            <a:r>
              <a:rPr lang="en"/>
              <a:t> is greater than </a:t>
            </a:r>
            <a:r>
              <a:rPr b="1" lang="en">
                <a:latin typeface="Courier New"/>
                <a:ea typeface="Courier New"/>
                <a:cs typeface="Courier New"/>
                <a:sym typeface="Courier New"/>
              </a:rPr>
              <a:t>‘S’</a:t>
            </a:r>
            <a:endParaRPr b="1">
              <a:latin typeface="Courier New"/>
              <a:ea typeface="Courier New"/>
              <a:cs typeface="Courier New"/>
              <a:sym typeface="Courier New"/>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8323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Primitive Types (</a:t>
            </a:r>
            <a:r>
              <a:rPr b="1" lang="en">
                <a:latin typeface="Courier New"/>
                <a:ea typeface="Courier New"/>
                <a:cs typeface="Courier New"/>
                <a:sym typeface="Courier New"/>
              </a:rPr>
              <a:t>int</a:t>
            </a:r>
            <a:r>
              <a:rPr lang="en"/>
              <a:t>, </a:t>
            </a:r>
            <a:r>
              <a:rPr b="1" lang="en">
                <a:latin typeface="Courier New"/>
                <a:ea typeface="Courier New"/>
                <a:cs typeface="Courier New"/>
                <a:sym typeface="Courier New"/>
              </a:rPr>
              <a:t>double</a:t>
            </a:r>
            <a:r>
              <a:rPr lang="en"/>
              <a:t>, </a:t>
            </a:r>
            <a:r>
              <a:rPr b="1" lang="en">
                <a:latin typeface="Courier New"/>
                <a:ea typeface="Courier New"/>
                <a:cs typeface="Courier New"/>
                <a:sym typeface="Courier New"/>
              </a:rPr>
              <a:t>char</a:t>
            </a:r>
            <a:r>
              <a:rPr lang="en"/>
              <a:t>, etc)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Digits, Uppercase, and Lowercase letters are in order.</a:t>
            </a:r>
            <a:endParaRPr/>
          </a:p>
          <a:p>
            <a:pPr indent="457200" lvl="0" marL="0" rtl="0" algn="l">
              <a:spcBef>
                <a:spcPts val="1600"/>
              </a:spcBef>
              <a:spcAft>
                <a:spcPts val="0"/>
              </a:spcAft>
              <a:buNone/>
            </a:pPr>
            <a:r>
              <a:rPr lang="en"/>
              <a:t>0 - 9 have ASCII values of 48 - 57</a:t>
            </a:r>
            <a:endParaRPr/>
          </a:p>
          <a:p>
            <a:pPr indent="457200" lvl="0" marL="0" rtl="0" algn="l">
              <a:spcBef>
                <a:spcPts val="1600"/>
              </a:spcBef>
              <a:spcAft>
                <a:spcPts val="0"/>
              </a:spcAft>
              <a:buNone/>
            </a:pPr>
            <a:r>
              <a:rPr lang="en"/>
              <a:t>A - Z have ASCII values of 65 - 90</a:t>
            </a:r>
            <a:endParaRPr/>
          </a:p>
          <a:p>
            <a:pPr indent="457200" lvl="0" marL="0" rtl="0" algn="l">
              <a:spcBef>
                <a:spcPts val="1600"/>
              </a:spcBef>
              <a:spcAft>
                <a:spcPts val="0"/>
              </a:spcAft>
              <a:buNone/>
            </a:pPr>
            <a:r>
              <a:rPr lang="en"/>
              <a:t>a - z have ASCII values of 97 - 122</a:t>
            </a:r>
            <a:endParaRPr/>
          </a:p>
          <a:p>
            <a:pPr indent="0" lvl="0" marL="0" rtl="0" algn="l">
              <a:spcBef>
                <a:spcPts val="1600"/>
              </a:spcBef>
              <a:spcAft>
                <a:spcPts val="0"/>
              </a:spcAft>
              <a:buNone/>
            </a:pPr>
            <a:r>
              <a:rPr i="1" lang="en"/>
              <a:t>**Use the character literal when comparing characters.  </a:t>
            </a:r>
            <a:endParaRPr i="1"/>
          </a:p>
          <a:p>
            <a:pPr indent="0" lvl="0" marL="0" rtl="0" algn="l">
              <a:spcBef>
                <a:spcPts val="1600"/>
              </a:spcBef>
              <a:spcAft>
                <a:spcPts val="1600"/>
              </a:spcAft>
              <a:buClr>
                <a:schemeClr val="dk1"/>
              </a:buClr>
              <a:buSzPts val="1100"/>
              <a:buFont typeface="Arial"/>
              <a:buNone/>
            </a:pPr>
            <a:r>
              <a:rPr i="1" lang="en"/>
              <a:t>**There’s no need to memorize that ‘D’ has the ASCII value of 68.</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Strings (and all Objects)</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do you know if one </a:t>
            </a:r>
            <a:r>
              <a:rPr b="1" lang="en">
                <a:latin typeface="Courier New"/>
                <a:ea typeface="Courier New"/>
                <a:cs typeface="Courier New"/>
                <a:sym typeface="Courier New"/>
              </a:rPr>
              <a:t>chair</a:t>
            </a:r>
            <a:r>
              <a:rPr b="1" lang="en"/>
              <a:t> </a:t>
            </a:r>
            <a:r>
              <a:rPr lang="en"/>
              <a:t>is equal to another </a:t>
            </a:r>
            <a:r>
              <a:rPr b="1" lang="en">
                <a:latin typeface="Courier New"/>
                <a:ea typeface="Courier New"/>
                <a:cs typeface="Courier New"/>
                <a:sym typeface="Courier New"/>
              </a:rPr>
              <a:t>chair</a:t>
            </a:r>
            <a:r>
              <a:rPr lang="en"/>
              <a:t>?</a:t>
            </a:r>
            <a:endParaRPr/>
          </a:p>
          <a:p>
            <a:pPr indent="0" lvl="0" marL="0" rtl="0" algn="l">
              <a:spcBef>
                <a:spcPts val="1600"/>
              </a:spcBef>
              <a:spcAft>
                <a:spcPts val="0"/>
              </a:spcAft>
              <a:buNone/>
            </a:pPr>
            <a:r>
              <a:rPr lang="en"/>
              <a:t>How do you know if a </a:t>
            </a:r>
            <a:r>
              <a:rPr b="1" lang="en">
                <a:latin typeface="Courier New"/>
                <a:ea typeface="Courier New"/>
                <a:cs typeface="Courier New"/>
                <a:sym typeface="Courier New"/>
              </a:rPr>
              <a:t>student</a:t>
            </a:r>
            <a:r>
              <a:rPr b="1" lang="en"/>
              <a:t> </a:t>
            </a:r>
            <a:r>
              <a:rPr lang="en"/>
              <a:t>is greater than another </a:t>
            </a:r>
            <a:r>
              <a:rPr b="1" lang="en">
                <a:latin typeface="Courier New"/>
                <a:ea typeface="Courier New"/>
                <a:cs typeface="Courier New"/>
                <a:sym typeface="Courier New"/>
              </a:rPr>
              <a:t>student</a:t>
            </a:r>
            <a:r>
              <a:rPr lang="en"/>
              <a:t>?</a:t>
            </a:r>
            <a:endParaRPr/>
          </a:p>
          <a:p>
            <a:pPr indent="0" lvl="0" marL="0" rtl="0" algn="l">
              <a:spcBef>
                <a:spcPts val="1600"/>
              </a:spcBef>
              <a:spcAft>
                <a:spcPts val="0"/>
              </a:spcAft>
              <a:buNone/>
            </a:pPr>
            <a:r>
              <a:rPr lang="en"/>
              <a:t>How do you organize </a:t>
            </a:r>
            <a:r>
              <a:rPr b="1" lang="en">
                <a:latin typeface="Courier New"/>
                <a:ea typeface="Courier New"/>
                <a:cs typeface="Courier New"/>
                <a:sym typeface="Courier New"/>
              </a:rPr>
              <a:t>shoes</a:t>
            </a:r>
            <a:r>
              <a:rPr lang="en"/>
              <a:t>?</a:t>
            </a:r>
            <a:endParaRPr/>
          </a:p>
          <a:p>
            <a:pPr indent="0" lvl="0" marL="0" rtl="0" algn="l">
              <a:spcBef>
                <a:spcPts val="1600"/>
              </a:spcBef>
              <a:spcAft>
                <a:spcPts val="0"/>
              </a:spcAft>
              <a:buNone/>
            </a:pPr>
            <a:r>
              <a:rPr lang="en"/>
              <a:t>How do you know if one </a:t>
            </a:r>
            <a:r>
              <a:rPr b="1" lang="en">
                <a:latin typeface="Courier New"/>
                <a:ea typeface="Courier New"/>
                <a:cs typeface="Courier New"/>
                <a:sym typeface="Courier New"/>
              </a:rPr>
              <a:t>word</a:t>
            </a:r>
            <a:r>
              <a:rPr b="1" lang="en"/>
              <a:t> </a:t>
            </a:r>
            <a:r>
              <a:rPr lang="en"/>
              <a:t>is equal to another </a:t>
            </a:r>
            <a:r>
              <a:rPr b="1" lang="en">
                <a:latin typeface="Courier New"/>
                <a:ea typeface="Courier New"/>
                <a:cs typeface="Courier New"/>
                <a:sym typeface="Courier New"/>
              </a:rPr>
              <a:t>word</a:t>
            </a:r>
            <a:r>
              <a:rPr lang="en"/>
              <a:t>?</a:t>
            </a:r>
            <a:endParaRPr/>
          </a:p>
          <a:p>
            <a:pPr indent="0" lvl="0" marL="0" rtl="0" algn="l">
              <a:spcBef>
                <a:spcPts val="1600"/>
              </a:spcBef>
              <a:spcAft>
                <a:spcPts val="1600"/>
              </a:spcAft>
              <a:buNone/>
            </a:pPr>
            <a:r>
              <a:rPr lang="en"/>
              <a:t>Is </a:t>
            </a:r>
            <a:r>
              <a:rPr b="1" lang="en">
                <a:latin typeface="Courier New"/>
                <a:ea typeface="Courier New"/>
                <a:cs typeface="Courier New"/>
                <a:sym typeface="Courier New"/>
              </a:rPr>
              <a:t>“Animal”</a:t>
            </a:r>
            <a:r>
              <a:rPr lang="en"/>
              <a:t> the same as </a:t>
            </a:r>
            <a:r>
              <a:rPr b="1" lang="en">
                <a:latin typeface="Courier New"/>
                <a:ea typeface="Courier New"/>
                <a:cs typeface="Courier New"/>
                <a:sym typeface="Courier New"/>
              </a:rPr>
              <a:t>“animal”</a:t>
            </a:r>
            <a:r>
              <a:rPr lang="en">
                <a:latin typeface="Courier New"/>
                <a:ea typeface="Courier New"/>
                <a:cs typeface="Courier New"/>
                <a:sym typeface="Courier New"/>
              </a:rPr>
              <a:t>?</a:t>
            </a:r>
            <a:endParaRPr>
              <a:latin typeface="Courier New"/>
              <a:ea typeface="Courier New"/>
              <a:cs typeface="Courier New"/>
              <a:sym typeface="Courier Ne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Comparing Strings (and all Objects)</a:t>
            </a:r>
            <a:endParaRPr/>
          </a:p>
          <a:p>
            <a:pPr indent="0" lvl="0" marL="0" rtl="0" algn="l">
              <a:spcBef>
                <a:spcPts val="0"/>
              </a:spcBef>
              <a:spcAft>
                <a:spcPts val="0"/>
              </a:spcAft>
              <a:buNone/>
            </a:pPr>
            <a:r>
              <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different ways to compare one </a:t>
            </a:r>
            <a:r>
              <a:rPr b="1" lang="en">
                <a:latin typeface="Courier New"/>
                <a:ea typeface="Courier New"/>
                <a:cs typeface="Courier New"/>
                <a:sym typeface="Courier New"/>
              </a:rPr>
              <a:t>student</a:t>
            </a:r>
            <a:r>
              <a:rPr b="1" lang="en"/>
              <a:t> </a:t>
            </a:r>
            <a:r>
              <a:rPr lang="en"/>
              <a:t>to another.</a:t>
            </a:r>
            <a:endParaRPr/>
          </a:p>
          <a:p>
            <a:pPr indent="-342900" lvl="0" marL="457200" rtl="0" algn="l">
              <a:spcBef>
                <a:spcPts val="1600"/>
              </a:spcBef>
              <a:spcAft>
                <a:spcPts val="0"/>
              </a:spcAft>
              <a:buSzPts val="1800"/>
              <a:buChar char="●"/>
            </a:pPr>
            <a:r>
              <a:rPr lang="en"/>
              <a:t>Student ID</a:t>
            </a:r>
            <a:endParaRPr/>
          </a:p>
          <a:p>
            <a:pPr indent="-342900" lvl="0" marL="457200" rtl="0" algn="l">
              <a:spcBef>
                <a:spcPts val="0"/>
              </a:spcBef>
              <a:spcAft>
                <a:spcPts val="0"/>
              </a:spcAft>
              <a:buSzPts val="1800"/>
              <a:buChar char="●"/>
            </a:pPr>
            <a:r>
              <a:rPr lang="en"/>
              <a:t>Height</a:t>
            </a:r>
            <a:endParaRPr/>
          </a:p>
          <a:p>
            <a:pPr indent="-342900" lvl="0" marL="457200" rtl="0" algn="l">
              <a:spcBef>
                <a:spcPts val="0"/>
              </a:spcBef>
              <a:spcAft>
                <a:spcPts val="0"/>
              </a:spcAft>
              <a:buSzPts val="1800"/>
              <a:buChar char="●"/>
            </a:pPr>
            <a:r>
              <a:rPr lang="en"/>
              <a:t>Age</a:t>
            </a:r>
            <a:endParaRPr/>
          </a:p>
          <a:p>
            <a:pPr indent="-342900" lvl="0" marL="457200" rtl="0" algn="l">
              <a:spcBef>
                <a:spcPts val="0"/>
              </a:spcBef>
              <a:spcAft>
                <a:spcPts val="0"/>
              </a:spcAft>
              <a:buSzPts val="1800"/>
              <a:buChar char="●"/>
            </a:pPr>
            <a:r>
              <a:rPr lang="en"/>
              <a:t>GPA</a:t>
            </a:r>
            <a:endParaRPr/>
          </a:p>
          <a:p>
            <a:pPr indent="0" lvl="0" marL="0" rtl="0" algn="l">
              <a:spcBef>
                <a:spcPts val="1600"/>
              </a:spcBef>
              <a:spcAft>
                <a:spcPts val="1600"/>
              </a:spcAft>
              <a:buNone/>
            </a:pPr>
            <a:r>
              <a:rPr lang="en"/>
              <a:t>When writing a </a:t>
            </a:r>
            <a:r>
              <a:rPr b="1" lang="en">
                <a:latin typeface="Courier New"/>
                <a:ea typeface="Courier New"/>
                <a:cs typeface="Courier New"/>
                <a:sym typeface="Courier New"/>
              </a:rPr>
              <a:t>Student</a:t>
            </a:r>
            <a:r>
              <a:rPr lang="en"/>
              <a:t> </a:t>
            </a:r>
            <a:r>
              <a:rPr lang="en"/>
              <a:t>class, the programmer would need to decide what will be compared (and potentially organized).  There are lots of options to consider (and you’ll be defining your own equals methods later in the year!!)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Comparing Strings (and all Objects)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a:t>
            </a:r>
            <a:r>
              <a:rPr b="1" lang="en">
                <a:solidFill>
                  <a:srgbClr val="9900FF"/>
                </a:solidFill>
                <a:latin typeface="Courier New"/>
                <a:ea typeface="Courier New"/>
                <a:cs typeface="Courier New"/>
                <a:sym typeface="Courier New"/>
              </a:rPr>
              <a:t>equals</a:t>
            </a:r>
            <a:r>
              <a:rPr b="1" lang="en"/>
              <a:t> </a:t>
            </a:r>
            <a:r>
              <a:rPr lang="en"/>
              <a:t>method instead of </a:t>
            </a:r>
            <a:r>
              <a:rPr b="1" lang="en"/>
              <a:t>==</a:t>
            </a:r>
            <a:r>
              <a:rPr lang="en"/>
              <a:t> to check objects for equality.</a:t>
            </a:r>
            <a:endParaRPr/>
          </a:p>
          <a:p>
            <a:pPr indent="0" lvl="0" marL="0" rtl="0" algn="l">
              <a:spcBef>
                <a:spcPts val="1600"/>
              </a:spcBef>
              <a:spcAft>
                <a:spcPts val="0"/>
              </a:spcAft>
              <a:buNone/>
            </a:pPr>
            <a:r>
              <a:rPr lang="en"/>
              <a:t>The equals method returns a </a:t>
            </a:r>
            <a:r>
              <a:rPr b="1" lang="en">
                <a:latin typeface="Courier New"/>
                <a:ea typeface="Courier New"/>
                <a:cs typeface="Courier New"/>
                <a:sym typeface="Courier New"/>
              </a:rPr>
              <a:t>boolean</a:t>
            </a:r>
            <a:r>
              <a:rPr lang="en"/>
              <a:t> when comparing objects</a:t>
            </a:r>
            <a:endParaRPr/>
          </a:p>
          <a:p>
            <a:pPr indent="457200" lvl="0" marL="0" rtl="0" algn="l">
              <a:lnSpc>
                <a:spcPct val="100000"/>
              </a:lnSpc>
              <a:spcBef>
                <a:spcPts val="1600"/>
              </a:spcBef>
              <a:spcAft>
                <a:spcPts val="0"/>
              </a:spcAft>
              <a:buNone/>
            </a:pPr>
            <a:r>
              <a:rPr b="1" lang="en">
                <a:latin typeface="Courier New"/>
                <a:ea typeface="Courier New"/>
                <a:cs typeface="Courier New"/>
                <a:sym typeface="Courier New"/>
              </a:rPr>
              <a:t>if (word1.</a:t>
            </a:r>
            <a:r>
              <a:rPr b="1" lang="en">
                <a:solidFill>
                  <a:srgbClr val="9900FF"/>
                </a:solidFill>
                <a:latin typeface="Courier New"/>
                <a:ea typeface="Courier New"/>
                <a:cs typeface="Courier New"/>
                <a:sym typeface="Courier New"/>
              </a:rPr>
              <a:t>equals</a:t>
            </a:r>
            <a:r>
              <a:rPr b="1" lang="en">
                <a:latin typeface="Courier New"/>
                <a:ea typeface="Courier New"/>
                <a:cs typeface="Courier New"/>
                <a:sym typeface="Courier New"/>
              </a:rPr>
              <a:t>(word2)) {</a:t>
            </a:r>
            <a:endParaRPr b="1">
              <a:latin typeface="Courier New"/>
              <a:ea typeface="Courier New"/>
              <a:cs typeface="Courier New"/>
              <a:sym typeface="Courier New"/>
            </a:endParaRPr>
          </a:p>
          <a:p>
            <a:pPr indent="457200" lvl="0" marL="457200" rtl="0" algn="l">
              <a:lnSpc>
                <a:spcPct val="100000"/>
              </a:lnSpc>
              <a:spcBef>
                <a:spcPts val="1600"/>
              </a:spcBef>
              <a:spcAft>
                <a:spcPts val="0"/>
              </a:spcAft>
              <a:buNone/>
            </a:pPr>
            <a:r>
              <a:rPr b="1" lang="en">
                <a:latin typeface="Courier New"/>
                <a:ea typeface="Courier New"/>
                <a:cs typeface="Courier New"/>
                <a:sym typeface="Courier New"/>
              </a:rPr>
              <a:t>System.out.println(“Same word.”);</a:t>
            </a:r>
            <a:endParaRPr b="1">
              <a:latin typeface="Courier New"/>
              <a:ea typeface="Courier New"/>
              <a:cs typeface="Courier New"/>
              <a:sym typeface="Courier New"/>
            </a:endParaRPr>
          </a:p>
          <a:p>
            <a:pPr indent="457200" lvl="0" marL="0" rtl="0" algn="l">
              <a:lnSpc>
                <a:spcPct val="100000"/>
              </a:lnSpc>
              <a:spcBef>
                <a:spcPts val="1600"/>
              </a:spcBef>
              <a:spcAft>
                <a:spcPts val="0"/>
              </a:spcAft>
              <a:buNone/>
            </a:pPr>
            <a:r>
              <a:rPr b="1" lang="en">
                <a:latin typeface="Courier New"/>
                <a:ea typeface="Courier New"/>
                <a:cs typeface="Courier New"/>
                <a:sym typeface="Courier New"/>
              </a:rPr>
              <a:t>}</a:t>
            </a:r>
            <a:endParaRPr b="1">
              <a:latin typeface="Courier New"/>
              <a:ea typeface="Courier New"/>
              <a:cs typeface="Courier New"/>
              <a:sym typeface="Courier New"/>
            </a:endParaRPr>
          </a:p>
          <a:p>
            <a:pPr indent="0" lvl="0" marL="0" rtl="0" algn="l">
              <a:spcBef>
                <a:spcPts val="1600"/>
              </a:spcBef>
              <a:spcAft>
                <a:spcPts val="0"/>
              </a:spcAft>
              <a:buNone/>
            </a:pPr>
            <a:r>
              <a:rPr lang="en"/>
              <a:t>Using </a:t>
            </a:r>
            <a:r>
              <a:rPr b="1" lang="en"/>
              <a:t>==</a:t>
            </a:r>
            <a:r>
              <a:rPr lang="en"/>
              <a:t> instead of </a:t>
            </a:r>
            <a:r>
              <a:rPr b="1" lang="en">
                <a:solidFill>
                  <a:srgbClr val="9900FF"/>
                </a:solidFill>
                <a:latin typeface="Courier New"/>
                <a:ea typeface="Courier New"/>
                <a:cs typeface="Courier New"/>
                <a:sym typeface="Courier New"/>
              </a:rPr>
              <a:t>equals</a:t>
            </a:r>
            <a:r>
              <a:rPr b="1" lang="en">
                <a:solidFill>
                  <a:srgbClr val="9900FF"/>
                </a:solidFill>
              </a:rPr>
              <a:t> </a:t>
            </a:r>
            <a:r>
              <a:rPr lang="en"/>
              <a:t>determines if each reference points to the same object and compares their hash code.</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Comparing Strings (and all Objects)</a:t>
            </a:r>
            <a:endParaRPr/>
          </a:p>
          <a:p>
            <a:pPr indent="0" lvl="0" marL="0" rtl="0" algn="l">
              <a:spcBef>
                <a:spcPts val="0"/>
              </a:spcBef>
              <a:spcAft>
                <a:spcPts val="0"/>
              </a:spcAft>
              <a:buNone/>
            </a:pPr>
            <a:r>
              <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the </a:t>
            </a:r>
            <a:r>
              <a:rPr b="1" lang="en">
                <a:solidFill>
                  <a:srgbClr val="9900FF"/>
                </a:solidFill>
                <a:latin typeface="Courier New"/>
                <a:ea typeface="Courier New"/>
                <a:cs typeface="Courier New"/>
                <a:sym typeface="Courier New"/>
              </a:rPr>
              <a:t>compareTo</a:t>
            </a:r>
            <a:r>
              <a:rPr lang="en"/>
              <a:t> method to check for relationship/ordering.</a:t>
            </a:r>
            <a:endParaRPr/>
          </a:p>
          <a:p>
            <a:pPr indent="0" lvl="0" marL="0" rtl="0" algn="l">
              <a:spcBef>
                <a:spcPts val="1600"/>
              </a:spcBef>
              <a:spcAft>
                <a:spcPts val="0"/>
              </a:spcAft>
              <a:buNone/>
            </a:pPr>
            <a:r>
              <a:rPr lang="en"/>
              <a:t>The </a:t>
            </a:r>
            <a:r>
              <a:rPr b="1" lang="en">
                <a:solidFill>
                  <a:srgbClr val="9900FF"/>
                </a:solidFill>
                <a:latin typeface="Courier New"/>
                <a:ea typeface="Courier New"/>
                <a:cs typeface="Courier New"/>
                <a:sym typeface="Courier New"/>
              </a:rPr>
              <a:t>compareTo</a:t>
            </a:r>
            <a:r>
              <a:rPr lang="en"/>
              <a:t> methods returns an </a:t>
            </a:r>
            <a:r>
              <a:rPr b="1" lang="en">
                <a:latin typeface="Courier New"/>
                <a:ea typeface="Courier New"/>
                <a:cs typeface="Courier New"/>
                <a:sym typeface="Courier New"/>
              </a:rPr>
              <a:t>int</a:t>
            </a:r>
            <a:endParaRPr b="1">
              <a:latin typeface="Courier New"/>
              <a:ea typeface="Courier New"/>
              <a:cs typeface="Courier New"/>
              <a:sym typeface="Courier New"/>
            </a:endParaRPr>
          </a:p>
          <a:p>
            <a:pPr indent="-342900" lvl="0" marL="457200" rtl="0" algn="l">
              <a:spcBef>
                <a:spcPts val="1600"/>
              </a:spcBef>
              <a:spcAft>
                <a:spcPts val="0"/>
              </a:spcAft>
              <a:buSzPts val="1800"/>
              <a:buChar char="●"/>
            </a:pPr>
            <a:r>
              <a:rPr lang="en"/>
              <a:t>returns </a:t>
            </a:r>
            <a:r>
              <a:rPr b="1" lang="en"/>
              <a:t>0</a:t>
            </a:r>
            <a:r>
              <a:rPr lang="en"/>
              <a:t> if the objects are </a:t>
            </a:r>
            <a:r>
              <a:rPr b="1" lang="en"/>
              <a:t>equal</a:t>
            </a:r>
            <a:endParaRPr b="1"/>
          </a:p>
          <a:p>
            <a:pPr indent="-342900" lvl="0" marL="457200" rtl="0" algn="l">
              <a:spcBef>
                <a:spcPts val="0"/>
              </a:spcBef>
              <a:spcAft>
                <a:spcPts val="0"/>
              </a:spcAft>
              <a:buSzPts val="1800"/>
              <a:buChar char="●"/>
            </a:pPr>
            <a:r>
              <a:rPr lang="en"/>
              <a:t>returns a </a:t>
            </a:r>
            <a:r>
              <a:rPr b="1" lang="en"/>
              <a:t>negative value</a:t>
            </a:r>
            <a:r>
              <a:rPr lang="en"/>
              <a:t> if the first object </a:t>
            </a:r>
            <a:r>
              <a:rPr b="1" lang="en"/>
              <a:t>is less than</a:t>
            </a:r>
            <a:r>
              <a:rPr lang="en"/>
              <a:t> the second object</a:t>
            </a:r>
            <a:endParaRPr/>
          </a:p>
          <a:p>
            <a:pPr indent="-342900" lvl="0" marL="457200" rtl="0" algn="l">
              <a:spcBef>
                <a:spcPts val="0"/>
              </a:spcBef>
              <a:spcAft>
                <a:spcPts val="0"/>
              </a:spcAft>
              <a:buSzPts val="1800"/>
              <a:buChar char="●"/>
            </a:pPr>
            <a:r>
              <a:rPr lang="en"/>
              <a:t>returns a </a:t>
            </a:r>
            <a:r>
              <a:rPr b="1" lang="en"/>
              <a:t>positive value</a:t>
            </a:r>
            <a:r>
              <a:rPr lang="en"/>
              <a:t> is the first object </a:t>
            </a:r>
            <a:r>
              <a:rPr b="1" lang="en"/>
              <a:t>is greater than</a:t>
            </a:r>
            <a:r>
              <a:rPr lang="en"/>
              <a:t> the second object</a:t>
            </a:r>
            <a:endParaRPr/>
          </a:p>
          <a:p>
            <a:pPr indent="0" lvl="0" marL="0" rtl="0" algn="l">
              <a:lnSpc>
                <a:spcPct val="100000"/>
              </a:lnSpc>
              <a:spcBef>
                <a:spcPts val="1600"/>
              </a:spcBef>
              <a:spcAft>
                <a:spcPts val="0"/>
              </a:spcAft>
              <a:buNone/>
            </a:pPr>
            <a:r>
              <a:rPr i="1" lang="en"/>
              <a:t>** Trying to compare objects with relational signs won’t work</a:t>
            </a:r>
            <a:endParaRPr i="1"/>
          </a:p>
          <a:p>
            <a:pPr indent="457200" lvl="0" marL="0" rtl="0" algn="l">
              <a:lnSpc>
                <a:spcPct val="100000"/>
              </a:lnSpc>
              <a:spcBef>
                <a:spcPts val="1600"/>
              </a:spcBef>
              <a:spcAft>
                <a:spcPts val="0"/>
              </a:spcAft>
              <a:buNone/>
            </a:pPr>
            <a:r>
              <a:rPr b="1" lang="en">
                <a:latin typeface="Courier New"/>
                <a:ea typeface="Courier New"/>
                <a:cs typeface="Courier New"/>
                <a:sym typeface="Courier New"/>
              </a:rPr>
              <a:t>word1 &gt; word2</a:t>
            </a:r>
            <a:r>
              <a:rPr lang="en"/>
              <a:t>  (You’ll need to use </a:t>
            </a:r>
            <a:r>
              <a:rPr b="1" lang="en">
                <a:solidFill>
                  <a:srgbClr val="9900FF"/>
                </a:solidFill>
                <a:latin typeface="Courier New"/>
                <a:ea typeface="Courier New"/>
                <a:cs typeface="Courier New"/>
                <a:sym typeface="Courier New"/>
              </a:rPr>
              <a:t>compareTo</a:t>
            </a:r>
            <a:r>
              <a:rPr lang="en"/>
              <a:t>)</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Comparing Strings (and all Objects)</a:t>
            </a:r>
            <a:endParaRPr/>
          </a:p>
          <a:p>
            <a:pPr indent="0" lvl="0" marL="0" rtl="0" algn="l">
              <a:spcBef>
                <a:spcPts val="0"/>
              </a:spcBef>
              <a:spcAft>
                <a:spcPts val="0"/>
              </a:spcAft>
              <a:buNone/>
            </a:pPr>
            <a:r>
              <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a:latin typeface="Courier New"/>
                <a:ea typeface="Courier New"/>
                <a:cs typeface="Courier New"/>
                <a:sym typeface="Courier New"/>
              </a:rPr>
              <a:t>i</a:t>
            </a:r>
            <a:r>
              <a:rPr b="1" lang="en">
                <a:latin typeface="Courier New"/>
                <a:ea typeface="Courier New"/>
                <a:cs typeface="Courier New"/>
                <a:sym typeface="Courier New"/>
              </a:rPr>
              <a:t>f (word1.</a:t>
            </a:r>
            <a:r>
              <a:rPr b="1" lang="en">
                <a:solidFill>
                  <a:srgbClr val="9900FF"/>
                </a:solidFill>
                <a:latin typeface="Courier New"/>
                <a:ea typeface="Courier New"/>
                <a:cs typeface="Courier New"/>
                <a:sym typeface="Courier New"/>
              </a:rPr>
              <a:t>compareTo</a:t>
            </a:r>
            <a:r>
              <a:rPr b="1" lang="en">
                <a:latin typeface="Courier New"/>
                <a:ea typeface="Courier New"/>
                <a:cs typeface="Courier New"/>
                <a:sym typeface="Courier New"/>
              </a:rPr>
              <a:t>(word2) &gt; 0) {</a:t>
            </a:r>
            <a:endParaRPr b="1">
              <a:latin typeface="Courier New"/>
              <a:ea typeface="Courier New"/>
              <a:cs typeface="Courier New"/>
              <a:sym typeface="Courier New"/>
            </a:endParaRPr>
          </a:p>
          <a:p>
            <a:pPr indent="0" lvl="0" marL="0" rtl="0" algn="l">
              <a:lnSpc>
                <a:spcPct val="100000"/>
              </a:lnSpc>
              <a:spcBef>
                <a:spcPts val="1600"/>
              </a:spcBef>
              <a:spcAft>
                <a:spcPts val="0"/>
              </a:spcAft>
              <a:buNone/>
            </a:pPr>
            <a:r>
              <a:rPr b="1" lang="en">
                <a:latin typeface="Courier New"/>
                <a:ea typeface="Courier New"/>
                <a:cs typeface="Courier New"/>
                <a:sym typeface="Courier New"/>
              </a:rPr>
              <a:t>   System.out.println(word2 + “ comes first.”);</a:t>
            </a:r>
            <a:endParaRPr b="1">
              <a:latin typeface="Courier New"/>
              <a:ea typeface="Courier New"/>
              <a:cs typeface="Courier New"/>
              <a:sym typeface="Courier New"/>
            </a:endParaRPr>
          </a:p>
          <a:p>
            <a:pPr indent="0" lvl="0" marL="0" rtl="0" algn="l">
              <a:lnSpc>
                <a:spcPct val="100000"/>
              </a:lnSpc>
              <a:spcBef>
                <a:spcPts val="1600"/>
              </a:spcBef>
              <a:spcAft>
                <a:spcPts val="0"/>
              </a:spcAft>
              <a:buNone/>
            </a:pPr>
            <a:r>
              <a:rPr b="1" lang="en">
                <a:latin typeface="Courier New"/>
                <a:ea typeface="Courier New"/>
                <a:cs typeface="Courier New"/>
                <a:sym typeface="Courier New"/>
              </a:rPr>
              <a:t>} else if (word1.</a:t>
            </a:r>
            <a:r>
              <a:rPr b="1" lang="en">
                <a:solidFill>
                  <a:srgbClr val="9900FF"/>
                </a:solidFill>
                <a:latin typeface="Courier New"/>
                <a:ea typeface="Courier New"/>
                <a:cs typeface="Courier New"/>
                <a:sym typeface="Courier New"/>
              </a:rPr>
              <a:t>compareTo</a:t>
            </a:r>
            <a:r>
              <a:rPr b="1" lang="en">
                <a:latin typeface="Courier New"/>
                <a:ea typeface="Courier New"/>
                <a:cs typeface="Courier New"/>
                <a:sym typeface="Courier New"/>
              </a:rPr>
              <a:t>(word2) &lt; 0) {</a:t>
            </a:r>
            <a:endParaRPr b="1">
              <a:latin typeface="Courier New"/>
              <a:ea typeface="Courier New"/>
              <a:cs typeface="Courier New"/>
              <a:sym typeface="Courier New"/>
            </a:endParaRPr>
          </a:p>
          <a:p>
            <a:pPr indent="0" lvl="0" marL="0" rtl="0" algn="l">
              <a:lnSpc>
                <a:spcPct val="100000"/>
              </a:lnSpc>
              <a:spcBef>
                <a:spcPts val="1600"/>
              </a:spcBef>
              <a:spcAft>
                <a:spcPts val="0"/>
              </a:spcAft>
              <a:buNone/>
            </a:pPr>
            <a:r>
              <a:rPr b="1" lang="en">
                <a:latin typeface="Courier New"/>
                <a:ea typeface="Courier New"/>
                <a:cs typeface="Courier New"/>
                <a:sym typeface="Courier New"/>
              </a:rPr>
              <a:t>   System.out.println(word1 + “ comes first.”);</a:t>
            </a:r>
            <a:endParaRPr b="1">
              <a:latin typeface="Courier New"/>
              <a:ea typeface="Courier New"/>
              <a:cs typeface="Courier New"/>
              <a:sym typeface="Courier New"/>
            </a:endParaRPr>
          </a:p>
          <a:p>
            <a:pPr indent="0" lvl="0" marL="0" rtl="0" algn="l">
              <a:lnSpc>
                <a:spcPct val="100000"/>
              </a:lnSpc>
              <a:spcBef>
                <a:spcPts val="1600"/>
              </a:spcBef>
              <a:spcAft>
                <a:spcPts val="0"/>
              </a:spcAft>
              <a:buNone/>
            </a:pPr>
            <a:r>
              <a:rPr b="1" lang="en">
                <a:latin typeface="Courier New"/>
                <a:ea typeface="Courier New"/>
                <a:cs typeface="Courier New"/>
                <a:sym typeface="Courier New"/>
              </a:rPr>
              <a:t>} else {</a:t>
            </a:r>
            <a:endParaRPr b="1">
              <a:latin typeface="Courier New"/>
              <a:ea typeface="Courier New"/>
              <a:cs typeface="Courier New"/>
              <a:sym typeface="Courier New"/>
            </a:endParaRPr>
          </a:p>
          <a:p>
            <a:pPr indent="0" lvl="0" marL="0" rtl="0" algn="l">
              <a:lnSpc>
                <a:spcPct val="100000"/>
              </a:lnSpc>
              <a:spcBef>
                <a:spcPts val="1600"/>
              </a:spcBef>
              <a:spcAft>
                <a:spcPts val="0"/>
              </a:spcAft>
              <a:buNone/>
            </a:pPr>
            <a:r>
              <a:rPr b="1" lang="en">
                <a:latin typeface="Courier New"/>
                <a:ea typeface="Courier New"/>
                <a:cs typeface="Courier New"/>
                <a:sym typeface="Courier New"/>
              </a:rPr>
              <a:t>   System.out.println(“Both are the same.”);</a:t>
            </a:r>
            <a:endParaRPr b="1" i="1">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Lexicographical</a:t>
            </a:r>
            <a:r>
              <a:rPr lang="en"/>
              <a:t> Ordering</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Alphabetical ordering doesn’t always work when Uppercase and Lowercase letters are mixed</a:t>
            </a:r>
            <a:endParaRPr/>
          </a:p>
          <a:p>
            <a:pPr indent="0" lvl="0" marL="0" rtl="0" algn="l">
              <a:spcBef>
                <a:spcPts val="1600"/>
              </a:spcBef>
              <a:spcAft>
                <a:spcPts val="0"/>
              </a:spcAft>
              <a:buNone/>
            </a:pPr>
            <a:r>
              <a:rPr b="1" lang="en">
                <a:latin typeface="Courier New"/>
                <a:ea typeface="Courier New"/>
                <a:cs typeface="Courier New"/>
                <a:sym typeface="Courier New"/>
              </a:rPr>
              <a:t>“Happy”</a:t>
            </a:r>
            <a:r>
              <a:rPr lang="en"/>
              <a:t> comes before </a:t>
            </a:r>
            <a:r>
              <a:rPr b="1" lang="en">
                <a:latin typeface="Courier New"/>
                <a:ea typeface="Courier New"/>
                <a:cs typeface="Courier New"/>
                <a:sym typeface="Courier New"/>
              </a:rPr>
              <a:t>“birthday”</a:t>
            </a:r>
            <a:r>
              <a:rPr lang="en"/>
              <a:t> because </a:t>
            </a:r>
            <a:r>
              <a:rPr b="1" lang="en">
                <a:latin typeface="Courier New"/>
                <a:ea typeface="Courier New"/>
                <a:cs typeface="Courier New"/>
                <a:sym typeface="Courier New"/>
              </a:rPr>
              <a:t>‘H’</a:t>
            </a:r>
            <a:r>
              <a:rPr lang="en"/>
              <a:t> comes before </a:t>
            </a:r>
            <a:r>
              <a:rPr b="1" lang="en">
                <a:latin typeface="Courier New"/>
                <a:ea typeface="Courier New"/>
                <a:cs typeface="Courier New"/>
                <a:sym typeface="Courier New"/>
              </a:rPr>
              <a:t>‘b’</a:t>
            </a:r>
            <a:r>
              <a:rPr lang="en"/>
              <a:t> with ASCII values</a:t>
            </a:r>
            <a:endParaRPr/>
          </a:p>
          <a:p>
            <a:pPr indent="0" lvl="0" marL="0" rtl="0" algn="l">
              <a:spcBef>
                <a:spcPts val="1600"/>
              </a:spcBef>
              <a:spcAft>
                <a:spcPts val="1600"/>
              </a:spcAft>
              <a:buNone/>
            </a:pPr>
            <a:r>
              <a:rPr b="1" lang="en">
                <a:latin typeface="Courier New"/>
                <a:ea typeface="Courier New"/>
                <a:cs typeface="Courier New"/>
                <a:sym typeface="Courier New"/>
              </a:rPr>
              <a:t>“ant”</a:t>
            </a:r>
            <a:r>
              <a:rPr lang="en"/>
              <a:t> comes before </a:t>
            </a:r>
            <a:r>
              <a:rPr b="1" lang="en">
                <a:latin typeface="Courier New"/>
                <a:ea typeface="Courier New"/>
                <a:cs typeface="Courier New"/>
                <a:sym typeface="Courier New"/>
              </a:rPr>
              <a:t>“anteater”</a:t>
            </a:r>
            <a:r>
              <a:rPr lang="en"/>
              <a:t> because </a:t>
            </a:r>
            <a:r>
              <a:rPr b="1" lang="en">
                <a:latin typeface="Courier New"/>
                <a:ea typeface="Courier New"/>
                <a:cs typeface="Courier New"/>
                <a:sym typeface="Courier New"/>
              </a:rPr>
              <a:t>“ant”</a:t>
            </a:r>
            <a:r>
              <a:rPr lang="en"/>
              <a:t> has fewer letters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