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7" r:id="rId15"/>
    <p:sldId id="279" r:id="rId16"/>
    <p:sldId id="280" r:id="rId17"/>
    <p:sldId id="278" r:id="rId18"/>
    <p:sldId id="281" r:id="rId19"/>
    <p:sldId id="282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62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0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15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5727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39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0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69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8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8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1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8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5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AADCFEF-07F9-4EF8-BFA0-3C36B7FC5785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90E78B8-74AA-4B00-A18F-11123CFFC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12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00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Importing and Declaring an </a:t>
            </a:r>
            <a:r>
              <a:rPr lang="en-US" b="1" dirty="0" err="1"/>
              <a:t>ArrayList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You must import </a:t>
            </a:r>
            <a:r>
              <a:rPr lang="en-US" dirty="0" err="1"/>
              <a:t>java.util.ArrayList</a:t>
            </a:r>
            <a:r>
              <a:rPr lang="en-US" dirty="0"/>
              <a:t> to use an </a:t>
            </a:r>
            <a:r>
              <a:rPr lang="en-US" dirty="0" err="1"/>
              <a:t>ArrayList</a:t>
            </a:r>
            <a:r>
              <a:rPr lang="en-US" dirty="0"/>
              <a:t>.</a:t>
            </a:r>
            <a:r>
              <a:rPr lang="en-US" sz="3200" dirty="0"/>
              <a:t>	</a:t>
            </a:r>
          </a:p>
        </p:txBody>
      </p:sp>
      <p:pic>
        <p:nvPicPr>
          <p:cNvPr id="2056" name="Picture 205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5" y="2698790"/>
            <a:ext cx="11424288" cy="36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4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an </a:t>
            </a:r>
            <a:r>
              <a:rPr lang="en-US" b="1" dirty="0" err="1"/>
              <a:t>ArrayList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You don’t access elements in an </a:t>
            </a:r>
            <a:r>
              <a:rPr lang="en-US" sz="4000" dirty="0" err="1"/>
              <a:t>ArrayList</a:t>
            </a:r>
            <a:r>
              <a:rPr lang="en-US" sz="4000" dirty="0"/>
              <a:t> by using index notation.</a:t>
            </a:r>
          </a:p>
          <a:p>
            <a:pPr lvl="0"/>
            <a:r>
              <a:rPr lang="en-US" sz="4000" dirty="0"/>
              <a:t>Instead, you use a series of methods that are available in the </a:t>
            </a:r>
            <a:r>
              <a:rPr lang="en-US" sz="4000" dirty="0" err="1"/>
              <a:t>ArrayList</a:t>
            </a:r>
            <a:r>
              <a:rPr lang="en-US" sz="40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39728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ArrayList</a:t>
            </a:r>
            <a:r>
              <a:rPr lang="en-US" dirty="0"/>
              <a:t> Methods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55980"/>
              </p:ext>
            </p:extLst>
          </p:nvPr>
        </p:nvGraphicFramePr>
        <p:xfrm>
          <a:off x="1651000" y="1447257"/>
          <a:ext cx="8406565" cy="522319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928398">
                  <a:extLst>
                    <a:ext uri="{9D8B030D-6E8A-4147-A177-3AD203B41FA5}">
                      <a16:colId xmlns:a16="http://schemas.microsoft.com/office/drawing/2014/main" val="3494900063"/>
                    </a:ext>
                  </a:extLst>
                </a:gridCol>
                <a:gridCol w="5478167">
                  <a:extLst>
                    <a:ext uri="{9D8B030D-6E8A-4147-A177-3AD203B41FA5}">
                      <a16:colId xmlns:a16="http://schemas.microsoft.com/office/drawing/2014/main" val="32996500"/>
                    </a:ext>
                  </a:extLst>
                </a:gridCol>
              </a:tblGrid>
              <a:tr h="407219">
                <a:tc>
                  <a:txBody>
                    <a:bodyPr/>
                    <a:lstStyle/>
                    <a:p>
                      <a:pPr marL="9334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add</a:t>
                      </a:r>
                      <a:r>
                        <a:rPr lang="en-US" sz="1600" spc="-10">
                          <a:effectLst/>
                        </a:rPr>
                        <a:t>(</a:t>
                      </a:r>
                      <a:r>
                        <a:rPr lang="en-US" sz="1600" spc="-5">
                          <a:effectLst/>
                        </a:rPr>
                        <a:t>value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Appends</a:t>
                      </a:r>
                      <a:r>
                        <a:rPr lang="en-US" sz="1600" spc="-5">
                          <a:effectLst/>
                        </a:rPr>
                        <a:t> 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2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o</a:t>
                      </a:r>
                      <a:r>
                        <a:rPr lang="en-US" sz="1600" spc="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end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f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li</a:t>
                      </a:r>
                      <a:r>
                        <a:rPr lang="en-US" sz="1600" spc="-25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1317463"/>
                  </a:ext>
                </a:extLst>
              </a:tr>
              <a:tr h="712312">
                <a:tc>
                  <a:txBody>
                    <a:bodyPr/>
                    <a:lstStyle/>
                    <a:p>
                      <a:pPr marL="93345" marR="0">
                        <a:spcBef>
                          <a:spcPts val="1440"/>
                        </a:spcBef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effectLst/>
                        </a:rPr>
                        <a:t>add(inde</a:t>
                      </a:r>
                      <a:r>
                        <a:rPr lang="en-US" sz="1600" spc="-15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15557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Inse</a:t>
                      </a:r>
                      <a:r>
                        <a:rPr lang="en-US" sz="1600" spc="-5">
                          <a:effectLst/>
                        </a:rPr>
                        <a:t>rt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en-US" sz="1600" spc="-2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en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ju</a:t>
                      </a:r>
                      <a:r>
                        <a:rPr lang="en-US" sz="1600" spc="-25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r>
                        <a:rPr lang="en-US" sz="1600" spc="-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b</a:t>
                      </a:r>
                      <a:r>
                        <a:rPr lang="en-US" sz="1600" spc="-10">
                          <a:effectLst/>
                        </a:rPr>
                        <a:t>e</a:t>
                      </a:r>
                      <a:r>
                        <a:rPr lang="en-US" sz="1600" spc="-40">
                          <a:effectLst/>
                        </a:rPr>
                        <a:t>f</a:t>
                      </a:r>
                      <a:r>
                        <a:rPr lang="en-US" sz="1600" spc="-5">
                          <a:effectLst/>
                        </a:rPr>
                        <a:t>o</a:t>
                      </a:r>
                      <a:r>
                        <a:rPr lang="en-US" sz="1600" spc="-35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en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nd</a:t>
                      </a:r>
                      <a:r>
                        <a:rPr lang="en-US" sz="1600" spc="-25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, sh</a:t>
                      </a:r>
                      <a:r>
                        <a:rPr lang="en-US" sz="1600" spc="-10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f</a:t>
                      </a:r>
                      <a:r>
                        <a:rPr lang="en-US" sz="1600" spc="-5">
                          <a:effectLst/>
                        </a:rPr>
                        <a:t>ti</a:t>
                      </a:r>
                      <a:r>
                        <a:rPr lang="en-US" sz="1600">
                          <a:effectLst/>
                        </a:rPr>
                        <a:t>ng su</a:t>
                      </a:r>
                      <a:r>
                        <a:rPr lang="en-US" sz="1600" spc="-15">
                          <a:effectLst/>
                        </a:rPr>
                        <a:t>b</a:t>
                      </a:r>
                      <a:r>
                        <a:rPr lang="en-US" sz="1600">
                          <a:effectLst/>
                        </a:rPr>
                        <a:t>seque</a:t>
                      </a:r>
                      <a:r>
                        <a:rPr lang="en-US" sz="1600" spc="-10">
                          <a:effectLst/>
                        </a:rPr>
                        <a:t>n</a:t>
                      </a:r>
                      <a:r>
                        <a:rPr lang="en-US" sz="1600">
                          <a:effectLst/>
                        </a:rPr>
                        <a:t>t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ues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 spc="-20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o</a:t>
                      </a:r>
                      <a:r>
                        <a:rPr lang="en-US" sz="1600" spc="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ri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15">
                          <a:effectLst/>
                        </a:rPr>
                        <a:t>h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56954557"/>
                  </a:ext>
                </a:extLst>
              </a:tr>
              <a:tr h="407219">
                <a:tc>
                  <a:txBody>
                    <a:bodyPr/>
                    <a:lstStyle/>
                    <a:p>
                      <a:pPr marL="93345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cl</a:t>
                      </a:r>
                      <a:r>
                        <a:rPr lang="en-US" sz="1600" spc="-15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a</a:t>
                      </a:r>
                      <a:r>
                        <a:rPr lang="en-US" sz="1600" spc="-15">
                          <a:effectLst/>
                        </a:rPr>
                        <a:t>r</a:t>
                      </a:r>
                      <a:r>
                        <a:rPr lang="en-US" sz="1600" spc="-5">
                          <a:effectLst/>
                        </a:rPr>
                        <a:t>()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em</a:t>
                      </a:r>
                      <a:r>
                        <a:rPr lang="en-US" sz="1600" spc="-15">
                          <a:effectLst/>
                        </a:rPr>
                        <a:t>o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l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eme</a:t>
                      </a:r>
                      <a:r>
                        <a:rPr lang="en-US" sz="1600" spc="-15">
                          <a:effectLst/>
                        </a:rPr>
                        <a:t>n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f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li</a:t>
                      </a:r>
                      <a:r>
                        <a:rPr lang="en-US" sz="1600" spc="-25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64706046"/>
                  </a:ext>
                </a:extLst>
              </a:tr>
              <a:tr h="712312">
                <a:tc>
                  <a:txBody>
                    <a:bodyPr/>
                    <a:lstStyle/>
                    <a:p>
                      <a:pPr marL="93345" marR="0">
                        <a:spcBef>
                          <a:spcPts val="144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indexOf</a:t>
                      </a:r>
                      <a:r>
                        <a:rPr lang="en-US" sz="1600" spc="-10">
                          <a:effectLst/>
                        </a:rPr>
                        <a:t>(</a:t>
                      </a:r>
                      <a:r>
                        <a:rPr lang="en-US" sz="1600" spc="-5">
                          <a:effectLst/>
                        </a:rPr>
                        <a:t>val</a:t>
                      </a:r>
                      <a:r>
                        <a:rPr lang="en-US" sz="1600" spc="-15">
                          <a:effectLst/>
                        </a:rPr>
                        <a:t>u</a:t>
                      </a:r>
                      <a:r>
                        <a:rPr lang="en-US" sz="1600" spc="-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50419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 dirty="0">
                          <a:effectLst/>
                        </a:rPr>
                        <a:t>R</a:t>
                      </a:r>
                      <a:r>
                        <a:rPr lang="en-US" sz="1600" spc="-10" dirty="0">
                          <a:effectLst/>
                        </a:rPr>
                        <a:t>e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u</a:t>
                      </a:r>
                      <a:r>
                        <a:rPr lang="en-US" sz="1600" spc="-5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ns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f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spc="-45" dirty="0">
                          <a:effectLst/>
                        </a:rPr>
                        <a:t>r</a:t>
                      </a:r>
                      <a:r>
                        <a:rPr lang="en-US" sz="1600" spc="-25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nd</a:t>
                      </a:r>
                      <a:r>
                        <a:rPr lang="en-US" sz="1600" spc="-25" dirty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x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w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-35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e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spc="-10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en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spc="-5" dirty="0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ue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s </a:t>
                      </a:r>
                      <a:r>
                        <a:rPr lang="en-US" sz="1600" spc="-40" dirty="0">
                          <a:effectLst/>
                        </a:rPr>
                        <a:t>f</a:t>
                      </a:r>
                      <a:r>
                        <a:rPr lang="en-US" sz="1600" spc="-5" dirty="0">
                          <a:effectLst/>
                        </a:rPr>
                        <a:t>o</a:t>
                      </a:r>
                      <a:r>
                        <a:rPr lang="en-US" sz="1600" dirty="0">
                          <a:effectLst/>
                        </a:rPr>
                        <a:t>und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li</a:t>
                      </a:r>
                      <a:r>
                        <a:rPr lang="en-US" sz="1600" spc="-25" dirty="0">
                          <a:effectLst/>
                        </a:rPr>
                        <a:t>s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-1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spc="-10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f</a:t>
                      </a:r>
                      <a:r>
                        <a:rPr lang="en-US" sz="1600" spc="2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en-US" sz="1600" spc="-5" dirty="0">
                          <a:effectLst/>
                        </a:rPr>
                        <a:t>o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-40" dirty="0">
                          <a:effectLst/>
                        </a:rPr>
                        <a:t>f</a:t>
                      </a:r>
                      <a:r>
                        <a:rPr lang="en-US" sz="1600" spc="-5" dirty="0">
                          <a:effectLst/>
                        </a:rPr>
                        <a:t>o</a:t>
                      </a:r>
                      <a:r>
                        <a:rPr lang="en-US" sz="1600" dirty="0">
                          <a:effectLst/>
                        </a:rPr>
                        <a:t>und)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4077487"/>
                  </a:ext>
                </a:extLst>
              </a:tr>
              <a:tr h="407219">
                <a:tc>
                  <a:txBody>
                    <a:bodyPr/>
                    <a:lstStyle/>
                    <a:p>
                      <a:pPr marL="93345" marR="0">
                        <a:spcBef>
                          <a:spcPts val="25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get</a:t>
                      </a:r>
                      <a:r>
                        <a:rPr lang="en-US" sz="1600" spc="-10">
                          <a:effectLst/>
                        </a:rPr>
                        <a:t>(</a:t>
                      </a:r>
                      <a:r>
                        <a:rPr lang="en-US" sz="1600" spc="-5">
                          <a:effectLst/>
                        </a:rPr>
                        <a:t>index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R</a:t>
                      </a:r>
                      <a:r>
                        <a:rPr lang="en-US" sz="1600" spc="-10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5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ns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t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en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nd</a:t>
                      </a:r>
                      <a:r>
                        <a:rPr lang="en-US" sz="1600" spc="-2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6416522"/>
                  </a:ext>
                </a:extLst>
              </a:tr>
              <a:tr h="712312">
                <a:tc>
                  <a:txBody>
                    <a:bodyPr/>
                    <a:lstStyle/>
                    <a:p>
                      <a:pPr marL="93345" marR="0">
                        <a:spcBef>
                          <a:spcPts val="144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remove</a:t>
                      </a:r>
                      <a:r>
                        <a:rPr lang="en-US" sz="1600" spc="-10">
                          <a:effectLst/>
                        </a:rPr>
                        <a:t>(</a:t>
                      </a:r>
                      <a:r>
                        <a:rPr lang="en-US" sz="1600" spc="-5">
                          <a:effectLst/>
                        </a:rPr>
                        <a:t>inde</a:t>
                      </a:r>
                      <a:r>
                        <a:rPr lang="en-US" sz="1600" spc="-15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60515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em</a:t>
                      </a:r>
                      <a:r>
                        <a:rPr lang="en-US" sz="1600" spc="-15" dirty="0">
                          <a:effectLst/>
                        </a:rPr>
                        <a:t>o</a:t>
                      </a:r>
                      <a:r>
                        <a:rPr lang="en-US" sz="1600" spc="-10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es</a:t>
                      </a:r>
                      <a:r>
                        <a:rPr lang="en-US" sz="1600" spc="-5" dirty="0">
                          <a:effectLst/>
                        </a:rPr>
                        <a:t> 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spc="-5" dirty="0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ue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15" dirty="0">
                          <a:effectLst/>
                        </a:rPr>
                        <a:t>a</a:t>
                      </a:r>
                      <a:r>
                        <a:rPr lang="en-US" sz="1600" dirty="0">
                          <a:effectLst/>
                        </a:rPr>
                        <a:t>t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g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spc="-10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en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nd</a:t>
                      </a:r>
                      <a:r>
                        <a:rPr lang="en-US" sz="1600" spc="-25" dirty="0">
                          <a:effectLst/>
                        </a:rPr>
                        <a:t>e</a:t>
                      </a:r>
                      <a:r>
                        <a:rPr lang="en-US" sz="1600" spc="-5" dirty="0">
                          <a:effectLst/>
                        </a:rPr>
                        <a:t>x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sh</a:t>
                      </a:r>
                      <a:r>
                        <a:rPr lang="en-US" sz="1600" spc="-5" dirty="0">
                          <a:effectLst/>
                        </a:rPr>
                        <a:t>i</a:t>
                      </a:r>
                      <a:r>
                        <a:rPr lang="en-US" sz="1600" dirty="0">
                          <a:effectLst/>
                        </a:rPr>
                        <a:t>f</a:t>
                      </a:r>
                      <a:r>
                        <a:rPr lang="en-US" sz="1600" spc="-5" dirty="0">
                          <a:effectLst/>
                        </a:rPr>
                        <a:t>ti</a:t>
                      </a:r>
                      <a:r>
                        <a:rPr lang="en-US" sz="1600" dirty="0">
                          <a:effectLst/>
                        </a:rPr>
                        <a:t>ng su</a:t>
                      </a:r>
                      <a:r>
                        <a:rPr lang="en-US" sz="1600" spc="-15" dirty="0">
                          <a:effectLst/>
                        </a:rPr>
                        <a:t>b</a:t>
                      </a:r>
                      <a:r>
                        <a:rPr lang="en-US" sz="1600" dirty="0">
                          <a:effectLst/>
                        </a:rPr>
                        <a:t>seque</a:t>
                      </a:r>
                      <a:r>
                        <a:rPr lang="en-US" sz="1600" spc="-10" dirty="0">
                          <a:effectLst/>
                        </a:rPr>
                        <a:t>n</a:t>
                      </a:r>
                      <a:r>
                        <a:rPr lang="en-US" sz="1600" dirty="0">
                          <a:effectLst/>
                        </a:rPr>
                        <a:t>t</a:t>
                      </a:r>
                      <a:r>
                        <a:rPr lang="en-US" sz="1600" spc="-10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v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spc="-5" dirty="0">
                          <a:effectLst/>
                        </a:rPr>
                        <a:t>l</a:t>
                      </a:r>
                      <a:r>
                        <a:rPr lang="en-US" sz="1600" dirty="0">
                          <a:effectLst/>
                        </a:rPr>
                        <a:t>ues </a:t>
                      </a:r>
                      <a:r>
                        <a:rPr lang="en-US" sz="1600" spc="-20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o</a:t>
                      </a:r>
                      <a:r>
                        <a:rPr lang="en-US" sz="1600" spc="5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l</a:t>
                      </a:r>
                      <a:r>
                        <a:rPr lang="en-US" sz="1600" spc="-10" dirty="0">
                          <a:effectLst/>
                        </a:rPr>
                        <a:t>e</a:t>
                      </a:r>
                      <a:r>
                        <a:rPr lang="en-US" sz="1600" dirty="0">
                          <a:effectLst/>
                        </a:rPr>
                        <a:t>ft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8296988"/>
                  </a:ext>
                </a:extLst>
              </a:tr>
              <a:tr h="712312">
                <a:tc>
                  <a:txBody>
                    <a:bodyPr/>
                    <a:lstStyle/>
                    <a:p>
                      <a:pPr marL="93345" marR="0">
                        <a:spcBef>
                          <a:spcPts val="1440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set(inde</a:t>
                      </a:r>
                      <a:r>
                        <a:rPr lang="en-US" sz="1600" spc="-15">
                          <a:effectLst/>
                        </a:rPr>
                        <a:t>x</a:t>
                      </a:r>
                      <a:r>
                        <a:rPr lang="en-US" sz="1600">
                          <a:effectLst/>
                        </a:rPr>
                        <a:t>,</a:t>
                      </a:r>
                      <a:r>
                        <a:rPr lang="en-US" sz="1600" spc="-5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value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21590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ep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10">
                          <a:effectLst/>
                        </a:rPr>
                        <a:t>c</a:t>
                      </a:r>
                      <a:r>
                        <a:rPr lang="en-US" sz="1600">
                          <a:effectLst/>
                        </a:rPr>
                        <a:t>es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15">
                          <a:effectLst/>
                        </a:rPr>
                        <a:t>a</a:t>
                      </a:r>
                      <a:r>
                        <a:rPr lang="en-US" sz="1600">
                          <a:effectLst/>
                        </a:rPr>
                        <a:t>t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en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>
                          <a:effectLst/>
                        </a:rPr>
                        <a:t>nd</a:t>
                      </a:r>
                      <a:r>
                        <a:rPr lang="en-US" sz="1600" spc="-25">
                          <a:effectLst/>
                        </a:rPr>
                        <a:t>e</a:t>
                      </a:r>
                      <a:r>
                        <a:rPr lang="en-US" sz="1600">
                          <a:effectLst/>
                        </a:rPr>
                        <a:t>x</a:t>
                      </a:r>
                      <a:r>
                        <a:rPr lang="en-US" sz="1600" spc="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wit</a:t>
                      </a:r>
                      <a:r>
                        <a:rPr lang="en-US" sz="1600">
                          <a:effectLst/>
                        </a:rPr>
                        <a:t>h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i</a:t>
                      </a:r>
                      <a:r>
                        <a:rPr lang="en-US" sz="1600" spc="-10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en </a:t>
                      </a:r>
                      <a:r>
                        <a:rPr lang="en-US" sz="1600" spc="-25">
                          <a:effectLst/>
                        </a:rPr>
                        <a:t>v</a:t>
                      </a:r>
                      <a:r>
                        <a:rPr lang="en-US" sz="1600">
                          <a:effectLst/>
                        </a:rPr>
                        <a:t>a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ue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0069162"/>
                  </a:ext>
                </a:extLst>
              </a:tr>
              <a:tr h="439975">
                <a:tc>
                  <a:txBody>
                    <a:bodyPr/>
                    <a:lstStyle/>
                    <a:p>
                      <a:pPr marL="93345" marR="0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si</a:t>
                      </a:r>
                      <a:r>
                        <a:rPr lang="en-US" sz="1600" spc="-15">
                          <a:effectLst/>
                        </a:rPr>
                        <a:t>z</a:t>
                      </a:r>
                      <a:r>
                        <a:rPr lang="en-US" sz="1600" spc="-5">
                          <a:effectLst/>
                        </a:rPr>
                        <a:t>e</a:t>
                      </a:r>
                      <a:r>
                        <a:rPr lang="en-US" sz="1600" spc="-15">
                          <a:effectLst/>
                        </a:rPr>
                        <a:t>(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R</a:t>
                      </a:r>
                      <a:r>
                        <a:rPr lang="en-US" sz="1600" spc="-10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u</a:t>
                      </a:r>
                      <a:r>
                        <a:rPr lang="en-US" sz="1600" spc="-5">
                          <a:effectLst/>
                        </a:rPr>
                        <a:t>r</a:t>
                      </a:r>
                      <a:r>
                        <a:rPr lang="en-US" sz="1600">
                          <a:effectLst/>
                        </a:rPr>
                        <a:t>ns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1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number</a:t>
                      </a:r>
                      <a:r>
                        <a:rPr lang="en-US" sz="1600" spc="1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o</a:t>
                      </a:r>
                      <a:r>
                        <a:rPr lang="en-US" sz="1600">
                          <a:effectLst/>
                        </a:rPr>
                        <a:t>f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e</a:t>
                      </a:r>
                      <a:r>
                        <a:rPr lang="en-US" sz="1600" spc="-5">
                          <a:effectLst/>
                        </a:rPr>
                        <a:t>l</a:t>
                      </a:r>
                      <a:r>
                        <a:rPr lang="en-US" sz="1600">
                          <a:effectLst/>
                        </a:rPr>
                        <a:t>eme</a:t>
                      </a:r>
                      <a:r>
                        <a:rPr lang="en-US" sz="1600" spc="-15">
                          <a:effectLst/>
                        </a:rPr>
                        <a:t>n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s</a:t>
                      </a:r>
                      <a:r>
                        <a:rPr lang="en-US" sz="1600" spc="-5">
                          <a:effectLst/>
                        </a:rPr>
                        <a:t> i</a:t>
                      </a:r>
                      <a:r>
                        <a:rPr lang="en-US" sz="1600">
                          <a:effectLst/>
                        </a:rPr>
                        <a:t>n</a:t>
                      </a:r>
                      <a:r>
                        <a:rPr lang="en-US" sz="1600" spc="20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>
                          <a:effectLst/>
                        </a:rPr>
                        <a:t>he</a:t>
                      </a:r>
                      <a:r>
                        <a:rPr lang="en-US" sz="1600" spc="25">
                          <a:effectLst/>
                        </a:rPr>
                        <a:t> </a:t>
                      </a:r>
                      <a:r>
                        <a:rPr lang="en-US" sz="1600" spc="-5">
                          <a:effectLst/>
                        </a:rPr>
                        <a:t>li</a:t>
                      </a:r>
                      <a:r>
                        <a:rPr lang="en-US" sz="1600" spc="-25">
                          <a:effectLst/>
                        </a:rPr>
                        <a:t>s</a:t>
                      </a:r>
                      <a:r>
                        <a:rPr lang="en-US" sz="1600">
                          <a:effectLst/>
                        </a:rPr>
                        <a:t>t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41424747"/>
                  </a:ext>
                </a:extLst>
              </a:tr>
              <a:tr h="712312">
                <a:tc>
                  <a:txBody>
                    <a:bodyPr/>
                    <a:lstStyle/>
                    <a:p>
                      <a:pPr marL="93345" marR="0">
                        <a:spcBef>
                          <a:spcPts val="1645"/>
                        </a:spcBef>
                        <a:spcAft>
                          <a:spcPts val="0"/>
                        </a:spcAft>
                      </a:pPr>
                      <a:r>
                        <a:rPr lang="en-US" sz="1600" spc="-5">
                          <a:effectLst/>
                        </a:rPr>
                        <a:t>to</a:t>
                      </a:r>
                      <a:r>
                        <a:rPr lang="en-US" sz="1600" spc="-15">
                          <a:effectLst/>
                        </a:rPr>
                        <a:t>S</a:t>
                      </a:r>
                      <a:r>
                        <a:rPr lang="en-US" sz="1600" spc="-5">
                          <a:effectLst/>
                        </a:rPr>
                        <a:t>t</a:t>
                      </a:r>
                      <a:r>
                        <a:rPr lang="en-US" sz="1600" spc="-15">
                          <a:effectLst/>
                        </a:rPr>
                        <a:t>r</a:t>
                      </a:r>
                      <a:r>
                        <a:rPr lang="en-US" sz="1600" spc="-5">
                          <a:effectLst/>
                        </a:rPr>
                        <a:t>in</a:t>
                      </a:r>
                      <a:r>
                        <a:rPr lang="en-US" sz="1600" spc="-15">
                          <a:effectLst/>
                        </a:rPr>
                        <a:t>g</a:t>
                      </a:r>
                      <a:r>
                        <a:rPr lang="en-US" sz="1600" spc="-5">
                          <a:effectLst/>
                        </a:rPr>
                        <a:t>()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2710" marR="1033145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 dirty="0">
                          <a:effectLst/>
                        </a:rPr>
                        <a:t>R</a:t>
                      </a:r>
                      <a:r>
                        <a:rPr lang="en-US" sz="1600" spc="-10" dirty="0">
                          <a:effectLst/>
                        </a:rPr>
                        <a:t>e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u</a:t>
                      </a:r>
                      <a:r>
                        <a:rPr lang="en-US" sz="1600" spc="-5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ns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25" dirty="0">
                          <a:effectLst/>
                        </a:rPr>
                        <a:t>s</a:t>
                      </a:r>
                      <a:r>
                        <a:rPr lang="en-US" sz="1600" spc="-5" dirty="0">
                          <a:effectLst/>
                        </a:rPr>
                        <a:t>tri</a:t>
                      </a:r>
                      <a:r>
                        <a:rPr lang="en-US" sz="1600" dirty="0">
                          <a:effectLst/>
                        </a:rPr>
                        <a:t>ng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35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ep</a:t>
                      </a:r>
                      <a:r>
                        <a:rPr lang="en-US" sz="1600" spc="-35" dirty="0">
                          <a:effectLst/>
                        </a:rPr>
                        <a:t>r</a:t>
                      </a:r>
                      <a:r>
                        <a:rPr lang="en-US" sz="1600" dirty="0">
                          <a:effectLst/>
                        </a:rPr>
                        <a:t>ese</a:t>
                      </a:r>
                      <a:r>
                        <a:rPr lang="en-US" sz="1600" spc="-15" dirty="0">
                          <a:effectLst/>
                        </a:rPr>
                        <a:t>n</a:t>
                      </a:r>
                      <a:r>
                        <a:rPr lang="en-US" sz="1600" spc="-30" dirty="0">
                          <a:effectLst/>
                        </a:rPr>
                        <a:t>t</a:t>
                      </a:r>
                      <a:r>
                        <a:rPr lang="en-US" sz="1600" spc="-15" dirty="0">
                          <a:effectLst/>
                        </a:rPr>
                        <a:t>a</a:t>
                      </a:r>
                      <a:r>
                        <a:rPr lang="en-US" sz="1600" spc="-5" dirty="0">
                          <a:effectLst/>
                        </a:rPr>
                        <a:t>tio</a:t>
                      </a:r>
                      <a:r>
                        <a:rPr lang="en-US" sz="1600" dirty="0">
                          <a:effectLst/>
                        </a:rPr>
                        <a:t>n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o</a:t>
                      </a:r>
                      <a:r>
                        <a:rPr lang="en-US" sz="1600" dirty="0">
                          <a:effectLst/>
                        </a:rPr>
                        <a:t>f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he</a:t>
                      </a:r>
                      <a:r>
                        <a:rPr lang="en-US" sz="1600" spc="25" dirty="0">
                          <a:effectLst/>
                        </a:rPr>
                        <a:t> </a:t>
                      </a:r>
                      <a:r>
                        <a:rPr lang="en-US" sz="1600" spc="-5" dirty="0">
                          <a:effectLst/>
                        </a:rPr>
                        <a:t>li</a:t>
                      </a:r>
                      <a:r>
                        <a:rPr lang="en-US" sz="1600" spc="-25" dirty="0">
                          <a:effectLst/>
                        </a:rPr>
                        <a:t>s</a:t>
                      </a:r>
                      <a:r>
                        <a:rPr lang="en-US" sz="1600" spc="-5" dirty="0">
                          <a:effectLst/>
                        </a:rPr>
                        <a:t>t</a:t>
                      </a:r>
                      <a:r>
                        <a:rPr lang="en-US" sz="1600" dirty="0">
                          <a:effectLst/>
                        </a:rPr>
                        <a:t>, su</a:t>
                      </a:r>
                      <a:r>
                        <a:rPr lang="en-US" sz="1600" spc="-10" dirty="0">
                          <a:effectLst/>
                        </a:rPr>
                        <a:t>c</a:t>
                      </a:r>
                      <a:r>
                        <a:rPr lang="en-US" sz="1600" dirty="0">
                          <a:effectLst/>
                        </a:rPr>
                        <a:t>h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as</a:t>
                      </a:r>
                      <a:r>
                        <a:rPr lang="en-US" sz="1600" spc="-5" dirty="0">
                          <a:effectLst/>
                        </a:rPr>
                        <a:t> "</a:t>
                      </a:r>
                      <a:r>
                        <a:rPr lang="en-US" sz="1600" dirty="0">
                          <a:effectLst/>
                        </a:rPr>
                        <a:t>[3,</a:t>
                      </a:r>
                      <a:r>
                        <a:rPr lang="en-US" sz="1600" spc="15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42,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-7,</a:t>
                      </a:r>
                      <a:r>
                        <a:rPr lang="en-US" sz="1600" spc="1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15]"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1650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597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 err="1"/>
              <a:t>ArrayList</a:t>
            </a:r>
            <a:r>
              <a:rPr lang="en-US" b="1" dirty="0"/>
              <a:t> and </a:t>
            </a:r>
            <a:r>
              <a:rPr lang="en-US" b="1" dirty="0" smtClean="0"/>
              <a:t>Primitives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store only objects, not primitives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But you can still use </a:t>
            </a:r>
            <a:r>
              <a:rPr lang="en-US" dirty="0" err="1"/>
              <a:t>ArrayList</a:t>
            </a:r>
            <a:r>
              <a:rPr lang="en-US" dirty="0"/>
              <a:t> with primitive types by using special classes called </a:t>
            </a:r>
            <a:r>
              <a:rPr lang="en-US" u="sng" dirty="0"/>
              <a:t>wrapper classes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9" y="2334985"/>
            <a:ext cx="10160591" cy="1453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8" y="4715146"/>
            <a:ext cx="10160591" cy="179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1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Wrapper </a:t>
            </a:r>
            <a:r>
              <a:rPr lang="en-US" b="1" dirty="0" smtClean="0"/>
              <a:t>Classes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Java provides classes, known as wrapper classes, that correspond to the primitive types.</a:t>
            </a:r>
          </a:p>
          <a:p>
            <a:pPr lvl="0"/>
            <a:r>
              <a:rPr lang="en-US" sz="4000" dirty="0"/>
              <a:t>These classes encapsulate, or wrap, the primitive types within an object.</a:t>
            </a:r>
          </a:p>
          <a:p>
            <a:r>
              <a:rPr lang="en-US" sz="4000" dirty="0"/>
              <a:t>The eight wrapper class types correspond to each primitive data type.</a:t>
            </a:r>
          </a:p>
        </p:txBody>
      </p:sp>
    </p:spTree>
    <p:extLst>
      <p:ext uri="{BB962C8B-B14F-4D97-AF65-F5344CB8AC3E}">
        <p14:creationId xmlns:p14="http://schemas.microsoft.com/office/powerpoint/2010/main" val="192854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Wrapper Classes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List of primitive data types and their corresponding wrapper classes:</a:t>
            </a:r>
            <a:endParaRPr lang="en-US" sz="4000" dirty="0"/>
          </a:p>
        </p:txBody>
      </p:sp>
      <p:graphicFrame>
        <p:nvGraphicFramePr>
          <p:cNvPr id="9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8829999"/>
              </p:ext>
            </p:extLst>
          </p:nvPr>
        </p:nvGraphicFramePr>
        <p:xfrm>
          <a:off x="7444970" y="1890938"/>
          <a:ext cx="4132619" cy="43513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4143">
                  <a:extLst>
                    <a:ext uri="{9D8B030D-6E8A-4147-A177-3AD203B41FA5}">
                      <a16:colId xmlns:a16="http://schemas.microsoft.com/office/drawing/2014/main" val="1742233803"/>
                    </a:ext>
                  </a:extLst>
                </a:gridCol>
                <a:gridCol w="1968476">
                  <a:extLst>
                    <a:ext uri="{9D8B030D-6E8A-4147-A177-3AD203B41FA5}">
                      <a16:colId xmlns:a16="http://schemas.microsoft.com/office/drawing/2014/main" val="3753581679"/>
                    </a:ext>
                  </a:extLst>
                </a:gridCol>
              </a:tblGrid>
              <a:tr h="667404">
                <a:tc>
                  <a:txBody>
                    <a:bodyPr/>
                    <a:lstStyle/>
                    <a:p>
                      <a:pPr marL="93345" marR="0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P</a:t>
                      </a:r>
                      <a:r>
                        <a:rPr lang="en-US" sz="1500" spc="-5">
                          <a:effectLst/>
                        </a:rPr>
                        <a:t>r</a:t>
                      </a:r>
                      <a:r>
                        <a:rPr lang="en-US" sz="1500">
                          <a:effectLst/>
                        </a:rPr>
                        <a:t>i</a:t>
                      </a:r>
                      <a:r>
                        <a:rPr lang="en-US" sz="1500" spc="-5">
                          <a:effectLst/>
                        </a:rPr>
                        <a:t>m</a:t>
                      </a:r>
                      <a:r>
                        <a:rPr lang="en-US" sz="1500">
                          <a:effectLst/>
                        </a:rPr>
                        <a:t>i</a:t>
                      </a:r>
                      <a:r>
                        <a:rPr lang="en-US" sz="1500" spc="-5">
                          <a:effectLst/>
                        </a:rPr>
                        <a:t>t</a:t>
                      </a:r>
                      <a:r>
                        <a:rPr lang="en-US" sz="1500">
                          <a:effectLst/>
                        </a:rPr>
                        <a:t>i</a:t>
                      </a:r>
                      <a:r>
                        <a:rPr lang="en-US" sz="1500" spc="-15">
                          <a:effectLst/>
                        </a:rPr>
                        <a:t>v</a:t>
                      </a:r>
                      <a:r>
                        <a:rPr lang="en-US" sz="1500">
                          <a:effectLst/>
                        </a:rPr>
                        <a:t>e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55">
                          <a:effectLst/>
                        </a:rPr>
                        <a:t>T</a:t>
                      </a:r>
                      <a:r>
                        <a:rPr lang="en-US" sz="1500">
                          <a:effectLst/>
                        </a:rPr>
                        <a:t>y</a:t>
                      </a:r>
                      <a:r>
                        <a:rPr lang="en-US" sz="1500" spc="-5">
                          <a:effectLst/>
                        </a:rPr>
                        <a:t>p</a:t>
                      </a:r>
                      <a:r>
                        <a:rPr lang="en-US" sz="1500">
                          <a:effectLst/>
                        </a:rPr>
                        <a:t>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325"/>
                        </a:spcBef>
                        <a:spcAft>
                          <a:spcPts val="0"/>
                        </a:spcAft>
                      </a:pPr>
                      <a:r>
                        <a:rPr lang="en-US" sz="1500" spc="-50" dirty="0">
                          <a:effectLst/>
                        </a:rPr>
                        <a:t>W</a:t>
                      </a:r>
                      <a:r>
                        <a:rPr lang="en-US" sz="1500" spc="-45" dirty="0">
                          <a:effectLst/>
                        </a:rPr>
                        <a:t>r</a:t>
                      </a:r>
                      <a:r>
                        <a:rPr lang="en-US" sz="1500" spc="5" dirty="0">
                          <a:effectLst/>
                        </a:rPr>
                        <a:t>a</a:t>
                      </a:r>
                      <a:r>
                        <a:rPr lang="en-US" sz="1500" spc="-10" dirty="0">
                          <a:effectLst/>
                        </a:rPr>
                        <a:t>pp</a:t>
                      </a:r>
                      <a:r>
                        <a:rPr lang="en-US" sz="1500" dirty="0">
                          <a:effectLst/>
                        </a:rPr>
                        <a:t>er</a:t>
                      </a:r>
                      <a:r>
                        <a:rPr lang="en-US" sz="1500" spc="20" dirty="0">
                          <a:effectLst/>
                        </a:rPr>
                        <a:t> </a:t>
                      </a:r>
                      <a:r>
                        <a:rPr lang="en-US" sz="1500" spc="-55" dirty="0">
                          <a:effectLst/>
                        </a:rPr>
                        <a:t>T</a:t>
                      </a:r>
                      <a:r>
                        <a:rPr lang="en-US" sz="1500" dirty="0">
                          <a:effectLst/>
                        </a:rPr>
                        <a:t>y</a:t>
                      </a:r>
                      <a:r>
                        <a:rPr lang="en-US" sz="1500" spc="-10" dirty="0">
                          <a:effectLst/>
                        </a:rPr>
                        <a:t>p</a:t>
                      </a:r>
                      <a:r>
                        <a:rPr lang="en-US" sz="1500" dirty="0">
                          <a:effectLst/>
                        </a:rPr>
                        <a:t>e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8732662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byte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Byte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0487925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Short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Short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5379910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Integer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06285539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Long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85266054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980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marR="0">
                        <a:spcBef>
                          <a:spcPts val="44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Float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1875031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980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Double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88180052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3980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char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Charac</a:t>
                      </a:r>
                      <a:r>
                        <a:rPr lang="en-US" sz="1500" spc="15">
                          <a:effectLst/>
                        </a:rPr>
                        <a:t>t</a:t>
                      </a:r>
                      <a:r>
                        <a:rPr lang="en-US" sz="1500">
                          <a:effectLst/>
                        </a:rPr>
                        <a:t>er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72372665"/>
                  </a:ext>
                </a:extLst>
              </a:tr>
              <a:tr h="460492">
                <a:tc>
                  <a:txBody>
                    <a:bodyPr/>
                    <a:lstStyle/>
                    <a:p>
                      <a:pPr marL="90805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boolean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980" marR="0"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Boolean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001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564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 err="1"/>
              <a:t>ArrayList</a:t>
            </a:r>
            <a:r>
              <a:rPr lang="en-US" b="1" dirty="0"/>
              <a:t> and Wrapper </a:t>
            </a:r>
            <a:r>
              <a:rPr lang="en-US" b="1" dirty="0" smtClean="0"/>
              <a:t>Classes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690688"/>
            <a:ext cx="11192435" cy="4351338"/>
          </a:xfrm>
        </p:spPr>
        <p:txBody>
          <a:bodyPr>
            <a:noAutofit/>
          </a:bodyPr>
          <a:lstStyle/>
          <a:p>
            <a:r>
              <a:rPr lang="en-US" dirty="0"/>
              <a:t>Wrapper classes allow an </a:t>
            </a:r>
            <a:r>
              <a:rPr lang="en-US" dirty="0" err="1"/>
              <a:t>ArrayList</a:t>
            </a:r>
            <a:r>
              <a:rPr lang="en-US" dirty="0"/>
              <a:t> to store primitive values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2423703"/>
            <a:ext cx="9823269" cy="41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Introducing </a:t>
            </a:r>
            <a:r>
              <a:rPr lang="en-US" b="1" dirty="0" err="1"/>
              <a:t>AutoBoxing</a:t>
            </a:r>
            <a:r>
              <a:rPr lang="en-US" b="1" dirty="0"/>
              <a:t> and Unboxing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has a feature called </a:t>
            </a:r>
            <a:r>
              <a:rPr lang="en-US" dirty="0" err="1"/>
              <a:t>Autoboxing</a:t>
            </a:r>
            <a:r>
              <a:rPr lang="en-US" dirty="0"/>
              <a:t> and Unboxing.</a:t>
            </a:r>
          </a:p>
          <a:p>
            <a:pPr lvl="0"/>
            <a:r>
              <a:rPr lang="en-US" dirty="0"/>
              <a:t>This feature performs automatic conversion of primitive data types to their wrapper classes and vice versa.</a:t>
            </a:r>
          </a:p>
          <a:p>
            <a:r>
              <a:rPr lang="en-US" dirty="0"/>
              <a:t>It enables you to write leaner and cleaner code, making it easier to </a:t>
            </a:r>
            <a:r>
              <a:rPr lang="en-US" dirty="0" smtClean="0"/>
              <a:t>read.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57" y="4001294"/>
            <a:ext cx="8436429" cy="2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1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What Is </a:t>
            </a:r>
            <a:r>
              <a:rPr lang="en-US" b="1" dirty="0" err="1"/>
              <a:t>Autoboxing</a:t>
            </a:r>
            <a:r>
              <a:rPr lang="en-US" b="1" dirty="0"/>
              <a:t>?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r>
              <a:rPr lang="en-US" sz="4000" dirty="0"/>
              <a:t>The automatic conversion that the Java compiler makes between the primitive types and their corresponding object wrapper 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84" y="4001294"/>
            <a:ext cx="9833831" cy="184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What Is Unboxing</a:t>
            </a:r>
            <a:r>
              <a:rPr lang="en-US" b="1" dirty="0" smtClean="0"/>
              <a:t>?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r>
              <a:rPr lang="en-US" sz="4000" dirty="0"/>
              <a:t>Converting an object of a wrapper type to its corresponding primitive value.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0" y="3316876"/>
            <a:ext cx="10653849" cy="325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Create an </a:t>
            </a:r>
            <a:r>
              <a:rPr lang="en-US" sz="4000" dirty="0" err="1"/>
              <a:t>ArrayList</a:t>
            </a:r>
            <a:endParaRPr lang="en-US" sz="4000" dirty="0"/>
          </a:p>
          <a:p>
            <a:pPr lvl="0"/>
            <a:r>
              <a:rPr lang="en-US" sz="4000" dirty="0"/>
              <a:t>Manipulate an </a:t>
            </a:r>
            <a:r>
              <a:rPr lang="en-US" sz="4000" dirty="0" err="1"/>
              <a:t>ArrayList</a:t>
            </a:r>
            <a:r>
              <a:rPr lang="en-US" sz="4000" dirty="0"/>
              <a:t> by using its methods</a:t>
            </a:r>
          </a:p>
          <a:p>
            <a:pPr lvl="0"/>
            <a:r>
              <a:rPr lang="en-US" sz="4000" dirty="0"/>
              <a:t>Traverse an </a:t>
            </a:r>
            <a:r>
              <a:rPr lang="en-US" sz="4000" dirty="0" err="1"/>
              <a:t>ArrayList</a:t>
            </a:r>
            <a:r>
              <a:rPr lang="en-US" sz="4000" dirty="0"/>
              <a:t> using iterators and for-each loops</a:t>
            </a:r>
          </a:p>
          <a:p>
            <a:pPr lvl="0"/>
            <a:r>
              <a:rPr lang="en-US" sz="4000" dirty="0"/>
              <a:t>Use wrapper classes and </a:t>
            </a:r>
            <a:r>
              <a:rPr lang="en-US" sz="4000" dirty="0" err="1"/>
              <a:t>Autoboxing</a:t>
            </a:r>
            <a:r>
              <a:rPr lang="en-US" sz="4000" dirty="0"/>
              <a:t> to add primitive data types to an </a:t>
            </a:r>
            <a:r>
              <a:rPr lang="en-US" sz="4000" dirty="0" err="1"/>
              <a:t>ArrayList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8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an </a:t>
            </a:r>
            <a:r>
              <a:rPr lang="en-US" b="1" dirty="0" err="1"/>
              <a:t>ArrayList</a:t>
            </a:r>
            <a:endParaRPr lang="en-US" b="1" dirty="0"/>
          </a:p>
        </p:txBody>
      </p:sp>
      <p:pic>
        <p:nvPicPr>
          <p:cNvPr id="4098" name="Content Placeholder 409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5" y="1462136"/>
            <a:ext cx="9757006" cy="4998607"/>
          </a:xfrm>
        </p:spPr>
      </p:pic>
    </p:spTree>
    <p:extLst>
      <p:ext uri="{BB962C8B-B14F-4D97-AF65-F5344CB8AC3E}">
        <p14:creationId xmlns:p14="http://schemas.microsoft.com/office/powerpoint/2010/main" val="267876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Benefits of the </a:t>
            </a:r>
            <a:r>
              <a:rPr lang="en-US" b="1" dirty="0" err="1"/>
              <a:t>ArrayList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Dynamic resizing:</a:t>
            </a:r>
          </a:p>
          <a:p>
            <a:pPr lvl="1"/>
            <a:r>
              <a:rPr lang="en-US" sz="3600" dirty="0"/>
              <a:t>An </a:t>
            </a:r>
            <a:r>
              <a:rPr lang="en-US" sz="3600" dirty="0" err="1"/>
              <a:t>ArrayList</a:t>
            </a:r>
            <a:r>
              <a:rPr lang="en-US" sz="3600" dirty="0"/>
              <a:t> grows as you add elements.</a:t>
            </a:r>
          </a:p>
          <a:p>
            <a:pPr lvl="1"/>
            <a:r>
              <a:rPr lang="en-US" sz="3600" dirty="0"/>
              <a:t>An </a:t>
            </a:r>
            <a:r>
              <a:rPr lang="en-US" sz="3600" dirty="0" err="1"/>
              <a:t>ArrayList</a:t>
            </a:r>
            <a:r>
              <a:rPr lang="en-US" sz="3600" dirty="0"/>
              <a:t> shrinks as you remove elements.</a:t>
            </a:r>
          </a:p>
          <a:p>
            <a:pPr lvl="0"/>
            <a:r>
              <a:rPr lang="en-US" sz="3600" dirty="0"/>
              <a:t>Several built-in methods:</a:t>
            </a:r>
          </a:p>
          <a:p>
            <a:pPr lvl="1"/>
            <a:r>
              <a:rPr lang="en-US" sz="3600" dirty="0"/>
              <a:t>An </a:t>
            </a:r>
            <a:r>
              <a:rPr lang="en-US" sz="3600" dirty="0" err="1"/>
              <a:t>ArrayList</a:t>
            </a:r>
            <a:r>
              <a:rPr lang="en-US" sz="3600" dirty="0"/>
              <a:t> has several methods to perform operations.</a:t>
            </a:r>
          </a:p>
          <a:p>
            <a:pPr lvl="1"/>
            <a:r>
              <a:rPr lang="en-US" sz="3600" dirty="0"/>
              <a:t>For example, to add, retrieve, or remove an element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7955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/>
              <a:t>Traversing an </a:t>
            </a:r>
            <a:r>
              <a:rPr lang="en-US" b="1" dirty="0" err="1"/>
              <a:t>ArrayList</a:t>
            </a:r>
            <a:r>
              <a:rPr lang="en-US" b="1" dirty="0"/>
              <a:t>: for-each</a:t>
            </a:r>
            <a:br>
              <a:rPr lang="en-US" b="1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In the previous lesson, you used a for-each loop to traverse an array.</a:t>
            </a:r>
          </a:p>
          <a:p>
            <a:pPr lvl="0"/>
            <a:r>
              <a:rPr lang="en-US" dirty="0"/>
              <a:t>You can use a for-each loop to traverse an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The variable </a:t>
            </a:r>
            <a:r>
              <a:rPr lang="en-US" dirty="0" err="1"/>
              <a:t>i</a:t>
            </a:r>
            <a:r>
              <a:rPr lang="en-US" dirty="0"/>
              <a:t> represents a particular name as you loop through the names </a:t>
            </a:r>
            <a:r>
              <a:rPr lang="en-US" dirty="0" err="1"/>
              <a:t>ArrayList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" y="3806371"/>
            <a:ext cx="10321290" cy="285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4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/>
              <a:t>Traversing an </a:t>
            </a:r>
            <a:r>
              <a:rPr lang="en-US" b="1" dirty="0" err="1"/>
              <a:t>ArrayList</a:t>
            </a:r>
            <a:r>
              <a:rPr lang="en-US" b="1" dirty="0"/>
              <a:t>: for-each</a:t>
            </a:r>
            <a:br>
              <a:rPr lang="en-US" b="1" dirty="0"/>
            </a:br>
            <a:r>
              <a:rPr lang="en-US" dirty="0"/>
              <a:t>Loop</a:t>
            </a:r>
            <a:br>
              <a:rPr lang="en-US" dirty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89" y="1364343"/>
            <a:ext cx="9059767" cy="5363029"/>
          </a:xfrm>
        </p:spPr>
      </p:pic>
    </p:spTree>
    <p:extLst>
      <p:ext uri="{BB962C8B-B14F-4D97-AF65-F5344CB8AC3E}">
        <p14:creationId xmlns:p14="http://schemas.microsoft.com/office/powerpoint/2010/main" val="2505468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Introducing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Is a member of the collections framework.</a:t>
            </a:r>
          </a:p>
          <a:p>
            <a:pPr lvl="0"/>
            <a:r>
              <a:rPr lang="en-US" sz="3600" dirty="0"/>
              <a:t>Enables traversing through all elements in the</a:t>
            </a:r>
          </a:p>
          <a:p>
            <a:r>
              <a:rPr lang="en-US" sz="3600" dirty="0" err="1"/>
              <a:t>ArrayList</a:t>
            </a:r>
            <a:r>
              <a:rPr lang="en-US" sz="3600" dirty="0"/>
              <a:t>, obtaining or removing elements.</a:t>
            </a:r>
          </a:p>
          <a:p>
            <a:pPr lvl="0"/>
            <a:r>
              <a:rPr lang="en-US" sz="3600" dirty="0"/>
              <a:t>Has the following methods:</a:t>
            </a:r>
          </a:p>
          <a:p>
            <a:pPr lvl="1"/>
            <a:r>
              <a:rPr lang="en-US" sz="3600" dirty="0" err="1"/>
              <a:t>hasNext</a:t>
            </a:r>
            <a:r>
              <a:rPr lang="en-US" sz="3600" dirty="0"/>
              <a:t>(),next(),remove()</a:t>
            </a:r>
          </a:p>
          <a:p>
            <a:pPr lvl="0"/>
            <a:r>
              <a:rPr lang="en-US" sz="3600" dirty="0"/>
              <a:t>Is only </a:t>
            </a:r>
            <a:r>
              <a:rPr lang="en-US" sz="3600" dirty="0" smtClean="0"/>
              <a:t>used to traverse forward.</a:t>
            </a:r>
          </a:p>
          <a:p>
            <a:r>
              <a:rPr lang="en-US" sz="3600" dirty="0"/>
              <a:t>You must import </a:t>
            </a:r>
            <a:r>
              <a:rPr lang="en-US" sz="3600" dirty="0" err="1"/>
              <a:t>java.util.Iterator</a:t>
            </a:r>
            <a:r>
              <a:rPr lang="en-US" sz="3600" dirty="0"/>
              <a:t> to use an Iterator.</a:t>
            </a:r>
          </a:p>
          <a:p>
            <a:pPr lvl="0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440312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/>
              <a:t>Traversing an </a:t>
            </a:r>
            <a:r>
              <a:rPr lang="en-US" b="1" dirty="0" err="1"/>
              <a:t>ArrayList</a:t>
            </a:r>
            <a:r>
              <a:rPr lang="en-US" b="1" dirty="0"/>
              <a:t>: </a:t>
            </a:r>
            <a:r>
              <a:rPr lang="en-US" b="1" dirty="0" smtClean="0"/>
              <a:t>Iterator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example of traversing the names collection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7" y="2328091"/>
            <a:ext cx="11331484" cy="41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19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Introducing </a:t>
            </a:r>
            <a:r>
              <a:rPr lang="en-US" b="1" dirty="0" err="1"/>
              <a:t>ListIterator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4000" dirty="0"/>
              <a:t>Is a member of the collections framework.</a:t>
            </a:r>
          </a:p>
          <a:p>
            <a:pPr lvl="0"/>
            <a:r>
              <a:rPr lang="en-US" sz="4000" dirty="0"/>
              <a:t>Allows you to traverse the </a:t>
            </a:r>
            <a:r>
              <a:rPr lang="en-US" sz="4000" dirty="0" err="1"/>
              <a:t>ArrayList</a:t>
            </a:r>
            <a:r>
              <a:rPr lang="en-US" sz="4000" dirty="0"/>
              <a:t> in both directions.</a:t>
            </a:r>
          </a:p>
          <a:p>
            <a:pPr lvl="0"/>
            <a:r>
              <a:rPr lang="en-US" sz="4000" dirty="0"/>
              <a:t>Doesn’t contain the remove method</a:t>
            </a:r>
            <a:r>
              <a:rPr lang="en-US" sz="4000" dirty="0" smtClean="0"/>
              <a:t>.</a:t>
            </a:r>
          </a:p>
          <a:p>
            <a:pPr lvl="0"/>
            <a:endParaRPr lang="en-US" sz="4000" dirty="0"/>
          </a:p>
          <a:p>
            <a:pPr lvl="0"/>
            <a:r>
              <a:rPr lang="en-US" sz="4000" dirty="0"/>
              <a:t>You must import </a:t>
            </a:r>
            <a:r>
              <a:rPr lang="en-US" sz="4000" dirty="0" err="1"/>
              <a:t>java.util.ListIterator</a:t>
            </a:r>
            <a:r>
              <a:rPr lang="en-US" sz="4000" dirty="0"/>
              <a:t> to use an </a:t>
            </a:r>
            <a:r>
              <a:rPr lang="en-US" sz="4000" dirty="0" err="1"/>
              <a:t>ListIterator</a:t>
            </a:r>
            <a:r>
              <a:rPr lang="en-US" sz="4000" dirty="0"/>
              <a:t>.</a:t>
            </a:r>
          </a:p>
          <a:p>
            <a:pPr lvl="0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06488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</a:t>
            </a:r>
            <a:br>
              <a:rPr lang="en-US" dirty="0" smtClean="0"/>
            </a:br>
            <a:r>
              <a:rPr lang="en-US" b="1" dirty="0"/>
              <a:t>Traversing an </a:t>
            </a:r>
            <a:r>
              <a:rPr lang="en-US" b="1" dirty="0" err="1"/>
              <a:t>ArrayList</a:t>
            </a:r>
            <a:r>
              <a:rPr lang="en-US" b="1" dirty="0"/>
              <a:t>: </a:t>
            </a:r>
            <a:r>
              <a:rPr lang="en-US" b="1" dirty="0" err="1" smtClean="0"/>
              <a:t>ListIterator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r>
              <a:rPr lang="en-US" dirty="0"/>
              <a:t>using </a:t>
            </a:r>
            <a:r>
              <a:rPr lang="en-US" dirty="0" err="1"/>
              <a:t>ListIterator</a:t>
            </a:r>
            <a:r>
              <a:rPr lang="en-US" dirty="0"/>
              <a:t> to traverse the names </a:t>
            </a:r>
            <a:r>
              <a:rPr lang="en-US" dirty="0" err="1"/>
              <a:t>ArrayList</a:t>
            </a:r>
            <a:r>
              <a:rPr lang="en-US" dirty="0"/>
              <a:t> in forward and backward directions: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88" y="2698749"/>
            <a:ext cx="11369464" cy="33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7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Collection of Objects (Real Life)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real life, objects often appear in groups.</a:t>
            </a:r>
            <a:endParaRPr lang="en-US" sz="1050" dirty="0"/>
          </a:p>
          <a:p>
            <a:pPr lvl="0"/>
            <a:r>
              <a:rPr lang="en-US" dirty="0"/>
              <a:t>For example:</a:t>
            </a:r>
            <a:endParaRPr lang="en-US" sz="1050" dirty="0"/>
          </a:p>
          <a:p>
            <a:pPr lvl="1"/>
            <a:r>
              <a:rPr lang="en-US" dirty="0"/>
              <a:t>Parking lots contain multiple cars.</a:t>
            </a:r>
            <a:endParaRPr lang="en-US" sz="1050" dirty="0"/>
          </a:p>
          <a:p>
            <a:pPr lvl="1"/>
            <a:r>
              <a:rPr lang="en-US" dirty="0"/>
              <a:t>Banks contain multiple accounts.</a:t>
            </a:r>
            <a:endParaRPr lang="en-US" sz="1050" dirty="0"/>
          </a:p>
          <a:p>
            <a:pPr lvl="1"/>
            <a:r>
              <a:rPr lang="en-US" dirty="0"/>
              <a:t>Stores have multiple customers.</a:t>
            </a:r>
            <a:endParaRPr lang="en-US" sz="1050" dirty="0"/>
          </a:p>
          <a:p>
            <a:pPr lvl="1"/>
            <a:r>
              <a:rPr lang="en-US" dirty="0"/>
              <a:t>A student has multiple assignment grades.</a:t>
            </a:r>
            <a:endParaRPr lang="en-US" sz="105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" y="3273"/>
            <a:ext cx="7774108" cy="754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Collection of Objects (Programming)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When programming, you often gather data (objects).</a:t>
            </a:r>
          </a:p>
          <a:p>
            <a:pPr lvl="0"/>
            <a:r>
              <a:rPr lang="en-US" sz="4000" dirty="0"/>
              <a:t>This is commonly referred to as a </a:t>
            </a:r>
            <a:r>
              <a:rPr lang="en-US" sz="4000" dirty="0" smtClean="0"/>
              <a:t>collection.</a:t>
            </a:r>
          </a:p>
          <a:p>
            <a:r>
              <a:rPr lang="en-US" sz="4000" dirty="0" smtClean="0"/>
              <a:t>In </a:t>
            </a:r>
            <a:r>
              <a:rPr lang="en-US" sz="4000" dirty="0"/>
              <a:t>Java, the simplest way of collecting information is by using the </a:t>
            </a:r>
            <a:r>
              <a:rPr lang="en-US" sz="4000" dirty="0" err="1"/>
              <a:t>ArrayList</a:t>
            </a:r>
            <a:r>
              <a:rPr lang="en-US" sz="4000" dirty="0"/>
              <a:t>.</a:t>
            </a:r>
          </a:p>
          <a:p>
            <a:pPr lvl="0"/>
            <a:r>
              <a:rPr lang="en-US" sz="4000" dirty="0" smtClean="0"/>
              <a:t>The </a:t>
            </a:r>
            <a:r>
              <a:rPr lang="en-US" sz="4000" dirty="0"/>
              <a:t>Java </a:t>
            </a:r>
            <a:r>
              <a:rPr lang="en-US" sz="4000" dirty="0" err="1"/>
              <a:t>ArrayList</a:t>
            </a:r>
            <a:r>
              <a:rPr lang="en-US" sz="4000" dirty="0"/>
              <a:t> class can store a group of many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97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Managing Students Enrolled in a Class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/>
              <a:t>Say a group of students is enrolled in Java Programming 101.</a:t>
            </a:r>
          </a:p>
          <a:p>
            <a:pPr lvl="0"/>
            <a:r>
              <a:rPr lang="en-US" sz="4000" dirty="0"/>
              <a:t>You want to write a Java program to track the enrolled students.</a:t>
            </a:r>
          </a:p>
          <a:p>
            <a:r>
              <a:rPr lang="en-US" sz="4000" dirty="0"/>
              <a:t>The simplest way would be to create an array, as discussed in the previous lesson.</a:t>
            </a:r>
          </a:p>
        </p:txBody>
      </p:sp>
    </p:spTree>
    <p:extLst>
      <p:ext uri="{BB962C8B-B14F-4D97-AF65-F5344CB8AC3E}">
        <p14:creationId xmlns:p14="http://schemas.microsoft.com/office/powerpoint/2010/main" val="276601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Arrays to Manage Enrolled Students</a:t>
            </a:r>
          </a:p>
          <a:p>
            <a:pPr lvl="0"/>
            <a:r>
              <a:rPr lang="en-US" dirty="0"/>
              <a:t>You can write a student array like this:</a:t>
            </a:r>
          </a:p>
          <a:p>
            <a:pPr marL="0" indent="0">
              <a:buNone/>
            </a:pPr>
            <a:r>
              <a:rPr lang="en-US" dirty="0"/>
              <a:t>String students={“Mary, “Sue”, “Harry”, “Rick”, “Cindy”, “Bob”}</a:t>
            </a:r>
          </a:p>
          <a:p>
            <a:pPr lvl="0"/>
            <a:r>
              <a:rPr lang="en-US" dirty="0"/>
              <a:t>Consider a scenario where, after a week, two students (Mike and Larry) enroll in the course and Sue drops out.</a:t>
            </a:r>
          </a:p>
          <a:p>
            <a:pPr lvl="0"/>
            <a:r>
              <a:rPr lang="en-US" dirty="0"/>
              <a:t>How easy do you think it is to modify the students array to accommodate these changes?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7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4000" dirty="0"/>
              <a:t>Their size is fixed on creation and cannot grow or shrink after initialization.</a:t>
            </a:r>
          </a:p>
          <a:p>
            <a:pPr lvl="0"/>
            <a:r>
              <a:rPr lang="en-US" sz="4000" dirty="0"/>
              <a:t>You have to create manual methods to manipulate their contents.</a:t>
            </a:r>
          </a:p>
          <a:p>
            <a:pPr lvl="0"/>
            <a:r>
              <a:rPr lang="en-US" sz="4000" dirty="0"/>
              <a:t>For example: insert or delete an item from an array.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78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ArrayList</a:t>
            </a:r>
            <a:r>
              <a:rPr lang="en-US" b="1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Arrays aren’t the only way to store lists of related data.</a:t>
            </a:r>
          </a:p>
          <a:p>
            <a:pPr lvl="0"/>
            <a:r>
              <a:rPr lang="en-US" sz="3200" dirty="0"/>
              <a:t>Java provides a special utility class called </a:t>
            </a:r>
            <a:r>
              <a:rPr lang="en-US" sz="3200" dirty="0" err="1"/>
              <a:t>ArrayList</a:t>
            </a:r>
            <a:r>
              <a:rPr lang="en-US" sz="3200" dirty="0" smtClean="0"/>
              <a:t>.</a:t>
            </a:r>
            <a:endParaRPr lang="en-US" sz="3200" dirty="0"/>
          </a:p>
          <a:p>
            <a:pPr lvl="0"/>
            <a:r>
              <a:rPr lang="en-US" sz="3200" dirty="0"/>
              <a:t>The </a:t>
            </a:r>
            <a:r>
              <a:rPr lang="en-US" sz="3200" dirty="0" err="1"/>
              <a:t>ArrayList</a:t>
            </a:r>
            <a:r>
              <a:rPr lang="en-US" sz="3200" dirty="0"/>
              <a:t> class:</a:t>
            </a:r>
          </a:p>
          <a:p>
            <a:pPr lvl="1"/>
            <a:r>
              <a:rPr lang="en-US" sz="3200" dirty="0"/>
              <a:t>Is a part of the Java library, like the String and Math classes.</a:t>
            </a:r>
          </a:p>
          <a:p>
            <a:pPr lvl="1"/>
            <a:r>
              <a:rPr lang="en-US" sz="3200" dirty="0"/>
              <a:t>It can be used to store a list of objects.</a:t>
            </a:r>
          </a:p>
          <a:p>
            <a:pPr lvl="1"/>
            <a:r>
              <a:rPr lang="en-US" sz="3200" dirty="0"/>
              <a:t>Has a set of useful methods for managing its elements:</a:t>
            </a:r>
          </a:p>
          <a:p>
            <a:pPr lvl="2"/>
            <a:r>
              <a:rPr lang="en-US" sz="3200" dirty="0"/>
              <a:t>add(), get(), remove(), </a:t>
            </a:r>
            <a:r>
              <a:rPr lang="en-US" sz="3200" dirty="0" err="1"/>
              <a:t>indexOf</a:t>
            </a:r>
            <a:r>
              <a:rPr lang="en-US" sz="3200" dirty="0"/>
              <a:t>(), and many others.</a:t>
            </a:r>
          </a:p>
        </p:txBody>
      </p:sp>
    </p:spTree>
    <p:extLst>
      <p:ext uri="{BB962C8B-B14F-4D97-AF65-F5344CB8AC3E}">
        <p14:creationId xmlns:p14="http://schemas.microsoft.com/office/powerpoint/2010/main" val="349036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Can an </a:t>
            </a:r>
            <a:r>
              <a:rPr lang="en-US" b="1" dirty="0" err="1"/>
              <a:t>ArrayList</a:t>
            </a:r>
            <a:r>
              <a:rPr lang="en-US" b="1" dirty="0"/>
              <a:t> Contain?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5"/>
            <a:ext cx="11192435" cy="435133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can contain only objects, not primitives.</a:t>
            </a:r>
            <a:endParaRPr lang="en-US" sz="1050" dirty="0"/>
          </a:p>
          <a:p>
            <a:pPr lvl="1"/>
            <a:r>
              <a:rPr lang="en-US" dirty="0"/>
              <a:t>It may contain any object type, including a type that you created by writing a class.</a:t>
            </a:r>
            <a:endParaRPr lang="en-US" sz="1050" dirty="0"/>
          </a:p>
          <a:p>
            <a:pPr lvl="0"/>
            <a:r>
              <a:rPr lang="en-US" dirty="0"/>
              <a:t>For example, an </a:t>
            </a:r>
            <a:r>
              <a:rPr lang="en-US" dirty="0" err="1"/>
              <a:t>ArrayList</a:t>
            </a:r>
            <a:r>
              <a:rPr lang="en-US" dirty="0"/>
              <a:t> can hold objects of type:</a:t>
            </a:r>
            <a:endParaRPr lang="en-US" sz="1050" dirty="0"/>
          </a:p>
          <a:p>
            <a:pPr lvl="1"/>
            <a:r>
              <a:rPr lang="en-US" dirty="0"/>
              <a:t>String</a:t>
            </a:r>
            <a:endParaRPr lang="en-US" sz="1050" dirty="0"/>
          </a:p>
          <a:p>
            <a:pPr lvl="1"/>
            <a:r>
              <a:rPr lang="en-US" dirty="0" smtClean="0"/>
              <a:t>Person</a:t>
            </a:r>
            <a:endParaRPr lang="en-US" sz="1050" dirty="0"/>
          </a:p>
          <a:p>
            <a:pPr lvl="1"/>
            <a:r>
              <a:rPr lang="en-US" dirty="0" smtClean="0"/>
              <a:t>Car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67814037"/>
      </p:ext>
    </p:extLst>
  </p:cSld>
  <p:clrMapOvr>
    <a:masterClrMapping/>
  </p:clrMapOvr>
</p:sld>
</file>

<file path=ppt/theme/theme1.xml><?xml version="1.0" encoding="utf-8"?>
<a:theme xmlns:a="http://schemas.openxmlformats.org/drawingml/2006/main" name="AET IT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T IT" id="{B313FB7D-65F8-4F2D-86DD-52EE06F2AE71}" vid="{AF0F5B1C-B361-4890-BE02-44C20F8F108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</TotalTime>
  <Words>975</Words>
  <Application>Microsoft Office PowerPoint</Application>
  <PresentationFormat>Widescreen</PresentationFormat>
  <Paragraphs>142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Times New Roman</vt:lpstr>
      <vt:lpstr>AET IT</vt:lpstr>
      <vt:lpstr>PowerPoint Presentation</vt:lpstr>
      <vt:lpstr>Objectives</vt:lpstr>
      <vt:lpstr>  Collection of Objects (Real Life)</vt:lpstr>
      <vt:lpstr>Collection of Objects (Programming)</vt:lpstr>
      <vt:lpstr>Managing Students Enrolled in a Class</vt:lpstr>
      <vt:lpstr>Number of rows</vt:lpstr>
      <vt:lpstr>Limitations of Arrays</vt:lpstr>
      <vt:lpstr>ArrayList Class</vt:lpstr>
      <vt:lpstr>What Can an ArrayList Contain?</vt:lpstr>
      <vt:lpstr>Importing and Declaring an ArrayList</vt:lpstr>
      <vt:lpstr>Working with an ArrayList</vt:lpstr>
      <vt:lpstr>Some ArrayList Methods</vt:lpstr>
      <vt:lpstr>  ArrayList and Primitives </vt:lpstr>
      <vt:lpstr>  Wrapper Classes </vt:lpstr>
      <vt:lpstr>List of Wrapper Classes</vt:lpstr>
      <vt:lpstr>  ArrayList and Wrapper Classes </vt:lpstr>
      <vt:lpstr>Introducing AutoBoxing and Unboxing</vt:lpstr>
      <vt:lpstr>  What Is Autoboxing?  </vt:lpstr>
      <vt:lpstr>  What Is Unboxing? </vt:lpstr>
      <vt:lpstr>Working with an ArrayList</vt:lpstr>
      <vt:lpstr>  Benefits of the ArrayList Class</vt:lpstr>
      <vt:lpstr>  Traversing an ArrayList: for-each Loop  </vt:lpstr>
      <vt:lpstr>  Traversing an ArrayList: for-each Loop  </vt:lpstr>
      <vt:lpstr>  Introducing Iterator</vt:lpstr>
      <vt:lpstr>  Traversing an ArrayList: Iterator </vt:lpstr>
      <vt:lpstr>  Introducing ListIterator </vt:lpstr>
      <vt:lpstr>  Traversing an ArrayList: ListIterator </vt:lpstr>
    </vt:vector>
  </TitlesOfParts>
  <Company>LCPS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Chapin</dc:creator>
  <cp:lastModifiedBy>John Chapin</cp:lastModifiedBy>
  <cp:revision>21</cp:revision>
  <dcterms:created xsi:type="dcterms:W3CDTF">2017-04-07T17:12:48Z</dcterms:created>
  <dcterms:modified xsi:type="dcterms:W3CDTF">2017-05-05T12:57:05Z</dcterms:modified>
</cp:coreProperties>
</file>