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CEA"/>
    <a:srgbClr val="F7A7C9"/>
    <a:srgbClr val="F06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@DWR" userId="5db4c969-fc4f-40b6-b3e1-e51eccd95ace" providerId="ADAL" clId="{E56263F8-4D05-44B3-8DE3-268520B9998C}"/>
    <pc:docChg chg="modSld">
      <pc:chgData name="Pien, Catarina@DWR" userId="5db4c969-fc4f-40b6-b3e1-e51eccd95ace" providerId="ADAL" clId="{E56263F8-4D05-44B3-8DE3-268520B9998C}" dt="2022-04-20T00:51:39.406" v="35" actId="20577"/>
      <pc:docMkLst>
        <pc:docMk/>
      </pc:docMkLst>
      <pc:sldChg chg="modSp mod">
        <pc:chgData name="Pien, Catarina@DWR" userId="5db4c969-fc4f-40b6-b3e1-e51eccd95ace" providerId="ADAL" clId="{E56263F8-4D05-44B3-8DE3-268520B9998C}" dt="2022-04-20T00:51:39.406" v="35" actId="20577"/>
        <pc:sldMkLst>
          <pc:docMk/>
          <pc:sldMk cId="787622299" sldId="257"/>
        </pc:sldMkLst>
        <pc:graphicFrameChg chg="modGraphic">
          <ac:chgData name="Pien, Catarina@DWR" userId="5db4c969-fc4f-40b6-b3e1-e51eccd95ace" providerId="ADAL" clId="{E56263F8-4D05-44B3-8DE3-268520B9998C}" dt="2022-04-19T22:17:20.358" v="10" actId="20577"/>
          <ac:graphicFrameMkLst>
            <pc:docMk/>
            <pc:sldMk cId="787622299" sldId="257"/>
            <ac:graphicFrameMk id="4" creationId="{72336E21-06DE-45F2-A3DD-CA8C268EE9F8}"/>
          </ac:graphicFrameMkLst>
        </pc:graphicFrameChg>
        <pc:graphicFrameChg chg="modGraphic">
          <ac:chgData name="Pien, Catarina@DWR" userId="5db4c969-fc4f-40b6-b3e1-e51eccd95ace" providerId="ADAL" clId="{E56263F8-4D05-44B3-8DE3-268520B9998C}" dt="2022-04-20T00:51:39.406" v="35" actId="20577"/>
          <ac:graphicFrameMkLst>
            <pc:docMk/>
            <pc:sldMk cId="787622299" sldId="257"/>
            <ac:graphicFrameMk id="12" creationId="{E5DEAE2D-A247-41CB-93EE-6FFBFBD2E9F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E340-3D42-4379-AD77-FD57BFF71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CED21-4D29-49CC-8643-2FE501EE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C4DB-7F47-4A2D-9BFF-70F10ADF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9EC5-5CE3-4B39-8F4D-6B1C0B56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AFD0-A778-4D43-BF3D-97664B3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29A7-5F54-4180-BBBB-9DD264E7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EC365-2C7C-44E1-9D32-A5BB389E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0BDA-7749-4081-B967-E895884B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CB2CF-E577-48AE-8640-49735B10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E4E6A-4996-49D2-9749-B4603C70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207BC-2C98-4984-9AFE-D315D59E5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0408F-B4FD-44F8-9952-30CDA6A5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C228-661A-4F5F-8294-FC6F9D3C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E486-4B2D-4114-8CD7-E87797EA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CF6C-474D-4518-AFCF-70581A64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92EA-4511-45DA-9087-B778D5E2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16C8-5FFA-4BE7-B46A-CED3B27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6F9A-A06D-4569-90C3-8750939B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0BAD-1ACC-45C6-ABE1-BC58AFD0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A445-9F92-4616-9961-EE2BD502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6156-F699-45B6-AD11-B707A331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1FDE7-023C-4A51-9F7E-E11D4239C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2B1C-BA62-43BA-9B44-6BE7571B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9A0E-87AD-4976-9F1D-6DD2A3DF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899B-B6A9-4C9E-AAFA-43600EBE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5C01-94C3-446B-8970-2D9A303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47B9-DED6-4B66-933C-D24502940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C7B32-1771-459A-9FA5-42CA21BF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5FED5-FD31-4AF0-AF2E-2F60BCEF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757A6-A336-4A30-9C54-AA4EBD26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60CFF-C482-49A7-87C3-91A0B415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0FEF-352B-47E5-84DA-DBF51904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9045A-C4CB-4F7C-9B44-EF2169ED4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29897-0AAB-4C32-A4FB-2A67D08C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DEED0-497A-46A7-8EB5-E1185A8B7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5DB31-C617-4D44-B5CB-68D2E324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7990C-5D1C-49C2-96A7-659A28D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60F37-B8EF-46F3-856C-703F5A39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FDF95-D82E-4B4E-B552-B3DC1FFC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8CA2-6A0A-4504-93F0-641F9742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9171B-DE3C-46B6-A952-669DF993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0B07-0B5D-455E-BCC1-24A97A5B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5E265-232E-4956-A1AB-A7BF91CF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30EC1-B777-4B44-B3BC-48FA0B3D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AABE2-B751-4C12-B9BC-D768D001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1E85-8BF2-4BA3-98D0-7259C4C8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1A4E-4F9B-4EA3-AE6E-243286FA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987A-75E5-4F71-AC31-B1030EDA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2C4E0-4508-4CC1-AC0C-048CBC4C6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13466-3984-4E2B-AEE6-E52E5BCE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5BDC-3B55-437D-B4D7-12C94B3C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3DF7-AB6E-4D99-A05C-C9353789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9804-6DA6-4548-967C-E40C4572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AE3E0-B0A8-4FC4-9CE8-59DD6788B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6C626-9B12-4BE3-8E7E-5408F44F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106EB-5413-44E4-9D7D-8A974F93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31269-9868-4823-94FA-2C19221E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29791-2878-4C37-AD1C-20C0BB31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916EE-5C9F-4F51-A48C-E8CE4623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51B0A-A606-42BA-8A52-A613D51D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3EE7-CF29-4883-BF30-D5D10D11B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7A2E-D841-4ECC-982A-4DE5BA3957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4008-5BD2-49C8-843D-1591591AF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5FB1-D129-418A-88C5-336FF8A46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6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68CE-DA5D-4C40-858D-AAA4ECAD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97679-12E4-42C7-82A0-532524D7C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1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336E21-06DE-45F2-A3DD-CA8C268EE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12229"/>
              </p:ext>
            </p:extLst>
          </p:nvPr>
        </p:nvGraphicFramePr>
        <p:xfrm>
          <a:off x="280721" y="1175899"/>
          <a:ext cx="1527476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47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31231"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StationCode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StationName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StationNumber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49185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PeriodOfRecordFrom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89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PeriodOfRecordTo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MonitoringType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MethodCode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9455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B91528-B28D-4663-ACF7-36EEBD77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19563"/>
              </p:ext>
            </p:extLst>
          </p:nvPr>
        </p:nvGraphicFramePr>
        <p:xfrm>
          <a:off x="2155184" y="929002"/>
          <a:ext cx="1946246" cy="576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4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EventID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24863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StationCode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9620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7602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SampleDate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9848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WaterTemp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SpecificConductance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Conductivity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Turbidity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Secchi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Tide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42391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WeatherCode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22874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VegetationRank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0552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MicrocystisRank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38485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MethodCode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01076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Gear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40706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GearConditionCode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26196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SamplingAltered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2255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FieldComments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5693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B9392E5-D63F-47C3-B5AC-E9F0047BB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00723"/>
              </p:ext>
            </p:extLst>
          </p:nvPr>
        </p:nvGraphicFramePr>
        <p:xfrm>
          <a:off x="5453983" y="417504"/>
          <a:ext cx="114416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165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sample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SampleID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EventID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OrganismCode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46A9424-A943-4F10-A6BE-556E12C96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01740"/>
              </p:ext>
            </p:extLst>
          </p:nvPr>
        </p:nvGraphicFramePr>
        <p:xfrm>
          <a:off x="10584264" y="2732402"/>
          <a:ext cx="1279321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321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genetics_salmon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FishTagID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GeneticID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GeneticID2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058851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GeneticTest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24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SalmComments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49741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00956D0-DFB1-49DB-9550-FF12E49D3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0638"/>
              </p:ext>
            </p:extLst>
          </p:nvPr>
        </p:nvGraphicFramePr>
        <p:xfrm>
          <a:off x="9055937" y="175329"/>
          <a:ext cx="114416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165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taxonomy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OrganismCode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CommonName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Phylum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Genus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Species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86518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TaxonName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58561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716CEBB-AFAF-4E5E-A8DC-2BB70ECD2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53784"/>
              </p:ext>
            </p:extLst>
          </p:nvPr>
        </p:nvGraphicFramePr>
        <p:xfrm>
          <a:off x="4702536" y="3891761"/>
          <a:ext cx="130635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352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effort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EventID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903146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SeineLength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SeineWidth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SeineDepth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SeineVolume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TrapStatus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3728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TrapHours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0713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4110050-F03A-4EDB-A5B8-DCBBC497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37327"/>
              </p:ext>
            </p:extLst>
          </p:nvPr>
        </p:nvGraphicFramePr>
        <p:xfrm>
          <a:off x="8897118" y="4156144"/>
          <a:ext cx="1346433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433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genetics_smelt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FishTagID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qDSM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qWAG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qLFS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GeneticID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GeneticTest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SmeltComments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48963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E5DEAE2D-A247-41CB-93EE-6FFBFBD2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96267"/>
              </p:ext>
            </p:extLst>
          </p:nvPr>
        </p:nvGraphicFramePr>
        <p:xfrm>
          <a:off x="6512360" y="2732402"/>
          <a:ext cx="1783652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3652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organism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FishTagID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SampleID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EventID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09676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OrganismCode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ForkLength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TotalLength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6950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RaceByLength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StageCode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514144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Dead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107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/>
                        <a:t>Expression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70043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FishIDComments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5532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BB9A6E-1C3A-4791-B15E-93567069C2DE}"/>
              </a:ext>
            </a:extLst>
          </p:cNvPr>
          <p:cNvCxnSpPr/>
          <p:nvPr/>
        </p:nvCxnSpPr>
        <p:spPr>
          <a:xfrm>
            <a:off x="8296012" y="3104656"/>
            <a:ext cx="22882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331161-AD58-477B-BB9B-F25D7474C1F6}"/>
              </a:ext>
            </a:extLst>
          </p:cNvPr>
          <p:cNvCxnSpPr>
            <a:cxnSpLocks/>
          </p:cNvCxnSpPr>
          <p:nvPr/>
        </p:nvCxnSpPr>
        <p:spPr>
          <a:xfrm>
            <a:off x="8507775" y="4604137"/>
            <a:ext cx="389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D6B392-05B1-4A63-8046-5E7A07AD3D5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702536" y="1103304"/>
            <a:ext cx="751447" cy="26914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9073A5-9DED-4CBB-AA4C-4D8C0356D557}"/>
              </a:ext>
            </a:extLst>
          </p:cNvPr>
          <p:cNvCxnSpPr>
            <a:cxnSpLocks/>
          </p:cNvCxnSpPr>
          <p:nvPr/>
        </p:nvCxnSpPr>
        <p:spPr>
          <a:xfrm>
            <a:off x="4702536" y="3703276"/>
            <a:ext cx="1790031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0C1714-50E1-4FEE-99D9-40F76749E9AB}"/>
              </a:ext>
            </a:extLst>
          </p:cNvPr>
          <p:cNvCxnSpPr>
            <a:cxnSpLocks/>
          </p:cNvCxnSpPr>
          <p:nvPr/>
        </p:nvCxnSpPr>
        <p:spPr>
          <a:xfrm>
            <a:off x="4401983" y="4298757"/>
            <a:ext cx="30055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20547-41A8-4835-BB6C-908884E028BA}"/>
              </a:ext>
            </a:extLst>
          </p:cNvPr>
          <p:cNvCxnSpPr/>
          <p:nvPr/>
        </p:nvCxnSpPr>
        <p:spPr>
          <a:xfrm>
            <a:off x="4401983" y="1369534"/>
            <a:ext cx="0" cy="2929223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5695CD-D657-4017-8F97-A2D8356496C2}"/>
              </a:ext>
            </a:extLst>
          </p:cNvPr>
          <p:cNvCxnSpPr>
            <a:cxnSpLocks/>
          </p:cNvCxnSpPr>
          <p:nvPr/>
        </p:nvCxnSpPr>
        <p:spPr>
          <a:xfrm>
            <a:off x="4101430" y="1355673"/>
            <a:ext cx="601106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51EDFB-74A2-404B-B657-A05706E46BE6}"/>
              </a:ext>
            </a:extLst>
          </p:cNvPr>
          <p:cNvCxnSpPr>
            <a:cxnSpLocks/>
          </p:cNvCxnSpPr>
          <p:nvPr/>
        </p:nvCxnSpPr>
        <p:spPr>
          <a:xfrm>
            <a:off x="4702536" y="1355673"/>
            <a:ext cx="0" cy="2347603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75836D-2E5C-4E9D-9D21-2820AF62A576}"/>
              </a:ext>
            </a:extLst>
          </p:cNvPr>
          <p:cNvCxnSpPr>
            <a:cxnSpLocks/>
          </p:cNvCxnSpPr>
          <p:nvPr/>
        </p:nvCxnSpPr>
        <p:spPr>
          <a:xfrm>
            <a:off x="1808197" y="1649234"/>
            <a:ext cx="346987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F5D0FE1-AD74-4A1B-A0F3-C60A478AA357}"/>
              </a:ext>
            </a:extLst>
          </p:cNvPr>
          <p:cNvCxnSpPr>
            <a:cxnSpLocks/>
          </p:cNvCxnSpPr>
          <p:nvPr/>
        </p:nvCxnSpPr>
        <p:spPr>
          <a:xfrm>
            <a:off x="7667538" y="593673"/>
            <a:ext cx="1388399" cy="0"/>
          </a:xfrm>
          <a:prstGeom prst="line">
            <a:avLst/>
          </a:prstGeom>
          <a:ln w="28575">
            <a:solidFill>
              <a:srgbClr val="F062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1D87C3-9D0D-4311-9F52-BE7A0F32EF1F}"/>
              </a:ext>
            </a:extLst>
          </p:cNvPr>
          <p:cNvCxnSpPr>
            <a:cxnSpLocks/>
          </p:cNvCxnSpPr>
          <p:nvPr/>
        </p:nvCxnSpPr>
        <p:spPr>
          <a:xfrm>
            <a:off x="8719538" y="593673"/>
            <a:ext cx="0" cy="3373169"/>
          </a:xfrm>
          <a:prstGeom prst="line">
            <a:avLst/>
          </a:prstGeom>
          <a:ln w="28575">
            <a:solidFill>
              <a:srgbClr val="F062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71812A-564E-4515-8D42-D1876BD72ABA}"/>
              </a:ext>
            </a:extLst>
          </p:cNvPr>
          <p:cNvCxnSpPr>
            <a:cxnSpLocks/>
          </p:cNvCxnSpPr>
          <p:nvPr/>
        </p:nvCxnSpPr>
        <p:spPr>
          <a:xfrm flipH="1">
            <a:off x="8296012" y="3966842"/>
            <a:ext cx="423526" cy="0"/>
          </a:xfrm>
          <a:prstGeom prst="straightConnector1">
            <a:avLst/>
          </a:prstGeom>
          <a:ln w="28575">
            <a:solidFill>
              <a:srgbClr val="F062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AD0099-E6C5-4C5E-8DF8-A2769C0E396D}"/>
              </a:ext>
            </a:extLst>
          </p:cNvPr>
          <p:cNvCxnSpPr>
            <a:cxnSpLocks/>
          </p:cNvCxnSpPr>
          <p:nvPr/>
        </p:nvCxnSpPr>
        <p:spPr>
          <a:xfrm>
            <a:off x="8507775" y="3104656"/>
            <a:ext cx="0" cy="14994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8C06AE-B8D5-4675-9EB0-D49465DBCC09}"/>
              </a:ext>
            </a:extLst>
          </p:cNvPr>
          <p:cNvCxnSpPr>
            <a:cxnSpLocks/>
          </p:cNvCxnSpPr>
          <p:nvPr/>
        </p:nvCxnSpPr>
        <p:spPr>
          <a:xfrm>
            <a:off x="7667538" y="593672"/>
            <a:ext cx="0" cy="775862"/>
          </a:xfrm>
          <a:prstGeom prst="line">
            <a:avLst/>
          </a:prstGeom>
          <a:ln w="28575">
            <a:solidFill>
              <a:srgbClr val="F062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A4CC32-56E6-4E0F-A1E3-AEC2D4F29B4C}"/>
              </a:ext>
            </a:extLst>
          </p:cNvPr>
          <p:cNvCxnSpPr>
            <a:cxnSpLocks/>
          </p:cNvCxnSpPr>
          <p:nvPr/>
        </p:nvCxnSpPr>
        <p:spPr>
          <a:xfrm>
            <a:off x="5199136" y="929002"/>
            <a:ext cx="0" cy="249660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1E31EF-5737-4A73-AD8B-EC57B136CC88}"/>
              </a:ext>
            </a:extLst>
          </p:cNvPr>
          <p:cNvCxnSpPr>
            <a:cxnSpLocks/>
          </p:cNvCxnSpPr>
          <p:nvPr/>
        </p:nvCxnSpPr>
        <p:spPr>
          <a:xfrm flipH="1">
            <a:off x="6580970" y="1369782"/>
            <a:ext cx="1086568" cy="0"/>
          </a:xfrm>
          <a:prstGeom prst="straightConnector1">
            <a:avLst/>
          </a:prstGeom>
          <a:ln w="28575">
            <a:solidFill>
              <a:srgbClr val="F062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1EC17A-D64D-49F6-9294-B583CFECDD5C}"/>
              </a:ext>
            </a:extLst>
          </p:cNvPr>
          <p:cNvCxnSpPr>
            <a:cxnSpLocks/>
          </p:cNvCxnSpPr>
          <p:nvPr/>
        </p:nvCxnSpPr>
        <p:spPr>
          <a:xfrm flipH="1">
            <a:off x="5190747" y="912094"/>
            <a:ext cx="23766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57FE358-0204-4A56-8F95-61A3C867AAE4}"/>
              </a:ext>
            </a:extLst>
          </p:cNvPr>
          <p:cNvCxnSpPr>
            <a:cxnSpLocks/>
          </p:cNvCxnSpPr>
          <p:nvPr/>
        </p:nvCxnSpPr>
        <p:spPr>
          <a:xfrm flipV="1">
            <a:off x="5190747" y="3425603"/>
            <a:ext cx="1301820" cy="339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F80F1B4-32EA-49B9-BDB7-5E2BA0A1AE13}"/>
              </a:ext>
            </a:extLst>
          </p:cNvPr>
          <p:cNvSpPr txBox="1"/>
          <p:nvPr/>
        </p:nvSpPr>
        <p:spPr>
          <a:xfrm>
            <a:off x="280721" y="112126"/>
            <a:ext cx="592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YBFMP Fish Tables for EDI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76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6083BB-4254-4B79-A3D3-1B9FF10AC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57053"/>
              </p:ext>
            </p:extLst>
          </p:nvPr>
        </p:nvGraphicFramePr>
        <p:xfrm>
          <a:off x="687877" y="2915764"/>
          <a:ext cx="1831964" cy="321255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31964">
                  <a:extLst>
                    <a:ext uri="{9D8B030D-6E8A-4147-A177-3AD203B41FA5}">
                      <a16:colId xmlns:a16="http://schemas.microsoft.com/office/drawing/2014/main" val="228045699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Clean data files</a:t>
                      </a:r>
                      <a:endParaRPr lang="en-US" sz="14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92078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stations.csv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16321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taxonomy.csv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77318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seine_effort.csv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13065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trap_effort.csv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90477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events.csv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37197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counts.csv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658658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organism.csv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38924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genetics_salmon.csv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02091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genetics_smelt.csv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312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127981-BEF4-4553-AD8C-75C7F0F814E1}"/>
              </a:ext>
            </a:extLst>
          </p:cNvPr>
          <p:cNvSpPr txBox="1"/>
          <p:nvPr/>
        </p:nvSpPr>
        <p:spPr>
          <a:xfrm>
            <a:off x="3397386" y="2986920"/>
            <a:ext cx="191556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 err="1"/>
              <a:t>Integrate_fish_data.R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1BF90-8338-4737-AB46-C92470DD4E0E}"/>
              </a:ext>
            </a:extLst>
          </p:cNvPr>
          <p:cNvSpPr txBox="1"/>
          <p:nvPr/>
        </p:nvSpPr>
        <p:spPr>
          <a:xfrm>
            <a:off x="6830008" y="3671597"/>
            <a:ext cx="1659388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EML_assembly.R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3BC2E-F94C-4B46-8FCC-31ED10BC152F}"/>
              </a:ext>
            </a:extLst>
          </p:cNvPr>
          <p:cNvSpPr txBox="1"/>
          <p:nvPr/>
        </p:nvSpPr>
        <p:spPr>
          <a:xfrm>
            <a:off x="1820255" y="889568"/>
            <a:ext cx="276343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Clean_fish_tables.Rmd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9612C-665C-4525-B8A8-377995D4BA9C}"/>
              </a:ext>
            </a:extLst>
          </p:cNvPr>
          <p:cNvSpPr txBox="1"/>
          <p:nvPr/>
        </p:nvSpPr>
        <p:spPr>
          <a:xfrm>
            <a:off x="4170143" y="166682"/>
            <a:ext cx="1911270" cy="307777"/>
          </a:xfrm>
          <a:prstGeom prst="rect">
            <a:avLst/>
          </a:prstGeom>
          <a:solidFill>
            <a:srgbClr val="FEDCA0"/>
          </a:solidFill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Fish_Database.accdb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2F664-7D5F-4202-81D5-DD5AB003EEE3}"/>
              </a:ext>
            </a:extLst>
          </p:cNvPr>
          <p:cNvSpPr txBox="1"/>
          <p:nvPr/>
        </p:nvSpPr>
        <p:spPr>
          <a:xfrm>
            <a:off x="9070061" y="3671596"/>
            <a:ext cx="2362302" cy="307777"/>
          </a:xfrm>
          <a:prstGeom prst="rect">
            <a:avLst/>
          </a:prstGeom>
          <a:solidFill>
            <a:srgbClr val="D5BDC7"/>
          </a:solidFill>
          <a:ln w="19050">
            <a:solidFill>
              <a:srgbClr val="A26A8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Environmental Data Initiative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DADA9-7B8D-4692-B1DB-D805FA0BE44C}"/>
              </a:ext>
            </a:extLst>
          </p:cNvPr>
          <p:cNvCxnSpPr>
            <a:cxnSpLocks/>
          </p:cNvCxnSpPr>
          <p:nvPr/>
        </p:nvCxnSpPr>
        <p:spPr>
          <a:xfrm flipH="1">
            <a:off x="4429663" y="540547"/>
            <a:ext cx="492715" cy="324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52A8EF-A234-4BF2-81A7-6E0DDC36EBE4}"/>
              </a:ext>
            </a:extLst>
          </p:cNvPr>
          <p:cNvCxnSpPr>
            <a:cxnSpLocks/>
          </p:cNvCxnSpPr>
          <p:nvPr/>
        </p:nvCxnSpPr>
        <p:spPr>
          <a:xfrm flipH="1">
            <a:off x="2146673" y="1218200"/>
            <a:ext cx="1" cy="1697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CB60B7-E401-42F2-8AE4-AF38CA17E5CE}"/>
              </a:ext>
            </a:extLst>
          </p:cNvPr>
          <p:cNvCxnSpPr>
            <a:cxnSpLocks/>
          </p:cNvCxnSpPr>
          <p:nvPr/>
        </p:nvCxnSpPr>
        <p:spPr>
          <a:xfrm>
            <a:off x="2532234" y="3116494"/>
            <a:ext cx="82546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CB8F5B-4CF3-4CA4-A32F-C44376E3226B}"/>
              </a:ext>
            </a:extLst>
          </p:cNvPr>
          <p:cNvCxnSpPr>
            <a:cxnSpLocks/>
          </p:cNvCxnSpPr>
          <p:nvPr/>
        </p:nvCxnSpPr>
        <p:spPr>
          <a:xfrm>
            <a:off x="4331066" y="3294697"/>
            <a:ext cx="0" cy="411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C9D337-075F-4799-8832-D3094510DF6D}"/>
              </a:ext>
            </a:extLst>
          </p:cNvPr>
          <p:cNvCxnSpPr>
            <a:cxnSpLocks/>
          </p:cNvCxnSpPr>
          <p:nvPr/>
        </p:nvCxnSpPr>
        <p:spPr>
          <a:xfrm>
            <a:off x="8489396" y="3825484"/>
            <a:ext cx="55434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6C9517-BB42-47C2-AF6F-D26C5353984C}"/>
              </a:ext>
            </a:extLst>
          </p:cNvPr>
          <p:cNvSpPr txBox="1"/>
          <p:nvPr/>
        </p:nvSpPr>
        <p:spPr>
          <a:xfrm>
            <a:off x="9070061" y="4388431"/>
            <a:ext cx="2714499" cy="523220"/>
          </a:xfrm>
          <a:prstGeom prst="rect">
            <a:avLst/>
          </a:prstGeom>
          <a:solidFill>
            <a:srgbClr val="D5BDC7"/>
          </a:solidFill>
          <a:ln w="19050">
            <a:solidFill>
              <a:srgbClr val="A26A8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California Natural Resources Agency (if applicable)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6D24FA-DDF0-40BE-A21B-FCB0D07968DA}"/>
              </a:ext>
            </a:extLst>
          </p:cNvPr>
          <p:cNvCxnSpPr>
            <a:cxnSpLocks/>
          </p:cNvCxnSpPr>
          <p:nvPr/>
        </p:nvCxnSpPr>
        <p:spPr>
          <a:xfrm>
            <a:off x="9808833" y="3979373"/>
            <a:ext cx="0" cy="409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4DC50D-73EF-45E4-BD58-3F1BB79DE241}"/>
              </a:ext>
            </a:extLst>
          </p:cNvPr>
          <p:cNvSpPr txBox="1"/>
          <p:nvPr/>
        </p:nvSpPr>
        <p:spPr>
          <a:xfrm>
            <a:off x="3526722" y="3720459"/>
            <a:ext cx="159304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Integrated csv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5E3E2A-1C3C-45E1-A2EF-EE8D7170DE6E}"/>
              </a:ext>
            </a:extLst>
          </p:cNvPr>
          <p:cNvSpPr/>
          <p:nvPr/>
        </p:nvSpPr>
        <p:spPr>
          <a:xfrm>
            <a:off x="407440" y="2081772"/>
            <a:ext cx="5181597" cy="4453251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EA3DE-36AF-4E61-AC03-2A07669B4BE6}"/>
              </a:ext>
            </a:extLst>
          </p:cNvPr>
          <p:cNvSpPr txBox="1"/>
          <p:nvPr/>
        </p:nvSpPr>
        <p:spPr>
          <a:xfrm>
            <a:off x="2790276" y="2388945"/>
            <a:ext cx="238002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Clean_fish_tables.html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5394B0-544F-4DB0-80AE-47C326B95137}"/>
              </a:ext>
            </a:extLst>
          </p:cNvPr>
          <p:cNvCxnSpPr>
            <a:cxnSpLocks/>
          </p:cNvCxnSpPr>
          <p:nvPr/>
        </p:nvCxnSpPr>
        <p:spPr>
          <a:xfrm>
            <a:off x="5589037" y="3841015"/>
            <a:ext cx="12409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FCEF25-C1EF-4F5C-A1BB-8EB6602D6FE8}"/>
              </a:ext>
            </a:extLst>
          </p:cNvPr>
          <p:cNvSpPr txBox="1"/>
          <p:nvPr/>
        </p:nvSpPr>
        <p:spPr>
          <a:xfrm>
            <a:off x="6830008" y="3022573"/>
            <a:ext cx="1659388" cy="307777"/>
          </a:xfrm>
          <a:prstGeom prst="rect">
            <a:avLst/>
          </a:prstGeom>
          <a:solidFill>
            <a:srgbClr val="D5BDC7"/>
          </a:solidFill>
          <a:ln w="19050">
            <a:solidFill>
              <a:srgbClr val="A26A8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FTP (if applicable)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2C4865-3A67-47E2-9F0B-69309502644A}"/>
              </a:ext>
            </a:extLst>
          </p:cNvPr>
          <p:cNvCxnSpPr>
            <a:cxnSpLocks/>
          </p:cNvCxnSpPr>
          <p:nvPr/>
        </p:nvCxnSpPr>
        <p:spPr>
          <a:xfrm>
            <a:off x="5589037" y="3176461"/>
            <a:ext cx="12409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F4307-F47E-4534-92D3-919BB481A7A4}"/>
              </a:ext>
            </a:extLst>
          </p:cNvPr>
          <p:cNvSpPr txBox="1"/>
          <p:nvPr/>
        </p:nvSpPr>
        <p:spPr>
          <a:xfrm>
            <a:off x="3064816" y="5389656"/>
            <a:ext cx="2105489" cy="738664"/>
          </a:xfrm>
          <a:prstGeom prst="rect">
            <a:avLst/>
          </a:prstGeom>
          <a:solidFill>
            <a:srgbClr val="ECD3B2"/>
          </a:solidFill>
          <a:ln w="19050">
            <a:solidFill>
              <a:srgbClr val="AF471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Metadata file(s) (pdf) </a:t>
            </a:r>
            <a:r>
              <a:rPr lang="en-US" sz="1400" i="1" dirty="0"/>
              <a:t>recommended for user readability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0EBE7A-6586-4A21-AAB2-94BCAFFD70C2}"/>
              </a:ext>
            </a:extLst>
          </p:cNvPr>
          <p:cNvSpPr txBox="1"/>
          <p:nvPr/>
        </p:nvSpPr>
        <p:spPr>
          <a:xfrm>
            <a:off x="4743046" y="593099"/>
            <a:ext cx="4450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Extract individual tables manually (save as .xlsx, then convert to .csv)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22B6BE-8FC8-4727-8E2B-119FB05F857F}"/>
              </a:ext>
            </a:extLst>
          </p:cNvPr>
          <p:cNvSpPr txBox="1"/>
          <p:nvPr/>
        </p:nvSpPr>
        <p:spPr>
          <a:xfrm>
            <a:off x="3027331" y="1521745"/>
            <a:ext cx="228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Rmarkdown</a:t>
            </a:r>
            <a:r>
              <a:rPr lang="en-US" sz="1200" i="1" dirty="0"/>
              <a:t> output html or pdf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D66E0A-EB4C-4D69-AFC7-AED793D633B4}"/>
              </a:ext>
            </a:extLst>
          </p:cNvPr>
          <p:cNvSpPr txBox="1"/>
          <p:nvPr/>
        </p:nvSpPr>
        <p:spPr>
          <a:xfrm>
            <a:off x="568943" y="2175798"/>
            <a:ext cx="15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 publish as a data package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C0D5CD-22D9-446F-86F7-60320E0A2B33}"/>
              </a:ext>
            </a:extLst>
          </p:cNvPr>
          <p:cNvSpPr txBox="1"/>
          <p:nvPr/>
        </p:nvSpPr>
        <p:spPr>
          <a:xfrm>
            <a:off x="7659702" y="79527"/>
            <a:ext cx="592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YBFMP Fish Database Workflow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6261AF-1C7E-4A63-8F71-5CB2A2111E24}"/>
              </a:ext>
            </a:extLst>
          </p:cNvPr>
          <p:cNvSpPr txBox="1"/>
          <p:nvPr/>
        </p:nvSpPr>
        <p:spPr>
          <a:xfrm>
            <a:off x="4583686" y="916644"/>
            <a:ext cx="249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QC and format data for publication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AB016B-F7BC-40AC-8CED-1CACD3696697}"/>
              </a:ext>
            </a:extLst>
          </p:cNvPr>
          <p:cNvCxnSpPr>
            <a:cxnSpLocks/>
          </p:cNvCxnSpPr>
          <p:nvPr/>
        </p:nvCxnSpPr>
        <p:spPr>
          <a:xfrm flipH="1">
            <a:off x="2998239" y="1195662"/>
            <a:ext cx="1" cy="1193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6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6083BB-4254-4B79-A3D3-1B9FF10ACCDD}"/>
              </a:ext>
            </a:extLst>
          </p:cNvPr>
          <p:cNvGraphicFramePr>
            <a:graphicFrameLocks noGrp="1"/>
          </p:cNvGraphicFramePr>
          <p:nvPr/>
        </p:nvGraphicFramePr>
        <p:xfrm>
          <a:off x="1129350" y="3251112"/>
          <a:ext cx="1659388" cy="224330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59388">
                  <a:extLst>
                    <a:ext uri="{9D8B030D-6E8A-4147-A177-3AD203B41FA5}">
                      <a16:colId xmlns:a16="http://schemas.microsoft.com/office/drawing/2014/main" val="228045699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Clean data files</a:t>
                      </a:r>
                      <a:endParaRPr lang="en-US" sz="14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92078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stations.csv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16321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taxonomy.csv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77318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environment.csv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13065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sampleevents.csv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37197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counts.csv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658658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organism.csv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389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127981-BEF4-4553-AD8C-75C7F0F814E1}"/>
              </a:ext>
            </a:extLst>
          </p:cNvPr>
          <p:cNvSpPr txBox="1"/>
          <p:nvPr/>
        </p:nvSpPr>
        <p:spPr>
          <a:xfrm>
            <a:off x="3620438" y="3260443"/>
            <a:ext cx="1659388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 err="1"/>
              <a:t>Integrate_data.R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1BF90-8338-4737-AB46-C92470DD4E0E}"/>
              </a:ext>
            </a:extLst>
          </p:cNvPr>
          <p:cNvSpPr txBox="1"/>
          <p:nvPr/>
        </p:nvSpPr>
        <p:spPr>
          <a:xfrm>
            <a:off x="6830008" y="3671597"/>
            <a:ext cx="1659388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EML_assembly.R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3BC2E-F94C-4B46-8FCC-31ED10BC152F}"/>
              </a:ext>
            </a:extLst>
          </p:cNvPr>
          <p:cNvSpPr txBox="1"/>
          <p:nvPr/>
        </p:nvSpPr>
        <p:spPr>
          <a:xfrm>
            <a:off x="877467" y="1494993"/>
            <a:ext cx="229686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Data_publication_QC.Rmd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9612C-665C-4525-B8A8-377995D4BA9C}"/>
              </a:ext>
            </a:extLst>
          </p:cNvPr>
          <p:cNvSpPr txBox="1"/>
          <p:nvPr/>
        </p:nvSpPr>
        <p:spPr>
          <a:xfrm>
            <a:off x="877468" y="600436"/>
            <a:ext cx="1423726" cy="307777"/>
          </a:xfrm>
          <a:prstGeom prst="rect">
            <a:avLst/>
          </a:prstGeom>
          <a:solidFill>
            <a:srgbClr val="FEDCA0"/>
          </a:solidFill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Database.accdb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2F664-7D5F-4202-81D5-DD5AB003EEE3}"/>
              </a:ext>
            </a:extLst>
          </p:cNvPr>
          <p:cNvSpPr txBox="1"/>
          <p:nvPr/>
        </p:nvSpPr>
        <p:spPr>
          <a:xfrm>
            <a:off x="9070061" y="3671596"/>
            <a:ext cx="2362302" cy="307777"/>
          </a:xfrm>
          <a:prstGeom prst="rect">
            <a:avLst/>
          </a:prstGeom>
          <a:solidFill>
            <a:srgbClr val="D5BDC7"/>
          </a:solidFill>
          <a:ln w="19050">
            <a:solidFill>
              <a:srgbClr val="A26A8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Environmental Data Initiative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DADA9-7B8D-4692-B1DB-D805FA0BE44C}"/>
              </a:ext>
            </a:extLst>
          </p:cNvPr>
          <p:cNvCxnSpPr>
            <a:cxnSpLocks/>
          </p:cNvCxnSpPr>
          <p:nvPr/>
        </p:nvCxnSpPr>
        <p:spPr>
          <a:xfrm>
            <a:off x="1290752" y="908213"/>
            <a:ext cx="0" cy="58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52A8EF-A234-4BF2-81A7-6E0DDC36EBE4}"/>
              </a:ext>
            </a:extLst>
          </p:cNvPr>
          <p:cNvCxnSpPr>
            <a:cxnSpLocks/>
          </p:cNvCxnSpPr>
          <p:nvPr/>
        </p:nvCxnSpPr>
        <p:spPr>
          <a:xfrm>
            <a:off x="1361974" y="1802770"/>
            <a:ext cx="7306" cy="1448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CB60B7-E401-42F2-8AE4-AF38CA17E5C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94975" y="3414331"/>
            <a:ext cx="82546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CB8F5B-4CF3-4CA4-A32F-C44376E3226B}"/>
              </a:ext>
            </a:extLst>
          </p:cNvPr>
          <p:cNvCxnSpPr>
            <a:cxnSpLocks/>
          </p:cNvCxnSpPr>
          <p:nvPr/>
        </p:nvCxnSpPr>
        <p:spPr>
          <a:xfrm>
            <a:off x="4407978" y="3577549"/>
            <a:ext cx="0" cy="411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C9D337-075F-4799-8832-D3094510DF6D}"/>
              </a:ext>
            </a:extLst>
          </p:cNvPr>
          <p:cNvCxnSpPr>
            <a:cxnSpLocks/>
          </p:cNvCxnSpPr>
          <p:nvPr/>
        </p:nvCxnSpPr>
        <p:spPr>
          <a:xfrm>
            <a:off x="8489396" y="3825484"/>
            <a:ext cx="55434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6C9517-BB42-47C2-AF6F-D26C5353984C}"/>
              </a:ext>
            </a:extLst>
          </p:cNvPr>
          <p:cNvSpPr txBox="1"/>
          <p:nvPr/>
        </p:nvSpPr>
        <p:spPr>
          <a:xfrm>
            <a:off x="9070061" y="4388431"/>
            <a:ext cx="2714499" cy="523220"/>
          </a:xfrm>
          <a:prstGeom prst="rect">
            <a:avLst/>
          </a:prstGeom>
          <a:solidFill>
            <a:srgbClr val="D5BDC7"/>
          </a:solidFill>
          <a:ln w="19050">
            <a:solidFill>
              <a:srgbClr val="A26A8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California Natural Resources Agency (if applicable)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6D24FA-DDF0-40BE-A21B-FCB0D07968DA}"/>
              </a:ext>
            </a:extLst>
          </p:cNvPr>
          <p:cNvCxnSpPr>
            <a:cxnSpLocks/>
          </p:cNvCxnSpPr>
          <p:nvPr/>
        </p:nvCxnSpPr>
        <p:spPr>
          <a:xfrm>
            <a:off x="9808833" y="3979373"/>
            <a:ext cx="0" cy="409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4DC50D-73EF-45E4-BD58-3F1BB79DE241}"/>
              </a:ext>
            </a:extLst>
          </p:cNvPr>
          <p:cNvSpPr txBox="1"/>
          <p:nvPr/>
        </p:nvSpPr>
        <p:spPr>
          <a:xfrm>
            <a:off x="3602126" y="3989193"/>
            <a:ext cx="159304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Integrated csv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5E3E2A-1C3C-45E1-A2EF-EE8D7170DE6E}"/>
              </a:ext>
            </a:extLst>
          </p:cNvPr>
          <p:cNvSpPr/>
          <p:nvPr/>
        </p:nvSpPr>
        <p:spPr>
          <a:xfrm>
            <a:off x="759637" y="2081773"/>
            <a:ext cx="4829400" cy="3662264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67E557-63AD-4FD1-A83D-72908FFC2109}"/>
              </a:ext>
            </a:extLst>
          </p:cNvPr>
          <p:cNvCxnSpPr>
            <a:cxnSpLocks/>
          </p:cNvCxnSpPr>
          <p:nvPr/>
        </p:nvCxnSpPr>
        <p:spPr>
          <a:xfrm>
            <a:off x="1704126" y="1790403"/>
            <a:ext cx="0" cy="942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9EA3DE-36AF-4E61-AC03-2A07669B4BE6}"/>
              </a:ext>
            </a:extLst>
          </p:cNvPr>
          <p:cNvSpPr txBox="1"/>
          <p:nvPr/>
        </p:nvSpPr>
        <p:spPr>
          <a:xfrm>
            <a:off x="1656923" y="2733111"/>
            <a:ext cx="238002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Data_publication_QC.html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5394B0-544F-4DB0-80AE-47C326B95137}"/>
              </a:ext>
            </a:extLst>
          </p:cNvPr>
          <p:cNvCxnSpPr>
            <a:cxnSpLocks/>
          </p:cNvCxnSpPr>
          <p:nvPr/>
        </p:nvCxnSpPr>
        <p:spPr>
          <a:xfrm>
            <a:off x="5589037" y="3841015"/>
            <a:ext cx="12409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FCEF25-C1EF-4F5C-A1BB-8EB6602D6FE8}"/>
              </a:ext>
            </a:extLst>
          </p:cNvPr>
          <p:cNvSpPr txBox="1"/>
          <p:nvPr/>
        </p:nvSpPr>
        <p:spPr>
          <a:xfrm>
            <a:off x="6830008" y="3022573"/>
            <a:ext cx="1659388" cy="307777"/>
          </a:xfrm>
          <a:prstGeom prst="rect">
            <a:avLst/>
          </a:prstGeom>
          <a:solidFill>
            <a:srgbClr val="D5BDC7"/>
          </a:solidFill>
          <a:ln w="19050">
            <a:solidFill>
              <a:srgbClr val="A26A8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FTP (if applicable)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2C4865-3A67-47E2-9F0B-69309502644A}"/>
              </a:ext>
            </a:extLst>
          </p:cNvPr>
          <p:cNvCxnSpPr>
            <a:cxnSpLocks/>
          </p:cNvCxnSpPr>
          <p:nvPr/>
        </p:nvCxnSpPr>
        <p:spPr>
          <a:xfrm>
            <a:off x="5589037" y="3176461"/>
            <a:ext cx="12409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F4307-F47E-4534-92D3-919BB481A7A4}"/>
              </a:ext>
            </a:extLst>
          </p:cNvPr>
          <p:cNvSpPr txBox="1"/>
          <p:nvPr/>
        </p:nvSpPr>
        <p:spPr>
          <a:xfrm>
            <a:off x="3174337" y="4729589"/>
            <a:ext cx="2105489" cy="738664"/>
          </a:xfrm>
          <a:prstGeom prst="rect">
            <a:avLst/>
          </a:prstGeom>
          <a:solidFill>
            <a:srgbClr val="ECD3B2"/>
          </a:solidFill>
          <a:ln w="19050">
            <a:solidFill>
              <a:srgbClr val="AF471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Metadata file(s) (pdf) </a:t>
            </a:r>
            <a:r>
              <a:rPr lang="en-US" sz="1400" i="1" dirty="0"/>
              <a:t>recommended for user readability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0EBE7A-6586-4A21-AAB2-94BCAFFD70C2}"/>
              </a:ext>
            </a:extLst>
          </p:cNvPr>
          <p:cNvSpPr txBox="1"/>
          <p:nvPr/>
        </p:nvSpPr>
        <p:spPr>
          <a:xfrm>
            <a:off x="1361974" y="1062101"/>
            <a:ext cx="1718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Extract individual tables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22B6BE-8FC8-4727-8E2B-119FB05F857F}"/>
              </a:ext>
            </a:extLst>
          </p:cNvPr>
          <p:cNvSpPr txBox="1"/>
          <p:nvPr/>
        </p:nvSpPr>
        <p:spPr>
          <a:xfrm>
            <a:off x="1751329" y="2443298"/>
            <a:ext cx="228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Rmarkdown</a:t>
            </a:r>
            <a:r>
              <a:rPr lang="en-US" sz="1200" i="1" dirty="0"/>
              <a:t> output html or pdf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D66E0A-EB4C-4D69-AFC7-AED793D633B4}"/>
              </a:ext>
            </a:extLst>
          </p:cNvPr>
          <p:cNvSpPr txBox="1"/>
          <p:nvPr/>
        </p:nvSpPr>
        <p:spPr>
          <a:xfrm>
            <a:off x="3314928" y="2090496"/>
            <a:ext cx="2285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To publish as a data package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C0D5CD-22D9-446F-86F7-60320E0A2B33}"/>
              </a:ext>
            </a:extLst>
          </p:cNvPr>
          <p:cNvSpPr txBox="1"/>
          <p:nvPr/>
        </p:nvSpPr>
        <p:spPr>
          <a:xfrm>
            <a:off x="5600554" y="416921"/>
            <a:ext cx="5924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Management and Publication Workflow</a:t>
            </a:r>
          </a:p>
          <a:p>
            <a:r>
              <a:rPr lang="en-US" sz="1600" dirty="0"/>
              <a:t>Data Publication Workgroup | </a:t>
            </a:r>
            <a:r>
              <a:rPr lang="en-US" sz="1600" i="1" dirty="0"/>
              <a:t>April 2022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6261AF-1C7E-4A63-8F71-5CB2A2111E24}"/>
              </a:ext>
            </a:extLst>
          </p:cNvPr>
          <p:cNvSpPr txBox="1"/>
          <p:nvPr/>
        </p:nvSpPr>
        <p:spPr>
          <a:xfrm>
            <a:off x="3201677" y="1512361"/>
            <a:ext cx="249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QC and format data for publication</a:t>
            </a:r>
          </a:p>
        </p:txBody>
      </p:sp>
    </p:spTree>
    <p:extLst>
      <p:ext uri="{BB962C8B-B14F-4D97-AF65-F5344CB8AC3E}">
        <p14:creationId xmlns:p14="http://schemas.microsoft.com/office/powerpoint/2010/main" val="61161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342</Words>
  <Application>Microsoft Office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Catarina@DWR</dc:creator>
  <cp:lastModifiedBy>Pien, Catarina@DWR</cp:lastModifiedBy>
  <cp:revision>12</cp:revision>
  <dcterms:created xsi:type="dcterms:W3CDTF">2022-04-19T15:26:46Z</dcterms:created>
  <dcterms:modified xsi:type="dcterms:W3CDTF">2022-04-20T00:51:45Z</dcterms:modified>
</cp:coreProperties>
</file>