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CDCEA"/>
    <a:srgbClr val="F7A7C9"/>
    <a:srgbClr val="F06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55E6C-F28B-4968-8520-805C858CAD16}" v="13" dt="2022-06-10T21:11:04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E340-3D42-4379-AD77-FD57BFF71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CED21-4D29-49CC-8643-2FE501EE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C4DB-7F47-4A2D-9BFF-70F10AD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EC5-5CE3-4B39-8F4D-6B1C0B5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AFD0-A778-4D43-BF3D-97664B3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29A7-5F54-4180-BBBB-9DD264E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EC365-2C7C-44E1-9D32-A5BB389E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0BDA-7749-4081-B967-E895884B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B2CF-E577-48AE-8640-49735B10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4E6A-4996-49D2-9749-B4603C70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07BC-2C98-4984-9AFE-D315D59E5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408F-B4FD-44F8-9952-30CDA6A5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C228-661A-4F5F-8294-FC6F9D3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E486-4B2D-4114-8CD7-E87797EA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CF6C-474D-4518-AFCF-70581A64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92EA-4511-45DA-9087-B778D5E2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16C8-5FFA-4BE7-B46A-CED3B27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6F9A-A06D-4569-90C3-8750939B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0BAD-1ACC-45C6-ABE1-BC58AFD0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A445-9F92-4616-9961-EE2BD502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6156-F699-45B6-AD11-B707A33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FDE7-023C-4A51-9F7E-E11D4239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2B1C-BA62-43BA-9B44-6BE7571B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9A0E-87AD-4976-9F1D-6DD2A3DF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899B-B6A9-4C9E-AAFA-43600EBE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5C01-94C3-446B-8970-2D9A303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47B9-DED6-4B66-933C-D2450294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7B32-1771-459A-9FA5-42CA21BF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FED5-FD31-4AF0-AF2E-2F60BCEF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57A6-A336-4A30-9C54-AA4EBD26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0CFF-C482-49A7-87C3-91A0B415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EF-352B-47E5-84DA-DBF51904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9045A-C4CB-4F7C-9B44-EF2169ED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9897-0AAB-4C32-A4FB-2A67D08C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EED0-497A-46A7-8EB5-E1185A8B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5DB31-C617-4D44-B5CB-68D2E324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7990C-5D1C-49C2-96A7-659A28D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60F37-B8EF-46F3-856C-703F5A39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FDF95-D82E-4B4E-B552-B3DC1FFC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CA2-6A0A-4504-93F0-641F9742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9171B-DE3C-46B6-A952-669DF993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0B07-0B5D-455E-BCC1-24A97A5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5E265-232E-4956-A1AB-A7BF91CF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30EC1-B777-4B44-B3BC-48FA0B3D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AABE2-B751-4C12-B9BC-D768D001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1E85-8BF2-4BA3-98D0-7259C4C8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1A4E-4F9B-4EA3-AE6E-243286FA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987A-75E5-4F71-AC31-B1030EDA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2C4E0-4508-4CC1-AC0C-048CBC4C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3466-3984-4E2B-AEE6-E52E5BCE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5BDC-3B55-437D-B4D7-12C94B3C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3DF7-AB6E-4D99-A05C-C9353789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9804-6DA6-4548-967C-E40C4572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AE3E0-B0A8-4FC4-9CE8-59DD6788B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6C626-9B12-4BE3-8E7E-5408F44F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106EB-5413-44E4-9D7D-8A974F93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1269-9868-4823-94FA-2C19221E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9791-2878-4C37-AD1C-20C0BB31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916EE-5C9F-4F51-A48C-E8CE462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1B0A-A606-42BA-8A52-A613D51D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3EE7-CF29-4883-BF30-D5D10D11B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7A2E-D841-4ECC-982A-4DE5BA3957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4008-5BD2-49C8-843D-1591591AF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5FB1-D129-418A-88C5-336FF8A46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5D82-325B-4BBB-B822-560753D6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6083BB-4254-4B79-A3D3-1B9FF10A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88955"/>
              </p:ext>
            </p:extLst>
          </p:nvPr>
        </p:nvGraphicFramePr>
        <p:xfrm>
          <a:off x="556508" y="2915764"/>
          <a:ext cx="1963333" cy="321255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63333">
                  <a:extLst>
                    <a:ext uri="{9D8B030D-6E8A-4147-A177-3AD203B41FA5}">
                      <a16:colId xmlns:a16="http://schemas.microsoft.com/office/drawing/2014/main" val="22804569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Clean data files</a:t>
                      </a:r>
                      <a:endParaRPr 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9207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station.csv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16321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taxonomy.csv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731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effort.csv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13065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monthly_trap_effort.csv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90477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event.csv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37197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total_catch.csv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58658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fish_unique.csv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38924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genetics_salmon.csv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02091"/>
                  </a:ext>
                </a:extLst>
              </a:tr>
              <a:tr h="3230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genetics_smelt.csv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312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127981-BEF4-4553-AD8C-75C7F0F814E1}"/>
              </a:ext>
            </a:extLst>
          </p:cNvPr>
          <p:cNvSpPr txBox="1"/>
          <p:nvPr/>
        </p:nvSpPr>
        <p:spPr>
          <a:xfrm>
            <a:off x="3397386" y="2986920"/>
            <a:ext cx="191556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 err="1"/>
              <a:t>integrate_fish_data.R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1BF90-8338-4737-AB46-C92470DD4E0E}"/>
              </a:ext>
            </a:extLst>
          </p:cNvPr>
          <p:cNvSpPr txBox="1"/>
          <p:nvPr/>
        </p:nvSpPr>
        <p:spPr>
          <a:xfrm>
            <a:off x="6571716" y="3671597"/>
            <a:ext cx="191768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Run_EML_assemblyline_for_edi_2021.R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3BC2E-F94C-4B46-8FCC-31ED10BC152F}"/>
              </a:ext>
            </a:extLst>
          </p:cNvPr>
          <p:cNvSpPr txBox="1"/>
          <p:nvPr/>
        </p:nvSpPr>
        <p:spPr>
          <a:xfrm>
            <a:off x="1216858" y="1121054"/>
            <a:ext cx="276343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clean_fish_tables.Rmd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9612C-665C-4525-B8A8-377995D4BA9C}"/>
              </a:ext>
            </a:extLst>
          </p:cNvPr>
          <p:cNvSpPr txBox="1"/>
          <p:nvPr/>
        </p:nvSpPr>
        <p:spPr>
          <a:xfrm>
            <a:off x="4170143" y="166682"/>
            <a:ext cx="1911270" cy="307777"/>
          </a:xfrm>
          <a:prstGeom prst="rect">
            <a:avLst/>
          </a:prstGeom>
          <a:solidFill>
            <a:srgbClr val="FEDCA0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Fish_Database.accdb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2F664-7D5F-4202-81D5-DD5AB003EEE3}"/>
              </a:ext>
            </a:extLst>
          </p:cNvPr>
          <p:cNvSpPr txBox="1"/>
          <p:nvPr/>
        </p:nvSpPr>
        <p:spPr>
          <a:xfrm>
            <a:off x="9070061" y="3671596"/>
            <a:ext cx="2362302" cy="307777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Environmental Data Initiative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DADA9-7B8D-4692-B1DB-D805FA0BE44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57767" y="320571"/>
            <a:ext cx="612376" cy="259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52A8EF-A234-4BF2-81A7-6E0DDC36EBE4}"/>
              </a:ext>
            </a:extLst>
          </p:cNvPr>
          <p:cNvCxnSpPr>
            <a:cxnSpLocks/>
          </p:cNvCxnSpPr>
          <p:nvPr/>
        </p:nvCxnSpPr>
        <p:spPr>
          <a:xfrm>
            <a:off x="2146674" y="1428831"/>
            <a:ext cx="0" cy="1486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CB60B7-E401-42F2-8AE4-AF38CA17E5CE}"/>
              </a:ext>
            </a:extLst>
          </p:cNvPr>
          <p:cNvCxnSpPr>
            <a:cxnSpLocks/>
          </p:cNvCxnSpPr>
          <p:nvPr/>
        </p:nvCxnSpPr>
        <p:spPr>
          <a:xfrm>
            <a:off x="2532234" y="3116494"/>
            <a:ext cx="82546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B8F5B-4CF3-4CA4-A32F-C44376E3226B}"/>
              </a:ext>
            </a:extLst>
          </p:cNvPr>
          <p:cNvCxnSpPr>
            <a:cxnSpLocks/>
          </p:cNvCxnSpPr>
          <p:nvPr/>
        </p:nvCxnSpPr>
        <p:spPr>
          <a:xfrm>
            <a:off x="4331066" y="3294697"/>
            <a:ext cx="0" cy="411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9D337-075F-4799-8832-D3094510DF6D}"/>
              </a:ext>
            </a:extLst>
          </p:cNvPr>
          <p:cNvCxnSpPr>
            <a:cxnSpLocks/>
          </p:cNvCxnSpPr>
          <p:nvPr/>
        </p:nvCxnSpPr>
        <p:spPr>
          <a:xfrm>
            <a:off x="8489396" y="3825484"/>
            <a:ext cx="5543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6C9517-BB42-47C2-AF6F-D26C5353984C}"/>
              </a:ext>
            </a:extLst>
          </p:cNvPr>
          <p:cNvSpPr txBox="1"/>
          <p:nvPr/>
        </p:nvSpPr>
        <p:spPr>
          <a:xfrm>
            <a:off x="9070061" y="4388431"/>
            <a:ext cx="2714499" cy="523220"/>
          </a:xfrm>
          <a:prstGeom prst="rect">
            <a:avLst/>
          </a:prstGeom>
          <a:solidFill>
            <a:srgbClr val="D5BDC7"/>
          </a:solidFill>
          <a:ln w="19050">
            <a:solidFill>
              <a:srgbClr val="A26A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California Natural Resources Agency (if applicable)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6D24FA-DDF0-40BE-A21B-FCB0D07968DA}"/>
              </a:ext>
            </a:extLst>
          </p:cNvPr>
          <p:cNvCxnSpPr>
            <a:cxnSpLocks/>
          </p:cNvCxnSpPr>
          <p:nvPr/>
        </p:nvCxnSpPr>
        <p:spPr>
          <a:xfrm>
            <a:off x="9808833" y="3979373"/>
            <a:ext cx="0" cy="40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DC50D-73EF-45E4-BD58-3F1BB79DE241}"/>
              </a:ext>
            </a:extLst>
          </p:cNvPr>
          <p:cNvSpPr txBox="1"/>
          <p:nvPr/>
        </p:nvSpPr>
        <p:spPr>
          <a:xfrm>
            <a:off x="2956226" y="3717507"/>
            <a:ext cx="23800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integrated_wq_totalcatch.csv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E3E2A-1C3C-45E1-A2EF-EE8D7170DE6E}"/>
              </a:ext>
            </a:extLst>
          </p:cNvPr>
          <p:cNvSpPr/>
          <p:nvPr/>
        </p:nvSpPr>
        <p:spPr>
          <a:xfrm>
            <a:off x="407440" y="2081772"/>
            <a:ext cx="5181597" cy="445325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EA3DE-36AF-4E61-AC03-2A07669B4BE6}"/>
              </a:ext>
            </a:extLst>
          </p:cNvPr>
          <p:cNvSpPr txBox="1"/>
          <p:nvPr/>
        </p:nvSpPr>
        <p:spPr>
          <a:xfrm>
            <a:off x="2790276" y="2388945"/>
            <a:ext cx="238002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clean_fish_tables.html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5394B0-544F-4DB0-80AE-47C326B95137}"/>
              </a:ext>
            </a:extLst>
          </p:cNvPr>
          <p:cNvCxnSpPr>
            <a:cxnSpLocks/>
          </p:cNvCxnSpPr>
          <p:nvPr/>
        </p:nvCxnSpPr>
        <p:spPr>
          <a:xfrm>
            <a:off x="5589037" y="3841015"/>
            <a:ext cx="982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4307-F47E-4534-92D3-919BB481A7A4}"/>
              </a:ext>
            </a:extLst>
          </p:cNvPr>
          <p:cNvSpPr txBox="1"/>
          <p:nvPr/>
        </p:nvSpPr>
        <p:spPr>
          <a:xfrm>
            <a:off x="3064816" y="5389656"/>
            <a:ext cx="2105489" cy="738664"/>
          </a:xfrm>
          <a:prstGeom prst="rect">
            <a:avLst/>
          </a:prstGeom>
          <a:solidFill>
            <a:srgbClr val="ECD3B2"/>
          </a:solidFill>
          <a:ln w="19050">
            <a:solidFill>
              <a:srgbClr val="AF471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Metadata file(s) (pdf) </a:t>
            </a:r>
            <a:r>
              <a:rPr lang="en-US" sz="1400" i="1" dirty="0"/>
              <a:t>recommended for user readability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0EBE7A-6586-4A21-AAB2-94BCAFFD70C2}"/>
              </a:ext>
            </a:extLst>
          </p:cNvPr>
          <p:cNvSpPr txBox="1"/>
          <p:nvPr/>
        </p:nvSpPr>
        <p:spPr>
          <a:xfrm>
            <a:off x="4520855" y="625428"/>
            <a:ext cx="4450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Extract individual tables manually (save as .xlsx, then convert to .csv)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2B6BE-8FC8-4727-8E2B-119FB05F857F}"/>
              </a:ext>
            </a:extLst>
          </p:cNvPr>
          <p:cNvSpPr txBox="1"/>
          <p:nvPr/>
        </p:nvSpPr>
        <p:spPr>
          <a:xfrm>
            <a:off x="3027331" y="1521745"/>
            <a:ext cx="228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Rmarkdown</a:t>
            </a:r>
            <a:r>
              <a:rPr lang="en-US" sz="1200" i="1" dirty="0"/>
              <a:t> output html or pdf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D66E0A-EB4C-4D69-AFC7-AED793D633B4}"/>
              </a:ext>
            </a:extLst>
          </p:cNvPr>
          <p:cNvSpPr txBox="1"/>
          <p:nvPr/>
        </p:nvSpPr>
        <p:spPr>
          <a:xfrm>
            <a:off x="568943" y="2175798"/>
            <a:ext cx="15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 publish as a data package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C0D5CD-22D9-446F-86F7-60320E0A2B33}"/>
              </a:ext>
            </a:extLst>
          </p:cNvPr>
          <p:cNvSpPr txBox="1"/>
          <p:nvPr/>
        </p:nvSpPr>
        <p:spPr>
          <a:xfrm>
            <a:off x="7659702" y="79527"/>
            <a:ext cx="59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YBFMP Fish Database Workflow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261AF-1C7E-4A63-8F71-5CB2A2111E24}"/>
              </a:ext>
            </a:extLst>
          </p:cNvPr>
          <p:cNvSpPr txBox="1"/>
          <p:nvPr/>
        </p:nvSpPr>
        <p:spPr>
          <a:xfrm>
            <a:off x="3980290" y="1138308"/>
            <a:ext cx="24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QC and format data for publication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AB016B-F7BC-40AC-8CED-1CACD3696697}"/>
              </a:ext>
            </a:extLst>
          </p:cNvPr>
          <p:cNvCxnSpPr>
            <a:cxnSpLocks/>
          </p:cNvCxnSpPr>
          <p:nvPr/>
        </p:nvCxnSpPr>
        <p:spPr>
          <a:xfrm>
            <a:off x="2998238" y="1415307"/>
            <a:ext cx="2" cy="973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542420-B2CE-47DD-8F8F-752285139738}"/>
              </a:ext>
            </a:extLst>
          </p:cNvPr>
          <p:cNvSpPr txBox="1"/>
          <p:nvPr/>
        </p:nvSpPr>
        <p:spPr>
          <a:xfrm>
            <a:off x="1615155" y="580379"/>
            <a:ext cx="1942611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clean_qc_effort.Rmd</a:t>
            </a:r>
            <a:endParaRPr lang="en-US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E5B6F2-67DF-4C9F-B345-02E6E9D82A35}"/>
              </a:ext>
            </a:extLst>
          </p:cNvPr>
          <p:cNvCxnSpPr>
            <a:cxnSpLocks/>
          </p:cNvCxnSpPr>
          <p:nvPr/>
        </p:nvCxnSpPr>
        <p:spPr>
          <a:xfrm flipH="1">
            <a:off x="3980290" y="486206"/>
            <a:ext cx="634529" cy="634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DF6A2-7FB9-46CD-ABD5-75E6A99BAE3F}"/>
              </a:ext>
            </a:extLst>
          </p:cNvPr>
          <p:cNvCxnSpPr>
            <a:cxnSpLocks/>
          </p:cNvCxnSpPr>
          <p:nvPr/>
        </p:nvCxnSpPr>
        <p:spPr>
          <a:xfrm>
            <a:off x="2754629" y="902623"/>
            <a:ext cx="0" cy="168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4FABEC-DC5F-483C-9088-FEEB1D710A49}"/>
              </a:ext>
            </a:extLst>
          </p:cNvPr>
          <p:cNvSpPr txBox="1"/>
          <p:nvPr/>
        </p:nvSpPr>
        <p:spPr>
          <a:xfrm>
            <a:off x="3064816" y="4735444"/>
            <a:ext cx="2105489" cy="523220"/>
          </a:xfrm>
          <a:prstGeom prst="rect">
            <a:avLst/>
          </a:prstGeom>
          <a:solidFill>
            <a:srgbClr val="ECD3B2"/>
          </a:solidFill>
          <a:ln w="19050">
            <a:solidFill>
              <a:srgbClr val="AF471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Code, table organization diagram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362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336E21-06DE-45F2-A3DD-CA8C268EE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41134"/>
              </p:ext>
            </p:extLst>
          </p:nvPr>
        </p:nvGraphicFramePr>
        <p:xfrm>
          <a:off x="294685" y="546678"/>
          <a:ext cx="1527476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47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31231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StationCode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StationName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StationNumber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9185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PeriodOfRecordFrom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89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PeriodOfRecordTo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MonitoringType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MethodCode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455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B91528-B28D-4663-ACF7-36EEBD77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1649"/>
              </p:ext>
            </p:extLst>
          </p:nvPr>
        </p:nvGraphicFramePr>
        <p:xfrm>
          <a:off x="2158560" y="295417"/>
          <a:ext cx="1946246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246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100" b="1" i="0" dirty="0"/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EventID</a:t>
                      </a:r>
                      <a:r>
                        <a:rPr lang="en-US" sz="1100" i="1" dirty="0"/>
                        <a:t> (1:n)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4863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StationCode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9620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7602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SampleDate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79848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WaterTemp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SpecificConductance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Conductivity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Turbidity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Secchi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/>
                        <a:t>Tide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2391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WeatherCode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287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VegetationRank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552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SubstrateCode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3026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HabitatType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3713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MicrocystisRank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485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MethodCode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00107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GearCode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4070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GearConditionCode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26196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SampleAltered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2255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FieldComments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6930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Flag_WQ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15241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Comment_WQ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5675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B9392E5-D63F-47C3-B5AC-E9F0047B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7988"/>
              </p:ext>
            </p:extLst>
          </p:nvPr>
        </p:nvGraphicFramePr>
        <p:xfrm>
          <a:off x="5431187" y="563456"/>
          <a:ext cx="1144165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165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total_catch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SampleID</a:t>
                      </a:r>
                      <a:r>
                        <a:rPr lang="en-US" sz="1200" i="1" dirty="0"/>
                        <a:t> (20091006_1000_PCS_BKS)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46A9424-A943-4F10-A6BE-556E12C9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25273"/>
              </p:ext>
            </p:extLst>
          </p:nvPr>
        </p:nvGraphicFramePr>
        <p:xfrm>
          <a:off x="10584264" y="2732402"/>
          <a:ext cx="1279321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321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genetics_salmon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GeneticRowID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FishGenID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2703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GeneticID2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Comments_Salmon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9741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Comments_SalmonDataUsage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36793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00956D0-DFB1-49DB-9550-FF12E49D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42062"/>
              </p:ext>
            </p:extLst>
          </p:nvPr>
        </p:nvGraphicFramePr>
        <p:xfrm>
          <a:off x="9055937" y="98991"/>
          <a:ext cx="114416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165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taxonomy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IEPFishCode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1705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CommonName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Native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00183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Phylum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6518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Taxa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8561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716CEBB-AFAF-4E5E-A8DC-2BB70ECD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10280"/>
              </p:ext>
            </p:extLst>
          </p:nvPr>
        </p:nvGraphicFramePr>
        <p:xfrm>
          <a:off x="4702536" y="3891761"/>
          <a:ext cx="130635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352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241407">
                <a:tc>
                  <a:txBody>
                    <a:bodyPr/>
                    <a:lstStyle/>
                    <a:p>
                      <a:r>
                        <a:rPr lang="en-US" sz="1200" b="1" i="0" dirty="0"/>
                        <a:t>effort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EventID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03146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SeineWidth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SeineDepth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SeineVolume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TrapStatus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3728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TrapHours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0713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4110050-F03A-4EDB-A5B8-DCBBC497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06590"/>
              </p:ext>
            </p:extLst>
          </p:nvPr>
        </p:nvGraphicFramePr>
        <p:xfrm>
          <a:off x="8910054" y="4007420"/>
          <a:ext cx="1346433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433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genetics_smelt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GeneticRowID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FishGenID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5418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qDSM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qWAG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qLFS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SmeltComments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896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5DEAE2D-A247-41CB-93EE-6FFBFBD2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26309"/>
              </p:ext>
            </p:extLst>
          </p:nvPr>
        </p:nvGraphicFramePr>
        <p:xfrm>
          <a:off x="6504452" y="2391686"/>
          <a:ext cx="1783652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3652">
                  <a:extLst>
                    <a:ext uri="{9D8B030D-6E8A-4147-A177-3AD203B41FA5}">
                      <a16:colId xmlns:a16="http://schemas.microsoft.com/office/drawing/2014/main" val="2132566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 err="1"/>
                        <a:t>fish_unique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7678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OrganismID</a:t>
                      </a:r>
                      <a:r>
                        <a:rPr lang="en-US" sz="1200" dirty="0"/>
                        <a:t> (1998_TFS3)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5869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FishGenID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2733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SampleID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53530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096762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OrganismCode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97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ForkLength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3447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69509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2808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831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RaceByLength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5426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StageCode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14144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Dead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10755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/>
                        <a:t>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70043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GeneticSample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03967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FishIDComments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553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BB9A6E-1C3A-4791-B15E-93567069C2DE}"/>
              </a:ext>
            </a:extLst>
          </p:cNvPr>
          <p:cNvCxnSpPr>
            <a:cxnSpLocks/>
          </p:cNvCxnSpPr>
          <p:nvPr/>
        </p:nvCxnSpPr>
        <p:spPr>
          <a:xfrm>
            <a:off x="8509113" y="3467169"/>
            <a:ext cx="20764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31161-AD58-477B-BB9B-F25D7474C1F6}"/>
              </a:ext>
            </a:extLst>
          </p:cNvPr>
          <p:cNvCxnSpPr>
            <a:cxnSpLocks/>
          </p:cNvCxnSpPr>
          <p:nvPr/>
        </p:nvCxnSpPr>
        <p:spPr>
          <a:xfrm>
            <a:off x="8511465" y="4741566"/>
            <a:ext cx="389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D6B392-05B1-4A63-8046-5E7A07AD3D56}"/>
              </a:ext>
            </a:extLst>
          </p:cNvPr>
          <p:cNvCxnSpPr>
            <a:cxnSpLocks/>
          </p:cNvCxnSpPr>
          <p:nvPr/>
        </p:nvCxnSpPr>
        <p:spPr>
          <a:xfrm>
            <a:off x="4705724" y="1639653"/>
            <a:ext cx="71984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9073A5-9DED-4CBB-AA4C-4D8C0356D557}"/>
              </a:ext>
            </a:extLst>
          </p:cNvPr>
          <p:cNvCxnSpPr>
            <a:cxnSpLocks/>
          </p:cNvCxnSpPr>
          <p:nvPr/>
        </p:nvCxnSpPr>
        <p:spPr>
          <a:xfrm>
            <a:off x="4702536" y="3703276"/>
            <a:ext cx="179003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0C1714-50E1-4FEE-99D9-40F76749E9AB}"/>
              </a:ext>
            </a:extLst>
          </p:cNvPr>
          <p:cNvCxnSpPr>
            <a:cxnSpLocks/>
          </p:cNvCxnSpPr>
          <p:nvPr/>
        </p:nvCxnSpPr>
        <p:spPr>
          <a:xfrm>
            <a:off x="4401983" y="4298757"/>
            <a:ext cx="30055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20547-41A8-4835-BB6C-908884E028BA}"/>
              </a:ext>
            </a:extLst>
          </p:cNvPr>
          <p:cNvCxnSpPr>
            <a:cxnSpLocks/>
          </p:cNvCxnSpPr>
          <p:nvPr/>
        </p:nvCxnSpPr>
        <p:spPr>
          <a:xfrm>
            <a:off x="4401983" y="659387"/>
            <a:ext cx="0" cy="363937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5695CD-D657-4017-8F97-A2D8356496C2}"/>
              </a:ext>
            </a:extLst>
          </p:cNvPr>
          <p:cNvCxnSpPr>
            <a:cxnSpLocks/>
          </p:cNvCxnSpPr>
          <p:nvPr/>
        </p:nvCxnSpPr>
        <p:spPr>
          <a:xfrm>
            <a:off x="4101430" y="659387"/>
            <a:ext cx="60110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51EDFB-74A2-404B-B657-A05706E46BE6}"/>
              </a:ext>
            </a:extLst>
          </p:cNvPr>
          <p:cNvCxnSpPr>
            <a:cxnSpLocks/>
          </p:cNvCxnSpPr>
          <p:nvPr/>
        </p:nvCxnSpPr>
        <p:spPr>
          <a:xfrm>
            <a:off x="4702536" y="659387"/>
            <a:ext cx="0" cy="30438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75836D-2E5C-4E9D-9D21-2820AF62A576}"/>
              </a:ext>
            </a:extLst>
          </p:cNvPr>
          <p:cNvCxnSpPr>
            <a:cxnSpLocks/>
          </p:cNvCxnSpPr>
          <p:nvPr/>
        </p:nvCxnSpPr>
        <p:spPr>
          <a:xfrm>
            <a:off x="1822161" y="994846"/>
            <a:ext cx="34698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5D0FE1-AD74-4A1B-A0F3-C60A478AA357}"/>
              </a:ext>
            </a:extLst>
          </p:cNvPr>
          <p:cNvCxnSpPr>
            <a:cxnSpLocks/>
          </p:cNvCxnSpPr>
          <p:nvPr/>
        </p:nvCxnSpPr>
        <p:spPr>
          <a:xfrm>
            <a:off x="7667538" y="467838"/>
            <a:ext cx="1388399" cy="0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D87C3-9D0D-4311-9F52-BE7A0F32EF1F}"/>
              </a:ext>
            </a:extLst>
          </p:cNvPr>
          <p:cNvCxnSpPr>
            <a:cxnSpLocks/>
          </p:cNvCxnSpPr>
          <p:nvPr/>
        </p:nvCxnSpPr>
        <p:spPr>
          <a:xfrm flipH="1">
            <a:off x="8706136" y="467838"/>
            <a:ext cx="13402" cy="3423923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71812A-564E-4515-8D42-D1876BD72ABA}"/>
              </a:ext>
            </a:extLst>
          </p:cNvPr>
          <p:cNvCxnSpPr>
            <a:cxnSpLocks/>
          </p:cNvCxnSpPr>
          <p:nvPr/>
        </p:nvCxnSpPr>
        <p:spPr>
          <a:xfrm flipH="1">
            <a:off x="8282610" y="3878577"/>
            <a:ext cx="423526" cy="0"/>
          </a:xfrm>
          <a:prstGeom prst="straightConnector1">
            <a:avLst/>
          </a:prstGeom>
          <a:ln w="28575">
            <a:solidFill>
              <a:srgbClr val="F06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AD0099-E6C5-4C5E-8DF8-A2769C0E396D}"/>
              </a:ext>
            </a:extLst>
          </p:cNvPr>
          <p:cNvCxnSpPr>
            <a:cxnSpLocks/>
          </p:cNvCxnSpPr>
          <p:nvPr/>
        </p:nvCxnSpPr>
        <p:spPr>
          <a:xfrm>
            <a:off x="8509113" y="3103927"/>
            <a:ext cx="0" cy="163763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8C06AE-B8D5-4675-9EB0-D49465DBCC09}"/>
              </a:ext>
            </a:extLst>
          </p:cNvPr>
          <p:cNvCxnSpPr>
            <a:cxnSpLocks/>
          </p:cNvCxnSpPr>
          <p:nvPr/>
        </p:nvCxnSpPr>
        <p:spPr>
          <a:xfrm>
            <a:off x="7667538" y="467838"/>
            <a:ext cx="0" cy="1413672"/>
          </a:xfrm>
          <a:prstGeom prst="line">
            <a:avLst/>
          </a:prstGeom>
          <a:ln w="28575">
            <a:solidFill>
              <a:srgbClr val="F062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1E31EF-5737-4A73-AD8B-EC57B136CC88}"/>
              </a:ext>
            </a:extLst>
          </p:cNvPr>
          <p:cNvCxnSpPr>
            <a:cxnSpLocks/>
          </p:cNvCxnSpPr>
          <p:nvPr/>
        </p:nvCxnSpPr>
        <p:spPr>
          <a:xfrm flipH="1">
            <a:off x="6580970" y="1881510"/>
            <a:ext cx="1086568" cy="0"/>
          </a:xfrm>
          <a:prstGeom prst="straightConnector1">
            <a:avLst/>
          </a:prstGeom>
          <a:ln w="28575">
            <a:solidFill>
              <a:srgbClr val="F06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F80F1B4-32EA-49B9-BDB7-5E2BA0A1AE13}"/>
              </a:ext>
            </a:extLst>
          </p:cNvPr>
          <p:cNvSpPr txBox="1"/>
          <p:nvPr/>
        </p:nvSpPr>
        <p:spPr>
          <a:xfrm>
            <a:off x="4433950" y="-13888"/>
            <a:ext cx="592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YBFMP Fish Tables for EDI</a:t>
            </a:r>
            <a:endParaRPr lang="en-US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203FF0-7314-4C68-BC84-0245F7729C64}"/>
              </a:ext>
            </a:extLst>
          </p:cNvPr>
          <p:cNvCxnSpPr>
            <a:cxnSpLocks/>
          </p:cNvCxnSpPr>
          <p:nvPr/>
        </p:nvCxnSpPr>
        <p:spPr>
          <a:xfrm flipH="1">
            <a:off x="8282610" y="3103927"/>
            <a:ext cx="22650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4FCA62-68BE-4572-B072-7EACD628C1C8}"/>
              </a:ext>
            </a:extLst>
          </p:cNvPr>
          <p:cNvCxnSpPr>
            <a:cxnSpLocks/>
          </p:cNvCxnSpPr>
          <p:nvPr/>
        </p:nvCxnSpPr>
        <p:spPr>
          <a:xfrm>
            <a:off x="5050172" y="1106800"/>
            <a:ext cx="37539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7CD13-9601-4A87-B083-A9413536C0B7}"/>
              </a:ext>
            </a:extLst>
          </p:cNvPr>
          <p:cNvCxnSpPr>
            <a:cxnSpLocks/>
          </p:cNvCxnSpPr>
          <p:nvPr/>
        </p:nvCxnSpPr>
        <p:spPr>
          <a:xfrm flipH="1">
            <a:off x="5063572" y="1089961"/>
            <a:ext cx="1" cy="229761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1834C6-4505-4147-B8A4-5682B4A15354}"/>
              </a:ext>
            </a:extLst>
          </p:cNvPr>
          <p:cNvCxnSpPr>
            <a:cxnSpLocks/>
          </p:cNvCxnSpPr>
          <p:nvPr/>
        </p:nvCxnSpPr>
        <p:spPr>
          <a:xfrm>
            <a:off x="5065646" y="3387571"/>
            <a:ext cx="14269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2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291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Catarina@DWR</cp:lastModifiedBy>
  <cp:revision>15</cp:revision>
  <dcterms:created xsi:type="dcterms:W3CDTF">2022-04-19T15:26:46Z</dcterms:created>
  <dcterms:modified xsi:type="dcterms:W3CDTF">2022-06-10T21:20:22Z</dcterms:modified>
</cp:coreProperties>
</file>