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68" r:id="rId2"/>
    <p:sldId id="256" r:id="rId3"/>
    <p:sldId id="257" r:id="rId4"/>
    <p:sldId id="269" r:id="rId5"/>
    <p:sldId id="270" r:id="rId6"/>
    <p:sldId id="271" r:id="rId7"/>
    <p:sldId id="276" r:id="rId8"/>
    <p:sldId id="272" r:id="rId9"/>
    <p:sldId id="277" r:id="rId10"/>
    <p:sldId id="273"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607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70"/>
    <p:restoredTop sz="94714"/>
  </p:normalViewPr>
  <p:slideViewPr>
    <p:cSldViewPr snapToGrid="0" snapToObjects="1">
      <p:cViewPr varScale="1">
        <p:scale>
          <a:sx n="103" d="100"/>
          <a:sy n="103" d="100"/>
        </p:scale>
        <p:origin x="11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51B7-E865-BC45-B0E9-143E33B157DC}"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2232-CFC1-354F-858F-30FE1BF7D089}" type="slidenum">
              <a:rPr lang="en-US" smtClean="0"/>
              <a:t>‹#›</a:t>
            </a:fld>
            <a:endParaRPr lang="en-US"/>
          </a:p>
        </p:txBody>
      </p:sp>
    </p:spTree>
    <p:extLst>
      <p:ext uri="{BB962C8B-B14F-4D97-AF65-F5344CB8AC3E}">
        <p14:creationId xmlns:p14="http://schemas.microsoft.com/office/powerpoint/2010/main" val="33289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572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83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28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58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90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46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1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057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50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62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2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7/30/2020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458496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aqi.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43972-56FF-FC4B-926A-25206813715F}"/>
              </a:ext>
            </a:extLst>
          </p:cNvPr>
          <p:cNvSpPr txBox="1">
            <a:spLocks/>
          </p:cNvSpPr>
          <p:nvPr/>
        </p:nvSpPr>
        <p:spPr>
          <a:xfrm>
            <a:off x="321733" y="4806009"/>
            <a:ext cx="5334000" cy="762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48607D"/>
                </a:solidFill>
              </a:rPr>
              <a:t>Team Zebra</a:t>
            </a:r>
          </a:p>
        </p:txBody>
      </p:sp>
      <p:sp>
        <p:nvSpPr>
          <p:cNvPr id="5" name="TextBox 4">
            <a:extLst>
              <a:ext uri="{FF2B5EF4-FFF2-40B4-BE49-F238E27FC236}">
                <a16:creationId xmlns:a16="http://schemas.microsoft.com/office/drawing/2014/main" id="{6E680AA6-248A-6848-B00E-077F13C4EE39}"/>
              </a:ext>
            </a:extLst>
          </p:cNvPr>
          <p:cNvSpPr txBox="1"/>
          <p:nvPr/>
        </p:nvSpPr>
        <p:spPr>
          <a:xfrm>
            <a:off x="321733" y="2598003"/>
            <a:ext cx="3335867" cy="830997"/>
          </a:xfrm>
          <a:prstGeom prst="rect">
            <a:avLst/>
          </a:prstGeom>
          <a:noFill/>
        </p:spPr>
        <p:txBody>
          <a:bodyPr wrap="square" rtlCol="0">
            <a:spAutoFit/>
          </a:bodyPr>
          <a:lstStyle/>
          <a:p>
            <a:r>
              <a:rPr lang="en-US" sz="4800" dirty="0">
                <a:solidFill>
                  <a:schemeClr val="bg1"/>
                </a:solidFill>
              </a:rPr>
              <a:t>COVID-19 &amp;</a:t>
            </a:r>
          </a:p>
        </p:txBody>
      </p:sp>
      <p:sp>
        <p:nvSpPr>
          <p:cNvPr id="6" name="TextBox 5">
            <a:extLst>
              <a:ext uri="{FF2B5EF4-FFF2-40B4-BE49-F238E27FC236}">
                <a16:creationId xmlns:a16="http://schemas.microsoft.com/office/drawing/2014/main" id="{6465D187-9DBC-544B-9ED5-24A21E9238D7}"/>
              </a:ext>
            </a:extLst>
          </p:cNvPr>
          <p:cNvSpPr txBox="1"/>
          <p:nvPr/>
        </p:nvSpPr>
        <p:spPr>
          <a:xfrm>
            <a:off x="321733" y="3236349"/>
            <a:ext cx="3996267" cy="1569660"/>
          </a:xfrm>
          <a:prstGeom prst="rect">
            <a:avLst/>
          </a:prstGeom>
          <a:noFill/>
        </p:spPr>
        <p:txBody>
          <a:bodyPr wrap="square" rtlCol="0">
            <a:spAutoFit/>
          </a:bodyPr>
          <a:lstStyle/>
          <a:p>
            <a:r>
              <a:rPr lang="en-US" sz="4800" dirty="0">
                <a:solidFill>
                  <a:schemeClr val="bg1"/>
                </a:solidFill>
              </a:rPr>
              <a:t>AFFECTS ON AIR QUALITY </a:t>
            </a:r>
          </a:p>
        </p:txBody>
      </p:sp>
    </p:spTree>
    <p:extLst>
      <p:ext uri="{BB962C8B-B14F-4D97-AF65-F5344CB8AC3E}">
        <p14:creationId xmlns:p14="http://schemas.microsoft.com/office/powerpoint/2010/main" val="119955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DISCUSSION/FINDINGS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47787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Findings/Inferences/General conclusions</a:t>
            </a:r>
          </a:p>
          <a:p>
            <a:pPr marL="857250" indent="-857250">
              <a:buFont typeface="Arial" panose="020B0604020202020204" pitchFamily="34" charset="0"/>
              <a:buChar char="•"/>
            </a:pPr>
            <a:r>
              <a:rPr lang="en-US" sz="2400" b="0" i="0" dirty="0">
                <a:solidFill>
                  <a:srgbClr val="1D1C1D"/>
                </a:solidFill>
                <a:effectLst/>
                <a:latin typeface="Slack-Lato"/>
              </a:rPr>
              <a:t>For the most part, our hypothesis was generally true: the Air Quality Index was lower on average for the most part of 2020 for most cities, and in the instances that this is not true, there most likely was another variable that kept AQI up that we weren’t able to dive into more in depth: ordnances relating to COVID19 and areas’ reaction to the pandemic, fluctuating weather patterns and geographical limitations, and policies during this time which may have “backfired” in preventing COVID and/or decreased the Air Quality as a side effect</a:t>
            </a:r>
            <a:endParaRPr lang="en-US" sz="2400" dirty="0"/>
          </a:p>
        </p:txBody>
      </p:sp>
    </p:spTree>
    <p:extLst>
      <p:ext uri="{BB962C8B-B14F-4D97-AF65-F5344CB8AC3E}">
        <p14:creationId xmlns:p14="http://schemas.microsoft.com/office/powerpoint/2010/main" val="242726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PROJECT POST MORTEM</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677656"/>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What would you research next, if you had two more weeks?</a:t>
            </a:r>
          </a:p>
          <a:p>
            <a:pPr marL="857250" indent="-857250">
              <a:buFont typeface="Arial" panose="020B0604020202020204" pitchFamily="34" charset="0"/>
              <a:buChar char="•"/>
            </a:pPr>
            <a:r>
              <a:rPr lang="en-US" dirty="0">
                <a:solidFill>
                  <a:schemeClr val="bg1"/>
                </a:solidFill>
              </a:rPr>
              <a:t>Plotting our AQI data against the recoveries, deaths, and confirmed cases in each country to gain an insight on the correlation of Air Quality Index on COVID-19</a:t>
            </a:r>
          </a:p>
          <a:p>
            <a:pPr marL="857250" indent="-857250">
              <a:buFont typeface="Arial" panose="020B0604020202020204" pitchFamily="34" charset="0"/>
              <a:buChar char="•"/>
            </a:pPr>
            <a:r>
              <a:rPr lang="en-US" dirty="0">
                <a:solidFill>
                  <a:schemeClr val="bg1"/>
                </a:solidFill>
              </a:rPr>
              <a:t>Finding other data we could use to find relevant correlations between AQI: transportation, number of commuters on the road, manufacturing industries</a:t>
            </a:r>
          </a:p>
          <a:p>
            <a:pPr marL="857250" indent="-857250">
              <a:buFont typeface="Arial" panose="020B0604020202020204" pitchFamily="34" charset="0"/>
              <a:buChar char="•"/>
            </a:pPr>
            <a:r>
              <a:rPr lang="en-US" dirty="0">
                <a:solidFill>
                  <a:schemeClr val="bg1"/>
                </a:solidFill>
              </a:rPr>
              <a:t>Observe other environmental measures: water pollution </a:t>
            </a:r>
          </a:p>
          <a:p>
            <a:pPr marL="857250" indent="-857250">
              <a:buFont typeface="Arial" panose="020B0604020202020204" pitchFamily="34" charset="0"/>
              <a:buChar char="•"/>
            </a:pPr>
            <a:r>
              <a:rPr lang="en-US" dirty="0">
                <a:solidFill>
                  <a:schemeClr val="bg1"/>
                </a:solidFill>
              </a:rPr>
              <a:t>Report out statistical inferences </a:t>
            </a:r>
          </a:p>
          <a:p>
            <a:pPr marL="857250" indent="-857250">
              <a:buFont typeface="Arial" panose="020B0604020202020204" pitchFamily="34" charset="0"/>
              <a:buChar char="•"/>
            </a:pPr>
            <a:r>
              <a:rPr lang="en-US" dirty="0">
                <a:solidFill>
                  <a:schemeClr val="bg1"/>
                </a:solidFill>
              </a:rPr>
              <a:t>Account for other variables impacting AQI: population, natural vs man-made factors in pollution, city location (port city, inland, </a:t>
            </a:r>
            <a:r>
              <a:rPr lang="en-US" dirty="0" err="1">
                <a:solidFill>
                  <a:schemeClr val="bg1"/>
                </a:solidFill>
              </a:rPr>
              <a:t>etc</a:t>
            </a:r>
            <a:r>
              <a:rPr lang="en-US" dirty="0">
                <a:solidFill>
                  <a:schemeClr val="bg1"/>
                </a:solidFill>
              </a:rPr>
              <a:t>)</a:t>
            </a:r>
          </a:p>
        </p:txBody>
      </p:sp>
    </p:spTree>
    <p:extLst>
      <p:ext uri="{BB962C8B-B14F-4D97-AF65-F5344CB8AC3E}">
        <p14:creationId xmlns:p14="http://schemas.microsoft.com/office/powerpoint/2010/main" val="267484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584775"/>
          </a:xfrm>
          <a:prstGeom prst="rect">
            <a:avLst/>
          </a:prstGeom>
          <a:solidFill>
            <a:srgbClr val="575757">
              <a:alpha val="50000"/>
            </a:srgbClr>
          </a:solidFill>
        </p:spPr>
        <p:txBody>
          <a:bodyPr wrap="square">
            <a:spAutoFit/>
          </a:bodyPr>
          <a:lstStyle/>
          <a:p>
            <a:r>
              <a:rPr lang="en-US" sz="3200" dirty="0"/>
              <a:t>DOES ANYONE HAVE ANY QUESTIONS FOR US THIS EVENING?</a:t>
            </a:r>
          </a:p>
        </p:txBody>
      </p:sp>
    </p:spTree>
    <p:extLst>
      <p:ext uri="{BB962C8B-B14F-4D97-AF65-F5344CB8AC3E}">
        <p14:creationId xmlns:p14="http://schemas.microsoft.com/office/powerpoint/2010/main" val="3203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oup of people posing for the camera&#10;&#10;Description automatically generated">
            <a:extLst>
              <a:ext uri="{FF2B5EF4-FFF2-40B4-BE49-F238E27FC236}">
                <a16:creationId xmlns:a16="http://schemas.microsoft.com/office/drawing/2014/main" id="{FF73C9AD-1FF0-D845-8421-CF030AFC2E2B}"/>
              </a:ext>
            </a:extLst>
          </p:cNvPr>
          <p:cNvPicPr>
            <a:picLocks noChangeAspect="1"/>
          </p:cNvPicPr>
          <p:nvPr/>
        </p:nvPicPr>
        <p:blipFill>
          <a:blip r:embed="rId2"/>
          <a:stretch>
            <a:fillRect/>
          </a:stretch>
        </p:blipFill>
        <p:spPr>
          <a:xfrm>
            <a:off x="2807041" y="1601725"/>
            <a:ext cx="6577918" cy="3758184"/>
          </a:xfrm>
          <a:prstGeom prst="rect">
            <a:avLst/>
          </a:prstGeom>
        </p:spPr>
      </p:pic>
      <p:sp>
        <p:nvSpPr>
          <p:cNvPr id="16" name="Subtitle 2">
            <a:extLst>
              <a:ext uri="{FF2B5EF4-FFF2-40B4-BE49-F238E27FC236}">
                <a16:creationId xmlns:a16="http://schemas.microsoft.com/office/drawing/2014/main" id="{0EFB71A2-678F-C54F-9A57-21CA9DEB031D}"/>
              </a:ext>
            </a:extLst>
          </p:cNvPr>
          <p:cNvSpPr>
            <a:spLocks noGrp="1"/>
          </p:cNvSpPr>
          <p:nvPr>
            <p:ph type="subTitle" idx="1"/>
          </p:nvPr>
        </p:nvSpPr>
        <p:spPr>
          <a:xfrm>
            <a:off x="1986465" y="600074"/>
            <a:ext cx="2637693" cy="762000"/>
          </a:xfrm>
        </p:spPr>
        <p:txBody>
          <a:bodyPr anchor="t">
            <a:normAutofit/>
          </a:bodyPr>
          <a:lstStyle/>
          <a:p>
            <a:pPr algn="l"/>
            <a:r>
              <a:rPr lang="en-US" sz="3600" dirty="0">
                <a:solidFill>
                  <a:srgbClr val="48607D"/>
                </a:solidFill>
              </a:rPr>
              <a:t>Team Zebra:</a:t>
            </a:r>
          </a:p>
        </p:txBody>
      </p:sp>
      <p:sp>
        <p:nvSpPr>
          <p:cNvPr id="9" name="Rectangle 8">
            <a:extLst>
              <a:ext uri="{FF2B5EF4-FFF2-40B4-BE49-F238E27FC236}">
                <a16:creationId xmlns:a16="http://schemas.microsoft.com/office/drawing/2014/main" id="{8F237105-8160-7445-B5F3-D93B7ED15BD6}"/>
              </a:ext>
            </a:extLst>
          </p:cNvPr>
          <p:cNvSpPr/>
          <p:nvPr/>
        </p:nvSpPr>
        <p:spPr>
          <a:xfrm>
            <a:off x="4624159" y="600072"/>
            <a:ext cx="6096000" cy="707886"/>
          </a:xfrm>
          <a:prstGeom prst="rect">
            <a:avLst/>
          </a:prstGeom>
        </p:spPr>
        <p:txBody>
          <a:bodyPr>
            <a:spAutoFit/>
          </a:bodyPr>
          <a:lstStyle/>
          <a:p>
            <a:r>
              <a:rPr lang="en-US" sz="2000" b="1" dirty="0"/>
              <a:t>Kathryn Rigsby, Alvaro McRae,</a:t>
            </a:r>
          </a:p>
          <a:p>
            <a:r>
              <a:rPr lang="en-US" sz="2000" b="1" dirty="0"/>
              <a:t>Gage Thompson, Aaron Eaker</a:t>
            </a:r>
          </a:p>
        </p:txBody>
      </p:sp>
    </p:spTree>
    <p:extLst>
      <p:ext uri="{BB962C8B-B14F-4D97-AF65-F5344CB8AC3E}">
        <p14:creationId xmlns:p14="http://schemas.microsoft.com/office/powerpoint/2010/main" val="11482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latin typeface="Avenir Next Condensed" panose="020B0506020202020204" pitchFamily="34" charset="0"/>
              </a:rPr>
              <a:t>HYPOTHESIS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01205"/>
          </a:xfrm>
          <a:prstGeom prst="rect">
            <a:avLst/>
          </a:prstGeom>
          <a:solidFill>
            <a:srgbClr val="575757">
              <a:alpha val="50000"/>
            </a:srgbClr>
          </a:solidFill>
        </p:spPr>
        <p:txBody>
          <a:bodyPr wrap="square">
            <a:spAutoFit/>
          </a:bodyPr>
          <a:lstStyle/>
          <a:p>
            <a:r>
              <a:rPr lang="en-US" sz="2800" dirty="0"/>
              <a:t>We believe that overall air quality, measured by Air Quality Index (AQI), has improved worldwide during the COVID-19 crisis and will explore this theme by researching data on air quality indexes before COVID-19 and throughout the crisis. In regions where the public health response has been strict, enacting policies such as travel bans and lockdowns, we expect to see improved levels of air quality. Conversely, regions that enacted less strict responses, we believe that air quality indexes will have improved at a lower rate. We also want to explore how air quality impacts the rate of infection, expecting to see a strong positive correlation of rates of infection(deaths) in regions with poorer air quality.</a:t>
            </a:r>
          </a:p>
        </p:txBody>
      </p:sp>
    </p:spTree>
    <p:extLst>
      <p:ext uri="{BB962C8B-B14F-4D97-AF65-F5344CB8AC3E}">
        <p14:creationId xmlns:p14="http://schemas.microsoft.com/office/powerpoint/2010/main" val="183943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MOTIVATION &amp; SUMMARY SLIDE</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847207"/>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Describe the questions you asked, and </a:t>
            </a:r>
            <a:r>
              <a:rPr lang="en-US" sz="2800" i="1" dirty="0"/>
              <a:t>why</a:t>
            </a:r>
            <a:r>
              <a:rPr lang="en-US" sz="2800" dirty="0"/>
              <a:t> you asked them </a:t>
            </a:r>
          </a:p>
          <a:p>
            <a:pPr marL="457200" indent="-457200">
              <a:buFont typeface="Arial" panose="020B0604020202020204" pitchFamily="34" charset="0"/>
              <a:buChar char="•"/>
            </a:pPr>
            <a:r>
              <a:rPr lang="en-US" sz="2000" b="0" i="0" u="none" strike="noStrike" dirty="0">
                <a:solidFill>
                  <a:srgbClr val="000000"/>
                </a:solidFill>
                <a:effectLst/>
                <a:latin typeface="Roboto"/>
              </a:rPr>
              <a:t>What is the correlation between air quality around the world and public health response to Novel Coronavirus?</a:t>
            </a:r>
          </a:p>
          <a:p>
            <a:pPr marL="914400" lvl="1" indent="-457200">
              <a:buFont typeface="Arial" panose="020B0604020202020204" pitchFamily="34" charset="0"/>
              <a:buChar char="•"/>
            </a:pPr>
            <a:r>
              <a:rPr lang="en-US" sz="2000" dirty="0">
                <a:solidFill>
                  <a:srgbClr val="000000"/>
                </a:solidFill>
                <a:latin typeface="Roboto"/>
              </a:rPr>
              <a:t>To learn how various global public health responses to COVID19 affect AQI in different cities around the world</a:t>
            </a:r>
            <a:endParaRPr lang="en-US" sz="2800" dirty="0">
              <a:latin typeface="Roboto"/>
            </a:endParaRPr>
          </a:p>
          <a:p>
            <a:pPr marL="457200" indent="-457200">
              <a:buFont typeface="Arial" panose="020B0604020202020204" pitchFamily="34" charset="0"/>
              <a:buChar char="•"/>
            </a:pPr>
            <a:r>
              <a:rPr lang="en-US" sz="2800" dirty="0"/>
              <a:t>Describe whether you were able to answer these questions to your satisfaction, and briefly summarize your findings</a:t>
            </a:r>
          </a:p>
          <a:p>
            <a:pPr marL="457200" indent="-457200">
              <a:buFont typeface="Arial" panose="020B0604020202020204" pitchFamily="34" charset="0"/>
              <a:buChar char="•"/>
            </a:pPr>
            <a:r>
              <a:rPr lang="en-US" sz="2000" dirty="0">
                <a:solidFill>
                  <a:schemeClr val="bg1"/>
                </a:solidFill>
                <a:latin typeface="Roboto"/>
              </a:rPr>
              <a:t>We used historical and current AQI data to compare levels of air quality in 16 cities around the world and found surprising trends. Generally, AQI was lower worldwide in 2020 from January to July. </a:t>
            </a:r>
          </a:p>
          <a:p>
            <a:pPr marL="457200" indent="-457200">
              <a:buFont typeface="Arial" panose="020B0604020202020204" pitchFamily="34" charset="0"/>
              <a:buChar char="•"/>
            </a:pPr>
            <a:r>
              <a:rPr lang="en-US" sz="2000" dirty="0">
                <a:solidFill>
                  <a:schemeClr val="bg1"/>
                </a:solidFill>
                <a:latin typeface="Roboto"/>
              </a:rPr>
              <a:t>Not statistically proven and further analysis needs to be made </a:t>
            </a:r>
            <a:endParaRPr lang="en-US" dirty="0">
              <a:solidFill>
                <a:schemeClr val="bg1"/>
              </a:solidFill>
              <a:latin typeface="Roboto"/>
            </a:endParaRPr>
          </a:p>
        </p:txBody>
      </p:sp>
    </p:spTree>
    <p:extLst>
      <p:ext uri="{BB962C8B-B14F-4D97-AF65-F5344CB8AC3E}">
        <p14:creationId xmlns:p14="http://schemas.microsoft.com/office/powerpoint/2010/main" val="35498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4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 &amp; DATA</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85761"/>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Elaborate on the questions you asked, describing what kinds of data you needed to answer them, and where you found it</a:t>
            </a:r>
          </a:p>
          <a:p>
            <a:pPr marL="457200" indent="-457200">
              <a:buFont typeface="Arial" panose="020B0604020202020204" pitchFamily="34" charset="0"/>
              <a:buChar char="•"/>
            </a:pPr>
            <a:r>
              <a:rPr lang="en-US" sz="1800" b="0" i="0" u="none" strike="noStrike" dirty="0">
                <a:solidFill>
                  <a:srgbClr val="000000"/>
                </a:solidFill>
                <a:effectLst/>
                <a:latin typeface="Roboto"/>
              </a:rPr>
              <a:t>What is the correlation between air quality around the world and public health response to Novel Coronavirus?</a:t>
            </a:r>
          </a:p>
          <a:p>
            <a:pPr marL="457200" indent="-457200">
              <a:buFont typeface="Arial" panose="020B0604020202020204" pitchFamily="34" charset="0"/>
              <a:buChar char="•"/>
            </a:pPr>
            <a:r>
              <a:rPr lang="en-US" b="0" i="0" dirty="0">
                <a:solidFill>
                  <a:srgbClr val="1D1C1D"/>
                </a:solidFill>
                <a:effectLst/>
                <a:latin typeface="Roboto"/>
              </a:rPr>
              <a:t>We were able to obtain successful data from </a:t>
            </a:r>
            <a:r>
              <a:rPr lang="en-US" b="0" i="0" u="none" strike="noStrike" dirty="0">
                <a:effectLst/>
                <a:latin typeface="Roboto"/>
                <a:hlinkClick r:id="rId4">
                  <a:extLst>
                    <a:ext uri="{A12FA001-AC4F-418D-AE19-62706E023703}">
                      <ahyp:hlinkClr xmlns:ahyp="http://schemas.microsoft.com/office/drawing/2018/hyperlinkcolor" val="tx"/>
                    </a:ext>
                  </a:extLst>
                </a:hlinkClick>
              </a:rPr>
              <a:t>https://waqi.info</a:t>
            </a:r>
            <a:r>
              <a:rPr lang="en-US" b="0" i="0" u="none" strike="noStrike" dirty="0">
                <a:solidFill>
                  <a:srgbClr val="898453"/>
                </a:solidFill>
                <a:effectLst/>
                <a:latin typeface="Roboto"/>
                <a:hlinkClick r:id="rId4">
                  <a:extLst>
                    <a:ext uri="{A12FA001-AC4F-418D-AE19-62706E023703}">
                      <ahyp:hlinkClr xmlns:ahyp="http://schemas.microsoft.com/office/drawing/2018/hyperlinkcolor" val="tx"/>
                    </a:ext>
                  </a:extLst>
                </a:hlinkClick>
              </a:rPr>
              <a:t>/</a:t>
            </a:r>
            <a:r>
              <a:rPr lang="en-US" b="0" i="0" dirty="0">
                <a:solidFill>
                  <a:srgbClr val="1D1C1D"/>
                </a:solidFill>
                <a:effectLst/>
                <a:latin typeface="Roboto"/>
              </a:rPr>
              <a:t>. From here, we pulled daily pm25 data from 16 major cities around the world via csv files and were able to convert pm25 to AQI. PM2.5 or Fine Particular Matter is an air pollutant that is a concern for people’s health when levels are too high and is also a universal measure of pollution. AQI is what governments use to report to the public how polluted the air currently is. The lower the AQI, the cleaner the air. </a:t>
            </a:r>
            <a:endParaRPr lang="en-US" b="0" dirty="0">
              <a:effectLst/>
              <a:latin typeface="Roboto"/>
            </a:endParaRPr>
          </a:p>
          <a:p>
            <a:br>
              <a:rPr lang="en-US" sz="2800" dirty="0"/>
            </a:br>
            <a:endParaRPr lang="en-US" sz="2800" dirty="0"/>
          </a:p>
          <a:p>
            <a:endParaRPr lang="en-US" sz="2800" dirty="0"/>
          </a:p>
        </p:txBody>
      </p:sp>
    </p:spTree>
    <p:extLst>
      <p:ext uri="{BB962C8B-B14F-4D97-AF65-F5344CB8AC3E}">
        <p14:creationId xmlns:p14="http://schemas.microsoft.com/office/powerpoint/2010/main" val="25983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216539"/>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Exploration and cleanup process </a:t>
            </a:r>
          </a:p>
          <a:p>
            <a:pPr marL="457200" indent="-457200">
              <a:buFont typeface="Arial" panose="020B0604020202020204" pitchFamily="34" charset="0"/>
              <a:buChar char="•"/>
            </a:pPr>
            <a:r>
              <a:rPr lang="en-US" sz="2000" dirty="0">
                <a:solidFill>
                  <a:schemeClr val="bg1"/>
                </a:solidFill>
              </a:rPr>
              <a:t>Countries selected representing the various public health responses ranging from:</a:t>
            </a:r>
          </a:p>
          <a:p>
            <a:pPr marL="914400" lvl="1" indent="-457200">
              <a:buFont typeface="Arial" panose="020B0604020202020204" pitchFamily="34" charset="0"/>
              <a:buChar char="•"/>
            </a:pPr>
            <a:r>
              <a:rPr lang="en-US" sz="2000" dirty="0">
                <a:solidFill>
                  <a:schemeClr val="bg1"/>
                </a:solidFill>
              </a:rPr>
              <a:t>Lockdowns: China, Italy, India, South Korea  </a:t>
            </a:r>
          </a:p>
          <a:p>
            <a:pPr marL="914400" lvl="1" indent="-457200">
              <a:buFont typeface="Arial" panose="020B0604020202020204" pitchFamily="34" charset="0"/>
              <a:buChar char="•"/>
            </a:pPr>
            <a:r>
              <a:rPr lang="en-US" sz="2000" dirty="0">
                <a:solidFill>
                  <a:schemeClr val="bg1"/>
                </a:solidFill>
              </a:rPr>
              <a:t>Recommending Social distancing/Decisions made regionally: US, Australia</a:t>
            </a:r>
          </a:p>
          <a:p>
            <a:pPr marL="914400" lvl="1" indent="-457200">
              <a:buFont typeface="Arial" panose="020B0604020202020204" pitchFamily="34" charset="0"/>
              <a:buChar char="•"/>
            </a:pPr>
            <a:r>
              <a:rPr lang="en-US" sz="2000" dirty="0">
                <a:solidFill>
                  <a:schemeClr val="bg1"/>
                </a:solidFill>
              </a:rPr>
              <a:t>Preserving open economy: Sweden</a:t>
            </a:r>
          </a:p>
          <a:p>
            <a:pPr marL="457200" indent="-457200">
              <a:buFont typeface="Arial" panose="020B0604020202020204" pitchFamily="34" charset="0"/>
              <a:buChar char="•"/>
            </a:pPr>
            <a:r>
              <a:rPr lang="en-US" sz="2000" dirty="0">
                <a:solidFill>
                  <a:schemeClr val="bg1"/>
                </a:solidFill>
              </a:rPr>
              <a:t> Finding historical AQI rates in 16 cities over the same timespan as COVID-19</a:t>
            </a:r>
          </a:p>
          <a:p>
            <a:pPr marL="457200" indent="-457200">
              <a:buFont typeface="Arial" panose="020B0604020202020204" pitchFamily="34" charset="0"/>
              <a:buChar char="•"/>
            </a:pPr>
            <a:r>
              <a:rPr lang="en-US" sz="2000" dirty="0">
                <a:solidFill>
                  <a:schemeClr val="bg1"/>
                </a:solidFill>
              </a:rPr>
              <a:t>AQI data: aggregating mean AQI</a:t>
            </a:r>
          </a:p>
          <a:p>
            <a:pPr marL="457200" indent="-457200">
              <a:buFont typeface="Arial" panose="020B0604020202020204" pitchFamily="34" charset="0"/>
              <a:buChar char="•"/>
            </a:pPr>
            <a:r>
              <a:rPr lang="en-US" sz="2000" dirty="0">
                <a:solidFill>
                  <a:schemeClr val="bg1"/>
                </a:solidFill>
              </a:rPr>
              <a:t>Selecting a measure to explore how AQI might correlate with COVID-19: number of deaths</a:t>
            </a:r>
          </a:p>
          <a:p>
            <a:pPr marL="457200" indent="-457200">
              <a:buFont typeface="Arial" panose="020B0604020202020204" pitchFamily="34" charset="0"/>
              <a:buChar char="•"/>
            </a:pPr>
            <a:r>
              <a:rPr lang="en-US" sz="2400" dirty="0"/>
              <a:t>Insights while exploring the data</a:t>
            </a:r>
          </a:p>
          <a:p>
            <a:pPr marL="457200" indent="-457200">
              <a:buFont typeface="Arial" panose="020B0604020202020204" pitchFamily="34" charset="0"/>
              <a:buChar char="•"/>
            </a:pPr>
            <a:r>
              <a:rPr lang="en-US" sz="2000" dirty="0">
                <a:solidFill>
                  <a:schemeClr val="bg1"/>
                </a:solidFill>
              </a:rPr>
              <a:t> Air pollution determined by several measures. We selected PM2.5 and converted to AQI</a:t>
            </a:r>
          </a:p>
          <a:p>
            <a:pPr marL="457200" indent="-457200">
              <a:buFont typeface="Arial" panose="020B0604020202020204" pitchFamily="34" charset="0"/>
              <a:buChar char="•"/>
            </a:pPr>
            <a:r>
              <a:rPr lang="en-US" sz="2000" dirty="0">
                <a:solidFill>
                  <a:schemeClr val="bg1"/>
                </a:solidFill>
              </a:rPr>
              <a:t>Not all cities had same amount observation points, lack of data for certain year or months</a:t>
            </a:r>
          </a:p>
          <a:p>
            <a:pPr marL="457200" indent="-457200">
              <a:buFont typeface="Arial" panose="020B0604020202020204" pitchFamily="34" charset="0"/>
              <a:buChar char="•"/>
            </a:pPr>
            <a:r>
              <a:rPr lang="en-US" sz="2000" dirty="0">
                <a:solidFill>
                  <a:schemeClr val="bg1"/>
                </a:solidFill>
              </a:rPr>
              <a:t>COVID-deaths were collected by cumulative deaths, not daily</a:t>
            </a:r>
          </a:p>
          <a:p>
            <a:pPr marL="457200" indent="-457200">
              <a:buFont typeface="Arial" panose="020B0604020202020204" pitchFamily="34" charset="0"/>
              <a:buChar char="•"/>
            </a:pPr>
            <a:r>
              <a:rPr lang="en-US" sz="2000" dirty="0">
                <a:solidFill>
                  <a:schemeClr val="bg1"/>
                </a:solidFill>
              </a:rPr>
              <a:t>Quantifying categorical data (COVID responses) to get a statistical analysis</a:t>
            </a:r>
          </a:p>
        </p:txBody>
      </p:sp>
    </p:spTree>
    <p:extLst>
      <p:ext uri="{BB962C8B-B14F-4D97-AF65-F5344CB8AC3E}">
        <p14:creationId xmlns:p14="http://schemas.microsoft.com/office/powerpoint/2010/main" val="19064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492990"/>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Discuss any problems that arose after exploring the data, and how you resolved them </a:t>
            </a:r>
          </a:p>
          <a:p>
            <a:pPr marL="457200" indent="-457200">
              <a:buFont typeface="Arial" panose="020B0604020202020204" pitchFamily="34" charset="0"/>
              <a:buChar char="•"/>
            </a:pPr>
            <a:r>
              <a:rPr lang="en-US" b="0" i="0" dirty="0">
                <a:solidFill>
                  <a:srgbClr val="1D1C1D"/>
                </a:solidFill>
                <a:effectLst/>
                <a:latin typeface="Roboto"/>
              </a:rPr>
              <a:t>The main issue that arose was that there was not enough data for some cities. For example, Moscow and Johannesburg did not have enough daily data to compute our average monthly AQI calculations. Fortunately, there was enough data in 2020 for every city. The years prior to 2020 were used for comparison. Furthermore, we wanted to compare the years that COVID-19 was non-existent to the year that it was existent. Because of this, we had to use data from different years that did have enough data for us to work with.</a:t>
            </a:r>
            <a:endParaRPr lang="en-US" dirty="0">
              <a:latin typeface="Roboto"/>
            </a:endParaRPr>
          </a:p>
        </p:txBody>
      </p:sp>
    </p:spTree>
    <p:extLst>
      <p:ext uri="{BB962C8B-B14F-4D97-AF65-F5344CB8AC3E}">
        <p14:creationId xmlns:p14="http://schemas.microsoft.com/office/powerpoint/2010/main" val="207041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508653"/>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Discuss the steps you took to analyze the data and answer each question you asked in your proposal</a:t>
            </a:r>
          </a:p>
          <a:p>
            <a:pPr marL="857250" indent="-857250">
              <a:buFont typeface="Arial" panose="020B0604020202020204" pitchFamily="34" charset="0"/>
              <a:buChar char="•"/>
            </a:pPr>
            <a:r>
              <a:rPr lang="en-US" b="0" i="0" dirty="0">
                <a:solidFill>
                  <a:srgbClr val="1D1C1D"/>
                </a:solidFill>
                <a:effectLst/>
                <a:latin typeface="Roboto"/>
              </a:rPr>
              <a:t>The first step was to find and import the correct csv’s. It was important to find daily data for 2020 and daily data for a couple of years prior to 2020. The next big step was cleaning our data, setting it up into data frames, and figuring out our AQI numbers. We did this buy converting the daily PM2.5 numbers into monthly AQI numbers. After we had monthly AQI numbers for 2020 and the years leading up to it, it was easy to plot our info into line charts, showing historical AQI trends for each city. Also, we were able to create a heat map of the levels of AQI from each city over the years using an API.</a:t>
            </a:r>
            <a:endParaRPr lang="en-US" dirty="0">
              <a:latin typeface="Roboto"/>
            </a:endParaRPr>
          </a:p>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p:txBody>
      </p:sp>
    </p:spTree>
    <p:extLst>
      <p:ext uri="{BB962C8B-B14F-4D97-AF65-F5344CB8AC3E}">
        <p14:creationId xmlns:p14="http://schemas.microsoft.com/office/powerpoint/2010/main" val="3710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 continued</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54984"/>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a:p>
            <a:pPr marL="342900" indent="-342900">
              <a:buFont typeface="Arial" panose="020B0604020202020204" pitchFamily="34" charset="0"/>
              <a:buChar char="•"/>
            </a:pPr>
            <a:r>
              <a:rPr lang="en-US" sz="2400" dirty="0">
                <a:solidFill>
                  <a:schemeClr val="bg1"/>
                </a:solidFill>
              </a:rPr>
              <a:t>Comparing New </a:t>
            </a:r>
            <a:r>
              <a:rPr lang="en-US" sz="2400" dirty="0" err="1">
                <a:solidFill>
                  <a:schemeClr val="bg1"/>
                </a:solidFill>
              </a:rPr>
              <a:t>Dehli</a:t>
            </a:r>
            <a:r>
              <a:rPr lang="en-US" sz="2400" dirty="0">
                <a:solidFill>
                  <a:schemeClr val="bg1"/>
                </a:solidFill>
              </a:rPr>
              <a:t> and Mumbai: </a:t>
            </a:r>
          </a:p>
          <a:p>
            <a:pPr marL="800100" lvl="1" indent="-342900">
              <a:buFont typeface="Arial" panose="020B0604020202020204" pitchFamily="34" charset="0"/>
              <a:buChar char="•"/>
            </a:pPr>
            <a:r>
              <a:rPr lang="en-US" sz="2400" dirty="0">
                <a:solidFill>
                  <a:schemeClr val="bg1"/>
                </a:solidFill>
              </a:rPr>
              <a:t>New </a:t>
            </a:r>
            <a:r>
              <a:rPr lang="en-US" sz="2400" dirty="0" err="1">
                <a:solidFill>
                  <a:schemeClr val="bg1"/>
                </a:solidFill>
              </a:rPr>
              <a:t>Dehli</a:t>
            </a:r>
            <a:r>
              <a:rPr lang="en-US" sz="2400" dirty="0">
                <a:solidFill>
                  <a:schemeClr val="bg1"/>
                </a:solidFill>
              </a:rPr>
              <a:t> had higher AQI, but had no real distinguished difference through 2018,2019,2020. However, Mumbai had a significant drop around May, which would more than likely correlate to a shutdown. Would need further analysis.</a:t>
            </a:r>
          </a:p>
          <a:p>
            <a:pPr marL="342900" indent="-342900">
              <a:buFont typeface="Arial" panose="020B0604020202020204" pitchFamily="34" charset="0"/>
              <a:buChar char="•"/>
            </a:pPr>
            <a:r>
              <a:rPr lang="en-US" sz="2400" dirty="0">
                <a:solidFill>
                  <a:schemeClr val="bg1"/>
                </a:solidFill>
              </a:rPr>
              <a:t>Stockholm, Sweden never shut down, yet had a decline March – May lower than previous years</a:t>
            </a:r>
          </a:p>
          <a:p>
            <a:pPr marL="342900" indent="-342900">
              <a:buFont typeface="Arial" panose="020B0604020202020204" pitchFamily="34" charset="0"/>
              <a:buChar char="•"/>
            </a:pPr>
            <a:r>
              <a:rPr lang="en-US" sz="2400" dirty="0">
                <a:solidFill>
                  <a:schemeClr val="bg1"/>
                </a:solidFill>
              </a:rPr>
              <a:t>Wuhan in 2020 started at a lower AQI than past years, but the decrease over time throughout the year is not that much different than previous years. </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329798661"/>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1177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 Cond</vt:lpstr>
      <vt:lpstr>Avenir Next Condensed</vt:lpstr>
      <vt:lpstr>Calibri</vt:lpstr>
      <vt:lpstr>Modern Love</vt:lpstr>
      <vt:lpstr>Roboto</vt:lpstr>
      <vt:lpstr>Slack-Lato</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&amp; Affects on Air Quality</dc:title>
  <dc:creator>Kathryn Rigsby</dc:creator>
  <cp:lastModifiedBy>Aaron Eaker</cp:lastModifiedBy>
  <cp:revision>44</cp:revision>
  <dcterms:created xsi:type="dcterms:W3CDTF">2020-07-28T22:48:38Z</dcterms:created>
  <dcterms:modified xsi:type="dcterms:W3CDTF">2020-07-30T21:23:48Z</dcterms:modified>
</cp:coreProperties>
</file>