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Lato" panose="020B0604020202020204" charset="0"/>
      <p:regular r:id="rId16"/>
      <p:bold r:id="rId17"/>
      <p:italic r:id="rId18"/>
      <p:boldItalic r:id="rId19"/>
    </p:embeddedFont>
    <p:embeddedFont>
      <p:font typeface="Lora" panose="020B0604020202020204" charset="-52"/>
      <p:regular r:id="rId20"/>
      <p:bold r:id="rId21"/>
      <p:italic r:id="rId22"/>
      <p:boldItalic r:id="rId23"/>
    </p:embeddedFont>
    <p:embeddedFont>
      <p:font typeface="Georgia" panose="02040502050405020303" pitchFamily="18" charset="0"/>
      <p:regular r:id="rId24"/>
      <p:bold r:id="rId25"/>
      <p:italic r:id="rId26"/>
      <p:boldItalic r:id="rId27"/>
    </p:embeddedFont>
    <p:embeddedFont>
      <p:font typeface="Roboto" panose="020B0604020202020204" charset="0"/>
      <p:regular r:id="rId28"/>
      <p:bold r:id="rId29"/>
      <p:italic r:id="rId30"/>
      <p:boldItalic r:id="rId31"/>
    </p:embeddedFont>
    <p:embeddedFont>
      <p:font typeface="EB Garamond" panose="020B0604020202020204" charset="0"/>
      <p:regular r:id="rId32"/>
      <p:bold r:id="rId33"/>
      <p:italic r:id="rId34"/>
      <p:boldItalic r:id="rId35"/>
    </p:embeddedFont>
    <p:embeddedFont>
      <p:font typeface="Raleway" panose="020B0604020202020204" charset="-52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font" Target="fonts/font24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23630543_5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23630543_5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965474a9_3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965474a9_3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965474a9_3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965474a9_3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b9a0b074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b9a0b074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965474a9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965474a9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23630543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23630543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b9a0b074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b9a0b074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814cf7d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814cf7d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232350" y="640950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dirty="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Трёхмерная графика или 3D</a:t>
            </a:r>
            <a:endParaRPr dirty="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433142" y="331350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Lora"/>
                <a:ea typeface="Lora"/>
                <a:cs typeface="Lora"/>
                <a:sym typeface="Lora"/>
              </a:rPr>
              <a:t>Подготовили:</a:t>
            </a:r>
            <a:endParaRPr sz="240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Lora"/>
                <a:ea typeface="Lora"/>
                <a:cs typeface="Lora"/>
                <a:sym typeface="Lora"/>
              </a:rPr>
              <a:t>Астапкина Екатерина и Качанова Анастасия(ПОИТ 4)</a:t>
            </a:r>
            <a:endParaRPr sz="2400" b="1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/>
          <p:nvPr/>
        </p:nvSpPr>
        <p:spPr>
          <a:xfrm>
            <a:off x="309850" y="86850"/>
            <a:ext cx="6370500" cy="4969800"/>
          </a:xfrm>
          <a:prstGeom prst="rect">
            <a:avLst/>
          </a:prstGeom>
          <a:solidFill>
            <a:srgbClr val="000000">
              <a:alpha val="37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522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>
            <a:spLocks noGrp="1"/>
          </p:cNvSpPr>
          <p:nvPr>
            <p:ph type="body" idx="4294967295"/>
          </p:nvPr>
        </p:nvSpPr>
        <p:spPr>
          <a:xfrm>
            <a:off x="382150" y="206575"/>
            <a:ext cx="6297900" cy="4585800"/>
          </a:xfrm>
          <a:prstGeom prst="rect">
            <a:avLst/>
          </a:prstGeom>
          <a:solidFill>
            <a:srgbClr val="3F3D3D">
              <a:alpha val="72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3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3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Программные пакеты</a:t>
            </a:r>
            <a:r>
              <a:rPr lang="ru" sz="13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позволяющие создавать трёхмерную графику, то есть моделировать объекты виртуальной реальности и создавать на основе этих моделей изображения, очень разнообразны. Последние годы устойчивыми лидерами в этой области являются коммерческие продукты:</a:t>
            </a:r>
            <a:endParaRPr sz="13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"/>
              <a:buChar char="●"/>
            </a:pPr>
            <a:r>
              <a:rPr lang="ru" sz="13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3DS Max</a:t>
            </a:r>
            <a:r>
              <a:rPr lang="ru" sz="13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— полнофункциональная профессиональная программная система для работы с трёхмерной графикой, разработанная компанией Autodesk.</a:t>
            </a:r>
            <a:endParaRPr sz="13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"/>
              <a:buChar char="●"/>
            </a:pPr>
            <a:r>
              <a:rPr lang="ru" sz="13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Maya</a:t>
            </a:r>
            <a:r>
              <a:rPr lang="ru" sz="13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— редактор трёхмерной графики. В настоящее время стала стандартом 3D графики в кино и телевидении.</a:t>
            </a:r>
            <a:endParaRPr sz="13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"/>
              <a:buChar char="●"/>
            </a:pPr>
            <a:r>
              <a:rPr lang="ru" sz="13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SoftImage XSI</a:t>
            </a:r>
            <a:r>
              <a:rPr lang="ru" sz="13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– это 3D анимационное программное обеспечение применяемое при разработке игр, создании фильмов и телевизионных программ. В арсенале SOFTIMAGE XSI имеется полный набор инструментов для 3D моделирования, анимации и рендеринга.</a:t>
            </a:r>
            <a:endParaRPr sz="13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"/>
              <a:buChar char="●"/>
            </a:pPr>
            <a:r>
              <a:rPr lang="ru" sz="13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K-3D</a:t>
            </a:r>
            <a:r>
              <a:rPr lang="ru" sz="13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— программное обеспечение, система 3D-моделирования и компьютерной анимации. По оценке журнала «</a:t>
            </a:r>
            <a:r>
              <a:rPr lang="ru" sz="1300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Компьютер» </a:t>
            </a:r>
            <a:r>
              <a:rPr lang="ru" sz="13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система может рассматриваться как хорошая альтернатива профессиональным пакетам.</a:t>
            </a:r>
            <a:endParaRPr sz="13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"/>
              <a:buChar char="●"/>
            </a:pPr>
            <a:r>
              <a:rPr lang="ru" sz="13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Zbrush</a:t>
            </a:r>
            <a:r>
              <a:rPr lang="ru" sz="13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ru" sz="13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— программа для трёхмерного моделирования, созданная компанией Pixologic. Отличительной особенностью данного ПО является имитация процесса «лепки» 3d-скульптуры, усиленного движком трёхмерного рендеринга в реальном времени, что существенно упрощает процедуру создания требуемого 3d-объекта</a:t>
            </a:r>
            <a:endParaRPr sz="13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body" idx="1"/>
          </p:nvPr>
        </p:nvSpPr>
        <p:spPr>
          <a:xfrm>
            <a:off x="4267650" y="224925"/>
            <a:ext cx="4893300" cy="49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40404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Существует около десятка </a:t>
            </a:r>
            <a:r>
              <a:rPr lang="ru" sz="1300" b="1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технологий</a:t>
            </a:r>
            <a:r>
              <a:rPr lang="ru" sz="1300">
                <a:solidFill>
                  <a:srgbClr val="40404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, по которым могут работать 3D принтеры. Самыми популярными считаются всего 4 типа:</a:t>
            </a:r>
            <a:endParaRPr sz="1300">
              <a:solidFill>
                <a:srgbClr val="40404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Georgia"/>
              <a:buAutoNum type="arabicPeriod"/>
            </a:pPr>
            <a:r>
              <a:rPr lang="ru" sz="1300" b="1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FDM</a:t>
            </a:r>
            <a:r>
              <a:rPr lang="ru" sz="1300">
                <a:solidFill>
                  <a:srgbClr val="40404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– это самая популярная технология.Такие устройства печатают пластиковой нитью. Принтер ее расплавляет, после чего формирует каплями пасты слои модели.</a:t>
            </a:r>
            <a:endParaRPr sz="1300">
              <a:solidFill>
                <a:srgbClr val="40404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Georgia"/>
              <a:buAutoNum type="arabicPeriod"/>
            </a:pPr>
            <a:r>
              <a:rPr lang="ru" sz="1300" b="1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SLA</a:t>
            </a:r>
            <a:r>
              <a:rPr lang="ru" sz="1300">
                <a:solidFill>
                  <a:srgbClr val="40404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применяются при изготовлении моделей для производства ювелирных изделий. Их лазерный луч просвечивает ванну с жидким полимером, заставляя его точечно застывать. После извлекается полностью готовая модель без пустот.</a:t>
            </a:r>
            <a:endParaRPr sz="1300">
              <a:solidFill>
                <a:srgbClr val="40404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Georgia"/>
              <a:buAutoNum type="arabicPeriod"/>
            </a:pPr>
            <a:r>
              <a:rPr lang="ru" sz="1300" b="1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SLS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ru" sz="1300">
                <a:solidFill>
                  <a:srgbClr val="40404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используют для печати порошок, который запекается лазером. В качестве самого порошка могут применяться различные материалы, такие как бронза, керамика, литейный воск, стекло и так далее.</a:t>
            </a:r>
            <a:endParaRPr sz="1300">
              <a:solidFill>
                <a:srgbClr val="40404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Georgia"/>
              <a:buAutoNum type="arabicPeriod"/>
            </a:pPr>
            <a:r>
              <a:rPr lang="ru" sz="1300" b="1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3DP</a:t>
            </a:r>
            <a:r>
              <a:rPr lang="ru" sz="1300">
                <a:solidFill>
                  <a:srgbClr val="40404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оборудование подразумевает изначальное нанесение клея, после чего насыпается слой порошка. Устройство распространяет материал слоями. Полученные изделия внешне напоминают гипс. </a:t>
            </a:r>
            <a:endParaRPr sz="1300">
              <a:solidFill>
                <a:srgbClr val="40404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19144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Google Shape;163;p23"/>
          <p:cNvGrpSpPr/>
          <p:nvPr/>
        </p:nvGrpSpPr>
        <p:grpSpPr>
          <a:xfrm>
            <a:off x="229537" y="2615638"/>
            <a:ext cx="2063179" cy="2461725"/>
            <a:chOff x="6803275" y="395363"/>
            <a:chExt cx="2212050" cy="2537076"/>
          </a:xfrm>
        </p:grpSpPr>
        <p:pic>
          <p:nvPicPr>
            <p:cNvPr id="164" name="Google Shape;164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23" descr="Кусок клейкой ленты, который удерживает заметку на слайде"/>
            <p:cNvPicPr preferRelativeResize="0"/>
            <p:nvPr/>
          </p:nvPicPr>
          <p:blipFill rotWithShape="1">
            <a:blip r:embed="rId5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166;p23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b="1" dirty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Подсказка</a:t>
              </a:r>
              <a:endParaRPr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ru" sz="1250" dirty="0">
                  <a:solidFill>
                    <a:srgbClr val="555555"/>
                  </a:solidFill>
                  <a:latin typeface="Raleway"/>
                  <a:ea typeface="Raleway"/>
                  <a:cs typeface="Raleway"/>
                  <a:sym typeface="Raleway"/>
                </a:rPr>
                <a:t>Большинство 3D-принтеров </a:t>
              </a:r>
              <a:r>
                <a:rPr lang="ru" sz="1150" dirty="0">
                  <a:solidFill>
                    <a:srgbClr val="555555"/>
                  </a:solidFill>
                  <a:latin typeface="Raleway"/>
                  <a:ea typeface="Raleway"/>
                  <a:cs typeface="Raleway"/>
                  <a:sym typeface="Raleway"/>
                </a:rPr>
                <a:t>SLA-технологии</a:t>
              </a:r>
              <a:r>
                <a:rPr lang="ru" sz="1150" dirty="0">
                  <a:solidFill>
                    <a:srgbClr val="555555"/>
                  </a:solidFill>
                  <a:highlight>
                    <a:srgbClr val="F4F4F4"/>
                  </a:highlight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lang="ru" sz="1250" dirty="0">
                  <a:solidFill>
                    <a:srgbClr val="555555"/>
                  </a:solidFill>
                  <a:latin typeface="Raleway"/>
                  <a:ea typeface="Raleway"/>
                  <a:cs typeface="Raleway"/>
                  <a:sym typeface="Raleway"/>
                </a:rPr>
                <a:t>печатают тонкими слоями, у них небольшая погрешность.</a:t>
              </a:r>
              <a:endParaRPr sz="1250" dirty="0">
                <a:solidFill>
                  <a:srgbClr val="555555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endParaRPr sz="1100" dirty="0">
                <a:solidFill>
                  <a:schemeClr val="dk2"/>
                </a:solidFill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None/>
              </a:pPr>
              <a:endParaRPr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75" y="0"/>
            <a:ext cx="914774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34343">
              <a:alpha val="6091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348575" y="364926"/>
            <a:ext cx="6244200" cy="41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0" dirty="0">
                <a:solidFill>
                  <a:srgbClr val="FFFFFF"/>
                </a:solidFill>
              </a:rPr>
              <a:t>Подавляющее большинство печатного оборудования, позволяющего создавать трехмерные модели, применяется в качестве развлекательного устройства, с помощью которого изготавливают фигурки и различные предметы интерьера. 3D принтеры доступного ассортимента на большее и неспособны.</a:t>
            </a:r>
            <a:endParaRPr sz="1300" b="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500" b="0" dirty="0">
                <a:solidFill>
                  <a:srgbClr val="FFFFFF"/>
                </a:solidFill>
              </a:rPr>
              <a:t>Существуют более совершенные устройства, которые применяют профессионально в различных сферах:</a:t>
            </a:r>
            <a:endParaRPr sz="1500" b="0" dirty="0">
              <a:solidFill>
                <a:srgbClr val="FFFFFF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aleway"/>
              <a:buChar char="●"/>
            </a:pPr>
            <a:r>
              <a:rPr lang="ru" sz="1300" b="0" dirty="0">
                <a:solidFill>
                  <a:srgbClr val="FFFFFF"/>
                </a:solidFill>
              </a:rPr>
              <a:t>Архитектуре.</a:t>
            </a:r>
            <a:endParaRPr sz="1300" b="0" dirty="0">
              <a:solidFill>
                <a:srgbClr val="FFFFFF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aleway"/>
              <a:buChar char="●"/>
            </a:pPr>
            <a:r>
              <a:rPr lang="ru" sz="1300" b="0" dirty="0">
                <a:solidFill>
                  <a:srgbClr val="FFFFFF"/>
                </a:solidFill>
              </a:rPr>
              <a:t>Дизайне.</a:t>
            </a:r>
            <a:endParaRPr sz="1300" b="0" dirty="0">
              <a:solidFill>
                <a:srgbClr val="FFFFFF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aleway"/>
              <a:buChar char="●"/>
            </a:pPr>
            <a:r>
              <a:rPr lang="ru" sz="1300" b="0" dirty="0">
                <a:solidFill>
                  <a:srgbClr val="FFFFFF"/>
                </a:solidFill>
              </a:rPr>
              <a:t>Ювелирном деле.</a:t>
            </a:r>
            <a:endParaRPr sz="1300" b="0" dirty="0">
              <a:solidFill>
                <a:srgbClr val="FFFFFF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aleway"/>
              <a:buChar char="●"/>
            </a:pPr>
            <a:r>
              <a:rPr lang="ru" sz="1300" b="0" dirty="0">
                <a:solidFill>
                  <a:srgbClr val="FFFFFF"/>
                </a:solidFill>
              </a:rPr>
              <a:t>Автомобильной промышленности.</a:t>
            </a:r>
            <a:endParaRPr sz="1300" b="0" dirty="0">
              <a:solidFill>
                <a:srgbClr val="FFFFFF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aleway"/>
              <a:buChar char="●"/>
            </a:pPr>
            <a:r>
              <a:rPr lang="ru" sz="1300" b="0" dirty="0">
                <a:solidFill>
                  <a:srgbClr val="FFFFFF"/>
                </a:solidFill>
              </a:rPr>
              <a:t>Стоматологии.</a:t>
            </a:r>
            <a:endParaRPr sz="1300" b="0" dirty="0">
              <a:solidFill>
                <a:srgbClr val="FFFFFF"/>
              </a:solidFill>
            </a:endParaRPr>
          </a:p>
          <a:p>
            <a:pPr marL="4318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Font typeface="Arial" panose="020B0604020202020204" pitchFamily="34" charset="0"/>
              <a:buChar char="•"/>
            </a:pPr>
            <a:r>
              <a:rPr lang="ru" sz="1300" b="0" dirty="0">
                <a:solidFill>
                  <a:srgbClr val="FFFFFF"/>
                </a:solidFill>
              </a:rPr>
              <a:t>Аэрокосмической промышленности и т.д.</a:t>
            </a:r>
            <a:endParaRPr sz="1300" b="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300" b="0" dirty="0">
                <a:solidFill>
                  <a:srgbClr val="FFFFFF"/>
                </a:solidFill>
              </a:rPr>
              <a:t>С помощью 3D принтера осуществляется изготовление стоматологических имплантов, сложных деталей для автомобилей и даже целых домов. В мире существует несколько крупных печатных установок, которые печатают стены домов. Это большие принтеры, собираемые на строительной площадке.</a:t>
            </a:r>
            <a:r>
              <a:rPr lang="ru" sz="1300" b="0" dirty="0">
                <a:solidFill>
                  <a:srgbClr val="4040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1300" b="0" dirty="0">
              <a:solidFill>
                <a:srgbClr val="4040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300" b="0" dirty="0">
                <a:solidFill>
                  <a:srgbClr val="4040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1300" b="0" dirty="0">
              <a:solidFill>
                <a:srgbClr val="4040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300" b="0" dirty="0">
              <a:solidFill>
                <a:srgbClr val="4040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74" name="Google Shape;174;p24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75" name="Google Shape;175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24" descr="Кусок клейкой ленты, который удерживает заметку на слайде"/>
            <p:cNvPicPr preferRelativeResize="0"/>
            <p:nvPr/>
          </p:nvPicPr>
          <p:blipFill rotWithShape="1">
            <a:blip r:embed="rId5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24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b="1" dirty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Хочу всё знать</a:t>
              </a:r>
              <a:endParaRPr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ru" sz="1150" dirty="0">
                  <a:solidFill>
                    <a:schemeClr val="dk2"/>
                  </a:solidFill>
                  <a:highlight>
                    <a:srgbClr val="FFFFFF"/>
                  </a:highlight>
                  <a:latin typeface="Raleway"/>
                  <a:ea typeface="Raleway"/>
                  <a:cs typeface="Raleway"/>
                  <a:sym typeface="Raleway"/>
                </a:rPr>
                <a:t>В области создания креативной одежды и обуви активно используется 3D печать гибкими полимерами.</a:t>
              </a:r>
              <a:endParaRPr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78" name="Google Shape;178;p24"/>
          <p:cNvSpPr txBox="1"/>
          <p:nvPr/>
        </p:nvSpPr>
        <p:spPr>
          <a:xfrm>
            <a:off x="6606875" y="123950"/>
            <a:ext cx="2561100" cy="18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Где применяется </a:t>
            </a:r>
            <a:r>
              <a:rPr lang="ru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3D печать?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575" y="0"/>
            <a:ext cx="9197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/>
          <p:nvPr/>
        </p:nvSpPr>
        <p:spPr>
          <a:xfrm>
            <a:off x="1189900" y="3601850"/>
            <a:ext cx="3382200" cy="814800"/>
          </a:xfrm>
          <a:prstGeom prst="rect">
            <a:avLst/>
          </a:prstGeom>
          <a:solidFill>
            <a:srgbClr val="F46524">
              <a:alpha val="76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5"/>
          <p:cNvSpPr/>
          <p:nvPr/>
        </p:nvSpPr>
        <p:spPr>
          <a:xfrm>
            <a:off x="4572100" y="3601775"/>
            <a:ext cx="3296400" cy="814800"/>
          </a:xfrm>
          <a:prstGeom prst="rect">
            <a:avLst/>
          </a:prstGeom>
          <a:solidFill>
            <a:srgbClr val="635E5C">
              <a:alpha val="76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5"/>
          <p:cNvSpPr txBox="1"/>
          <p:nvPr/>
        </p:nvSpPr>
        <p:spPr>
          <a:xfrm>
            <a:off x="2565325" y="3650075"/>
            <a:ext cx="17820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Спасибо</a:t>
            </a:r>
            <a:endParaRPr sz="3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4271125" y="3644750"/>
            <a:ext cx="7137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з</a:t>
            </a:r>
            <a:r>
              <a:rPr lang="ru" sz="31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ru" sz="3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а</a:t>
            </a:r>
            <a:endParaRPr sz="3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4984825" y="3644750"/>
            <a:ext cx="21012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внимание</a:t>
            </a:r>
            <a:endParaRPr sz="3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4596900"/>
            <a:ext cx="385600" cy="54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971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600">
                <a:solidFill>
                  <a:schemeClr val="dk1"/>
                </a:solidFill>
              </a:rPr>
              <a:t>Просто о сложном</a:t>
            </a:r>
            <a:endParaRPr sz="240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700" b="0">
                <a:latin typeface="Lato"/>
                <a:ea typeface="Lato"/>
                <a:cs typeface="Lato"/>
                <a:sym typeface="Lato"/>
              </a:rPr>
              <a:t>Трёхмерная графика или 3D — раздел компьютерной графики, совокупность приемов и инструментов (как программных, так и аппаратных), призванных обеспечить пространственно-временную непрерывность получаемых изображений. Больше всего применяется для создания изображений в архитектурной визуализации, кинематографе, телевидении, компьютерных играх, печатной продукции, а также в науке и промышленности.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2800" y="1088275"/>
            <a:ext cx="1631241" cy="223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1175" y="2375023"/>
            <a:ext cx="1573450" cy="22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925" y="162724"/>
            <a:ext cx="4468375" cy="506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 descr="Кусок клейкой ленты, который удерживает заметку на слайде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4294967295"/>
          </p:nvPr>
        </p:nvSpPr>
        <p:spPr>
          <a:xfrm>
            <a:off x="2824875" y="1834300"/>
            <a:ext cx="3432900" cy="30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44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Для получения трёхмерного изображения требуются следующие шаги:</a:t>
            </a:r>
            <a:endParaRPr sz="1300" b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ru" sz="1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Моделирование</a:t>
            </a:r>
            <a:r>
              <a:rPr lang="ru" sz="150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ru" sz="1500">
                <a:latin typeface="Raleway"/>
                <a:ea typeface="Raleway"/>
                <a:cs typeface="Raleway"/>
                <a:sym typeface="Raleway"/>
              </a:rPr>
            </a:br>
            <a:r>
              <a:rPr lang="ru" sz="1300">
                <a:latin typeface="Raleway"/>
                <a:ea typeface="Raleway"/>
                <a:cs typeface="Raleway"/>
                <a:sym typeface="Raleway"/>
              </a:rPr>
              <a:t>создание математической модели сцены и объектов в ней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ru" sz="1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Рендеринг</a:t>
            </a:r>
            <a:r>
              <a:rPr lang="ru" sz="150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ru" sz="1500">
                <a:latin typeface="Raleway"/>
                <a:ea typeface="Raleway"/>
                <a:cs typeface="Raleway"/>
                <a:sym typeface="Raleway"/>
              </a:rPr>
            </a:br>
            <a:r>
              <a:rPr lang="ru" sz="1300">
                <a:latin typeface="Raleway"/>
                <a:ea typeface="Raleway"/>
                <a:cs typeface="Raleway"/>
                <a:sym typeface="Raleway"/>
              </a:rPr>
              <a:t>построение проекции в соответствии с выбранной физической моделью</a:t>
            </a:r>
            <a:endParaRPr sz="1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3119500" y="10716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Трехмерное изображение</a:t>
            </a:r>
            <a:endParaRPr sz="28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</a:t>
            </a:r>
            <a:br>
              <a:rPr lang="ru"/>
            </a:br>
            <a:r>
              <a:rPr lang="ru">
                <a:solidFill>
                  <a:schemeClr val="accent5"/>
                </a:solidFill>
              </a:rPr>
              <a:t>трехмерное моделирование?</a:t>
            </a:r>
            <a:br>
              <a:rPr lang="ru">
                <a:solidFill>
                  <a:schemeClr val="accent5"/>
                </a:solidFill>
              </a:rPr>
            </a:br>
            <a:endParaRPr>
              <a:solidFill>
                <a:schemeClr val="accent5"/>
              </a:solidFill>
            </a:endParaRPr>
          </a:p>
        </p:txBody>
      </p:sp>
      <p:grpSp>
        <p:nvGrpSpPr>
          <p:cNvPr id="96" name="Google Shape;96;p16"/>
          <p:cNvGrpSpPr/>
          <p:nvPr/>
        </p:nvGrpSpPr>
        <p:grpSpPr>
          <a:xfrm>
            <a:off x="6366688" y="2387853"/>
            <a:ext cx="2474178" cy="2537076"/>
            <a:chOff x="6803275" y="395363"/>
            <a:chExt cx="2212050" cy="2537076"/>
          </a:xfrm>
        </p:grpSpPr>
        <p:pic>
          <p:nvPicPr>
            <p:cNvPr id="97" name="Google Shape;9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6" descr="Кусок клейкой ленты, который удерживает заметку на слайде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ru" b="1" dirty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Ответ</a:t>
              </a:r>
              <a:endParaRPr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ru" sz="1100" dirty="0">
                  <a:solidFill>
                    <a:srgbClr val="333333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Т</a:t>
              </a:r>
              <a:r>
                <a:rPr lang="ru" sz="1100" dirty="0">
                  <a:solidFill>
                    <a:srgbClr val="333333"/>
                  </a:solidFill>
                  <a:highlight>
                    <a:srgbClr val="FFFFFF"/>
                  </a:highlight>
                  <a:latin typeface="Raleway"/>
                  <a:ea typeface="Raleway"/>
                  <a:cs typeface="Raleway"/>
                  <a:sym typeface="Raleway"/>
                </a:rPr>
                <a:t>рехмерное моделирование - это процесс создания трехмерного представления любой поверхности или объекта путем манипулирования полигонами, ребрами и вершинами в моделируемом трехмерном пространстве.</a:t>
              </a:r>
              <a:endParaRPr sz="12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260849" y="420400"/>
            <a:ext cx="86223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5"/>
                </a:solidFill>
              </a:rPr>
              <a:t>3D моделирование и рендеринг одно и то же?</a:t>
            </a:r>
            <a:r>
              <a:rPr lang="ru"/>
              <a:t> Ни в коем случае!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400" b="0"/>
          </a:p>
        </p:txBody>
      </p:sp>
      <p:grpSp>
        <p:nvGrpSpPr>
          <p:cNvPr id="105" name="Google Shape;105;p17"/>
          <p:cNvGrpSpPr/>
          <p:nvPr/>
        </p:nvGrpSpPr>
        <p:grpSpPr>
          <a:xfrm>
            <a:off x="6246334" y="2311628"/>
            <a:ext cx="2476709" cy="2694374"/>
            <a:chOff x="6803275" y="395363"/>
            <a:chExt cx="2212138" cy="2537076"/>
          </a:xfrm>
        </p:grpSpPr>
        <p:pic>
          <p:nvPicPr>
            <p:cNvPr id="106" name="Google Shape;106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7" descr="Кусок клейкой ленты, который удерживает заметку на слайде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17"/>
            <p:cNvSpPr txBox="1"/>
            <p:nvPr/>
          </p:nvSpPr>
          <p:spPr>
            <a:xfrm>
              <a:off x="6944813" y="684228"/>
              <a:ext cx="20706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ru" sz="1500" b="1" dirty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Ответ</a:t>
              </a:r>
              <a:endParaRPr sz="15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ru" sz="1200" dirty="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Рендеринг (англ. rendering — русск. визуализация) термин в компьютерной графике, обозначающий процесс получения изображения по модели с помощью компьютерной программы.</a:t>
              </a:r>
              <a:endParaRPr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1200"/>
                </a:spcBef>
                <a:spcAft>
                  <a:spcPts val="800"/>
                </a:spcAft>
                <a:buNone/>
              </a:pPr>
              <a:endParaRPr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265500" y="1767300"/>
            <a:ext cx="4171500" cy="17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400"/>
              <a:t>Сцена</a:t>
            </a:r>
            <a:r>
              <a:rPr lang="ru" sz="1400" b="0">
                <a:solidFill>
                  <a:schemeClr val="dk2"/>
                </a:solidFill>
              </a:rPr>
              <a:t> (виртуальное пространство моделирования) включает в себя несколько категорий объектов:</a:t>
            </a:r>
            <a:endParaRPr sz="1400" b="0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ru" sz="1300"/>
              <a:t>Геометрия </a:t>
            </a:r>
            <a:r>
              <a:rPr lang="ru" sz="1300" b="0">
                <a:solidFill>
                  <a:schemeClr val="dk2"/>
                </a:solidFill>
              </a:rPr>
              <a:t>- построенная с помощью различных техник модель, например здание.</a:t>
            </a:r>
            <a:endParaRPr sz="1300" b="0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ru" sz="1300"/>
              <a:t>Материалы</a:t>
            </a:r>
            <a:r>
              <a:rPr lang="ru" sz="1300" b="0">
                <a:solidFill>
                  <a:schemeClr val="dk2"/>
                </a:solidFill>
              </a:rPr>
              <a:t> - информация о визуальных свойствах модели, например цвет стен и отражающая/преломляющая способность окон.</a:t>
            </a:r>
            <a:endParaRPr sz="1300" b="0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ru" sz="1300"/>
              <a:t>Источники света</a:t>
            </a:r>
            <a:r>
              <a:rPr lang="ru" sz="1300" b="0">
                <a:solidFill>
                  <a:schemeClr val="dk2"/>
                </a:solidFill>
              </a:rPr>
              <a:t> - настройки направления, мощности, спектра освещения</a:t>
            </a:r>
            <a:endParaRPr sz="1300" b="0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ru" sz="1300"/>
              <a:t>Виртуальные камеры</a:t>
            </a:r>
            <a:r>
              <a:rPr lang="ru" sz="1300" b="0">
                <a:solidFill>
                  <a:schemeClr val="dk2"/>
                </a:solidFill>
              </a:rPr>
              <a:t> - выбор точки и угла построения проекции</a:t>
            </a:r>
            <a:endParaRPr sz="1300" b="0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ru" sz="1300"/>
              <a:t>Силы и воздействия</a:t>
            </a:r>
            <a:r>
              <a:rPr lang="ru" sz="1300" b="0">
                <a:solidFill>
                  <a:schemeClr val="dk2"/>
                </a:solidFill>
              </a:rPr>
              <a:t> - настройки динамических искажений объектов, применяется в основном в анимации</a:t>
            </a:r>
            <a:endParaRPr sz="1300" b="0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ru" sz="1300"/>
              <a:t>Дополнительные эффекты</a:t>
            </a:r>
            <a:r>
              <a:rPr lang="ru" sz="1300" b="0">
                <a:solidFill>
                  <a:schemeClr val="dk2"/>
                </a:solidFill>
              </a:rPr>
              <a:t> - объекты, имитирующие атмосферные явления: свет в тумане, облака, пламя и пр.</a:t>
            </a:r>
            <a:endParaRPr sz="1300" b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>
              <a:solidFill>
                <a:schemeClr val="dk2"/>
              </a:solidFill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18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16" name="Google Shape;116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8" descr="Кусок клейкой ленты, который удерживает заметку на слайде"/>
            <p:cNvPicPr preferRelativeResize="0"/>
            <p:nvPr/>
          </p:nvPicPr>
          <p:blipFill rotWithShape="1">
            <a:blip r:embed="rId5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18"/>
            <p:cNvSpPr txBox="1"/>
            <p:nvPr/>
          </p:nvSpPr>
          <p:spPr>
            <a:xfrm>
              <a:off x="6944812" y="611278"/>
              <a:ext cx="1929000" cy="20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ru" sz="1300" b="1" dirty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Совет</a:t>
              </a:r>
              <a:endParaRPr sz="13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ru" sz="1100" dirty="0">
                  <a:solidFill>
                    <a:schemeClr val="dk2"/>
                  </a:solidFill>
                  <a:highlight>
                    <a:srgbClr val="FFFFFF"/>
                  </a:highlight>
                  <a:latin typeface="Raleway"/>
                  <a:ea typeface="Raleway"/>
                  <a:cs typeface="Raleway"/>
                  <a:sym typeface="Raleway"/>
                </a:rPr>
                <a:t>Для создания </a:t>
              </a:r>
              <a:r>
                <a:rPr lang="ru" sz="1100" b="1" dirty="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3D-моделей</a:t>
              </a:r>
              <a:r>
                <a:rPr lang="ru" sz="1100" dirty="0">
                  <a:solidFill>
                    <a:schemeClr val="dk2"/>
                  </a:solidFill>
                  <a:highlight>
                    <a:srgbClr val="FFFFFF"/>
                  </a:highlight>
                  <a:latin typeface="Raleway"/>
                  <a:ea typeface="Raleway"/>
                  <a:cs typeface="Raleway"/>
                  <a:sym typeface="Raleway"/>
                </a:rPr>
                <a:t> используют такие программы, как The Brush, Autodesk Maya и 3ds Max и другие. Если же модели должны еще и двигаться, то их создателю также может понадобиться умение писать код.</a:t>
              </a:r>
              <a:endParaRPr sz="10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4684500" y="731250"/>
            <a:ext cx="4459500" cy="39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44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4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На этапе </a:t>
            </a:r>
            <a:r>
              <a:rPr lang="ru" sz="1400" b="1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рендеринга</a:t>
            </a:r>
            <a:r>
              <a:rPr lang="ru" sz="14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математическая (векторная) пространственная модель превращается в плоскую (растровую) картинку. Если требуется создать фильм, то рендерится последовательность таких картинок - кадров. Таким образом, рендеринг преобразует трёхмерную векторную структуру данных в плоскую матрицу пикселей. Этот шаг часто требует очень сложных вычислений, особенно если требуется создать иллюзию реальности.</a:t>
            </a:r>
            <a:endParaRPr sz="1400"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endParaRPr sz="3000" b="1">
              <a:solidFill>
                <a:schemeClr val="dk1"/>
              </a:solidFill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5945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" name="Google Shape;125;p19"/>
          <p:cNvGrpSpPr/>
          <p:nvPr/>
        </p:nvGrpSpPr>
        <p:grpSpPr>
          <a:xfrm>
            <a:off x="134988" y="2464035"/>
            <a:ext cx="2212050" cy="2537076"/>
            <a:chOff x="6803275" y="395363"/>
            <a:chExt cx="2212050" cy="2537076"/>
          </a:xfrm>
        </p:grpSpPr>
        <p:pic>
          <p:nvPicPr>
            <p:cNvPr id="126" name="Google Shape;126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9" descr="Кусок клейкой ленты, который удерживает заметку на слайде"/>
            <p:cNvPicPr preferRelativeResize="0"/>
            <p:nvPr/>
          </p:nvPicPr>
          <p:blipFill rotWithShape="1">
            <a:blip r:embed="rId5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9"/>
            <p:cNvSpPr txBox="1"/>
            <p:nvPr/>
          </p:nvSpPr>
          <p:spPr>
            <a:xfrm>
              <a:off x="6893412" y="684228"/>
              <a:ext cx="20688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ru" b="1" dirty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Популярные системы рендеринга</a:t>
              </a:r>
              <a:endParaRPr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ru" sz="1100" dirty="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PhotoRealistic RenderMan (PRMan), Mental ray, V-Ray, FinalRender, Brazil R/S, BusyRay,Turtle, Maxwell Render, Fryrender, Indigo Renderer, LuxRender, YafRay, POV-Ray.</a:t>
              </a:r>
              <a:endParaRPr sz="11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None/>
              </a:pPr>
              <a:endParaRPr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subTitle" idx="1"/>
          </p:nvPr>
        </p:nvSpPr>
        <p:spPr>
          <a:xfrm>
            <a:off x="265500" y="524225"/>
            <a:ext cx="4045200" cy="41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3D графика</a:t>
            </a:r>
            <a:r>
              <a:rPr lang="ru" sz="130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— это создание объемной модели при помощи специальных компьютерных программ. На основе чертежей, рисунков, подробных описаний или любой другой графический или текстовой информации, 3D дизайнер создает объемное изображение.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30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Трехмерная графика позволяет создать простую трехмерную модель, с низкой детализацией и упрощенной формы. Или же это может быть более сложная модель, в которой присутствует проработка самых мелких деталей, фактуры, использованы профессиональные приемы (тени, отражения, преломление света и так далее).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" name="Google Shape;135;p20"/>
          <p:cNvGrpSpPr/>
          <p:nvPr/>
        </p:nvGrpSpPr>
        <p:grpSpPr>
          <a:xfrm>
            <a:off x="6796055" y="2464021"/>
            <a:ext cx="2197008" cy="2606338"/>
            <a:chOff x="6803275" y="395363"/>
            <a:chExt cx="2212050" cy="2537076"/>
          </a:xfrm>
        </p:grpSpPr>
        <p:pic>
          <p:nvPicPr>
            <p:cNvPr id="136" name="Google Shape;136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20" descr="Кусок клейкой ленты, который удерживает заметку на слайде"/>
            <p:cNvPicPr preferRelativeResize="0"/>
            <p:nvPr/>
          </p:nvPicPr>
          <p:blipFill rotWithShape="1">
            <a:blip r:embed="rId5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0"/>
            <p:cNvSpPr txBox="1"/>
            <p:nvPr/>
          </p:nvSpPr>
          <p:spPr>
            <a:xfrm>
              <a:off x="6944800" y="6080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b="1" dirty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Совет</a:t>
              </a:r>
              <a:endParaRPr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ru" sz="1200" dirty="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С помощью 3D графики есть возможность заглянуть "внутрь" технологического процесса. Эффектная визуализация концентрирует внимание зрителя на ключевых моментах демонстрации</a:t>
              </a:r>
              <a:r>
                <a:rPr lang="ru" sz="1200" dirty="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 sz="12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ru" sz="1200" dirty="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.</a:t>
              </a:r>
              <a:endParaRPr sz="12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80" y="0"/>
            <a:ext cx="91487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34343">
              <a:alpha val="5888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21"/>
          <p:cNvGrpSpPr/>
          <p:nvPr/>
        </p:nvGrpSpPr>
        <p:grpSpPr>
          <a:xfrm>
            <a:off x="6710606" y="2367554"/>
            <a:ext cx="2283057" cy="2760592"/>
            <a:chOff x="6803275" y="395363"/>
            <a:chExt cx="2212050" cy="2537076"/>
          </a:xfrm>
        </p:grpSpPr>
        <p:pic>
          <p:nvPicPr>
            <p:cNvPr id="146" name="Google Shape;146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21" descr="Кусок клейкой ленты, который удерживает заметку на слайде"/>
            <p:cNvPicPr preferRelativeResize="0"/>
            <p:nvPr/>
          </p:nvPicPr>
          <p:blipFill rotWithShape="1">
            <a:blip r:embed="rId5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21"/>
            <p:cNvSpPr txBox="1"/>
            <p:nvPr/>
          </p:nvSpPr>
          <p:spPr>
            <a:xfrm>
              <a:off x="6937007" y="654885"/>
              <a:ext cx="1936800" cy="207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b="1" dirty="0">
                  <a:solidFill>
                    <a:schemeClr val="accent5"/>
                  </a:solidFill>
                  <a:latin typeface="Raleway"/>
                  <a:ea typeface="Raleway"/>
                  <a:cs typeface="Raleway"/>
                  <a:sym typeface="Raleway"/>
                </a:rPr>
                <a:t>Совет</a:t>
              </a:r>
              <a:endParaRPr b="1" dirty="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ru" sz="1100" dirty="0">
                  <a:solidFill>
                    <a:schemeClr val="dk2"/>
                  </a:solidFill>
                  <a:highlight>
                    <a:srgbClr val="FFFFFF"/>
                  </a:highlight>
                  <a:latin typeface="Raleway"/>
                  <a:ea typeface="Raleway"/>
                  <a:cs typeface="Raleway"/>
                  <a:sym typeface="Raleway"/>
                </a:rPr>
                <a:t>Программ для 3D-моделирования существует много, но не стоит относиться к выбору софта как к поступлению в университет: в 3D-моделировании важно понимать принципы и логику, а сменить программу можно в любой момент .</a:t>
              </a:r>
              <a:endParaRPr sz="12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3D принтер</a:t>
            </a:r>
            <a:r>
              <a:rPr lang="ru" sz="1500" b="0" dirty="0"/>
              <a:t> ─ это оборудование, с помощью которого можно создавать реальные объемные физические изделия, используя в основе 3D модель. Сама печать </a:t>
            </a:r>
            <a:r>
              <a:rPr lang="ru" sz="1500" b="0" dirty="0" smtClean="0"/>
              <a:t>на</a:t>
            </a:r>
            <a:r>
              <a:rPr lang="en-US" sz="1500" b="0" dirty="0" smtClean="0"/>
              <a:t> </a:t>
            </a:r>
            <a:r>
              <a:rPr lang="ru-RU" sz="1500" b="0" dirty="0" smtClean="0"/>
              <a:t>3д принтере </a:t>
            </a:r>
            <a:r>
              <a:rPr lang="ru" sz="1500" b="0" dirty="0" smtClean="0"/>
              <a:t>подразумевает </a:t>
            </a:r>
            <a:r>
              <a:rPr lang="ru" sz="1500" b="0" dirty="0"/>
              <a:t>построение реального изделия по разработанному макету трехмерной модели.</a:t>
            </a:r>
            <a:endParaRPr sz="1500" b="0" dirty="0"/>
          </a:p>
          <a:p>
            <a:pPr marL="0" lvl="0" indent="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3D-печать</a:t>
            </a:r>
            <a:r>
              <a:rPr lang="ru" sz="1500" b="0" dirty="0"/>
              <a:t> может осуществляться разными способами и с использованием различных материалов, но в основе любого из них лежит принцип послойного создания (выращивания) твёрдого объекта.</a:t>
            </a:r>
            <a:endParaRPr sz="1500" b="0" dirty="0"/>
          </a:p>
          <a:p>
            <a:pPr marL="0" lvl="0" indent="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500" b="0" dirty="0"/>
              <a:t>Технологии </a:t>
            </a:r>
            <a:r>
              <a:rPr lang="ru" sz="1800" dirty="0"/>
              <a:t>3D-печати</a:t>
            </a:r>
            <a:r>
              <a:rPr lang="ru" sz="1500" b="0" dirty="0"/>
              <a:t> в скором времени станут массовым потреблением, т.к. их возможности поистине безграничны: архитектура и дизайн, медицина и промышленность, образование и реклама - ведь принтеры позволяют создавать объекты с высокой детализацией и различных цветов всего за несколько часов работы.</a:t>
            </a:r>
            <a:endParaRPr sz="1500"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1073</Words>
  <Application>Microsoft Office PowerPoint</Application>
  <PresentationFormat>Экран (16:9)</PresentationFormat>
  <Paragraphs>69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Lato</vt:lpstr>
      <vt:lpstr>Lora</vt:lpstr>
      <vt:lpstr>Times New Roman</vt:lpstr>
      <vt:lpstr>Arial</vt:lpstr>
      <vt:lpstr>Georgia</vt:lpstr>
      <vt:lpstr>Roboto</vt:lpstr>
      <vt:lpstr>EB Garamond</vt:lpstr>
      <vt:lpstr>Raleway</vt:lpstr>
      <vt:lpstr>Swiss</vt:lpstr>
      <vt:lpstr>Трёхмерная графика или 3D </vt:lpstr>
      <vt:lpstr>Просто о сложном</vt:lpstr>
      <vt:lpstr>Презентация PowerPoint</vt:lpstr>
      <vt:lpstr>Что такое трехмерное моделирование? </vt:lpstr>
      <vt:lpstr>3D моделирование и рендеринг одно и то же? Ни в коем случае! </vt:lpstr>
      <vt:lpstr>Сцена (виртуальное пространство моделирования) включает в себя несколько категорий объектов: Геометрия - построенная с помощью различных техник модель, например здание. Материалы - информация о визуальных свойствах модели, например цвет стен и отражающая/преломляющая способность окон. Источники света - настройки направления, мощности, спектра освещения Виртуальные камеры - выбор точки и угла построения проекции Силы и воздействия - настройки динамических искажений объектов, применяется в основном в анимации Дополнительные эффекты - объекты, имитирующие атмосферные явления: свет в тумане, облака, пламя и пр. </vt:lpstr>
      <vt:lpstr>Презентация PowerPoint</vt:lpstr>
      <vt:lpstr>Презентация PowerPoint</vt:lpstr>
      <vt:lpstr>3D принтер ─ это оборудование, с помощью которого можно создавать реальные объемные физические изделия, используя в основе 3D модель. Сама печать на 3д принтере подразумевает построение реального изделия по разработанному макету трехмерной модели. 3D-печать может осуществляться разными способами и с использованием различных материалов, но в основе любого из них лежит принцип послойного создания (выращивания) твёрдого объекта. Технологии 3D-печати в скором времени станут массовым потреблением, т.к. их возможности поистине безграничны: архитектура и дизайн, медицина и промышленность, образование и реклама - ведь принтеры позволяют создавать объекты с высокой детализацией и различных цветов всего за несколько часов работы. </vt:lpstr>
      <vt:lpstr>Презентация PowerPoint</vt:lpstr>
      <vt:lpstr>Презентация PowerPoint</vt:lpstr>
      <vt:lpstr>Подавляющее большинство печатного оборудования, позволяющего создавать трехмерные модели, применяется в качестве развлекательного устройства, с помощью которого изготавливают фигурки и различные предметы интерьера. 3D принтеры доступного ассортимента на большее и неспособны. Существуют более совершенные устройства, которые применяют профессионально в различных сферах: Архитектуре. Дизайне. Ювелирном деле. Автомобильной промышленности. Стоматологии. Аэрокосмической промышленности и т.д. С помощью 3D принтера осуществляется изготовление стоматологических имплантов, сложных деталей для автомобилей и даже целых домов. В мире существует несколько крупных печатных установок, которые печатают стены домов. Это большие принтеры, собираемые на строительной площадке.   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Трёхмерная графика или 3D </dc:title>
  <dc:creator>Екатерина Астапкина</dc:creator>
  <cp:lastModifiedBy>Ekaterina Astapkina</cp:lastModifiedBy>
  <cp:revision>2</cp:revision>
  <dcterms:modified xsi:type="dcterms:W3CDTF">2020-05-30T09:17:31Z</dcterms:modified>
</cp:coreProperties>
</file>