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8"/>
  </p:notesMasterIdLst>
  <p:sldIdLst>
    <p:sldId id="386" r:id="rId2"/>
    <p:sldId id="257" r:id="rId3"/>
    <p:sldId id="307" r:id="rId4"/>
    <p:sldId id="258" r:id="rId5"/>
    <p:sldId id="308" r:id="rId6"/>
    <p:sldId id="309" r:id="rId7"/>
    <p:sldId id="261" r:id="rId8"/>
    <p:sldId id="373" r:id="rId9"/>
    <p:sldId id="375" r:id="rId10"/>
    <p:sldId id="263" r:id="rId11"/>
    <p:sldId id="376" r:id="rId12"/>
    <p:sldId id="267" r:id="rId13"/>
    <p:sldId id="311" r:id="rId14"/>
    <p:sldId id="377" r:id="rId15"/>
    <p:sldId id="374" r:id="rId16"/>
    <p:sldId id="325" r:id="rId17"/>
    <p:sldId id="387" r:id="rId18"/>
    <p:sldId id="328" r:id="rId19"/>
    <p:sldId id="329" r:id="rId20"/>
    <p:sldId id="330" r:id="rId21"/>
    <p:sldId id="372" r:id="rId22"/>
    <p:sldId id="378" r:id="rId23"/>
    <p:sldId id="326" r:id="rId24"/>
    <p:sldId id="381" r:id="rId25"/>
    <p:sldId id="379" r:id="rId26"/>
    <p:sldId id="380" r:id="rId27"/>
    <p:sldId id="327" r:id="rId28"/>
    <p:sldId id="332" r:id="rId29"/>
    <p:sldId id="388" r:id="rId30"/>
    <p:sldId id="333" r:id="rId31"/>
    <p:sldId id="313" r:id="rId32"/>
    <p:sldId id="314" r:id="rId33"/>
    <p:sldId id="317" r:id="rId34"/>
    <p:sldId id="312" r:id="rId35"/>
    <p:sldId id="315" r:id="rId36"/>
    <p:sldId id="316" r:id="rId37"/>
    <p:sldId id="319" r:id="rId38"/>
    <p:sldId id="318" r:id="rId39"/>
    <p:sldId id="320" r:id="rId40"/>
    <p:sldId id="321" r:id="rId41"/>
    <p:sldId id="322" r:id="rId42"/>
    <p:sldId id="331" r:id="rId43"/>
    <p:sldId id="275" r:id="rId44"/>
    <p:sldId id="274" r:id="rId45"/>
    <p:sldId id="338" r:id="rId46"/>
    <p:sldId id="342" r:id="rId47"/>
    <p:sldId id="343" r:id="rId48"/>
    <p:sldId id="339" r:id="rId49"/>
    <p:sldId id="347" r:id="rId50"/>
    <p:sldId id="340" r:id="rId51"/>
    <p:sldId id="341" r:id="rId52"/>
    <p:sldId id="279" r:id="rId53"/>
    <p:sldId id="398" r:id="rId54"/>
    <p:sldId id="399" r:id="rId55"/>
    <p:sldId id="382" r:id="rId56"/>
    <p:sldId id="389" r:id="rId57"/>
    <p:sldId id="404" r:id="rId58"/>
    <p:sldId id="395" r:id="rId59"/>
    <p:sldId id="393" r:id="rId60"/>
    <p:sldId id="280" r:id="rId61"/>
    <p:sldId id="390" r:id="rId62"/>
    <p:sldId id="352" r:id="rId63"/>
    <p:sldId id="353" r:id="rId64"/>
    <p:sldId id="354" r:id="rId65"/>
    <p:sldId id="363" r:id="rId66"/>
    <p:sldId id="365" r:id="rId67"/>
    <p:sldId id="391" r:id="rId68"/>
    <p:sldId id="366" r:id="rId69"/>
    <p:sldId id="355" r:id="rId70"/>
    <p:sldId id="357" r:id="rId71"/>
    <p:sldId id="358" r:id="rId72"/>
    <p:sldId id="359" r:id="rId73"/>
    <p:sldId id="360" r:id="rId74"/>
    <p:sldId id="364" r:id="rId75"/>
    <p:sldId id="400" r:id="rId76"/>
    <p:sldId id="401" r:id="rId77"/>
    <p:sldId id="402" r:id="rId78"/>
    <p:sldId id="356" r:id="rId79"/>
    <p:sldId id="368" r:id="rId80"/>
    <p:sldId id="369" r:id="rId81"/>
    <p:sldId id="370" r:id="rId82"/>
    <p:sldId id="371" r:id="rId83"/>
    <p:sldId id="362" r:id="rId84"/>
    <p:sldId id="392" r:id="rId85"/>
    <p:sldId id="367" r:id="rId86"/>
    <p:sldId id="403" r:id="rId8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1" autoAdjust="0"/>
    <p:restoredTop sz="94660"/>
  </p:normalViewPr>
  <p:slideViewPr>
    <p:cSldViewPr>
      <p:cViewPr varScale="1">
        <p:scale>
          <a:sx n="69" d="100"/>
          <a:sy n="69" d="100"/>
        </p:scale>
        <p:origin x="13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E4A3B-50C0-40EC-B06A-5F179305C291}" type="datetimeFigureOut">
              <a:rPr lang="ru-RU" smtClean="0"/>
              <a:pPr/>
              <a:t>28.12.2019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DAB70-F71D-42A1-8197-37C30CFA051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87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DAB70-F71D-42A1-8197-37C30CFA0512}" type="slidenum">
              <a:rPr lang="ru-RU" smtClean="0"/>
              <a:pPr/>
              <a:t>65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5855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A2F-DDBE-43D7-B883-6359365A45FE}" type="datetimeFigureOut">
              <a:rPr lang="ru-RU" smtClean="0"/>
              <a:pPr/>
              <a:t>28.12.2019</a:t>
            </a:fld>
            <a:endParaRPr lang="ru-RU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A2F-DDBE-43D7-B883-6359365A45FE}" type="datetimeFigureOut">
              <a:rPr lang="ru-RU" smtClean="0"/>
              <a:pPr/>
              <a:t>28.12.2019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A2F-DDBE-43D7-B883-6359365A45FE}" type="datetimeFigureOut">
              <a:rPr lang="ru-RU" smtClean="0"/>
              <a:pPr/>
              <a:t>28.12.2019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A2F-DDBE-43D7-B883-6359365A45FE}" type="datetimeFigureOut">
              <a:rPr lang="ru-RU" smtClean="0"/>
              <a:pPr/>
              <a:t>28.12.2019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A2F-DDBE-43D7-B883-6359365A45FE}" type="datetimeFigureOut">
              <a:rPr lang="ru-RU" smtClean="0"/>
              <a:pPr/>
              <a:t>28.12.2019</a:t>
            </a:fld>
            <a:endParaRPr lang="ru-RU" dirty="0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333CA2F-DDBE-43D7-B883-6359365A45FE}" type="datetimeFigureOut">
              <a:rPr lang="ru-RU" smtClean="0"/>
              <a:pPr/>
              <a:t>28.12.2019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A2F-DDBE-43D7-B883-6359365A45FE}" type="datetimeFigureOut">
              <a:rPr lang="ru-RU" smtClean="0"/>
              <a:pPr/>
              <a:t>28.12.2019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A2F-DDBE-43D7-B883-6359365A45FE}" type="datetimeFigureOut">
              <a:rPr lang="ru-RU" smtClean="0"/>
              <a:pPr/>
              <a:t>28.12.2019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A2F-DDBE-43D7-B883-6359365A45FE}" type="datetimeFigureOut">
              <a:rPr lang="ru-RU" smtClean="0"/>
              <a:pPr/>
              <a:t>28.12.2019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A2F-DDBE-43D7-B883-6359365A45FE}" type="datetimeFigureOut">
              <a:rPr lang="ru-RU" smtClean="0"/>
              <a:pPr/>
              <a:t>28.12.2019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333CA2F-DDBE-43D7-B883-6359365A45FE}" type="datetimeFigureOut">
              <a:rPr lang="ru-RU" smtClean="0"/>
              <a:pPr/>
              <a:t>28.12.2019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333CA2F-DDBE-43D7-B883-6359365A45FE}" type="datetimeFigureOut">
              <a:rPr lang="ru-RU" smtClean="0"/>
              <a:pPr/>
              <a:t>28.12.2019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642918"/>
            <a:ext cx="7572428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600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ОСНОВЫ ИНФОРМАЦИОННЫХ</a:t>
            </a:r>
            <a:r>
              <a:rPr lang="ru-RU" sz="1600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</a:t>
            </a:r>
            <a:endParaRPr lang="ru-RU" sz="1600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600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ТЕХНОЛОГИЙ</a:t>
            </a:r>
            <a:endParaRPr lang="ru-RU" sz="3600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976" y="214290"/>
            <a:ext cx="711444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ru-RU" sz="3200" b="1" dirty="0" smtClean="0">
                <a:ln/>
                <a:solidFill>
                  <a:schemeClr val="tx2">
                    <a:lumMod val="75000"/>
                  </a:schemeClr>
                </a:solidFill>
              </a:rPr>
              <a:t>Иерархическая модель данных</a:t>
            </a:r>
            <a:endParaRPr lang="ru-RU" sz="3200" b="1" dirty="0">
              <a:ln/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Дерево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142984"/>
            <a:ext cx="6048993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00562" y="785794"/>
            <a:ext cx="3748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Вершина – корень дерева</a:t>
            </a:r>
            <a:endParaRPr lang="ru-RU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215074" y="1643050"/>
            <a:ext cx="2842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Вершина-родитель</a:t>
            </a:r>
            <a:endParaRPr lang="ru-RU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00034" y="3071810"/>
            <a:ext cx="284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Вершины-потомки</a:t>
            </a:r>
            <a:endParaRPr lang="ru-RU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57950" y="4000504"/>
            <a:ext cx="2500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Вершины-потомки</a:t>
            </a:r>
            <a:endParaRPr lang="ru-RU" sz="2000" b="1" dirty="0"/>
          </a:p>
        </p:txBody>
      </p:sp>
      <p:grpSp>
        <p:nvGrpSpPr>
          <p:cNvPr id="35" name="Группа 34"/>
          <p:cNvGrpSpPr/>
          <p:nvPr/>
        </p:nvGrpSpPr>
        <p:grpSpPr>
          <a:xfrm>
            <a:off x="1357294" y="2571744"/>
            <a:ext cx="1714508" cy="500066"/>
            <a:chOff x="1357294" y="2571744"/>
            <a:chExt cx="1714508" cy="500066"/>
          </a:xfrm>
        </p:grpSpPr>
        <p:cxnSp>
          <p:nvCxnSpPr>
            <p:cNvPr id="11" name="Прямая со стрелкой 10"/>
            <p:cNvCxnSpPr>
              <a:stCxn id="8" idx="0"/>
            </p:cNvCxnSpPr>
            <p:nvPr/>
          </p:nvCxnSpPr>
          <p:spPr>
            <a:xfrm rot="16200000" flipV="1">
              <a:off x="1389643" y="2539395"/>
              <a:ext cx="500066" cy="56476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stCxn id="8" idx="0"/>
            </p:cNvCxnSpPr>
            <p:nvPr/>
          </p:nvCxnSpPr>
          <p:spPr>
            <a:xfrm rot="5400000" flipH="1" flipV="1">
              <a:off x="1853990" y="2711254"/>
              <a:ext cx="428624" cy="2924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8" idx="0"/>
            </p:cNvCxnSpPr>
            <p:nvPr/>
          </p:nvCxnSpPr>
          <p:spPr>
            <a:xfrm rot="5400000" flipH="1" flipV="1">
              <a:off x="2318337" y="2318345"/>
              <a:ext cx="357186" cy="114974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Группа 35"/>
          <p:cNvGrpSpPr/>
          <p:nvPr/>
        </p:nvGrpSpPr>
        <p:grpSpPr>
          <a:xfrm>
            <a:off x="6215079" y="3500438"/>
            <a:ext cx="1393036" cy="500066"/>
            <a:chOff x="6215079" y="3500438"/>
            <a:chExt cx="1393036" cy="500066"/>
          </a:xfrm>
        </p:grpSpPr>
        <p:cxnSp>
          <p:nvCxnSpPr>
            <p:cNvPr id="18" name="Прямая со стрелкой 17"/>
            <p:cNvCxnSpPr>
              <a:stCxn id="9" idx="0"/>
            </p:cNvCxnSpPr>
            <p:nvPr/>
          </p:nvCxnSpPr>
          <p:spPr>
            <a:xfrm rot="16200000" flipV="1">
              <a:off x="7090192" y="3482581"/>
              <a:ext cx="500066" cy="53578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>
              <a:stCxn id="9" idx="0"/>
            </p:cNvCxnSpPr>
            <p:nvPr/>
          </p:nvCxnSpPr>
          <p:spPr>
            <a:xfrm rot="16200000" flipV="1">
              <a:off x="6840159" y="3232548"/>
              <a:ext cx="142876" cy="139303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Прямая со стрелкой 21"/>
          <p:cNvCxnSpPr>
            <a:stCxn id="6" idx="2"/>
          </p:cNvCxnSpPr>
          <p:nvPr/>
        </p:nvCxnSpPr>
        <p:spPr>
          <a:xfrm rot="5400000">
            <a:off x="6625676" y="1346809"/>
            <a:ext cx="314271" cy="17069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5" idx="2"/>
          </p:cNvCxnSpPr>
          <p:nvPr/>
        </p:nvCxnSpPr>
        <p:spPr>
          <a:xfrm rot="5400000">
            <a:off x="4816129" y="-201206"/>
            <a:ext cx="171394" cy="294561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43240" y="5786454"/>
            <a:ext cx="284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Вершины-потомки</a:t>
            </a:r>
            <a:endParaRPr lang="ru-RU" sz="2000" b="1" dirty="0"/>
          </a:p>
        </p:txBody>
      </p:sp>
      <p:grpSp>
        <p:nvGrpSpPr>
          <p:cNvPr id="37" name="Группа 36"/>
          <p:cNvGrpSpPr/>
          <p:nvPr/>
        </p:nvGrpSpPr>
        <p:grpSpPr>
          <a:xfrm>
            <a:off x="3500430" y="4929198"/>
            <a:ext cx="1714512" cy="857256"/>
            <a:chOff x="3500430" y="4929198"/>
            <a:chExt cx="1714512" cy="857256"/>
          </a:xfrm>
        </p:grpSpPr>
        <p:cxnSp>
          <p:nvCxnSpPr>
            <p:cNvPr id="30" name="Прямая со стрелкой 29"/>
            <p:cNvCxnSpPr>
              <a:stCxn id="28" idx="0"/>
            </p:cNvCxnSpPr>
            <p:nvPr/>
          </p:nvCxnSpPr>
          <p:spPr>
            <a:xfrm rot="16200000" flipV="1">
              <a:off x="3639938" y="4861128"/>
              <a:ext cx="785818" cy="106483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stCxn id="28" idx="0"/>
            </p:cNvCxnSpPr>
            <p:nvPr/>
          </p:nvCxnSpPr>
          <p:spPr>
            <a:xfrm rot="16200000" flipV="1">
              <a:off x="3997128" y="5218318"/>
              <a:ext cx="857256" cy="27901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>
              <a:stCxn id="28" idx="0"/>
            </p:cNvCxnSpPr>
            <p:nvPr/>
          </p:nvCxnSpPr>
          <p:spPr>
            <a:xfrm rot="5400000" flipH="1" flipV="1">
              <a:off x="4497194" y="5068706"/>
              <a:ext cx="785818" cy="64967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2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23948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pSp>
        <p:nvGrpSpPr>
          <p:cNvPr id="123927" name="Group 23"/>
          <p:cNvGrpSpPr>
            <a:grpSpLocks noChangeAspect="1"/>
          </p:cNvGrpSpPr>
          <p:nvPr/>
        </p:nvGrpSpPr>
        <p:grpSpPr bwMode="auto">
          <a:xfrm>
            <a:off x="3071802" y="1071546"/>
            <a:ext cx="2344738" cy="1644650"/>
            <a:chOff x="4751" y="2241"/>
            <a:chExt cx="2896" cy="2005"/>
          </a:xfrm>
        </p:grpSpPr>
        <p:sp>
          <p:nvSpPr>
            <p:cNvPr id="123947" name="AutoShape 43"/>
            <p:cNvSpPr>
              <a:spLocks noChangeAspect="1" noChangeArrowheads="1" noTextEdit="1"/>
            </p:cNvSpPr>
            <p:nvPr/>
          </p:nvSpPr>
          <p:spPr bwMode="auto">
            <a:xfrm>
              <a:off x="4751" y="2241"/>
              <a:ext cx="2896" cy="200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46" name="AutoShape 42"/>
            <p:cNvSpPr>
              <a:spLocks noChangeArrowheads="1"/>
            </p:cNvSpPr>
            <p:nvPr/>
          </p:nvSpPr>
          <p:spPr bwMode="auto">
            <a:xfrm>
              <a:off x="7505" y="2713"/>
              <a:ext cx="140" cy="142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45" name="AutoShape 41"/>
            <p:cNvSpPr>
              <a:spLocks noChangeArrowheads="1"/>
            </p:cNvSpPr>
            <p:nvPr/>
          </p:nvSpPr>
          <p:spPr bwMode="auto">
            <a:xfrm>
              <a:off x="6939" y="3968"/>
              <a:ext cx="141" cy="140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44" name="AutoShape 40"/>
            <p:cNvSpPr>
              <a:spLocks noChangeShapeType="1"/>
            </p:cNvSpPr>
            <p:nvPr/>
          </p:nvSpPr>
          <p:spPr bwMode="auto">
            <a:xfrm>
              <a:off x="6255" y="2364"/>
              <a:ext cx="1270" cy="3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43" name="AutoShape 39"/>
            <p:cNvSpPr>
              <a:spLocks noChangeShapeType="1"/>
            </p:cNvSpPr>
            <p:nvPr/>
          </p:nvSpPr>
          <p:spPr bwMode="auto">
            <a:xfrm flipH="1">
              <a:off x="6232" y="2713"/>
              <a:ext cx="1343" cy="12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42" name="AutoShape 38"/>
            <p:cNvSpPr>
              <a:spLocks noChangeShapeType="1"/>
            </p:cNvSpPr>
            <p:nvPr/>
          </p:nvSpPr>
          <p:spPr bwMode="auto">
            <a:xfrm flipH="1">
              <a:off x="7009" y="2834"/>
              <a:ext cx="615" cy="113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41" name="AutoShape 37"/>
            <p:cNvSpPr>
              <a:spLocks noChangeShapeType="1"/>
            </p:cNvSpPr>
            <p:nvPr/>
          </p:nvSpPr>
          <p:spPr bwMode="auto">
            <a:xfrm flipV="1">
              <a:off x="6232" y="4039"/>
              <a:ext cx="707" cy="4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40" name="AutoShape 36"/>
            <p:cNvSpPr>
              <a:spLocks noChangeArrowheads="1"/>
            </p:cNvSpPr>
            <p:nvPr/>
          </p:nvSpPr>
          <p:spPr bwMode="auto">
            <a:xfrm>
              <a:off x="6110" y="2295"/>
              <a:ext cx="142" cy="142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39" name="AutoShape 35"/>
            <p:cNvSpPr>
              <a:spLocks noChangeArrowheads="1"/>
            </p:cNvSpPr>
            <p:nvPr/>
          </p:nvSpPr>
          <p:spPr bwMode="auto">
            <a:xfrm>
              <a:off x="4981" y="2713"/>
              <a:ext cx="140" cy="144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38" name="AutoShape 34"/>
            <p:cNvSpPr>
              <a:spLocks noChangeArrowheads="1"/>
            </p:cNvSpPr>
            <p:nvPr/>
          </p:nvSpPr>
          <p:spPr bwMode="auto">
            <a:xfrm>
              <a:off x="5669" y="3410"/>
              <a:ext cx="142" cy="140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37" name="AutoShape 33"/>
            <p:cNvSpPr>
              <a:spLocks noChangeArrowheads="1"/>
            </p:cNvSpPr>
            <p:nvPr/>
          </p:nvSpPr>
          <p:spPr bwMode="auto">
            <a:xfrm>
              <a:off x="6111" y="3969"/>
              <a:ext cx="142" cy="140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36" name="AutoShape 32"/>
            <p:cNvSpPr>
              <a:spLocks noChangeArrowheads="1"/>
            </p:cNvSpPr>
            <p:nvPr/>
          </p:nvSpPr>
          <p:spPr bwMode="auto">
            <a:xfrm>
              <a:off x="4840" y="3690"/>
              <a:ext cx="141" cy="139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35" name="AutoShape 31"/>
            <p:cNvSpPr>
              <a:spLocks noChangeShapeType="1"/>
            </p:cNvSpPr>
            <p:nvPr/>
          </p:nvSpPr>
          <p:spPr bwMode="auto">
            <a:xfrm flipV="1">
              <a:off x="5129" y="2316"/>
              <a:ext cx="1003" cy="4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34" name="AutoShape 30"/>
            <p:cNvSpPr>
              <a:spLocks noChangeShapeType="1"/>
            </p:cNvSpPr>
            <p:nvPr/>
          </p:nvSpPr>
          <p:spPr bwMode="auto">
            <a:xfrm flipH="1">
              <a:off x="5811" y="2396"/>
              <a:ext cx="369" cy="10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33" name="AutoShape 29"/>
            <p:cNvSpPr>
              <a:spLocks noChangeShapeType="1"/>
            </p:cNvSpPr>
            <p:nvPr/>
          </p:nvSpPr>
          <p:spPr bwMode="auto">
            <a:xfrm flipH="1">
              <a:off x="4910" y="2836"/>
              <a:ext cx="91" cy="8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32" name="AutoShape 28"/>
            <p:cNvSpPr>
              <a:spLocks noChangeShapeType="1"/>
            </p:cNvSpPr>
            <p:nvPr/>
          </p:nvSpPr>
          <p:spPr bwMode="auto">
            <a:xfrm flipV="1">
              <a:off x="4960" y="3431"/>
              <a:ext cx="730" cy="2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31" name="AutoShape 27"/>
            <p:cNvSpPr>
              <a:spLocks noChangeShapeType="1"/>
            </p:cNvSpPr>
            <p:nvPr/>
          </p:nvSpPr>
          <p:spPr bwMode="auto">
            <a:xfrm>
              <a:off x="5051" y="2857"/>
              <a:ext cx="639" cy="5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30" name="AutoShape 26"/>
            <p:cNvSpPr>
              <a:spLocks noChangeShapeType="1"/>
            </p:cNvSpPr>
            <p:nvPr/>
          </p:nvSpPr>
          <p:spPr bwMode="auto">
            <a:xfrm>
              <a:off x="6182" y="2437"/>
              <a:ext cx="1" cy="15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29" name="AutoShape 25"/>
            <p:cNvSpPr>
              <a:spLocks noChangeShapeType="1"/>
            </p:cNvSpPr>
            <p:nvPr/>
          </p:nvSpPr>
          <p:spPr bwMode="auto">
            <a:xfrm>
              <a:off x="4963" y="3828"/>
              <a:ext cx="1147" cy="2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28" name="AutoShape 24"/>
            <p:cNvSpPr>
              <a:spLocks noChangeShapeType="1"/>
            </p:cNvSpPr>
            <p:nvPr/>
          </p:nvSpPr>
          <p:spPr bwMode="auto">
            <a:xfrm>
              <a:off x="5669" y="3481"/>
              <a:ext cx="514" cy="4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</p:grpSp>
      <p:sp>
        <p:nvSpPr>
          <p:cNvPr id="46" name="Прямоугольник 45"/>
          <p:cNvSpPr/>
          <p:nvPr/>
        </p:nvSpPr>
        <p:spPr>
          <a:xfrm>
            <a:off x="1500166" y="142852"/>
            <a:ext cx="51805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ln/>
                <a:latin typeface="Arial" pitchFamily="34" charset="0"/>
                <a:cs typeface="Arial" pitchFamily="34" charset="0"/>
              </a:rPr>
              <a:t>Сетевая модель данных</a:t>
            </a:r>
            <a:endParaRPr lang="ru-RU" sz="3200" b="1" u="sng" dirty="0">
              <a:ln/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214282" y="2928934"/>
            <a:ext cx="87154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Каждый элемент в сетевой структуре может быть связан с любым другим элементом.</a:t>
            </a:r>
          </a:p>
          <a:p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285720" y="4357694"/>
            <a:ext cx="8858280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92075" algn="just">
              <a:lnSpc>
                <a:spcPts val="3200"/>
              </a:lnSpc>
            </a:pPr>
            <a:r>
              <a:rPr lang="ru-RU" sz="3200" u="sng" dirty="0" smtClean="0">
                <a:latin typeface="Arial" pitchFamily="34" charset="0"/>
                <a:cs typeface="Arial" pitchFamily="34" charset="0"/>
              </a:rPr>
              <a:t>Недостаток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: сложный язык обработки данных.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3746" y="214290"/>
            <a:ext cx="543289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ru-RU" sz="3200" b="1" dirty="0" smtClean="0">
                <a:ln/>
                <a:solidFill>
                  <a:schemeClr val="tx2">
                    <a:lumMod val="75000"/>
                  </a:schemeClr>
                </a:solidFill>
              </a:rPr>
              <a:t>Сетевая модель данных</a:t>
            </a:r>
            <a:endParaRPr lang="ru-RU" sz="3200" b="1" dirty="0">
              <a:ln/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5286388"/>
            <a:ext cx="850112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ts val="3200"/>
              </a:lnSpc>
            </a:pPr>
            <a:r>
              <a:rPr lang="ru-RU" sz="2500" b="1" i="1" dirty="0" smtClean="0"/>
              <a:t>Схематическое изображение сетевой БД</a:t>
            </a:r>
            <a:endParaRPr lang="ru-RU" sz="2500" dirty="0"/>
          </a:p>
        </p:txBody>
      </p:sp>
      <p:pic>
        <p:nvPicPr>
          <p:cNvPr id="2050" name="Picture 2" descr="Сеть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1071546"/>
            <a:ext cx="4714908" cy="3843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785794"/>
            <a:ext cx="85725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Пример иерархической модели данных</a:t>
            </a:r>
            <a:r>
              <a:rPr lang="en-US" sz="4000" dirty="0" smtClean="0"/>
              <a:t>:</a:t>
            </a:r>
            <a:r>
              <a:rPr lang="ru-RU" sz="4000" dirty="0" smtClean="0"/>
              <a:t> </a:t>
            </a:r>
          </a:p>
          <a:p>
            <a:pPr algn="ctr"/>
            <a:r>
              <a:rPr lang="ru-RU" sz="4000" dirty="0" smtClean="0"/>
              <a:t>      </a:t>
            </a:r>
            <a:r>
              <a:rPr lang="ru-RU" sz="4000" b="1" dirty="0" smtClean="0"/>
              <a:t>Файловая система</a:t>
            </a:r>
          </a:p>
          <a:p>
            <a:endParaRPr lang="ru-RU" sz="4000" dirty="0" smtClean="0"/>
          </a:p>
          <a:p>
            <a:pPr algn="ctr"/>
            <a:r>
              <a:rPr lang="ru-RU" sz="4000" dirty="0" smtClean="0"/>
              <a:t>Пример сетевой   модели данных</a:t>
            </a:r>
            <a:r>
              <a:rPr lang="en-US" sz="4000" dirty="0" smtClean="0"/>
              <a:t>:</a:t>
            </a:r>
            <a:r>
              <a:rPr lang="ru-RU" sz="4000" dirty="0" smtClean="0"/>
              <a:t>                  </a:t>
            </a:r>
            <a:r>
              <a:rPr lang="ru-RU" sz="4000" b="1" dirty="0" smtClean="0"/>
              <a:t>Сеть Интернет </a:t>
            </a:r>
            <a:endParaRPr lang="ru-RU" sz="40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00166" y="214290"/>
            <a:ext cx="6229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ln/>
                <a:latin typeface="Arial" pitchFamily="34" charset="0"/>
                <a:cs typeface="Arial" pitchFamily="34" charset="0"/>
              </a:rPr>
              <a:t>Реляционная модель данных</a:t>
            </a:r>
            <a:endParaRPr lang="ru-RU" sz="3200" b="1" u="sng" dirty="0">
              <a:ln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1285860"/>
            <a:ext cx="8643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Основана на понятии отношения (таблицы).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85720" y="2357430"/>
            <a:ext cx="857256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Объекты одной природы, о которых надо хранить информацию в БД, называют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сущностью.</a:t>
            </a:r>
          </a:p>
          <a:p>
            <a:endParaRPr lang="ru-RU" sz="3200" b="1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Свойства, характеризующие такую сущность, называют 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атрибутами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ru-RU" sz="3200" dirty="0" smtClean="0">
              <a:latin typeface="Arial" pitchFamily="34" charset="0"/>
              <a:cs typeface="Arial" pitchFamily="34" charset="0"/>
            </a:endParaRPr>
          </a:p>
          <a:p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85720" y="785794"/>
            <a:ext cx="80010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Для представления объектов и связей между ними используется 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отношение (таблица).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14612" y="285728"/>
            <a:ext cx="21130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Примеры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1214422"/>
            <a:ext cx="91768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u="sng" dirty="0" smtClean="0">
                <a:latin typeface="Arial" pitchFamily="34" charset="0"/>
                <a:cs typeface="Arial" pitchFamily="34" charset="0"/>
              </a:rPr>
              <a:t>Предметная область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– учебный процесс в ВНУ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2844" y="1928802"/>
            <a:ext cx="85011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u="sng" dirty="0" smtClean="0">
                <a:latin typeface="Arial" pitchFamily="34" charset="0"/>
                <a:cs typeface="Arial" pitchFamily="34" charset="0"/>
              </a:rPr>
              <a:t>Сущности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– студенты, преподаватели, учебные предметы.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4282" y="3214686"/>
            <a:ext cx="850112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u="sng" dirty="0" smtClean="0">
                <a:latin typeface="Arial" pitchFamily="34" charset="0"/>
                <a:cs typeface="Arial" pitchFamily="34" charset="0"/>
              </a:rPr>
              <a:t>Атрибуты сущности «студенты»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фамилия, год рождения, номер группы. </a:t>
            </a:r>
          </a:p>
          <a:p>
            <a:endParaRPr lang="ru-RU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200" u="sng" dirty="0" smtClean="0">
                <a:latin typeface="Arial" pitchFamily="34" charset="0"/>
                <a:cs typeface="Arial" pitchFamily="34" charset="0"/>
              </a:rPr>
              <a:t>Атрибуты сущности «учебные предметы»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название, семестр, количество лекций и лаб., форма отчетности.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14612" y="285728"/>
            <a:ext cx="21130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Примеры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1214422"/>
            <a:ext cx="63222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u="sng" dirty="0" smtClean="0">
                <a:latin typeface="Arial" pitchFamily="34" charset="0"/>
                <a:cs typeface="Arial" pitchFamily="34" charset="0"/>
              </a:rPr>
              <a:t>Предметная область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– Торговля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2844" y="1928802"/>
            <a:ext cx="85011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u="sng" dirty="0" smtClean="0">
                <a:latin typeface="Arial" pitchFamily="34" charset="0"/>
                <a:cs typeface="Arial" pitchFamily="34" charset="0"/>
              </a:rPr>
              <a:t>Сущности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– товары, заказчики, поставщики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4282" y="3214686"/>
            <a:ext cx="850112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u="sng" dirty="0" smtClean="0">
                <a:latin typeface="Arial" pitchFamily="34" charset="0"/>
                <a:cs typeface="Arial" pitchFamily="34" charset="0"/>
              </a:rPr>
              <a:t>Атрибуты сущности «товары»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название, цена, количество. </a:t>
            </a:r>
          </a:p>
          <a:p>
            <a:endParaRPr lang="ru-RU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200" u="sng" dirty="0" smtClean="0">
                <a:latin typeface="Arial" pitchFamily="34" charset="0"/>
                <a:cs typeface="Arial" pitchFamily="34" charset="0"/>
              </a:rPr>
              <a:t>Атрибуты сущности «заказчики»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название, адрес, расчетный счет.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158" y="571480"/>
            <a:ext cx="85725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i="1" dirty="0" smtClean="0">
                <a:latin typeface="Arial" pitchFamily="34" charset="0"/>
                <a:cs typeface="Arial" pitchFamily="34" charset="0"/>
              </a:rPr>
              <a:t>Реляционная база данных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— это совокупность взаимосвязанных таблиц, каждая из которых содержит информацию об объектах определенного типа. 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3143248"/>
            <a:ext cx="85725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Таблицы имеют уникальные имена и состоят из строк и столбцов.</a:t>
            </a:r>
          </a:p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Строка таблицы –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запись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столбец таблицы –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поле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. 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158" y="500042"/>
            <a:ext cx="82868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Записи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(строки таблицы) имеют одинаковую структуру — они состоят из полей, хранящих атрибуты объекта. </a:t>
            </a:r>
          </a:p>
          <a:p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Каждое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поле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(столбец) описывает только одну характеристику объекта и имеет строго определенный тип данных.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42910" y="2143116"/>
            <a:ext cx="72662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 smtClean="0">
                <a:latin typeface="Arial" pitchFamily="34" charset="0"/>
                <a:cs typeface="Arial" pitchFamily="34" charset="0"/>
              </a:rPr>
              <a:t>Технологии  баз  данных</a:t>
            </a:r>
            <a:endParaRPr lang="ru-RU" sz="4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488" y="214290"/>
            <a:ext cx="21130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Примеры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500034" y="857232"/>
          <a:ext cx="7715304" cy="1751636"/>
        </p:xfrm>
        <a:graphic>
          <a:graphicData uri="http://schemas.openxmlformats.org/drawingml/2006/table">
            <a:tbl>
              <a:tblPr/>
              <a:tblGrid>
                <a:gridCol w="1589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0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3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7339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Товар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Цена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Количество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Поставщик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099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Стол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12000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Пинскдрев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099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Стул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6000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Орбита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99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Кресло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20000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Столиндрев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00034" y="4357694"/>
          <a:ext cx="7715304" cy="398099"/>
        </p:xfrm>
        <a:graphic>
          <a:graphicData uri="http://schemas.openxmlformats.org/drawingml/2006/table">
            <a:tbl>
              <a:tblPr/>
              <a:tblGrid>
                <a:gridCol w="1589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0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3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8099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Стол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12000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Пинскдрев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214678" y="3786190"/>
            <a:ext cx="15311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Запись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14678" y="4929198"/>
            <a:ext cx="11598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Поля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85720" y="2928934"/>
            <a:ext cx="87154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Атрибуты объекта Стол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Цена, количество, поставщик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28596" y="5643578"/>
            <a:ext cx="6976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2065" lvl="0" algn="just"/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Товар,    Цена,     Количество,      Поставщик</a:t>
            </a:r>
            <a:endParaRPr lang="ru-RU" sz="2800" dirty="0">
              <a:solidFill>
                <a:prstClr val="black"/>
              </a:solidFill>
              <a:latin typeface="Times New Roman" pitchFamily="18" charset="0"/>
              <a:ea typeface="Times New Roman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1643050"/>
            <a:ext cx="857256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Соответствие имеющейся в БД информации ее внутренней логике, структуре и всем явно заданным правилам. </a:t>
            </a:r>
          </a:p>
          <a:p>
            <a:endParaRPr lang="ru-RU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Каждое правило, налагающее некоторое ограничение на возможное состояние базы данных, называется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ограничением целостности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285852" y="214290"/>
            <a:ext cx="63364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Целостность базы данных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1000108"/>
            <a:ext cx="8786842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Примеры правил</a:t>
            </a:r>
            <a:endParaRPr lang="ru-RU" sz="3200" dirty="0" smtClean="0">
              <a:latin typeface="Arial" pitchFamily="34" charset="0"/>
              <a:cs typeface="Arial" pitchFamily="34" charset="0"/>
            </a:endParaRPr>
          </a:p>
          <a:p>
            <a:pPr indent="355600">
              <a:spcAft>
                <a:spcPts val="600"/>
              </a:spcAft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вес детали должен быть положительным;</a:t>
            </a:r>
          </a:p>
          <a:p>
            <a:pPr indent="355600">
              <a:spcAft>
                <a:spcPts val="600"/>
              </a:spcAft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количество знаков в телефонном номере не должно превышать 10;</a:t>
            </a:r>
          </a:p>
          <a:p>
            <a:pPr indent="355600">
              <a:spcAft>
                <a:spcPts val="600"/>
              </a:spcAft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возраст родителей не может быть меньше возраста их биологического ребенка и т.д.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071670" y="285728"/>
            <a:ext cx="41144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Типы связей в РБД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000108"/>
            <a:ext cx="8786874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один-к-одному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(1:1</a:t>
            </a:r>
            <a:r>
              <a:rPr lang="ru-RU" sz="3600" dirty="0" smtClean="0"/>
              <a:t>) -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1 атрибуту первой таблицы соответствует только 1 атрибут второй таблицы и наоборот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один-ко-многим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(1:n</a:t>
            </a:r>
            <a:r>
              <a:rPr lang="ru-RU" sz="3600" dirty="0" smtClean="0"/>
              <a:t>)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1 атрибуту первой таблицы соответствует несколько атрибутов второй таблицы 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многие-ко-многим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:n</a:t>
            </a:r>
            <a:r>
              <a:rPr lang="ru-RU" sz="3600" dirty="0" smtClean="0"/>
              <a:t>)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1 атрибуту первой таблицы соответствует несколько атрибутов второй таблицы и наоборот. 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00232" y="357166"/>
            <a:ext cx="4543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Связь один-к-одному</a:t>
            </a:r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71472" y="2000240"/>
            <a:ext cx="2643206" cy="1000132"/>
          </a:xfrm>
          <a:prstGeom prst="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857752" y="1928802"/>
            <a:ext cx="2786082" cy="1071570"/>
          </a:xfrm>
          <a:prstGeom prst="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" name="Прямая со стрелкой 5"/>
          <p:cNvCxnSpPr>
            <a:stCxn id="3" idx="3"/>
            <a:endCxn id="4" idx="1"/>
          </p:cNvCxnSpPr>
          <p:nvPr/>
        </p:nvCxnSpPr>
        <p:spPr>
          <a:xfrm flipV="1">
            <a:off x="3214678" y="2464587"/>
            <a:ext cx="1643074" cy="35719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7224" y="2143116"/>
            <a:ext cx="2286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Университет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14942" y="2143116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Ректор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://www.site-do.ru/images/db2.gif"/>
          <p:cNvPicPr/>
          <p:nvPr/>
        </p:nvPicPr>
        <p:blipFill>
          <a:blip r:embed="rId2"/>
          <a:srcRect l="9934" r="11589"/>
          <a:stretch>
            <a:fillRect/>
          </a:stretch>
        </p:blipFill>
        <p:spPr bwMode="auto">
          <a:xfrm>
            <a:off x="500034" y="1214422"/>
            <a:ext cx="8358246" cy="4477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2000232" y="357166"/>
            <a:ext cx="49053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Связь  один-ко-многим</a:t>
            </a:r>
            <a:endParaRPr lang="ru-RU" sz="3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00232" y="357166"/>
            <a:ext cx="53515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Связь  многие-ко-многим</a:t>
            </a:r>
            <a:endParaRPr lang="ru-RU" sz="3200" dirty="0"/>
          </a:p>
        </p:txBody>
      </p:sp>
      <p:pic>
        <p:nvPicPr>
          <p:cNvPr id="3" name="Рисунок 2" descr="http://www.site-do.ru/images/db3.gif"/>
          <p:cNvPicPr/>
          <p:nvPr/>
        </p:nvPicPr>
        <p:blipFill>
          <a:blip r:embed="rId2"/>
          <a:srcRect l="28571" r="39286"/>
          <a:stretch>
            <a:fillRect/>
          </a:stretch>
        </p:blipFill>
        <p:spPr bwMode="auto">
          <a:xfrm>
            <a:off x="1714480" y="1857364"/>
            <a:ext cx="5429288" cy="3076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1071546"/>
            <a:ext cx="82868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Связи между таблицами организуются с помощью ключей.</a:t>
            </a:r>
          </a:p>
          <a:p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Первичный ключ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- столбец (или набор столбцов), значения которого однозначно определяют каждую строку таблицы. Если ключ состоит из 1 поля, то он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простой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, из нескольких полей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составной.</a:t>
            </a:r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071670" y="285728"/>
            <a:ext cx="28620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Ключи в РБД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571480"/>
            <a:ext cx="828680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Для создания связи между таблицами необходимо, чтобы во второй таблице (подчиненной) существовало поле, аналогичное первичному ключу главной таблицы.</a:t>
            </a:r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Это поле  является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внешним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вторичным) ключом.</a:t>
            </a:r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endParaRPr lang="ru-RU" sz="3600" b="1" dirty="0" smtClean="0">
              <a:latin typeface="Arial" pitchFamily="34" charset="0"/>
              <a:cs typeface="Arial" pitchFamily="34" charset="0"/>
            </a:endParaRPr>
          </a:p>
          <a:p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00430" y="214290"/>
            <a:ext cx="17620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Пример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000100" y="2285992"/>
          <a:ext cx="5786478" cy="731520"/>
        </p:xfrm>
        <a:graphic>
          <a:graphicData uri="http://schemas.openxmlformats.org/drawingml/2006/table">
            <a:tbl>
              <a:tblPr/>
              <a:tblGrid>
                <a:gridCol w="1842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5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2942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Группа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Фамилия старосты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Количество студентов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928926" y="1571612"/>
            <a:ext cx="3135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Таблица Факультет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857356" y="3643314"/>
            <a:ext cx="3696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Таблица Успеваемость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2844" y="1000108"/>
            <a:ext cx="2593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Первичный ключ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57158" y="5643578"/>
            <a:ext cx="2278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Внешний ключ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rot="16200000" flipH="1">
            <a:off x="892943" y="1750207"/>
            <a:ext cx="785818" cy="28575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rot="5400000" flipH="1" flipV="1">
            <a:off x="892943" y="5250669"/>
            <a:ext cx="714380" cy="21431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10800000">
            <a:off x="428596" y="2571744"/>
            <a:ext cx="571504" cy="1588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>
            <a:off x="-607255" y="3607595"/>
            <a:ext cx="2071702" cy="1588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428596" y="4643446"/>
            <a:ext cx="428628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0034" y="328612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:n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00826" y="1428736"/>
            <a:ext cx="1745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Главная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86446" y="3643314"/>
            <a:ext cx="2735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Подчиненная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/>
        </p:nvGraphicFramePr>
        <p:xfrm>
          <a:off x="857224" y="4286256"/>
          <a:ext cx="6715171" cy="731520"/>
        </p:xfrm>
        <a:graphic>
          <a:graphicData uri="http://schemas.openxmlformats.org/drawingml/2006/table">
            <a:tbl>
              <a:tblPr/>
              <a:tblGrid>
                <a:gridCol w="1324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4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8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2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2942"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Группа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Номер</a:t>
                      </a:r>
                      <a:r>
                        <a:rPr lang="ru-RU" sz="2400" b="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зачетки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Математика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Химия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КИТ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785926"/>
            <a:ext cx="85011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spcBef>
                <a:spcPts val="600"/>
              </a:spcBef>
            </a:pPr>
            <a:r>
              <a:rPr lang="ru-RU" sz="4000" dirty="0" smtClean="0">
                <a:latin typeface="Arial" pitchFamily="34" charset="0"/>
                <a:cs typeface="Arial" pitchFamily="34" charset="0"/>
              </a:rPr>
              <a:t>Это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4000" dirty="0" smtClean="0">
                <a:latin typeface="Arial" pitchFamily="34" charset="0"/>
                <a:cs typeface="Arial" pitchFamily="34" charset="0"/>
              </a:rPr>
              <a:t>фрагмент реального мира, сведения о котором необходимо хранить и использовать в решаемой задаче.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214546" y="357166"/>
            <a:ext cx="50995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Предметная область </a:t>
            </a:r>
            <a:endParaRPr lang="ru-RU" sz="3600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1868" y="285728"/>
            <a:ext cx="17620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Пример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000100" y="2285992"/>
          <a:ext cx="7500989" cy="731520"/>
        </p:xfrm>
        <a:graphic>
          <a:graphicData uri="http://schemas.openxmlformats.org/drawingml/2006/table">
            <a:tbl>
              <a:tblPr/>
              <a:tblGrid>
                <a:gridCol w="1842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8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2942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Номер</a:t>
                      </a:r>
                      <a:r>
                        <a:rPr lang="ru-RU" sz="2400" b="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зачетки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Фамилия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Год рождения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Характеристика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00034" y="4357694"/>
          <a:ext cx="6643735" cy="731520"/>
        </p:xfrm>
        <a:graphic>
          <a:graphicData uri="http://schemas.openxmlformats.org/drawingml/2006/table">
            <a:tbl>
              <a:tblPr/>
              <a:tblGrid>
                <a:gridCol w="1310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0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8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5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2942"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Группа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Номер</a:t>
                      </a:r>
                      <a:r>
                        <a:rPr lang="ru-RU" sz="2400" b="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зачетки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Математика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Химия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КИТ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928926" y="1571612"/>
            <a:ext cx="3064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Таблица Студенты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57422" y="3643314"/>
            <a:ext cx="3696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Таблица Успеваемость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2844" y="1000108"/>
            <a:ext cx="2593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Первичный ключ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28662" y="5857892"/>
            <a:ext cx="2278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Внешний ключ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rot="16200000" flipH="1">
            <a:off x="892943" y="1750207"/>
            <a:ext cx="785818" cy="28575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rot="5400000" flipH="1" flipV="1">
            <a:off x="1750199" y="5393545"/>
            <a:ext cx="714380" cy="21431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10800000">
            <a:off x="428596" y="2571744"/>
            <a:ext cx="571504" cy="1588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>
            <a:off x="-320709" y="3321843"/>
            <a:ext cx="1499404" cy="794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0034" y="328612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:1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00892" y="1500174"/>
            <a:ext cx="1745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Главная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08379" y="3643314"/>
            <a:ext cx="2735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Подчиненная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428596" y="4071942"/>
            <a:ext cx="1785950" cy="1588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rot="5400000">
            <a:off x="2071670" y="4214818"/>
            <a:ext cx="285752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158" y="1571612"/>
            <a:ext cx="85011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i="1" dirty="0" smtClean="0">
                <a:latin typeface="Arial" pitchFamily="34" charset="0"/>
                <a:cs typeface="Arial" pitchFamily="34" charset="0"/>
              </a:rPr>
              <a:t>Нормализация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– это формализованная процедура, в процессе выполнения которой атрибуты данных группируются в таблицы, а таблицы, в свою очередь, в БД. 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285852" y="285728"/>
            <a:ext cx="6895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Нормализация отношений в РБД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142984"/>
            <a:ext cx="9144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63525" algn="just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  <a:tabLst>
                <a:tab pos="228600" algn="l"/>
                <a:tab pos="630238" algn="l"/>
                <a:tab pos="1341438" algn="l"/>
              </a:tabLst>
            </a:pPr>
            <a:r>
              <a:rPr lang="ru-RU" sz="36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</a:rPr>
              <a:t>исключить дублирование информации; </a:t>
            </a:r>
            <a:endParaRPr lang="ru-RU" sz="3600" dirty="0" smtClean="0">
              <a:solidFill>
                <a:prstClr val="black"/>
              </a:solidFill>
              <a:latin typeface="Arial" pitchFamily="34" charset="0"/>
            </a:endParaRPr>
          </a:p>
          <a:p>
            <a:pPr lvl="0" indent="263525" algn="just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  <a:tabLst>
                <a:tab pos="228600" algn="l"/>
                <a:tab pos="630238" algn="l"/>
              </a:tabLst>
            </a:pPr>
            <a:r>
              <a:rPr lang="ru-RU" sz="36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</a:rPr>
              <a:t>исключить избыточность информации; </a:t>
            </a:r>
            <a:endParaRPr lang="ru-RU" sz="3600" dirty="0" smtClean="0">
              <a:solidFill>
                <a:prstClr val="black"/>
              </a:solidFill>
              <a:latin typeface="Arial" pitchFamily="34" charset="0"/>
            </a:endParaRPr>
          </a:p>
          <a:p>
            <a:pPr lvl="0" indent="263525" algn="just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  <a:tabLst>
                <a:tab pos="228600" algn="l"/>
                <a:tab pos="630238" algn="l"/>
              </a:tabLst>
            </a:pPr>
            <a:r>
              <a:rPr lang="ru-RU" sz="36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</a:rPr>
              <a:t>упростить и ускорить поиск информации в БД.</a:t>
            </a:r>
            <a:endParaRPr lang="ru-RU" sz="3600" dirty="0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00100" y="214290"/>
            <a:ext cx="7858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850" algn="just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630238" algn="l"/>
              </a:tabLst>
            </a:pPr>
            <a:r>
              <a:rPr lang="ru-RU" sz="3600" b="1" u="sng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</a:rPr>
              <a:t>Цели нормализации</a:t>
            </a:r>
            <a:endParaRPr lang="ru-RU" sz="3600" b="1" u="sng" dirty="0" smtClean="0">
              <a:solidFill>
                <a:prstClr val="black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844" y="928670"/>
            <a:ext cx="90011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Процесс нормализации состоит в приведении таблиц РБД к т.н</a:t>
            </a:r>
            <a:r>
              <a:rPr lang="ru-RU" sz="3200" i="1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sz="3200" b="1" i="1" dirty="0" smtClean="0">
                <a:latin typeface="Arial" pitchFamily="34" charset="0"/>
                <a:cs typeface="Arial" pitchFamily="34" charset="0"/>
              </a:rPr>
              <a:t>нормальным формам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. Всего существует 5 нормальных форм. 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753" name="Rectangle 1"/>
          <p:cNvSpPr>
            <a:spLocks noChangeArrowheads="1"/>
          </p:cNvSpPr>
          <p:nvPr/>
        </p:nvSpPr>
        <p:spPr bwMode="auto">
          <a:xfrm>
            <a:off x="357126" y="3357562"/>
            <a:ext cx="8786874" cy="206210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7075" algn="l"/>
              </a:tabLst>
            </a:pPr>
            <a:r>
              <a:rPr lang="ru-RU" sz="32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</a:rPr>
              <a:t>О</a:t>
            </a:r>
            <a:r>
              <a:rPr kumimoji="0" lang="ru-RU" sz="32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птимальная структура БД достигается при выполнении первых 3 правил нормализации, которые были сформулированы Э.Ф. Коддом в 1972 году.</a:t>
            </a:r>
            <a:endParaRPr kumimoji="0" lang="ru-RU" sz="32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85720" y="928670"/>
          <a:ext cx="8742064" cy="4755889"/>
        </p:xfrm>
        <a:graphic>
          <a:graphicData uri="http://schemas.openxmlformats.org/drawingml/2006/table">
            <a:tbl>
              <a:tblPr/>
              <a:tblGrid>
                <a:gridCol w="100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68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716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16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60276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Товар</a:t>
                      </a:r>
                      <a:endParaRPr lang="ru-RU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Цена</a:t>
                      </a:r>
                      <a:endParaRPr lang="ru-RU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Кол-во</a:t>
                      </a:r>
                      <a:endParaRPr lang="ru-RU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Стоимость</a:t>
                      </a:r>
                      <a:endParaRPr lang="ru-RU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Поставщик</a:t>
                      </a:r>
                      <a:endParaRPr lang="ru-RU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Адрес </a:t>
                      </a:r>
                      <a:endParaRPr lang="ru-RU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Счет</a:t>
                      </a:r>
                      <a:endParaRPr lang="ru-RU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455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Стол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12000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1200000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Пинскдрев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226000, Брестская обл., г. Пинск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1100022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84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Стул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6000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4800000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Орбита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220111, Минская обл., г. Слуцк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2211003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4455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Кресло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20000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4000000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Столиндрев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226100, Брестская обл., г. Столин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3322004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4455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Диван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2400000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Пинскдрев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226000, Брестская обл., г. Пинск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1100022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229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596" y="285728"/>
            <a:ext cx="842968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1-я нормальная форма</a:t>
            </a:r>
          </a:p>
          <a:p>
            <a:pPr algn="ctr"/>
            <a:endParaRPr lang="ru-RU" sz="3600" b="1" u="sng" dirty="0" smtClean="0">
              <a:latin typeface="Arial" pitchFamily="34" charset="0"/>
              <a:cs typeface="Arial" pitchFamily="34" charset="0"/>
            </a:endParaRPr>
          </a:p>
          <a:p>
            <a:endParaRPr lang="ru-RU" i="1" u="sng" dirty="0" smtClean="0"/>
          </a:p>
          <a:p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Все значения полей должны быть атомарными (неделимыми) и невычисляемыми, а все записи – уникальными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(не должно быть полностью совпадающих строк). 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285720" y="1571612"/>
          <a:ext cx="8715436" cy="4143402"/>
        </p:xfrm>
        <a:graphic>
          <a:graphicData uri="http://schemas.openxmlformats.org/drawingml/2006/table">
            <a:tbl>
              <a:tblPr/>
              <a:tblGrid>
                <a:gridCol w="1042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15433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Товар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Цена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Кол-во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Поставщик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Индекс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Область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Город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Счет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955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Стол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12000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Пинскдрев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226000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Брестская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Пинск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1100022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955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Стул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6000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800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Орбита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220111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Минская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Слуцк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2211003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955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Кресло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20000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200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Столиндрев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226100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Брестская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Столин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3322004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955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Диван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30000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Пинскдрев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226000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Брестская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Пинск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1100022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149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1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1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1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1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1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1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1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1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142976" y="500042"/>
            <a:ext cx="7276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u="sng" dirty="0" smtClean="0">
                <a:latin typeface="Arial" pitchFamily="34" charset="0"/>
                <a:cs typeface="Arial" pitchFamily="34" charset="0"/>
              </a:rPr>
              <a:t>Таблица приведена к 1-ой нормальной форме</a:t>
            </a:r>
            <a:endParaRPr lang="ru-RU"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596" y="285728"/>
            <a:ext cx="842968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2-я нормальная форма</a:t>
            </a:r>
          </a:p>
          <a:p>
            <a:pPr algn="ctr"/>
            <a:endParaRPr lang="ru-RU" sz="3600" b="1" u="sng" dirty="0" smtClean="0">
              <a:latin typeface="Arial" pitchFamily="34" charset="0"/>
              <a:cs typeface="Arial" pitchFamily="34" charset="0"/>
            </a:endParaRPr>
          </a:p>
          <a:p>
            <a:endParaRPr lang="ru-RU" i="1" u="sng" dirty="0" smtClean="0"/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Необходимо, чтобы таблица находилась в 1-й нормальной форме и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все неключевые поля полностью зависели от ключевого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. 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2976" y="214290"/>
            <a:ext cx="6315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u="sng" dirty="0" smtClean="0">
                <a:latin typeface="Arial" pitchFamily="34" charset="0"/>
                <a:cs typeface="Arial" pitchFamily="34" charset="0"/>
              </a:rPr>
              <a:t>Приведение ко 2-ой нормальной форме</a:t>
            </a:r>
            <a:endParaRPr lang="ru-RU" sz="24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00034" y="1357298"/>
          <a:ext cx="7715304" cy="2149735"/>
        </p:xfrm>
        <a:graphic>
          <a:graphicData uri="http://schemas.openxmlformats.org/drawingml/2006/table">
            <a:tbl>
              <a:tblPr/>
              <a:tblGrid>
                <a:gridCol w="1589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0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3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7339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Товар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Цена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Количество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Поставщик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099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Стол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12000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Пинскдрев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099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Стул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6000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Орбита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99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Кресло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20000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Столиндрев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99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Диван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30000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Пинскдрев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57157" y="4214817"/>
          <a:ext cx="8358247" cy="1657364"/>
        </p:xfrm>
        <a:graphic>
          <a:graphicData uri="http://schemas.openxmlformats.org/drawingml/2006/table">
            <a:tbl>
              <a:tblPr/>
              <a:tblGrid>
                <a:gridCol w="1797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7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7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0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4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341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Поставщик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Индекс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Область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Город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Счет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41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Пинскдрев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226000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Брестская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Пинск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1100022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41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Орбита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220111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Минская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Слуцк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2211003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41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Столиндрев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226100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Брестская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Столин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3322004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2714612" y="785794"/>
            <a:ext cx="27160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Таблица Товары</a:t>
            </a: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00298" y="3643314"/>
            <a:ext cx="34327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Таблица Поставщики</a:t>
            </a:r>
            <a:endParaRPr lang="ru-RU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7158" y="428604"/>
            <a:ext cx="842968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3-я нормальная форма</a:t>
            </a:r>
          </a:p>
          <a:p>
            <a:pPr algn="ctr"/>
            <a:endParaRPr lang="ru-RU" sz="3600" b="1" u="sng" dirty="0" smtClean="0">
              <a:latin typeface="Arial" pitchFamily="34" charset="0"/>
              <a:cs typeface="Arial" pitchFamily="34" charset="0"/>
            </a:endParaRPr>
          </a:p>
          <a:p>
            <a:endParaRPr lang="ru-RU" i="1" u="sng" dirty="0" smtClean="0"/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Необходимо, чтобы все таблицы БД находилась во 2-й нормальной форме и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все неключевые поля в таблицах зависели только от ключа таблицы  и не зависели друг от друга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1571612"/>
            <a:ext cx="85011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ru-RU" sz="4000" dirty="0" smtClean="0">
                <a:latin typeface="Arial" pitchFamily="34" charset="0"/>
                <a:cs typeface="Arial" pitchFamily="34" charset="0"/>
              </a:rPr>
              <a:t>Это совокупность упорядоченных данных об объектах определенной предметной области, их свойствах и взаимосвязях.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357422" y="357166"/>
            <a:ext cx="43696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База данных (БД) </a:t>
            </a:r>
            <a:endParaRPr lang="ru-RU" sz="3600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2976" y="214290"/>
            <a:ext cx="61324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u="sng" dirty="0" smtClean="0">
                <a:latin typeface="Arial" pitchFamily="34" charset="0"/>
                <a:cs typeface="Arial" pitchFamily="34" charset="0"/>
              </a:rPr>
              <a:t>Приведение к 3-ой нормальной форме</a:t>
            </a:r>
            <a:endParaRPr lang="ru-RU" sz="24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214414" y="1571612"/>
          <a:ext cx="5150336" cy="1657364"/>
        </p:xfrm>
        <a:graphic>
          <a:graphicData uri="http://schemas.openxmlformats.org/drawingml/2006/table">
            <a:tbl>
              <a:tblPr/>
              <a:tblGrid>
                <a:gridCol w="1797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7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341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Поставщик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Индекс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Счет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41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Пинскдрев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226000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1100022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41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Орбита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220111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2211003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41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Столиндрев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226100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3322004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2714612" y="3571876"/>
            <a:ext cx="2673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Таблица Адреса</a:t>
            </a: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285984" y="928670"/>
            <a:ext cx="34327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Таблица Поставщики</a:t>
            </a:r>
            <a:endParaRPr lang="ru-RU" sz="2400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428728" y="4357694"/>
          <a:ext cx="4714909" cy="1463040"/>
        </p:xfrm>
        <a:graphic>
          <a:graphicData uri="http://schemas.openxmlformats.org/drawingml/2006/table">
            <a:tbl>
              <a:tblPr/>
              <a:tblGrid>
                <a:gridCol w="1746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078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Индекс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Область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Город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78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226000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Брестская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Пинск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078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220111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Минская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Слуцк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078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226100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Брестская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Столин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71472" y="1285860"/>
          <a:ext cx="1714512" cy="1828800"/>
        </p:xfrm>
        <a:graphic>
          <a:graphicData uri="http://schemas.openxmlformats.org/drawingml/2006/table">
            <a:tbl>
              <a:tblPr/>
              <a:tblGrid>
                <a:gridCol w="1714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327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</a:rPr>
                        <a:t>Товары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7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Товар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865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Цена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7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Количество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90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Поставщик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357554" y="1500174"/>
          <a:ext cx="2143140" cy="1463040"/>
        </p:xfrm>
        <a:graphic>
          <a:graphicData uri="http://schemas.openxmlformats.org/drawingml/2006/table">
            <a:tbl>
              <a:tblPr/>
              <a:tblGrid>
                <a:gridCol w="2143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351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</a:rPr>
                        <a:t>Поставщики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4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Поставщик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24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Индекс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24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Счет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Таблица 19"/>
          <p:cNvGraphicFramePr>
            <a:graphicFrameLocks noGrp="1"/>
          </p:cNvGraphicFramePr>
          <p:nvPr/>
        </p:nvGraphicFramePr>
        <p:xfrm>
          <a:off x="6572264" y="1643050"/>
          <a:ext cx="1568452" cy="1463040"/>
        </p:xfrm>
        <a:graphic>
          <a:graphicData uri="http://schemas.openxmlformats.org/drawingml/2006/table">
            <a:tbl>
              <a:tblPr/>
              <a:tblGrid>
                <a:gridCol w="156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351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latin typeface="Times New Roman"/>
                          <a:ea typeface="Times New Roman"/>
                        </a:rPr>
                        <a:t>Адреса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4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latin typeface="Times New Roman"/>
                          <a:ea typeface="Times New Roman"/>
                        </a:rPr>
                        <a:t>Индекс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24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latin typeface="Times New Roman"/>
                          <a:ea typeface="Times New Roman"/>
                        </a:rPr>
                        <a:t>Область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24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latin typeface="Times New Roman"/>
                          <a:ea typeface="Times New Roman"/>
                        </a:rPr>
                        <a:t>Город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2" name="Прямая соединительная линия 21"/>
          <p:cNvCxnSpPr/>
          <p:nvPr/>
        </p:nvCxnSpPr>
        <p:spPr>
          <a:xfrm flipV="1">
            <a:off x="2357422" y="2071678"/>
            <a:ext cx="928694" cy="8572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5572132" y="2214554"/>
            <a:ext cx="928694" cy="2143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8926" y="1785926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1</a:t>
            </a:r>
            <a:endParaRPr lang="ru-RU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143636" y="1714488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1</a:t>
            </a:r>
            <a:endParaRPr lang="ru-RU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428860" y="271462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∞</a:t>
            </a:r>
            <a:endParaRPr lang="ru-RU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572132" y="2500306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1</a:t>
            </a:r>
            <a:endParaRPr lang="ru-RU" sz="2400" b="1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85852" y="1571612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55600">
              <a:buFont typeface="Arial" pitchFamily="34" charset="0"/>
              <a:buChar char="•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dBase</a:t>
            </a:r>
            <a:endParaRPr lang="ru-RU" sz="3600" b="1" dirty="0" smtClean="0">
              <a:latin typeface="Arial" pitchFamily="34" charset="0"/>
              <a:cs typeface="Arial" pitchFamily="34" charset="0"/>
            </a:endParaRPr>
          </a:p>
          <a:p>
            <a:pPr indent="355600">
              <a:buFont typeface="Arial" pitchFamily="34" charset="0"/>
              <a:buChar char="•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FoxPro</a:t>
            </a:r>
            <a:endParaRPr lang="ru-RU" sz="3600" b="1" dirty="0" smtClean="0">
              <a:latin typeface="Arial" pitchFamily="34" charset="0"/>
              <a:cs typeface="Arial" pitchFamily="34" charset="0"/>
            </a:endParaRPr>
          </a:p>
          <a:p>
            <a:pPr indent="355600">
              <a:buFont typeface="Arial" pitchFamily="34" charset="0"/>
              <a:buChar char="•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Paradox</a:t>
            </a:r>
            <a:endParaRPr lang="ru-RU" sz="3600" b="1" dirty="0" smtClean="0">
              <a:latin typeface="Arial" pitchFamily="34" charset="0"/>
              <a:cs typeface="Arial" pitchFamily="34" charset="0"/>
            </a:endParaRPr>
          </a:p>
          <a:p>
            <a:pPr indent="355600">
              <a:buFont typeface="Arial" pitchFamily="34" charset="0"/>
              <a:buChar char="•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Access</a:t>
            </a:r>
            <a:endParaRPr lang="ru-RU" sz="3600" b="1" dirty="0" smtClean="0">
              <a:latin typeface="Arial" pitchFamily="34" charset="0"/>
              <a:cs typeface="Arial" pitchFamily="34" charset="0"/>
            </a:endParaRPr>
          </a:p>
          <a:p>
            <a:pPr indent="355600">
              <a:buFont typeface="Arial" pitchFamily="34" charset="0"/>
              <a:buChar char="•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MySQL</a:t>
            </a:r>
            <a:endParaRPr lang="ru-RU" sz="3600" b="1" dirty="0" smtClean="0">
              <a:latin typeface="Arial" pitchFamily="34" charset="0"/>
              <a:cs typeface="Arial" pitchFamily="34" charset="0"/>
            </a:endParaRPr>
          </a:p>
          <a:p>
            <a:pPr indent="355600">
              <a:buFont typeface="Arial" pitchFamily="34" charset="0"/>
              <a:buChar char="•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Oracle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14348" y="357166"/>
            <a:ext cx="68105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Наиболее популярные СУБД</a:t>
            </a:r>
            <a:endParaRPr lang="ru-RU" sz="36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1604" y="1500174"/>
            <a:ext cx="6072231" cy="329320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ru-RU" sz="5200" b="1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Система управления базами данных </a:t>
            </a:r>
            <a:r>
              <a:rPr lang="en-US" sz="5200" b="1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Access</a:t>
            </a:r>
            <a:endParaRPr lang="ru-RU" sz="5200" b="1" dirty="0">
              <a:ln/>
              <a:solidFill>
                <a:schemeClr val="bg2">
                  <a:lumMod val="2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1000108"/>
            <a:ext cx="85725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СУБД Access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входит в стандартный набор прикладных программ системы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Microsoft Office System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и позволяет создавать реляционные базы данных, в которых данные хранятся в виде таблицы (отношения).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1357298"/>
            <a:ext cx="8143932" cy="1610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3600" dirty="0" smtClean="0">
                <a:latin typeface="Arial" pitchFamily="34" charset="0"/>
                <a:cs typeface="Arial" pitchFamily="34" charset="0"/>
              </a:rPr>
              <a:t>Файл, в котором хранится БД, имеет расширение   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.ACCDB</a:t>
            </a:r>
            <a:r>
              <a:rPr lang="ru-RU" sz="1600" dirty="0" smtClean="0"/>
              <a:t> </a:t>
            </a:r>
          </a:p>
          <a:p>
            <a:pPr indent="457200" algn="just">
              <a:lnSpc>
                <a:spcPts val="3200"/>
              </a:lnSpc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28860" y="1428736"/>
            <a:ext cx="40005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>
              <a:buFont typeface="Arial" pitchFamily="34" charset="0"/>
              <a:buChar char="•"/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Таблицы</a:t>
            </a:r>
          </a:p>
          <a:p>
            <a:pPr indent="355600">
              <a:buFont typeface="Arial" pitchFamily="34" charset="0"/>
              <a:buChar char="•"/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Формы</a:t>
            </a:r>
          </a:p>
          <a:p>
            <a:pPr indent="355600">
              <a:buFont typeface="Arial" pitchFamily="34" charset="0"/>
              <a:buChar char="•"/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Запросы</a:t>
            </a:r>
          </a:p>
          <a:p>
            <a:pPr indent="355600">
              <a:buFont typeface="Arial" pitchFamily="34" charset="0"/>
              <a:buChar char="•"/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Отчеты</a:t>
            </a:r>
            <a:endParaRPr lang="ru-RU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43042" y="357166"/>
            <a:ext cx="54973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Основные объекты БД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1500174"/>
            <a:ext cx="85011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Основные объекты БД.</a:t>
            </a:r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Предназначены для хранения данных.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86116" y="142852"/>
            <a:ext cx="2240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Таблицы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596" y="1500174"/>
            <a:ext cx="82153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Форма — диалоговое окно, которое используется для отображения данных, находящихся в БД, в наглядном виде, а также  для их ввода и редактирования.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86116" y="142852"/>
            <a:ext cx="18729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Формы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596" y="1500174"/>
            <a:ext cx="82153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Отчет позволяет извлечь из БД нужную информацию и подготовить ее для вывода на печать в удобном виде.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86116" y="142852"/>
            <a:ext cx="19082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Отчеты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1928802"/>
            <a:ext cx="89297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Bef>
                <a:spcPts val="600"/>
              </a:spcBef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Совокупность программных средств, предназначенных для создания, ведения и совместного использования баз данных.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85720" y="357166"/>
            <a:ext cx="8572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>
              <a:spcBef>
                <a:spcPts val="600"/>
              </a:spcBef>
            </a:pPr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Система управления базами данных (СУБД)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158" y="1643050"/>
            <a:ext cx="85011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Запрос предназначен для выборки нужных данных из таблиц, а также для выполнения вычислений и других операций с базовыми таблицами, включая их преобразование.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86116" y="142852"/>
            <a:ext cx="22175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Запросы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158" y="500042"/>
            <a:ext cx="8572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Таблицы или запросы, используемые для получения данных, называются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источниками записей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В результате работы запроса образуется временная </a:t>
            </a:r>
            <a:r>
              <a:rPr lang="ru-RU" sz="3600" i="1" dirty="0" smtClean="0">
                <a:latin typeface="Arial" pitchFamily="34" charset="0"/>
                <a:cs typeface="Arial" pitchFamily="34" charset="0"/>
              </a:rPr>
              <a:t>результирующая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таблица.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928802"/>
            <a:ext cx="871543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Aft>
                <a:spcPts val="600"/>
              </a:spcAft>
              <a:buFont typeface="Arial" pitchFamily="34" charset="0"/>
              <a:buChar char="•"/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ручные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(разработка объектов в режиме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Конструктора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indent="457200">
              <a:spcAft>
                <a:spcPts val="600"/>
              </a:spcAft>
              <a:buFont typeface="Arial" pitchFamily="34" charset="0"/>
              <a:buChar char="•"/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автоматизированные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(разработка с помощью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программ-Мастеров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indent="457200">
              <a:spcAft>
                <a:spcPts val="600"/>
              </a:spcAft>
              <a:buFont typeface="Arial" pitchFamily="34" charset="0"/>
              <a:buChar char="•"/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автоматические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(ускоренная разработка объектов).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85720" y="285728"/>
            <a:ext cx="84296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ctr"/>
            <a:r>
              <a:rPr lang="ru-RU" sz="3600" b="1" u="sng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Инструментальные средства для создания БД и ее объектов</a:t>
            </a:r>
            <a:r>
              <a:rPr lang="ru-RU" sz="3600" u="sng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500042"/>
            <a:ext cx="88582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У каждого поля таблицы есть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1. имя</a:t>
            </a:r>
          </a:p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2. тип данных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(определяет значения, которые можно сохранить, и операции, которые можно выполнить с данными, а также объем памяти, выделяемый для каждого значения) </a:t>
            </a:r>
          </a:p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3. дополнительные свойства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(определяют внешний вид и функциональные характеристики этого поля). 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44" y="357166"/>
            <a:ext cx="871543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Правила составления имен полей</a:t>
            </a:r>
          </a:p>
          <a:p>
            <a:pPr algn="ctr"/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just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Имя поля может содержать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3200" b="1" dirty="0" smtClean="0">
              <a:latin typeface="Arial" pitchFamily="34" charset="0"/>
              <a:cs typeface="Arial" pitchFamily="34" charset="0"/>
            </a:endParaRPr>
          </a:p>
          <a:p>
            <a:pPr marL="971550" lvl="1" indent="-514350" algn="just">
              <a:buAutoNum type="arabicParenR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строчные и прописные буквы латинского и русского алфавитов;</a:t>
            </a:r>
          </a:p>
          <a:p>
            <a:pPr marL="971550" lvl="1" indent="-514350" algn="just">
              <a:buAutoNum type="arabicParenR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цифры, пробелы, разные символы</a:t>
            </a:r>
          </a:p>
          <a:p>
            <a:pPr algn="ctr">
              <a:spcBef>
                <a:spcPts val="1200"/>
              </a:spcBef>
            </a:pPr>
            <a:endParaRPr lang="ru-RU" sz="11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ts val="1200"/>
              </a:spcBef>
            </a:pPr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Имя поля не должно начинаться с пробела,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содержать 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6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6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!</a:t>
            </a:r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 ]</a:t>
            </a:r>
            <a:endParaRPr lang="ru-RU" sz="48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00166" y="214290"/>
            <a:ext cx="6143668" cy="50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>
              <a:lnSpc>
                <a:spcPts val="3200"/>
              </a:lnSpc>
            </a:pPr>
            <a:r>
              <a:rPr lang="ru-RU" sz="3200" b="1" u="sng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Типы данных полей БД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14282" y="857232"/>
            <a:ext cx="87868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Текстовый -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текст или числа , не требующие расчетов, например номера телефонов.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42844" y="2071678"/>
            <a:ext cx="90011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Числовой –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числовые данные, используемые для расчетов.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14282" y="3214686"/>
            <a:ext cx="892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Поле МЕМО  –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длинный текст.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14282" y="3929066"/>
            <a:ext cx="892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Дата/время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описывает дату и время.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14282" y="4714884"/>
            <a:ext cx="89297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Денежный</a:t>
            </a:r>
            <a:r>
              <a:rPr lang="ru-RU" sz="3200" b="1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используется в расчетах, которые проводятся с точностью до 15 знаков в целой и до 4 знаков в дробной части.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4282" y="428604"/>
            <a:ext cx="87868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Счетчик -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последовательно возрастающие (на 1) числа, автоматически вводящиеся при добавлении каждой новой записи в таблицу.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14282" y="2214554"/>
            <a:ext cx="89297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Логический –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может содержать одно из двух возможных значений (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Истина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Ложь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, Да/Нет,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Вкл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Выкл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14282" y="3929066"/>
            <a:ext cx="892971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Поле объекта OLE </a:t>
            </a:r>
            <a:r>
              <a:rPr lang="ru-RU" sz="3200" b="1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объект (например, таблица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Excel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, документ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Word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, рисунок, звукозапись и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др.), связанный или внедренный в таблицу 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Access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14282" y="500042"/>
            <a:ext cx="921550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В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Access 2007</a:t>
            </a:r>
            <a:endParaRPr lang="ru-RU" sz="3200" b="1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Вложение –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используется для хранения нескольких файлов в одном поле, причем в этом поле можно хранить файлы разных типов.</a:t>
            </a:r>
          </a:p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При использовании вложений документы и другие файлы, не являющиеся изображениями, открываются в соответствующих программах.</a:t>
            </a:r>
          </a:p>
          <a:p>
            <a:endParaRPr lang="ru-RU" sz="3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214290"/>
            <a:ext cx="87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Дополнительные свойства полей таблицы БД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7480" t="21435" r="27149" b="60987"/>
          <a:stretch>
            <a:fillRect/>
          </a:stretch>
        </p:blipFill>
        <p:spPr bwMode="auto">
          <a:xfrm>
            <a:off x="285720" y="1500174"/>
            <a:ext cx="5344455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17480" t="60986" b="6054"/>
          <a:stretch>
            <a:fillRect/>
          </a:stretch>
        </p:blipFill>
        <p:spPr bwMode="auto">
          <a:xfrm>
            <a:off x="285720" y="2857496"/>
            <a:ext cx="8719368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42984"/>
            <a:ext cx="87154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В дополнительных свойствах можно указать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3200" dirty="0" smtClean="0">
              <a:latin typeface="Arial" pitchFamily="34" charset="0"/>
              <a:cs typeface="Arial" pitchFamily="34" charset="0"/>
            </a:endParaRPr>
          </a:p>
          <a:p>
            <a:pPr indent="355600">
              <a:buFont typeface="Arial" pitchFamily="34" charset="0"/>
              <a:buChar char="•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максимальный размер поля</a:t>
            </a:r>
          </a:p>
          <a:p>
            <a:pPr indent="355600">
              <a:buFont typeface="Arial" pitchFamily="34" charset="0"/>
              <a:buChar char="•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формат поля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indent="355600">
              <a:buFont typeface="Arial" pitchFamily="34" charset="0"/>
              <a:buChar char="•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условие на значение поля и др.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св-ва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357166"/>
            <a:ext cx="8572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>
              <a:spcBef>
                <a:spcPts val="600"/>
              </a:spcBef>
            </a:pPr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Примеры БД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1928802"/>
            <a:ext cx="8929718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Bef>
                <a:spcPts val="600"/>
              </a:spcBef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Библиотечный каталог</a:t>
            </a:r>
          </a:p>
          <a:p>
            <a:pPr indent="457200">
              <a:spcBef>
                <a:spcPts val="600"/>
              </a:spcBef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Записная книжка</a:t>
            </a:r>
          </a:p>
          <a:p>
            <a:pPr indent="457200">
              <a:spcBef>
                <a:spcPts val="600"/>
              </a:spcBef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Телефонный справочник</a:t>
            </a:r>
          </a:p>
          <a:p>
            <a:pPr indent="457200">
              <a:spcBef>
                <a:spcPts val="600"/>
              </a:spcBef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Каталог товаров</a:t>
            </a:r>
          </a:p>
          <a:p>
            <a:pPr indent="457200">
              <a:spcBef>
                <a:spcPts val="600"/>
              </a:spcBef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Сведения о сотрудниках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 indent="457200">
              <a:spcBef>
                <a:spcPts val="600"/>
              </a:spcBef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Расписание поездов и т.д.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142984"/>
            <a:ext cx="87154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7675" algn="just">
              <a:spcAft>
                <a:spcPts val="600"/>
              </a:spcAft>
              <a:buFont typeface="+mj-lt"/>
              <a:buAutoNum type="arabicPeriod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Выполнить проектирование БД (определить набор необходимых таблиц).</a:t>
            </a:r>
          </a:p>
          <a:p>
            <a:pPr indent="447675" algn="just">
              <a:spcAft>
                <a:spcPts val="600"/>
              </a:spcAft>
              <a:buFont typeface="+mj-lt"/>
              <a:buAutoNum type="arabicPeriod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Создать структуру таблиц (ввести названия и типы всех полей).</a:t>
            </a:r>
          </a:p>
          <a:p>
            <a:pPr indent="447675" algn="just">
              <a:spcAft>
                <a:spcPts val="600"/>
              </a:spcAft>
              <a:buFont typeface="+mj-lt"/>
              <a:buAutoNum type="arabicPeriod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Установить связи между таблицами.</a:t>
            </a:r>
          </a:p>
          <a:p>
            <a:pPr indent="447675" algn="just">
              <a:spcAft>
                <a:spcPts val="600"/>
              </a:spcAft>
              <a:buFont typeface="+mj-lt"/>
              <a:buAutoNum type="arabicPeriod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Заполнить таблицы БД данными.</a:t>
            </a:r>
          </a:p>
          <a:p>
            <a:pPr indent="447675" algn="just">
              <a:spcAft>
                <a:spcPts val="600"/>
              </a:spcAft>
              <a:buFont typeface="+mj-lt"/>
              <a:buAutoNum type="arabicPeriod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Создать необходимые запросы, формы и отчеты.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857356" y="285728"/>
            <a:ext cx="6143668" cy="50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>
              <a:lnSpc>
                <a:spcPts val="3200"/>
              </a:lnSpc>
            </a:pPr>
            <a:r>
              <a:rPr lang="ru-RU" sz="3600" b="1" u="sng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Этапы создания БД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28662" y="214290"/>
            <a:ext cx="7358114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>
              <a:lnSpc>
                <a:spcPts val="3200"/>
              </a:lnSpc>
            </a:pPr>
            <a:r>
              <a:rPr lang="ru-RU" sz="3200" b="1" u="sng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Лабораторная работа №1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928794" y="857232"/>
            <a:ext cx="492922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База данных «Университет»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57158" y="2071678"/>
          <a:ext cx="5786478" cy="731520"/>
        </p:xfrm>
        <a:graphic>
          <a:graphicData uri="http://schemas.openxmlformats.org/drawingml/2006/table">
            <a:tbl>
              <a:tblPr/>
              <a:tblGrid>
                <a:gridCol w="1842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5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2942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Номер</a:t>
                      </a:r>
                      <a:r>
                        <a:rPr lang="ru-RU" sz="2400" b="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группы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Фамилия старосты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Количество студентов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85720" y="3571876"/>
          <a:ext cx="6313204" cy="731520"/>
        </p:xfrm>
        <a:graphic>
          <a:graphicData uri="http://schemas.openxmlformats.org/drawingml/2006/table">
            <a:tbl>
              <a:tblPr/>
              <a:tblGrid>
                <a:gridCol w="1550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5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2942"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Номер</a:t>
                      </a:r>
                      <a:r>
                        <a:rPr lang="ru-RU" sz="2400" b="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группы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Фамилия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Год рождения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Фото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57158" y="5286388"/>
          <a:ext cx="6313204" cy="731520"/>
        </p:xfrm>
        <a:graphic>
          <a:graphicData uri="http://schemas.openxmlformats.org/drawingml/2006/table">
            <a:tbl>
              <a:tblPr/>
              <a:tblGrid>
                <a:gridCol w="1550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5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2942"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Номер</a:t>
                      </a:r>
                      <a:r>
                        <a:rPr lang="ru-RU" sz="2400" b="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зачетки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Математика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Химия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КИТ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2643174" y="1571612"/>
            <a:ext cx="3135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Таблица Факультет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785918" y="3000372"/>
            <a:ext cx="3064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Таблица Студенты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00166" y="4643446"/>
            <a:ext cx="3696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Таблица Успеваемость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298" y="214290"/>
            <a:ext cx="3828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Начало работы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1285860"/>
            <a:ext cx="878687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1. Кнопка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Новая база данных</a:t>
            </a:r>
          </a:p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2. Указать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имя файла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(расширение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.accdb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).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Указать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папку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4. Кнопка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Создать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428604"/>
            <a:ext cx="7421586" cy="5937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Прямая со стрелкой 3"/>
          <p:cNvCxnSpPr/>
          <p:nvPr/>
        </p:nvCxnSpPr>
        <p:spPr>
          <a:xfrm flipV="1">
            <a:off x="1142976" y="1643050"/>
            <a:ext cx="1500198" cy="12144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177800"/>
            <a:ext cx="8128000" cy="650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Прямая со стрелкой 4"/>
          <p:cNvCxnSpPr/>
          <p:nvPr/>
        </p:nvCxnSpPr>
        <p:spPr>
          <a:xfrm flipV="1">
            <a:off x="4929190" y="4143380"/>
            <a:ext cx="1500198" cy="12144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V="1">
            <a:off x="7000892" y="4286256"/>
            <a:ext cx="1500198" cy="12144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1857364"/>
            <a:ext cx="84297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Включаем режим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Конструктора</a:t>
            </a:r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2. Сохраняем таблицу под нужным именем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Описываем структуру таблицы (имена и типы полей)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00100" y="285728"/>
            <a:ext cx="71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Далее необходимо описать структуру трех таблиц </a:t>
            </a:r>
            <a:endParaRPr lang="ru-RU" sz="3600" b="1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714356"/>
            <a:ext cx="85725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3600" dirty="0" smtClean="0">
                <a:latin typeface="Arial" pitchFamily="34" charset="0"/>
                <a:cs typeface="Arial" pitchFamily="34" charset="0"/>
              </a:rPr>
              <a:t>Описание структуры таблицы заключается в:</a:t>
            </a:r>
          </a:p>
          <a:p>
            <a:pPr marL="0" lvl="1" indent="538163" algn="just">
              <a:buAutoNum type="arabicParenR"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определении имен полей таблицы,</a:t>
            </a:r>
          </a:p>
          <a:p>
            <a:pPr marL="0" lvl="1" indent="538163" algn="just">
              <a:buAutoNum type="arabicParenR"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указании типа данных каждого поля,</a:t>
            </a:r>
          </a:p>
          <a:p>
            <a:pPr marL="0" lvl="1" indent="538163" algn="just">
              <a:buAutoNum type="arabicParenR"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определении первичного ключа.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42852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600" dirty="0" smtClean="0">
                <a:latin typeface="Arial" pitchFamily="34" charset="0"/>
                <a:cs typeface="Arial" pitchFamily="34" charset="0"/>
              </a:rPr>
              <a:t>Для изменения структуры таблицы надо:</a:t>
            </a:r>
          </a:p>
          <a:p>
            <a:pPr marL="0" lvl="1" indent="538163" algn="just">
              <a:buAutoNum type="arabicParenR"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Открыть таблицу в режиме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Конструктор</a:t>
            </a:r>
          </a:p>
          <a:p>
            <a:pPr marL="0" lvl="1" indent="538163" algn="just">
              <a:buAutoNum type="arabicParenR"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Произвести необходимые действия (вставить или удалить поле, изменить тип поля).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5722" t="2758" r="49121" b="60987"/>
          <a:stretch>
            <a:fillRect/>
          </a:stretch>
        </p:blipFill>
        <p:spPr bwMode="auto">
          <a:xfrm>
            <a:off x="2643174" y="3071810"/>
            <a:ext cx="4572032" cy="377192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714356"/>
            <a:ext cx="878687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/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Для создания ключа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pPr marL="0" lvl="1" indent="538163" algn="just">
              <a:buFont typeface="+mj-lt"/>
              <a:buAutoNum type="arabicPeriod"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Выделить поле (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1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ЛКМ в строке напротив имени поля)</a:t>
            </a:r>
          </a:p>
          <a:p>
            <a:pPr marL="0" lvl="1" indent="538163" algn="just">
              <a:buFont typeface="+mj-lt"/>
              <a:buAutoNum type="arabicPeriod"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вкл.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Конструктор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гр.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Сервис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кн.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Ключевое поле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57166"/>
            <a:ext cx="7778776" cy="6223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28860" y="214290"/>
            <a:ext cx="38590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u="sng" dirty="0" smtClean="0">
                <a:ln/>
                <a:latin typeface="Arial" pitchFamily="34" charset="0"/>
                <a:cs typeface="Arial" pitchFamily="34" charset="0"/>
              </a:rPr>
              <a:t>Модель данных</a:t>
            </a:r>
            <a:endParaRPr lang="ru-RU" sz="3600" b="1" u="sng" dirty="0">
              <a:ln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4282" y="1142984"/>
            <a:ext cx="87154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Совокупность принципов организации базы данных. 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7158" y="2857496"/>
            <a:ext cx="79296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Самые популярные модели данных</a:t>
            </a:r>
          </a:p>
          <a:p>
            <a:pPr indent="263525">
              <a:buFont typeface="Arial" pitchFamily="34" charset="0"/>
              <a:buChar char="•"/>
              <a:tabLst>
                <a:tab pos="263525" algn="l"/>
              </a:tabLst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иерархическая</a:t>
            </a:r>
          </a:p>
          <a:p>
            <a:pPr indent="263525">
              <a:buFont typeface="Arial" pitchFamily="34" charset="0"/>
              <a:buChar char="•"/>
              <a:tabLst>
                <a:tab pos="447675" algn="l"/>
              </a:tabLst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сетевая </a:t>
            </a:r>
          </a:p>
          <a:p>
            <a:pPr indent="263525">
              <a:buFont typeface="Arial" pitchFamily="34" charset="0"/>
              <a:buChar char="•"/>
              <a:tabLst>
                <a:tab pos="447675" algn="l"/>
              </a:tabLst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реляционная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r="28906" b="57064"/>
          <a:stretch>
            <a:fillRect/>
          </a:stretch>
        </p:blipFill>
        <p:spPr bwMode="auto">
          <a:xfrm>
            <a:off x="-1" y="642918"/>
            <a:ext cx="9019473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177800"/>
            <a:ext cx="8128000" cy="650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177800"/>
            <a:ext cx="8128000" cy="650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177800"/>
            <a:ext cx="8128000" cy="650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l="18457" t="81793" r="50749" b="13005"/>
          <a:stretch>
            <a:fillRect/>
          </a:stretch>
        </p:blipFill>
        <p:spPr bwMode="auto">
          <a:xfrm>
            <a:off x="0" y="4000504"/>
            <a:ext cx="8458259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42844" y="642918"/>
            <a:ext cx="90011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Для поля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Номер зачетки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таблицы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Успеваемость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в свойстве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 Индексированное поле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устанавливаем значение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Да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(Допускаются совпадения).</a:t>
            </a:r>
          </a:p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Это необходимо для создания связи 1-к-1.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2207" t="24801" r="52988" b="60987"/>
          <a:stretch>
            <a:fillRect/>
          </a:stretch>
        </p:blipFill>
        <p:spPr bwMode="auto">
          <a:xfrm>
            <a:off x="357158" y="1643050"/>
            <a:ext cx="8310025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57158" y="428604"/>
            <a:ext cx="785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Структура таблицы</a:t>
            </a:r>
            <a:r>
              <a:rPr lang="ru-RU" sz="4000" b="1" dirty="0" smtClean="0"/>
              <a:t> Факультет</a:t>
            </a:r>
            <a:endParaRPr lang="ru-RU" sz="4000" b="1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763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Структура таблицы</a:t>
            </a:r>
            <a:r>
              <a:rPr lang="ru-RU" sz="4000" b="1" dirty="0" smtClean="0"/>
              <a:t> Студенты</a:t>
            </a:r>
            <a:endParaRPr lang="ru-RU" sz="4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2207" t="24731" r="52774" b="58789"/>
          <a:stretch>
            <a:fillRect/>
          </a:stretch>
        </p:blipFill>
        <p:spPr bwMode="auto">
          <a:xfrm>
            <a:off x="428596" y="2071678"/>
            <a:ext cx="7590288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500042"/>
            <a:ext cx="87831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Структура таблицы</a:t>
            </a:r>
            <a:r>
              <a:rPr lang="ru-RU" sz="4000" b="1" dirty="0" smtClean="0"/>
              <a:t> Успеваемость</a:t>
            </a:r>
            <a:endParaRPr lang="ru-RU" sz="4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7480" t="17041" r="47363" b="62085"/>
          <a:stretch>
            <a:fillRect/>
          </a:stretch>
        </p:blipFill>
        <p:spPr bwMode="auto">
          <a:xfrm>
            <a:off x="500034" y="1500174"/>
            <a:ext cx="7820581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85728"/>
            <a:ext cx="6954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Далее создаем схему данных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28596" y="1214422"/>
            <a:ext cx="76438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Схема данных - это схема связей между полями реляционной БД</a:t>
            </a:r>
            <a:endParaRPr lang="ru-RU" sz="36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7158" y="3071810"/>
            <a:ext cx="76438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вкл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Работа с базами данных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кн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Схема данных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5785" t="6895" r="69872" b="85702"/>
          <a:stretch>
            <a:fillRect/>
          </a:stretch>
        </p:blipFill>
        <p:spPr bwMode="auto">
          <a:xfrm>
            <a:off x="6072198" y="4000504"/>
            <a:ext cx="1571636" cy="214314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285728"/>
            <a:ext cx="76438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Добавляем в схему все 3 таблицы.</a:t>
            </a:r>
            <a:endParaRPr lang="ru-RU" sz="36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r="30612" b="32347"/>
          <a:stretch>
            <a:fillRect/>
          </a:stretch>
        </p:blipFill>
        <p:spPr bwMode="auto">
          <a:xfrm>
            <a:off x="857224" y="1071546"/>
            <a:ext cx="6786610" cy="529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1142984"/>
            <a:ext cx="83582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Модели данных отличаются друг от друга, прежде всего,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способами организации связи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между данными.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177800"/>
            <a:ext cx="8128000" cy="650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285728"/>
            <a:ext cx="8715436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Arial" pitchFamily="34" charset="0"/>
                <a:cs typeface="Arial" pitchFamily="34" charset="0"/>
              </a:rPr>
              <a:t>Создаем связи между ними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Факультет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с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Успеваемость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по полю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Группа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– связь 1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:n</a:t>
            </a:r>
          </a:p>
          <a:p>
            <a:pPr>
              <a:spcAft>
                <a:spcPts val="600"/>
              </a:spcAft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Студенты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с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Успеваемость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по полю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Номер зачетки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– связь 1:1.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714356"/>
            <a:ext cx="87154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Для создания связи надо мышью тянуть поле от главной таблицы к нужному полю в подчиненной таблице.</a:t>
            </a:r>
          </a:p>
          <a:p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Далее в окне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Изменение связей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включить 3 флажка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Обеспечение целостности данных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. 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357298"/>
            <a:ext cx="6879215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Прямая со стрелкой 3"/>
          <p:cNvCxnSpPr/>
          <p:nvPr/>
        </p:nvCxnSpPr>
        <p:spPr>
          <a:xfrm>
            <a:off x="500034" y="3643314"/>
            <a:ext cx="785818" cy="4286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>
            <a:off x="357158" y="4071942"/>
            <a:ext cx="1000132" cy="4286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285720" y="4643446"/>
            <a:ext cx="1000132" cy="1428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19238" t="21435" r="29785" b="46704"/>
          <a:stretch>
            <a:fillRect/>
          </a:stretch>
        </p:blipFill>
        <p:spPr bwMode="auto">
          <a:xfrm>
            <a:off x="285720" y="1214422"/>
            <a:ext cx="857256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214546" y="214290"/>
            <a:ext cx="4115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/>
              <a:t>Схема данных</a:t>
            </a:r>
            <a:endParaRPr lang="ru-RU" sz="4000" b="1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844" y="142852"/>
            <a:ext cx="87154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Для удаления или изменения связи в ее контекстном меню связи выбрать соответствующую команду.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9238" t="21435" r="32422" b="47803"/>
          <a:stretch>
            <a:fillRect/>
          </a:stretch>
        </p:blipFill>
        <p:spPr bwMode="auto">
          <a:xfrm>
            <a:off x="0" y="2143116"/>
            <a:ext cx="8840453" cy="450059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sp>
        <p:nvSpPr>
          <p:cNvPr id="6" name="Овал 5"/>
          <p:cNvSpPr/>
          <p:nvPr/>
        </p:nvSpPr>
        <p:spPr>
          <a:xfrm>
            <a:off x="2428860" y="3714752"/>
            <a:ext cx="2857520" cy="1571636"/>
          </a:xfrm>
          <a:prstGeom prst="ellipse">
            <a:avLst/>
          </a:prstGeom>
          <a:noFill/>
          <a:ln w="317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28662" y="1214422"/>
            <a:ext cx="76438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Далее заполняем 3 таблицы соответствующими сведениями.</a:t>
            </a:r>
          </a:p>
          <a:p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База данных создана.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42844" y="3500438"/>
            <a:ext cx="8643998" cy="255454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60375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Данные представлены в виде древовидной структуры. Каждый элемент может быть связан с одним или несколькими элементами на более низком уровне.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pSp>
        <p:nvGrpSpPr>
          <p:cNvPr id="1026" name="Group 2"/>
          <p:cNvGrpSpPr>
            <a:grpSpLocks noChangeAspect="1"/>
          </p:cNvGrpSpPr>
          <p:nvPr/>
        </p:nvGrpSpPr>
        <p:grpSpPr bwMode="auto">
          <a:xfrm>
            <a:off x="3143240" y="1071546"/>
            <a:ext cx="2628900" cy="2057400"/>
            <a:chOff x="4257" y="2574"/>
            <a:chExt cx="3247" cy="2509"/>
          </a:xfrm>
        </p:grpSpPr>
        <p:sp>
          <p:nvSpPr>
            <p:cNvPr id="1046" name="AutoShape 22"/>
            <p:cNvSpPr>
              <a:spLocks noChangeAspect="1" noChangeArrowheads="1" noTextEdit="1"/>
            </p:cNvSpPr>
            <p:nvPr/>
          </p:nvSpPr>
          <p:spPr bwMode="auto">
            <a:xfrm>
              <a:off x="4257" y="2574"/>
              <a:ext cx="3247" cy="250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4327" y="2713"/>
              <a:ext cx="3108" cy="2370"/>
              <a:chOff x="4581" y="7884"/>
              <a:chExt cx="3962" cy="3061"/>
            </a:xfrm>
          </p:grpSpPr>
          <p:sp>
            <p:nvSpPr>
              <p:cNvPr id="1045" name="AutoShape 21"/>
              <p:cNvSpPr>
                <a:spLocks noChangeShapeType="1"/>
              </p:cNvSpPr>
              <p:nvPr/>
            </p:nvSpPr>
            <p:spPr bwMode="auto">
              <a:xfrm>
                <a:off x="5685" y="8694"/>
                <a:ext cx="427" cy="9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grpSp>
            <p:nvGrpSpPr>
              <p:cNvPr id="1028" name="Group 4"/>
              <p:cNvGrpSpPr>
                <a:grpSpLocks/>
              </p:cNvGrpSpPr>
              <p:nvPr/>
            </p:nvGrpSpPr>
            <p:grpSpPr bwMode="auto">
              <a:xfrm>
                <a:off x="4581" y="7884"/>
                <a:ext cx="3962" cy="3061"/>
                <a:chOff x="4581" y="7797"/>
                <a:chExt cx="3962" cy="3061"/>
              </a:xfrm>
            </p:grpSpPr>
            <p:sp>
              <p:nvSpPr>
                <p:cNvPr id="1044" name="AutoShape 20"/>
                <p:cNvSpPr>
                  <a:spLocks noChangeArrowheads="1"/>
                </p:cNvSpPr>
                <p:nvPr/>
              </p:nvSpPr>
              <p:spPr bwMode="auto">
                <a:xfrm>
                  <a:off x="6584" y="7797"/>
                  <a:ext cx="181" cy="179"/>
                </a:xfrm>
                <a:prstGeom prst="flowChartConnector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43" name="AutoShape 19"/>
                <p:cNvSpPr>
                  <a:spLocks noChangeArrowheads="1"/>
                </p:cNvSpPr>
                <p:nvPr/>
              </p:nvSpPr>
              <p:spPr bwMode="auto">
                <a:xfrm>
                  <a:off x="4581" y="9417"/>
                  <a:ext cx="180" cy="180"/>
                </a:xfrm>
                <a:prstGeom prst="flowChartConnector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42" name="AutoShape 18"/>
                <p:cNvSpPr>
                  <a:spLocks noChangeArrowheads="1"/>
                </p:cNvSpPr>
                <p:nvPr/>
              </p:nvSpPr>
              <p:spPr bwMode="auto">
                <a:xfrm>
                  <a:off x="5685" y="8517"/>
                  <a:ext cx="180" cy="180"/>
                </a:xfrm>
                <a:prstGeom prst="flowChartConnector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41" name="AutoShape 17"/>
                <p:cNvSpPr>
                  <a:spLocks noChangeArrowheads="1"/>
                </p:cNvSpPr>
                <p:nvPr/>
              </p:nvSpPr>
              <p:spPr bwMode="auto">
                <a:xfrm>
                  <a:off x="7282" y="8517"/>
                  <a:ext cx="178" cy="180"/>
                </a:xfrm>
                <a:prstGeom prst="flowChartConnector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40" name="AutoShape 16"/>
                <p:cNvSpPr>
                  <a:spLocks noChangeArrowheads="1"/>
                </p:cNvSpPr>
                <p:nvPr/>
              </p:nvSpPr>
              <p:spPr bwMode="auto">
                <a:xfrm>
                  <a:off x="6022" y="9597"/>
                  <a:ext cx="180" cy="179"/>
                </a:xfrm>
                <a:prstGeom prst="flowChartConnector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39" name="AutoShape 15"/>
                <p:cNvSpPr>
                  <a:spLocks noChangeArrowheads="1"/>
                </p:cNvSpPr>
                <p:nvPr/>
              </p:nvSpPr>
              <p:spPr bwMode="auto">
                <a:xfrm>
                  <a:off x="7282" y="9597"/>
                  <a:ext cx="178" cy="181"/>
                </a:xfrm>
                <a:prstGeom prst="flowChartConnector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38" name="AutoShape 14"/>
                <p:cNvSpPr>
                  <a:spLocks noChangeArrowheads="1"/>
                </p:cNvSpPr>
                <p:nvPr/>
              </p:nvSpPr>
              <p:spPr bwMode="auto">
                <a:xfrm>
                  <a:off x="8361" y="9238"/>
                  <a:ext cx="182" cy="179"/>
                </a:xfrm>
                <a:prstGeom prst="flowChartConnector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37" name="AutoShape 13"/>
                <p:cNvSpPr>
                  <a:spLocks noChangeShapeType="1"/>
                </p:cNvSpPr>
                <p:nvPr/>
              </p:nvSpPr>
              <p:spPr bwMode="auto">
                <a:xfrm flipH="1">
                  <a:off x="5775" y="7797"/>
                  <a:ext cx="900" cy="72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36" name="AutoShape 12"/>
                <p:cNvSpPr>
                  <a:spLocks noChangeShapeType="1"/>
                </p:cNvSpPr>
                <p:nvPr/>
              </p:nvSpPr>
              <p:spPr bwMode="auto">
                <a:xfrm>
                  <a:off x="6675" y="7976"/>
                  <a:ext cx="607" cy="63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35" name="AutoShape 11"/>
                <p:cNvSpPr>
                  <a:spLocks noChangeShapeType="1"/>
                </p:cNvSpPr>
                <p:nvPr/>
              </p:nvSpPr>
              <p:spPr bwMode="auto">
                <a:xfrm flipH="1">
                  <a:off x="4735" y="8607"/>
                  <a:ext cx="950" cy="83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34" name="AutoShape 10"/>
                <p:cNvSpPr>
                  <a:spLocks noChangeShapeType="1"/>
                </p:cNvSpPr>
                <p:nvPr/>
              </p:nvSpPr>
              <p:spPr bwMode="auto">
                <a:xfrm>
                  <a:off x="7395" y="8697"/>
                  <a:ext cx="2" cy="90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33" name="AutoShape 9"/>
                <p:cNvSpPr>
                  <a:spLocks noChangeShapeType="1"/>
                </p:cNvSpPr>
                <p:nvPr/>
              </p:nvSpPr>
              <p:spPr bwMode="auto">
                <a:xfrm>
                  <a:off x="7371" y="8517"/>
                  <a:ext cx="1081" cy="72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32" name="AutoShape 8"/>
                <p:cNvSpPr>
                  <a:spLocks noChangeArrowheads="1"/>
                </p:cNvSpPr>
                <p:nvPr/>
              </p:nvSpPr>
              <p:spPr bwMode="auto">
                <a:xfrm>
                  <a:off x="5300" y="10497"/>
                  <a:ext cx="176" cy="180"/>
                </a:xfrm>
                <a:prstGeom prst="flowChartConnector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31" name="AutoShape 7"/>
                <p:cNvSpPr>
                  <a:spLocks noChangeArrowheads="1"/>
                </p:cNvSpPr>
                <p:nvPr/>
              </p:nvSpPr>
              <p:spPr bwMode="auto">
                <a:xfrm>
                  <a:off x="6741" y="10677"/>
                  <a:ext cx="177" cy="181"/>
                </a:xfrm>
                <a:prstGeom prst="flowChartConnector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30" name="AutoShape 6"/>
                <p:cNvSpPr>
                  <a:spLocks noChangeShapeType="1"/>
                </p:cNvSpPr>
                <p:nvPr/>
              </p:nvSpPr>
              <p:spPr bwMode="auto">
                <a:xfrm flipH="1">
                  <a:off x="5476" y="9751"/>
                  <a:ext cx="597" cy="772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29" name="AutoShape 5"/>
                <p:cNvSpPr>
                  <a:spLocks noChangeShapeType="1"/>
                </p:cNvSpPr>
                <p:nvPr/>
              </p:nvSpPr>
              <p:spPr bwMode="auto">
                <a:xfrm>
                  <a:off x="6137" y="9776"/>
                  <a:ext cx="716" cy="9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</p:grpSp>
        </p:grpSp>
      </p:grpSp>
      <p:sp>
        <p:nvSpPr>
          <p:cNvPr id="25" name="Прямоугольник 24"/>
          <p:cNvSpPr/>
          <p:nvPr/>
        </p:nvSpPr>
        <p:spPr>
          <a:xfrm>
            <a:off x="1285852" y="0"/>
            <a:ext cx="66055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ln/>
                <a:latin typeface="Arial" pitchFamily="34" charset="0"/>
                <a:cs typeface="Arial" pitchFamily="34" charset="0"/>
              </a:rPr>
              <a:t>Иерархическая модель данных</a:t>
            </a:r>
            <a:endParaRPr lang="ru-RU" sz="3200" b="1" u="sng" dirty="0">
              <a:ln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1651</TotalTime>
  <Words>1912</Words>
  <Application>Microsoft Office PowerPoint</Application>
  <PresentationFormat>Экран (4:3)</PresentationFormat>
  <Paragraphs>455</Paragraphs>
  <Slides>86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86</vt:i4>
      </vt:variant>
    </vt:vector>
  </HeadingPairs>
  <TitlesOfParts>
    <vt:vector size="93" baseType="lpstr">
      <vt:lpstr>Arial</vt:lpstr>
      <vt:lpstr>Calibri</vt:lpstr>
      <vt:lpstr>Georgia</vt:lpstr>
      <vt:lpstr>Times New Roman</vt:lpstr>
      <vt:lpstr>Wingdings</vt:lpstr>
      <vt:lpstr>Wingdings 2</vt:lpstr>
      <vt:lpstr>Официальная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219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Lena</dc:creator>
  <cp:lastModifiedBy>Ekaterina Astapkina</cp:lastModifiedBy>
  <cp:revision>184</cp:revision>
  <dcterms:created xsi:type="dcterms:W3CDTF">2009-11-29T17:34:10Z</dcterms:created>
  <dcterms:modified xsi:type="dcterms:W3CDTF">2019-12-27T23:22:59Z</dcterms:modified>
</cp:coreProperties>
</file>