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4" r:id="rId2"/>
    <p:sldId id="295" r:id="rId3"/>
    <p:sldId id="296" r:id="rId4"/>
    <p:sldId id="297" r:id="rId5"/>
    <p:sldId id="298" r:id="rId6"/>
    <p:sldId id="278" r:id="rId7"/>
    <p:sldId id="257" r:id="rId8"/>
    <p:sldId id="267" r:id="rId9"/>
    <p:sldId id="299" r:id="rId10"/>
    <p:sldId id="300" r:id="rId11"/>
    <p:sldId id="301" r:id="rId12"/>
    <p:sldId id="302" r:id="rId13"/>
    <p:sldId id="262" r:id="rId14"/>
    <p:sldId id="258" r:id="rId15"/>
    <p:sldId id="290" r:id="rId16"/>
    <p:sldId id="261" r:id="rId17"/>
    <p:sldId id="263" r:id="rId18"/>
    <p:sldId id="289" r:id="rId19"/>
    <p:sldId id="264" r:id="rId20"/>
    <p:sldId id="265" r:id="rId21"/>
    <p:sldId id="266" r:id="rId22"/>
    <p:sldId id="292" r:id="rId23"/>
    <p:sldId id="293" r:id="rId24"/>
    <p:sldId id="268" r:id="rId25"/>
    <p:sldId id="270" r:id="rId26"/>
    <p:sldId id="271" r:id="rId27"/>
    <p:sldId id="291" r:id="rId28"/>
    <p:sldId id="303" r:id="rId29"/>
    <p:sldId id="304" r:id="rId30"/>
    <p:sldId id="305" r:id="rId31"/>
    <p:sldId id="306" r:id="rId32"/>
    <p:sldId id="307" r:id="rId33"/>
    <p:sldId id="308" r:id="rId34"/>
    <p:sldId id="28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1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1_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28.09\&#1051;&#1072;&#1073;2_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072;\Lena_Rabota_10-11\&#1051;&#1072;&#1073;%20Excel%203\Excel3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&#1051;&#1077;&#1085;&#1072;\Lena_Rabota_10-11\&#1051;&#1072;&#1073;%20Excel%203\Excel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90507436570441"/>
          <c:y val="7.454870224555267E-2"/>
          <c:w val="0.6401935695538068"/>
          <c:h val="0.79822506561679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Январь!$E$3</c:f>
              <c:strCache>
                <c:ptCount val="1"/>
                <c:pt idx="0">
                  <c:v>Оклад</c:v>
                </c:pt>
              </c:strCache>
            </c:strRef>
          </c:tx>
          <c:invertIfNegative val="0"/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Январь!$E$4:$E$7</c:f>
              <c:numCache>
                <c:formatCode>General</c:formatCode>
                <c:ptCount val="4"/>
                <c:pt idx="0">
                  <c:v>800000</c:v>
                </c:pt>
                <c:pt idx="1">
                  <c:v>600000</c:v>
                </c:pt>
                <c:pt idx="2">
                  <c:v>500000</c:v>
                </c:pt>
                <c:pt idx="3">
                  <c:v>650000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0-4BE7-85F7-20052FBA6003}"/>
            </c:ext>
          </c:extLst>
        </c:ser>
        <c:ser>
          <c:idx val="1"/>
          <c:order val="1"/>
          <c:tx>
            <c:strRef>
              <c:f>Январь!$J$3</c:f>
              <c:strCache>
                <c:ptCount val="1"/>
                <c:pt idx="0">
                  <c:v>Получить</c:v>
                </c:pt>
              </c:strCache>
            </c:strRef>
          </c:tx>
          <c:invertIfNegative val="0"/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Январь!$J$4:$J$7</c:f>
              <c:numCache>
                <c:formatCode>General</c:formatCode>
                <c:ptCount val="4"/>
                <c:pt idx="0">
                  <c:v>1196800</c:v>
                </c:pt>
                <c:pt idx="1">
                  <c:v>792000</c:v>
                </c:pt>
                <c:pt idx="2">
                  <c:v>748000</c:v>
                </c:pt>
                <c:pt idx="3">
                  <c:v>858000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40-4BE7-85F7-20052FBA6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080896"/>
        <c:axId val="102082816"/>
      </c:barChart>
      <c:catAx>
        <c:axId val="102080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2082816"/>
        <c:crosses val="autoZero"/>
        <c:auto val="1"/>
        <c:lblAlgn val="ctr"/>
        <c:lblOffset val="100"/>
        <c:noMultiLvlLbl val="0"/>
      </c:catAx>
      <c:valAx>
        <c:axId val="102082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080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Январь!$J$3</c:f>
              <c:strCache>
                <c:ptCount val="1"/>
                <c:pt idx="0">
                  <c:v>Получить</c:v>
                </c:pt>
              </c:strCache>
            </c:strRef>
          </c:tx>
          <c:cat>
            <c:strRef>
              <c:f>Январь!$B$4:$B$7</c:f>
              <c:strCache>
                <c:ptCount val="4"/>
                <c:pt idx="0">
                  <c:v>Лебедев</c:v>
                </c:pt>
                <c:pt idx="1">
                  <c:v>Снегирев</c:v>
                </c:pt>
                <c:pt idx="2">
                  <c:v>Чиж</c:v>
                </c:pt>
                <c:pt idx="3">
                  <c:v>Чайкин</c:v>
                </c:pt>
              </c:strCache>
            </c:strRef>
          </c:cat>
          <c:val>
            <c:numRef>
              <c:f>Январь!$J$4:$J$7</c:f>
              <c:numCache>
                <c:formatCode>General</c:formatCode>
                <c:ptCount val="4"/>
                <c:pt idx="0">
                  <c:v>1196800</c:v>
                </c:pt>
                <c:pt idx="1">
                  <c:v>792000</c:v>
                </c:pt>
                <c:pt idx="2">
                  <c:v>748000</c:v>
                </c:pt>
                <c:pt idx="3">
                  <c:v>858000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D-4B09-9DD9-76BB3E777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Графики</a:t>
            </a:r>
            <a:r>
              <a:rPr lang="ru-RU" baseline="0" dirty="0"/>
              <a:t> функций </a:t>
            </a:r>
            <a:r>
              <a:rPr lang="en-US" baseline="0" dirty="0"/>
              <a:t>f(x) </a:t>
            </a:r>
            <a:r>
              <a:rPr lang="ru-RU" baseline="0" dirty="0"/>
              <a:t>и </a:t>
            </a:r>
            <a:r>
              <a:rPr lang="en-US" baseline="0" dirty="0"/>
              <a:t>z(x)</a:t>
            </a:r>
            <a:endParaRPr lang="ru-RU" dirty="0"/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Лист1!$B$18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Лист1!$A$19:$A$39</c:f>
              <c:numCache>
                <c:formatCode>0.00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Лист1!$B$19:$B$39</c:f>
              <c:numCache>
                <c:formatCode>0.00</c:formatCode>
                <c:ptCount val="21"/>
                <c:pt idx="0">
                  <c:v>0.95892427466313934</c:v>
                </c:pt>
                <c:pt idx="1">
                  <c:v>0.97753011766509745</c:v>
                </c:pt>
                <c:pt idx="2">
                  <c:v>0.7568024953079282</c:v>
                </c:pt>
                <c:pt idx="3">
                  <c:v>0.35078322768962006</c:v>
                </c:pt>
                <c:pt idx="4">
                  <c:v>-0.14112000805986719</c:v>
                </c:pt>
                <c:pt idx="5">
                  <c:v>-0.59847214410395566</c:v>
                </c:pt>
                <c:pt idx="6">
                  <c:v>-0.90929742682568171</c:v>
                </c:pt>
                <c:pt idx="7">
                  <c:v>-0.99749498660405445</c:v>
                </c:pt>
                <c:pt idx="8">
                  <c:v>-0.8414709848078965</c:v>
                </c:pt>
                <c:pt idx="9">
                  <c:v>-0.47942553860420323</c:v>
                </c:pt>
                <c:pt idx="10">
                  <c:v>0</c:v>
                </c:pt>
                <c:pt idx="11">
                  <c:v>-4.3163480774297373E-2</c:v>
                </c:pt>
                <c:pt idx="12">
                  <c:v>0.28357603940507781</c:v>
                </c:pt>
                <c:pt idx="13">
                  <c:v>-0.68076543390168964</c:v>
                </c:pt>
                <c:pt idx="14">
                  <c:v>0.97208590375006132</c:v>
                </c:pt>
                <c:pt idx="15">
                  <c:v>-0.92864581084714815</c:v>
                </c:pt>
                <c:pt idx="16">
                  <c:v>0.58565280382633988</c:v>
                </c:pt>
                <c:pt idx="17">
                  <c:v>-0.20679993285050652</c:v>
                </c:pt>
                <c:pt idx="18">
                  <c:v>1.9881761212578758E-2</c:v>
                </c:pt>
                <c:pt idx="19">
                  <c:v>5.9216344249917417E-4</c:v>
                </c:pt>
                <c:pt idx="20">
                  <c:v>-7.8503181237742123E-2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49-47B2-B235-2DD3B50C62F5}"/>
            </c:ext>
          </c:extLst>
        </c:ser>
        <c:ser>
          <c:idx val="1"/>
          <c:order val="1"/>
          <c:tx>
            <c:strRef>
              <c:f>Лист1!$C$18</c:f>
              <c:strCache>
                <c:ptCount val="1"/>
                <c:pt idx="0">
                  <c:v>z(x)</c:v>
                </c:pt>
              </c:strCache>
            </c:strRef>
          </c:tx>
          <c:marker>
            <c:symbol val="none"/>
          </c:marker>
          <c:xVal>
            <c:numRef>
              <c:f>Лист1!$A$19:$A$39</c:f>
              <c:numCache>
                <c:formatCode>0.00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Лист1!$C$19:$C$39</c:f>
              <c:numCache>
                <c:formatCode>0.00</c:formatCode>
                <c:ptCount val="21"/>
                <c:pt idx="0">
                  <c:v>3.0714285714285707</c:v>
                </c:pt>
                <c:pt idx="1">
                  <c:v>2.3928571428571428</c:v>
                </c:pt>
                <c:pt idx="2">
                  <c:v>1.7857142857142843</c:v>
                </c:pt>
                <c:pt idx="3">
                  <c:v>1.25</c:v>
                </c:pt>
                <c:pt idx="4">
                  <c:v>0.78571428571428559</c:v>
                </c:pt>
                <c:pt idx="5">
                  <c:v>0.39285714285714313</c:v>
                </c:pt>
                <c:pt idx="6">
                  <c:v>7.1428571428571411E-2</c:v>
                </c:pt>
                <c:pt idx="7">
                  <c:v>-0.17857142857142874</c:v>
                </c:pt>
                <c:pt idx="8">
                  <c:v>-0.35714285714285754</c:v>
                </c:pt>
                <c:pt idx="9">
                  <c:v>-0.4642857142857143</c:v>
                </c:pt>
                <c:pt idx="10">
                  <c:v>-0.5</c:v>
                </c:pt>
                <c:pt idx="11">
                  <c:v>-0.4642857142857143</c:v>
                </c:pt>
                <c:pt idx="12">
                  <c:v>-0.35714285714285754</c:v>
                </c:pt>
                <c:pt idx="13">
                  <c:v>-0.17857142857142874</c:v>
                </c:pt>
                <c:pt idx="14">
                  <c:v>7.1428571428571411E-2</c:v>
                </c:pt>
                <c:pt idx="15">
                  <c:v>0.39285714285714313</c:v>
                </c:pt>
                <c:pt idx="16">
                  <c:v>0.78571428571428559</c:v>
                </c:pt>
                <c:pt idx="17">
                  <c:v>1.25</c:v>
                </c:pt>
                <c:pt idx="18">
                  <c:v>1.7857142857142843</c:v>
                </c:pt>
                <c:pt idx="19">
                  <c:v>2.3928571428571428</c:v>
                </c:pt>
                <c:pt idx="20">
                  <c:v>3.0714285714285707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49-47B2-B235-2DD3B50C6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6672"/>
        <c:axId val="62478592"/>
      </c:scatterChart>
      <c:valAx>
        <c:axId val="6247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Значения </a:t>
                </a:r>
                <a:r>
                  <a:rPr lang="en-US" dirty="0"/>
                  <a:t>x</a:t>
                </a:r>
                <a:endParaRPr lang="ru-RU" dirty="0"/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crossAx val="62478592"/>
        <c:crosses val="autoZero"/>
        <c:crossBetween val="midCat"/>
      </c:valAx>
      <c:valAx>
        <c:axId val="624785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Значения</a:t>
                </a:r>
                <a:r>
                  <a:rPr lang="ru-RU" baseline="0" dirty="0"/>
                  <a:t> </a:t>
                </a:r>
                <a:r>
                  <a:rPr lang="en-US" baseline="0" dirty="0"/>
                  <a:t>f(x) </a:t>
                </a:r>
                <a:r>
                  <a:rPr lang="ru-RU" baseline="0" dirty="0"/>
                  <a:t>и </a:t>
                </a:r>
                <a:r>
                  <a:rPr lang="en-US" baseline="0" dirty="0"/>
                  <a:t>z(x)</a:t>
                </a:r>
                <a:endParaRPr lang="ru-RU" dirty="0"/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crossAx val="624766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Лист1!$B$4</c:f>
              <c:strCache>
                <c:ptCount val="1"/>
                <c:pt idx="0">
                  <c:v>f(x)</c:v>
                </c:pt>
              </c:strCache>
            </c:strRef>
          </c:tx>
          <c:spPr>
            <a:ln w="66675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Лист1!$A$5:$A$16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Лист1!$B$5:$B$16</c:f>
              <c:numCache>
                <c:formatCode>General</c:formatCode>
                <c:ptCount val="12"/>
                <c:pt idx="0">
                  <c:v>-3.3588799919401326</c:v>
                </c:pt>
                <c:pt idx="1">
                  <c:v>-2.4015278558960436</c:v>
                </c:pt>
                <c:pt idx="2">
                  <c:v>-1.5907025731743183</c:v>
                </c:pt>
                <c:pt idx="3">
                  <c:v>-1.0025050133959454</c:v>
                </c:pt>
                <c:pt idx="4">
                  <c:v>-0.6585290151921035</c:v>
                </c:pt>
                <c:pt idx="5">
                  <c:v>-0.52057446139579699</c:v>
                </c:pt>
                <c:pt idx="6">
                  <c:v>-0.5</c:v>
                </c:pt>
                <c:pt idx="7">
                  <c:v>-0.47942553860420301</c:v>
                </c:pt>
                <c:pt idx="8">
                  <c:v>-0.3414709848078965</c:v>
                </c:pt>
                <c:pt idx="9">
                  <c:v>2.5050133959455545E-3</c:v>
                </c:pt>
                <c:pt idx="10">
                  <c:v>0.59070257317431829</c:v>
                </c:pt>
                <c:pt idx="11">
                  <c:v>1.4015278558960436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08-40E7-9C9F-9D1389DED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48576"/>
        <c:axId val="85832832"/>
      </c:scatterChart>
      <c:valAx>
        <c:axId val="490485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5832832"/>
        <c:crosses val="autoZero"/>
        <c:crossBetween val="midCat"/>
        <c:majorUnit val="1"/>
      </c:valAx>
      <c:valAx>
        <c:axId val="85832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048576"/>
        <c:crosses val="autoZero"/>
        <c:crossBetween val="midCat"/>
        <c:majorUnit val="1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338331834394827"/>
          <c:y val="3.7392890226956937E-2"/>
          <c:w val="0.76345844269466345"/>
          <c:h val="0.8971988918051913"/>
        </c:manualLayout>
      </c:layout>
      <c:scatterChart>
        <c:scatterStyle val="smoothMarker"/>
        <c:varyColors val="0"/>
        <c:ser>
          <c:idx val="0"/>
          <c:order val="0"/>
          <c:spPr>
            <a:ln w="41275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Лист1!$E$5:$E$16</c:f>
              <c:numCache>
                <c:formatCode>General</c:formatCode>
                <c:ptCount val="12"/>
                <c:pt idx="0">
                  <c:v>-3</c:v>
                </c:pt>
                <c:pt idx="1">
                  <c:v>-2.5</c:v>
                </c:pt>
                <c:pt idx="2">
                  <c:v>-2</c:v>
                </c:pt>
                <c:pt idx="3">
                  <c:v>-1.5</c:v>
                </c:pt>
                <c:pt idx="4">
                  <c:v>-1</c:v>
                </c:pt>
                <c:pt idx="5">
                  <c:v>-0.5</c:v>
                </c:pt>
                <c:pt idx="6">
                  <c:v>0</c:v>
                </c:pt>
                <c:pt idx="7">
                  <c:v>0.5</c:v>
                </c:pt>
                <c:pt idx="8">
                  <c:v>1</c:v>
                </c:pt>
                <c:pt idx="9">
                  <c:v>1.5</c:v>
                </c:pt>
                <c:pt idx="10">
                  <c:v>2</c:v>
                </c:pt>
                <c:pt idx="11">
                  <c:v>2.5</c:v>
                </c:pt>
              </c:numCache>
            </c:numRef>
          </c:xVal>
          <c:yVal>
            <c:numRef>
              <c:f>Лист1!$F$5:$F$16</c:f>
              <c:numCache>
                <c:formatCode>General</c:formatCode>
                <c:ptCount val="12"/>
                <c:pt idx="0">
                  <c:v>-4.2418138352088386</c:v>
                </c:pt>
                <c:pt idx="1">
                  <c:v>-5.8267040903970502</c:v>
                </c:pt>
                <c:pt idx="2">
                  <c:v>-6</c:v>
                </c:pt>
                <c:pt idx="3">
                  <c:v>-4.9491215285066774</c:v>
                </c:pt>
                <c:pt idx="4">
                  <c:v>-3.1612092234725591</c:v>
                </c:pt>
                <c:pt idx="5">
                  <c:v>-1.2475802058369601</c:v>
                </c:pt>
                <c:pt idx="6">
                  <c:v>0.24844050964142728</c:v>
                </c:pt>
                <c:pt idx="7">
                  <c:v>1.0028590388673342</c:v>
                </c:pt>
                <c:pt idx="8">
                  <c:v>0.97998499320089083</c:v>
                </c:pt>
                <c:pt idx="9">
                  <c:v>0.40468503093619446</c:v>
                </c:pt>
                <c:pt idx="10">
                  <c:v>-0.34635637913638806</c:v>
                </c:pt>
                <c:pt idx="11">
                  <c:v>-0.89460210028461018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01-4B68-89D8-4E3A9E89D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68992"/>
        <c:axId val="50870528"/>
      </c:scatterChart>
      <c:valAx>
        <c:axId val="5086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870528"/>
        <c:crosses val="autoZero"/>
        <c:crossBetween val="midCat"/>
      </c:valAx>
      <c:valAx>
        <c:axId val="50870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86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0.20408</cdr:x>
      <cdr:y>0.2381</cdr:y>
    </cdr:from>
    <cdr:to>
      <cdr:x>0.96939</cdr:x>
      <cdr:y>0.2381</cdr:y>
    </cdr:to>
    <cdr:sp macro="" textlink="">
      <cdr:nvSpPr>
        <cdr:cNvPr id="3" name="Прямая соединительная линия 2"/>
        <cdr:cNvSpPr/>
      </cdr:nvSpPr>
      <cdr:spPr>
        <a:xfrm xmlns:a="http://schemas.openxmlformats.org/drawingml/2006/main">
          <a:off x="1428760" y="1071570"/>
          <a:ext cx="5357850" cy="0"/>
        </a:xfrm>
        <a:prstGeom xmlns:a="http://schemas.openxmlformats.org/drawingml/2006/main" prst="line">
          <a:avLst/>
        </a:prstGeom>
        <a:ln xmlns:a="http://schemas.openxmlformats.org/drawingml/2006/main" w="508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BD82D-906C-41AA-8710-38D386F2F7EF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CB5A0-372A-4C59-B5FC-917D3DCAB3D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794-E7EA-40AC-9E48-D49D76F3003C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E80-5CBC-4A5E-B927-144CFB133314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F5B-D954-432A-981B-002DBA9C568E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C27-59D8-4348-87FA-6C44E0185FA8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D165-EAB5-4F44-94C4-FA58999432A9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8E3F-4DAA-4777-A496-F1995A32ABCC}" type="datetime1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9B84-883A-4E54-9205-0644F1FD071E}" type="datetime1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E564-3591-4CD6-BA75-C1566B735934}" type="datetime1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919B-DAA1-4CC9-BA75-C60DD928F0A7}" type="datetime1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0E0B-9529-4FE1-B5F3-80A9FF8633A9}" type="datetime1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01E-F9FB-4D10-BEF1-0B4C12E3280D}" type="datetime1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A1CF-8B07-4877-AC84-9B44F06B2B51}" type="datetime1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D148-7CE4-4AF2-A257-E142067E727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642918"/>
            <a:ext cx="9001156" cy="10715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Отображение данных в виде диаграмм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4282" y="3429000"/>
            <a:ext cx="8643998" cy="23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Основные типы диаграмм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3200" b="1" u="sng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Гистограмма, График, Круговая,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Кольцевая,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Точечная,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Лепестковая и др.</a:t>
            </a:r>
          </a:p>
          <a:p>
            <a:pPr marL="0" marR="0" lvl="0" indent="355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714356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latin typeface="Arial" pitchFamily="34" charset="0"/>
                <a:cs typeface="Arial" pitchFamily="34" charset="0"/>
              </a:rPr>
              <a:t>Правила составления имен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3571876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Вставка имени  в текущую формулу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718" t="3750" r="18701" b="17500"/>
          <a:stretch>
            <a:fillRect/>
          </a:stretch>
        </p:blipFill>
        <p:spPr bwMode="auto">
          <a:xfrm>
            <a:off x="357158" y="1000108"/>
            <a:ext cx="8395631" cy="556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 flipH="1">
            <a:off x="2071670" y="0"/>
            <a:ext cx="5097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Диспетчер имен</a:t>
            </a:r>
            <a:endParaRPr lang="ru-RU" sz="4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500" r="29687" b="52500"/>
          <a:stretch>
            <a:fillRect/>
          </a:stretch>
        </p:blipFill>
        <p:spPr bwMode="auto">
          <a:xfrm>
            <a:off x="214282" y="3000372"/>
            <a:ext cx="876302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0257" y="142852"/>
            <a:ext cx="8679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сетки, строки формул, </a:t>
            </a:r>
          </a:p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заголовков столбцов и строк</a:t>
            </a: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2143116"/>
            <a:ext cx="93004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Вкл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Вид / </a:t>
            </a:r>
            <a:r>
              <a:rPr kumimoji="0" lang="ru-RU" sz="4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кн.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Показать или скрыть </a:t>
            </a:r>
            <a:endParaRPr kumimoji="0" 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34" y="428604"/>
            <a:ext cx="903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Отображение формул в ячейках листа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Вкл.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Формулы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Зависимости формул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/</a:t>
            </a:r>
            <a:endParaRPr lang="ru-RU" sz="4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i="1" dirty="0" smtClean="0">
                <a:latin typeface="Arial" pitchFamily="34" charset="0"/>
                <a:cs typeface="Arial" pitchFamily="34" charset="0"/>
              </a:rPr>
              <a:t>кн.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Показать формулы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0034" y="142852"/>
            <a:ext cx="8229600" cy="5111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Использование функций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643306" y="1643050"/>
            <a:ext cx="48974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 smtClean="0">
                <a:latin typeface="Georgia" pitchFamily="18" charset="0"/>
              </a:rPr>
              <a:t>Автосумма</a:t>
            </a:r>
            <a:endParaRPr lang="ru-RU" sz="4000" b="1" dirty="0">
              <a:latin typeface="Georgia" pitchFamily="18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928926" y="5143512"/>
            <a:ext cx="53863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4000" b="1" dirty="0">
                <a:latin typeface="Georgia" pitchFamily="18" charset="0"/>
              </a:rPr>
              <a:t>Вставка функции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6054" r="94825" b="82960"/>
          <a:stretch>
            <a:fillRect/>
          </a:stretch>
        </p:blipFill>
        <p:spPr bwMode="auto">
          <a:xfrm>
            <a:off x="714348" y="3857628"/>
            <a:ext cx="1643074" cy="27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</a:blip>
          <a:srcRect l="84654" t="6054" r="11956" b="90650"/>
          <a:stretch>
            <a:fillRect/>
          </a:stretch>
        </p:blipFill>
        <p:spPr bwMode="auto">
          <a:xfrm>
            <a:off x="500034" y="1000108"/>
            <a:ext cx="220437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000924" cy="559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7"/>
          <p:cNvSpPr txBox="1">
            <a:spLocks/>
          </p:cNvSpPr>
          <p:nvPr/>
        </p:nvSpPr>
        <p:spPr>
          <a:xfrm>
            <a:off x="357158" y="14285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Arial" pitchFamily="34" charset="0"/>
                <a:ea typeface="+mj-ea"/>
                <a:cs typeface="Arial" pitchFamily="34" charset="0"/>
              </a:rPr>
              <a:t>Мастер функций</a:t>
            </a:r>
            <a:endParaRPr lang="ru-RU" sz="36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latin typeface="Arial" pitchFamily="34" charset="0"/>
                <a:ea typeface="+mj-ea"/>
                <a:cs typeface="Arial" pitchFamily="34" charset="0"/>
              </a:rPr>
              <a:t>Вставка функции ЕСЛИ</a:t>
            </a:r>
            <a:endParaRPr lang="ru-RU" sz="36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37" y="1357298"/>
            <a:ext cx="87300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u="sng" dirty="0" smtClean="0">
                <a:latin typeface="Arial" pitchFamily="34" charset="0"/>
                <a:ea typeface="+mj-ea"/>
                <a:cs typeface="Arial" pitchFamily="34" charset="0"/>
              </a:rPr>
              <a:t>Основные </a:t>
            </a:r>
            <a:r>
              <a:rPr kumimoji="0" lang="ru-RU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функции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225689"/>
            <a:ext cx="807249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СУММ(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-  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умма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чисел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, у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МИН(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   -     минимум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МАКС(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  -      максимум</a:t>
            </a:r>
          </a:p>
          <a:p>
            <a:pPr>
              <a:spcAft>
                <a:spcPts val="1200"/>
              </a:spcAft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СРЗНАЧ(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x; y;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…) -    среднее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ABS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– модуль 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х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Корень(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или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x^(1/2)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– </a:t>
            </a:r>
          </a:p>
          <a:p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857884" y="5214950"/>
          <a:ext cx="763592" cy="72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Формула" r:id="rId3" imgW="241200" imgH="228600" progId="Equation.3">
                  <p:embed/>
                </p:oleObj>
              </mc:Choice>
              <mc:Fallback>
                <p:oleObj name="Формула" r:id="rId3" imgW="2412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214950"/>
                        <a:ext cx="763592" cy="723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048250" y="4032250"/>
          <a:ext cx="5238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Формула" r:id="rId5" imgW="164880" imgH="253800" progId="Equation.3">
                  <p:embed/>
                </p:oleObj>
              </mc:Choice>
              <mc:Fallback>
                <p:oleObj name="Формула" r:id="rId5" imgW="1648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4032250"/>
                        <a:ext cx="5238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1368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Sin(x) – Sin x,            Cos(x) –  Cos x </a:t>
            </a:r>
          </a:p>
          <a:p>
            <a:pPr>
              <a:spcAft>
                <a:spcPts val="1200"/>
              </a:spcAft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Asin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Arcsin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x,   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Acos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Arccos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Tan(x) –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Tg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x,          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Atan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Arctg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>
              <a:spcAft>
                <a:spcPts val="1200"/>
              </a:spcAft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Ln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(x) 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натуральный логарифм</a:t>
            </a: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Log(x, y) -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логарифм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по основанию у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Log10(x)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– десятичный логарифм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Exp(x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 – (экспонента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x)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e</a:t>
            </a:r>
            <a:r>
              <a:rPr lang="en-US" sz="3600" b="1" baseline="30000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3600" b="1" baseline="30000" dirty="0" smtClean="0">
              <a:latin typeface="Arial" pitchFamily="34" charset="0"/>
              <a:cs typeface="Arial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4286256"/>
            <a:ext cx="8929718" cy="785818"/>
          </a:xfrm>
        </p:spPr>
        <p:txBody>
          <a:bodyPr>
            <a:norm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НЕ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4400" b="1" dirty="0" err="1" smtClean="0">
                <a:latin typeface="Arial" pitchFamily="34" charset="0"/>
                <a:cs typeface="Arial" pitchFamily="34" charset="0"/>
              </a:rPr>
              <a:t>лог._значение</a:t>
            </a:r>
            <a:r>
              <a:rPr lang="ru-RU" sz="4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2714620"/>
            <a:ext cx="73781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 2" pitchFamily="18" charset="2"/>
              <a:buNone/>
            </a:pPr>
            <a:r>
              <a:rPr lang="ru-RU" sz="4400" b="1" u="sng" dirty="0" smtClean="0">
                <a:latin typeface="Arial" pitchFamily="34" charset="0"/>
                <a:cs typeface="Arial" pitchFamily="34" charset="0"/>
              </a:rPr>
              <a:t>Функция   НЕ (отрицание)</a:t>
            </a:r>
          </a:p>
        </p:txBody>
      </p:sp>
      <p:sp>
        <p:nvSpPr>
          <p:cNvPr id="10" name="Заголовок 7"/>
          <p:cNvSpPr txBox="1">
            <a:spLocks/>
          </p:cNvSpPr>
          <p:nvPr/>
        </p:nvSpPr>
        <p:spPr>
          <a:xfrm>
            <a:off x="142844" y="285728"/>
            <a:ext cx="8693181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>
                <a:latin typeface="Arial" pitchFamily="34" charset="0"/>
                <a:ea typeface="+mj-ea"/>
                <a:cs typeface="Arial" pitchFamily="34" charset="0"/>
              </a:rPr>
              <a:t>Логические </a:t>
            </a:r>
            <a:r>
              <a:rPr lang="ru-RU" sz="3600" b="1" u="sng" dirty="0" smtClean="0">
                <a:latin typeface="Arial" pitchFamily="34" charset="0"/>
                <a:ea typeface="+mj-ea"/>
                <a:cs typeface="Arial" pitchFamily="34" charset="0"/>
              </a:rPr>
              <a:t>функции (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И,   ИЛИ,   НЕ) </a:t>
            </a:r>
          </a:p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785786" y="1714488"/>
          <a:ext cx="7358114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714612" y="642918"/>
            <a:ext cx="500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latin typeface="Arial" pitchFamily="34" charset="0"/>
                <a:cs typeface="Arial" pitchFamily="34" charset="0"/>
                <a:sym typeface="Symbol" pitchFamily="18" charset="2"/>
              </a:rPr>
              <a:t>Гистограмма</a:t>
            </a:r>
            <a:endParaRPr lang="ru-RU" sz="4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44" y="1643050"/>
            <a:ext cx="9001156" cy="1428760"/>
          </a:xfrm>
        </p:spPr>
        <p:txBody>
          <a:bodyPr>
            <a:normAutofit fontScale="92500"/>
          </a:bodyPr>
          <a:lstStyle/>
          <a:p>
            <a:pPr algn="ctr" eaLnBrk="1" hangingPunct="1">
              <a:buFont typeface="Wingdings 2" pitchFamily="18" charset="2"/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ru-RU" sz="4300" b="1" dirty="0" smtClean="0">
                <a:latin typeface="Arial" pitchFamily="34" charset="0"/>
                <a:cs typeface="Arial" pitchFamily="34" charset="0"/>
              </a:rPr>
              <a:t>ИЛИ(логич_знач1; логич_знач2; ...)</a:t>
            </a:r>
            <a:endParaRPr lang="ru-RU" sz="4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142844" y="285728"/>
            <a:ext cx="9001156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Функция   ИЛИ (логическое сложение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3300" b="1" u="sng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28802"/>
            <a:ext cx="8929718" cy="1214446"/>
          </a:xfrm>
        </p:spPr>
        <p:txBody>
          <a:bodyPr>
            <a:normAutofit fontScale="92500"/>
          </a:bodyPr>
          <a:lstStyle/>
          <a:p>
            <a:pPr marL="0" indent="355600">
              <a:buNone/>
            </a:pPr>
            <a:endParaRPr lang="ru-RU" sz="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И(логич_знач.1; логич_знач.2; ...)</a:t>
            </a:r>
          </a:p>
          <a:p>
            <a:pPr algn="ctr" eaLnBrk="1" hangingPunct="1">
              <a:buFont typeface="Wingdings 2" pitchFamily="18" charset="2"/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ru-RU" sz="33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Заголовок 7"/>
          <p:cNvSpPr txBox="1">
            <a:spLocks/>
          </p:cNvSpPr>
          <p:nvPr/>
        </p:nvSpPr>
        <p:spPr>
          <a:xfrm>
            <a:off x="357158" y="357166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Функция   И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логическое умножение)</a:t>
            </a:r>
            <a:endParaRPr lang="ru-RU" sz="3300" b="1" u="sng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54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Записать формулу для вычисления </a:t>
            </a:r>
            <a:r>
              <a:rPr lang="en-US" sz="3600" b="1" dirty="0" smtClean="0"/>
              <a:t>z</a:t>
            </a:r>
            <a:endParaRPr lang="ru-RU" sz="36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28596" y="2357430"/>
          <a:ext cx="7943303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Формула" r:id="rId3" imgW="1904760" imgH="736560" progId="Equation.3">
                  <p:embed/>
                </p:oleObj>
              </mc:Choice>
              <mc:Fallback>
                <p:oleObj name="Формула" r:id="rId3" imgW="190476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357430"/>
                        <a:ext cx="7943303" cy="307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538" y="1214422"/>
            <a:ext cx="670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A2           Y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B2</a:t>
            </a:r>
            <a:endParaRPr lang="ru-RU" sz="36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54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Записать формулу для вычисления </a:t>
            </a:r>
            <a:r>
              <a:rPr lang="en-US" sz="3600" b="1" dirty="0" smtClean="0"/>
              <a:t>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1142984"/>
            <a:ext cx="289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 </a:t>
            </a:r>
            <a:r>
              <a:rPr lang="ru-RU" sz="3600" b="1" dirty="0" smtClean="0"/>
              <a:t>в ячейке </a:t>
            </a:r>
            <a:r>
              <a:rPr lang="en-US" sz="3600" b="1" dirty="0" smtClean="0"/>
              <a:t>A2</a:t>
            </a:r>
            <a:endParaRPr lang="ru-RU" sz="3600" b="1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49363" y="2251075"/>
          <a:ext cx="63023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Формула" r:id="rId3" imgW="1511280" imgH="787320" progId="Equation.3">
                  <p:embed/>
                </p:oleObj>
              </mc:Choice>
              <mc:Fallback>
                <p:oleObj name="Формула" r:id="rId3" imgW="151128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251075"/>
                        <a:ext cx="63023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214282" y="857232"/>
            <a:ext cx="8534400" cy="7588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b="1" u="sng" dirty="0">
                <a:latin typeface="Arial" pitchFamily="34" charset="0"/>
                <a:ea typeface="+mj-ea"/>
                <a:cs typeface="Arial" pitchFamily="34" charset="0"/>
              </a:rPr>
              <a:t>Формула массива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714752"/>
            <a:ext cx="829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Правила записи формулы массива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00042"/>
            <a:ext cx="6184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u="sng" dirty="0" smtClean="0">
                <a:latin typeface="Arial" pitchFamily="34" charset="0"/>
                <a:cs typeface="Arial" pitchFamily="34" charset="0"/>
              </a:rPr>
              <a:t>Матричные функции </a:t>
            </a:r>
            <a:endParaRPr lang="ru-RU" sz="4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1785926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Примеры матриц</a:t>
            </a:r>
            <a:endParaRPr lang="ru-RU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9290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57157" y="4000504"/>
          <a:ext cx="392908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3" imgW="1143000" imgH="457200" progId="Equation.3">
                  <p:embed/>
                </p:oleObj>
              </mc:Choice>
              <mc:Fallback>
                <p:oleObj name="Формула" r:id="rId3" imgW="11430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7" y="4000504"/>
                        <a:ext cx="392908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72066" y="3607888"/>
          <a:ext cx="3714776" cy="290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Формула" r:id="rId5" imgW="1168200" imgH="914400" progId="Equation.3">
                  <p:embed/>
                </p:oleObj>
              </mc:Choice>
              <mc:Fallback>
                <p:oleObj name="Формула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607888"/>
                        <a:ext cx="3714776" cy="2907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928934"/>
            <a:ext cx="403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А(2 на 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292893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Матрица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х3)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0108"/>
            <a:ext cx="9144000" cy="449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ТРАНСП (массив) 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МОБР (массив)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МУМНОЖ(массив1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массив2)</a:t>
            </a:r>
            <a:endParaRPr lang="ru-RU" sz="4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МОПРЕД(массив)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2844" y="142852"/>
            <a:ext cx="9001156" cy="107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u="sng" dirty="0" smtClean="0"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Решение систем линейных уравнений матричным способом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42844" y="1357298"/>
          <a:ext cx="5102712" cy="18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Формула" r:id="rId3" imgW="1320480" imgH="482400" progId="Equation.3">
                  <p:embed/>
                </p:oleObj>
              </mc:Choice>
              <mc:Fallback>
                <p:oleObj name="Формула" r:id="rId3" imgW="1320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357298"/>
                        <a:ext cx="5102712" cy="1865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357290" y="3857628"/>
          <a:ext cx="61198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Формула" r:id="rId5" imgW="1587240" imgH="228600" progId="Equation.3">
                  <p:embed/>
                </p:oleObj>
              </mc:Choice>
              <mc:Fallback>
                <p:oleObj name="Формула" r:id="rId5" imgW="15872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857628"/>
                        <a:ext cx="6119813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472" y="4929198"/>
            <a:ext cx="7325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X=</a:t>
            </a:r>
            <a:r>
              <a:rPr lang="ru-RU" sz="5400" b="1" dirty="0" smtClean="0"/>
              <a:t>Мумнож(Мобр(</a:t>
            </a:r>
            <a:r>
              <a:rPr lang="en-US" sz="5400" b="1" dirty="0" smtClean="0"/>
              <a:t>A); B)</a:t>
            </a:r>
            <a:endParaRPr lang="ru-RU" sz="5400" b="1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500826" y="1428736"/>
          <a:ext cx="1977243" cy="159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Формула" r:id="rId7" imgW="596880" imgH="482400" progId="Equation.3">
                  <p:embed/>
                </p:oleObj>
              </mc:Choice>
              <mc:Fallback>
                <p:oleObj name="Формула" r:id="rId7" imgW="5968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1428736"/>
                        <a:ext cx="1977243" cy="1598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93761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7158" y="357166"/>
            <a:ext cx="82153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Стили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ячеек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3108" y="357166"/>
            <a:ext cx="514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Автозаполнение </a:t>
            </a: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 t="23633" r="78906" b="11548"/>
          <a:stretch>
            <a:fillRect/>
          </a:stretch>
        </p:blipFill>
        <p:spPr bwMode="auto">
          <a:xfrm>
            <a:off x="142844" y="1571612"/>
            <a:ext cx="171451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 l="15454" t="32000" r="60909" b="8000"/>
          <a:stretch>
            <a:fillRect/>
          </a:stretch>
        </p:blipFill>
        <p:spPr bwMode="auto">
          <a:xfrm>
            <a:off x="4857752" y="1571612"/>
            <a:ext cx="18573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/>
          <a:srcRect l="17272" t="32000" r="60910" b="8000"/>
          <a:stretch>
            <a:fillRect/>
          </a:stretch>
        </p:blipFill>
        <p:spPr bwMode="auto">
          <a:xfrm>
            <a:off x="7143768" y="1571612"/>
            <a:ext cx="171451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/>
          <a:srcRect l="8182" t="36800" r="69091" b="8000"/>
          <a:stretch>
            <a:fillRect/>
          </a:stretch>
        </p:blipFill>
        <p:spPr bwMode="auto">
          <a:xfrm>
            <a:off x="2000232" y="1571612"/>
            <a:ext cx="2286016" cy="420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357290" y="1714488"/>
          <a:ext cx="7215238" cy="4543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071802" y="714356"/>
            <a:ext cx="2735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atin typeface="Arial" pitchFamily="34" charset="0"/>
                <a:cs typeface="Arial" pitchFamily="34" charset="0"/>
                <a:sym typeface="Symbol" pitchFamily="18" charset="2"/>
              </a:rPr>
              <a:t>Круговая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715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Как найти начальное приближение корня уравнения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 f(x)=0</a:t>
            </a:r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00232" y="1643050"/>
          <a:ext cx="4786346" cy="3901440"/>
        </p:xfrm>
        <a:graphic>
          <a:graphicData uri="http://schemas.openxmlformats.org/drawingml/2006/table">
            <a:tbl>
              <a:tblPr/>
              <a:tblGrid>
                <a:gridCol w="226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-0,65853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-0,52057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-0,47943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-0,34147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0,002505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0,590703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1,401528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6050" y="1000108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1000108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F(x)</a:t>
            </a:r>
            <a:endParaRPr lang="ru-RU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572140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Корень на отрезке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[1; 1,5]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6143644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Начальное приближение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x=1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или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x=1,5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42910" y="642918"/>
          <a:ext cx="4572032" cy="4389120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-4,94912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-3,16121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-1,24758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0,248441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1,002859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0,979985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0,404685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-0,34636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566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-0,8946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1604" y="0"/>
            <a:ext cx="57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x</a:t>
            </a:r>
            <a:endParaRPr lang="ru-RU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28926" y="0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F(x)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07207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 корень на отрезке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-0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,5; 0]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2143116"/>
            <a:ext cx="1891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 </a:t>
            </a:r>
            <a:r>
              <a:rPr lang="ru-RU" sz="4000" b="1" dirty="0" smtClean="0"/>
              <a:t>корня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578645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Второй корень на отрезке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,5;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1571604" y="857232"/>
          <a:ext cx="6715172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1785918" y="2786058"/>
            <a:ext cx="571504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744" y="214290"/>
            <a:ext cx="2510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Один корень</a:t>
            </a:r>
            <a:endParaRPr lang="ru-RU" sz="3200" b="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857224" y="1571612"/>
          <a:ext cx="7000924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0430" y="357166"/>
            <a:ext cx="22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Два корня</a:t>
            </a:r>
            <a:endParaRPr lang="ru-RU" sz="3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429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Arial" pitchFamily="34" charset="0"/>
                <a:cs typeface="Arial" pitchFamily="34" charset="0"/>
              </a:rPr>
              <a:t>Решение уравнений с помощью средства Подбор параметра </a:t>
            </a:r>
            <a:endParaRPr lang="ru-RU" sz="28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 l="4297" t="17041" r="50879" b="39013"/>
          <a:stretch>
            <a:fillRect/>
          </a:stretch>
        </p:blipFill>
        <p:spPr bwMode="auto">
          <a:xfrm>
            <a:off x="1142976" y="928670"/>
            <a:ext cx="7402763" cy="58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4414" y="0"/>
            <a:ext cx="6143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Линия тренда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894504"/>
            <a:ext cx="5605479" cy="584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285728"/>
            <a:ext cx="752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Построение графиков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функций 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785786" y="1571613"/>
          <a:ext cx="7572428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 l="53636" t="38000" r="21818" b="42800"/>
          <a:stretch>
            <a:fillRect/>
          </a:stretch>
        </p:blipFill>
        <p:spPr bwMode="auto">
          <a:xfrm>
            <a:off x="1357290" y="1643050"/>
            <a:ext cx="5907030" cy="3500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14290"/>
            <a:ext cx="8229600" cy="5825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Маркер  заполнения</a:t>
            </a:r>
            <a:endParaRPr kumimoji="0" lang="ru-RU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rot="16200000" flipH="1">
            <a:off x="3607587" y="1107265"/>
            <a:ext cx="2214578" cy="1857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643570" y="3143248"/>
            <a:ext cx="1000132" cy="10001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143108" y="142852"/>
            <a:ext cx="55697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Форматы данных 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Excel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l="8691" t="25226" r="49121" b="30225"/>
          <a:stretch>
            <a:fillRect/>
          </a:stretch>
        </p:blipFill>
        <p:spPr bwMode="auto">
          <a:xfrm>
            <a:off x="1357290" y="928670"/>
            <a:ext cx="65114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8" t="15278" r="22689" b="51112"/>
          <a:stretch>
            <a:fillRect/>
          </a:stretch>
        </p:blipFill>
        <p:spPr bwMode="auto">
          <a:xfrm>
            <a:off x="714348" y="142852"/>
            <a:ext cx="70464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19238" t="21250" r="3125" b="15000"/>
          <a:stretch>
            <a:fillRect/>
          </a:stretch>
        </p:blipFill>
        <p:spPr bwMode="auto">
          <a:xfrm>
            <a:off x="1000100" y="2928934"/>
            <a:ext cx="7358114" cy="354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2143108" y="214290"/>
            <a:ext cx="509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Имя ячейки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22500" r="50195" b="27500"/>
          <a:stretch>
            <a:fillRect/>
          </a:stretch>
        </p:blipFill>
        <p:spPr bwMode="auto">
          <a:xfrm>
            <a:off x="307201" y="1285860"/>
            <a:ext cx="740807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571604" y="5643578"/>
            <a:ext cx="671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Ячейке </a:t>
            </a:r>
            <a:r>
              <a:rPr lang="en-US" sz="2800" b="1" dirty="0" smtClean="0"/>
              <a:t>b2 </a:t>
            </a:r>
            <a:r>
              <a:rPr lang="ru-RU" sz="2800" b="1" dirty="0" smtClean="0"/>
              <a:t>присваивается имя Процент</a:t>
            </a:r>
            <a:endParaRPr lang="ru-RU" sz="2800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D148-7CE4-4AF2-A257-E142067E727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498</Words>
  <Application>Microsoft Office PowerPoint</Application>
  <PresentationFormat>Экран (4:3)</PresentationFormat>
  <Paragraphs>160</Paragraphs>
  <Slides>34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Georgia</vt:lpstr>
      <vt:lpstr>Symbol</vt:lpstr>
      <vt:lpstr>Times New Roman</vt:lpstr>
      <vt:lpstr>Wingdings 2</vt:lpstr>
      <vt:lpstr>Тема Office</vt:lpstr>
      <vt:lpstr>Формула</vt:lpstr>
      <vt:lpstr>Отображение данных в виде диаграмм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Doda2</dc:creator>
  <cp:lastModifiedBy>Ekaterina Astapkina</cp:lastModifiedBy>
  <cp:revision>52</cp:revision>
  <dcterms:created xsi:type="dcterms:W3CDTF">2010-10-04T16:41:40Z</dcterms:created>
  <dcterms:modified xsi:type="dcterms:W3CDTF">2019-12-27T23:22:00Z</dcterms:modified>
</cp:coreProperties>
</file>