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hrPy+BAkWhF61cenmyb2ZUuvt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ddb04c63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ddb04c6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ddb04c63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ddb04c6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3d8bb77d3f_0_1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3d8bb77d3f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3d8bb77d3f_0_27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3d8bb77d3f_0_2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dc48475f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dc48475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ddb04c63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ddb04c63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ddb04c63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ddb04c6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ddb04c63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ddb04c6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dc48475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3dc48475f7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ddb04c63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ddb04c6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dc48475f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3dc48475f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ddb04c63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ddb04c6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ddb04c63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ddb04c6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33d8bb77d3f_0_2589"/>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33d8bb77d3f_0_2589"/>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33d8bb77d3f_0_2589"/>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33d8bb77d3f_0_2589"/>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g33d8bb77d3f_0_2589"/>
          <p:cNvGrpSpPr/>
          <p:nvPr/>
        </p:nvGrpSpPr>
        <p:grpSpPr>
          <a:xfrm>
            <a:off x="340259" y="790"/>
            <a:ext cx="3000409" cy="1392365"/>
            <a:chOff x="255200" y="592"/>
            <a:chExt cx="2250363" cy="1044300"/>
          </a:xfrm>
        </p:grpSpPr>
        <p:sp>
          <p:nvSpPr>
            <p:cNvPr id="15" name="Google Shape;15;g33d8bb77d3f_0_2589"/>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33d8bb77d3f_0_2589"/>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33d8bb77d3f_0_2589"/>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33d8bb77d3f_0_2589"/>
          <p:cNvGrpSpPr/>
          <p:nvPr/>
        </p:nvGrpSpPr>
        <p:grpSpPr>
          <a:xfrm>
            <a:off x="1207163" y="790"/>
            <a:ext cx="3000409" cy="1392365"/>
            <a:chOff x="905395" y="592"/>
            <a:chExt cx="2250363" cy="1044300"/>
          </a:xfrm>
        </p:grpSpPr>
        <p:sp>
          <p:nvSpPr>
            <p:cNvPr id="19" name="Google Shape;19;g33d8bb77d3f_0_2589"/>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33d8bb77d3f_0_2589"/>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33d8bb77d3f_0_2589"/>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33d8bb77d3f_0_2589"/>
          <p:cNvGrpSpPr/>
          <p:nvPr/>
        </p:nvGrpSpPr>
        <p:grpSpPr>
          <a:xfrm>
            <a:off x="9409957" y="6784"/>
            <a:ext cx="2468376" cy="1002839"/>
            <a:chOff x="6917201" y="0"/>
            <a:chExt cx="2227777" cy="863400"/>
          </a:xfrm>
        </p:grpSpPr>
        <p:sp>
          <p:nvSpPr>
            <p:cNvPr id="23" name="Google Shape;23;g33d8bb77d3f_0_2589"/>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33d8bb77d3f_0_2589"/>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33d8bb77d3f_0_2589"/>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33d8bb77d3f_0_2589"/>
          <p:cNvGrpSpPr/>
          <p:nvPr/>
        </p:nvGrpSpPr>
        <p:grpSpPr>
          <a:xfrm>
            <a:off x="8737606" y="5623802"/>
            <a:ext cx="3185498" cy="1234317"/>
            <a:chOff x="6917201" y="0"/>
            <a:chExt cx="2227777" cy="863400"/>
          </a:xfrm>
        </p:grpSpPr>
        <p:sp>
          <p:nvSpPr>
            <p:cNvPr id="27" name="Google Shape;27;g33d8bb77d3f_0_2589"/>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33d8bb77d3f_0_2589"/>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33d8bb77d3f_0_2589"/>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33d8bb77d3f_0_2589"/>
          <p:cNvGrpSpPr/>
          <p:nvPr/>
        </p:nvGrpSpPr>
        <p:grpSpPr>
          <a:xfrm>
            <a:off x="265762" y="5407536"/>
            <a:ext cx="3727293" cy="1444382"/>
            <a:chOff x="6917201" y="0"/>
            <a:chExt cx="2227777" cy="863400"/>
          </a:xfrm>
        </p:grpSpPr>
        <p:sp>
          <p:nvSpPr>
            <p:cNvPr id="31" name="Google Shape;31;g33d8bb77d3f_0_2589"/>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33d8bb77d3f_0_2589"/>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33d8bb77d3f_0_2589"/>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g33d8bb77d3f_0_2589"/>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5" name="Google Shape;35;g33d8bb77d3f_0_2589"/>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g33d8bb77d3f_0_258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33d8bb77d3f_0_2689"/>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g33d8bb77d3f_0_2689"/>
          <p:cNvGrpSpPr/>
          <p:nvPr/>
        </p:nvGrpSpPr>
        <p:grpSpPr>
          <a:xfrm>
            <a:off x="7945629" y="5492768"/>
            <a:ext cx="3361269" cy="1365553"/>
            <a:chOff x="6917201" y="0"/>
            <a:chExt cx="2227777" cy="863400"/>
          </a:xfrm>
        </p:grpSpPr>
        <p:sp>
          <p:nvSpPr>
            <p:cNvPr id="112" name="Google Shape;112;g33d8bb77d3f_0_2689"/>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33d8bb77d3f_0_2689"/>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33d8bb77d3f_0_2689"/>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g33d8bb77d3f_0_2689"/>
          <p:cNvGrpSpPr/>
          <p:nvPr/>
        </p:nvGrpSpPr>
        <p:grpSpPr>
          <a:xfrm>
            <a:off x="265762" y="3"/>
            <a:ext cx="3727293" cy="1444382"/>
            <a:chOff x="6917201" y="0"/>
            <a:chExt cx="2227777" cy="863400"/>
          </a:xfrm>
        </p:grpSpPr>
        <p:sp>
          <p:nvSpPr>
            <p:cNvPr id="116" name="Google Shape;116;g33d8bb77d3f_0_2689"/>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33d8bb77d3f_0_2689"/>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33d8bb77d3f_0_2689"/>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g33d8bb77d3f_0_2689"/>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33d8bb77d3f_0_2689"/>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1" name="Google Shape;121;g33d8bb77d3f_0_268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33d8bb77d3f_0_270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33d8bb77d3f_0_2617"/>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g33d8bb77d3f_0_2617"/>
          <p:cNvGrpSpPr/>
          <p:nvPr/>
        </p:nvGrpSpPr>
        <p:grpSpPr>
          <a:xfrm>
            <a:off x="7458691" y="5281486"/>
            <a:ext cx="3880118" cy="1576482"/>
            <a:chOff x="6917201" y="0"/>
            <a:chExt cx="2227777" cy="863400"/>
          </a:xfrm>
        </p:grpSpPr>
        <p:sp>
          <p:nvSpPr>
            <p:cNvPr id="40" name="Google Shape;40;g33d8bb77d3f_0_2617"/>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33d8bb77d3f_0_2617"/>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33d8bb77d3f_0_2617"/>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g33d8bb77d3f_0_2617"/>
          <p:cNvGrpSpPr/>
          <p:nvPr/>
        </p:nvGrpSpPr>
        <p:grpSpPr>
          <a:xfrm>
            <a:off x="265762" y="3"/>
            <a:ext cx="3727293" cy="1444382"/>
            <a:chOff x="6917201" y="0"/>
            <a:chExt cx="2227777" cy="863400"/>
          </a:xfrm>
        </p:grpSpPr>
        <p:sp>
          <p:nvSpPr>
            <p:cNvPr id="44" name="Google Shape;44;g33d8bb77d3f_0_2617"/>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33d8bb77d3f_0_2617"/>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33d8bb77d3f_0_2617"/>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g33d8bb77d3f_0_2617"/>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48" name="Google Shape;48;g33d8bb77d3f_0_261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33d8bb77d3f_0_262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33d8bb77d3f_0_262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33d8bb77d3f_0_262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33d8bb77d3f_0_2629"/>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4" name="Google Shape;54;g33d8bb77d3f_0_2629"/>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33d8bb77d3f_0_262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33d8bb77d3f_0_263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33d8bb77d3f_0_263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33d8bb77d3f_0_263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33d8bb77d3f_0_2636"/>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1" name="Google Shape;61;g33d8bb77d3f_0_2636"/>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2" name="Google Shape;62;g33d8bb77d3f_0_2636"/>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3" name="Google Shape;63;g33d8bb77d3f_0_263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33d8bb77d3f_0_264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33d8bb77d3f_0_264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g33d8bb77d3f_0_264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g33d8bb77d3f_0_264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9" name="Google Shape;69;g33d8bb77d3f_0_264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33d8bb77d3f_0_265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33d8bb77d3f_0_2650"/>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33d8bb77d3f_0_265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33d8bb77d3f_0_2650"/>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g33d8bb77d3f_0_2650"/>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6" name="Google Shape;76;g33d8bb77d3f_0_265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33d8bb77d3f_0_2657"/>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33d8bb77d3f_0_2657"/>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g33d8bb77d3f_0_2657"/>
          <p:cNvGrpSpPr/>
          <p:nvPr/>
        </p:nvGrpSpPr>
        <p:grpSpPr>
          <a:xfrm>
            <a:off x="341189" y="-11"/>
            <a:ext cx="3001758" cy="1391229"/>
            <a:chOff x="3961956" y="4383950"/>
            <a:chExt cx="1160548" cy="548700"/>
          </a:xfrm>
        </p:grpSpPr>
        <p:sp>
          <p:nvSpPr>
            <p:cNvPr id="81" name="Google Shape;81;g33d8bb77d3f_0_2657"/>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33d8bb77d3f_0_2657"/>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33d8bb77d3f_0_2657"/>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g33d8bb77d3f_0_265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g33d8bb77d3f_0_2657"/>
          <p:cNvGrpSpPr/>
          <p:nvPr/>
        </p:nvGrpSpPr>
        <p:grpSpPr>
          <a:xfrm>
            <a:off x="46579" y="6029501"/>
            <a:ext cx="2124408" cy="822734"/>
            <a:chOff x="6917201" y="0"/>
            <a:chExt cx="2227777" cy="863400"/>
          </a:xfrm>
        </p:grpSpPr>
        <p:sp>
          <p:nvSpPr>
            <p:cNvPr id="86" name="Google Shape;86;g33d8bb77d3f_0_2657"/>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33d8bb77d3f_0_2657"/>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33d8bb77d3f_0_2657"/>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g33d8bb77d3f_0_2657"/>
          <p:cNvGrpSpPr/>
          <p:nvPr/>
        </p:nvGrpSpPr>
        <p:grpSpPr>
          <a:xfrm>
            <a:off x="7848470" y="1657"/>
            <a:ext cx="4343273" cy="1681990"/>
            <a:chOff x="6917201" y="0"/>
            <a:chExt cx="2227777" cy="863400"/>
          </a:xfrm>
        </p:grpSpPr>
        <p:sp>
          <p:nvSpPr>
            <p:cNvPr id="90" name="Google Shape;90;g33d8bb77d3f_0_2657"/>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33d8bb77d3f_0_2657"/>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33d8bb77d3f_0_2657"/>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33d8bb77d3f_0_2657"/>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4" name="Google Shape;94;g33d8bb77d3f_0_265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33d8bb77d3f_0_267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33d8bb77d3f_0_267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33d8bb77d3f_0_267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33d8bb77d3f_0_2675"/>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0" name="Google Shape;100;g33d8bb77d3f_0_2675"/>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g33d8bb77d3f_0_2675"/>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33d8bb77d3f_0_267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33d8bb77d3f_0_2683"/>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33d8bb77d3f_0_2683"/>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33d8bb77d3f_0_268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33d8bb77d3f_0_2683"/>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g33d8bb77d3f_0_268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E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33d8bb77d3f_0_258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g33d8bb77d3f_0_2585"/>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g33d8bb77d3f_0_258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E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prasad22/healthcare-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p:nvPr/>
        </p:nvSpPr>
        <p:spPr>
          <a:xfrm>
            <a:off x="9051950" y="278025"/>
            <a:ext cx="2804100" cy="759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9" name="Google Shape;129;p1"/>
          <p:cNvSpPr txBox="1"/>
          <p:nvPr>
            <p:ph type="ctrTitle"/>
          </p:nvPr>
        </p:nvSpPr>
        <p:spPr>
          <a:xfrm>
            <a:off x="1672675" y="3192775"/>
            <a:ext cx="9012600" cy="801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7647"/>
              <a:buFont typeface="Play"/>
              <a:buNone/>
            </a:pPr>
            <a:r>
              <a:rPr lang="en-EG"/>
              <a:t>Data Mining &amp; </a:t>
            </a:r>
            <a:r>
              <a:rPr lang="en-EG"/>
              <a:t>Processing</a:t>
            </a:r>
            <a:r>
              <a:rPr lang="en-EG"/>
              <a:t> Project</a:t>
            </a:r>
            <a:endParaRPr/>
          </a:p>
        </p:txBody>
      </p:sp>
      <p:pic>
        <p:nvPicPr>
          <p:cNvPr id="130" name="Google Shape;130;p1"/>
          <p:cNvPicPr preferRelativeResize="0"/>
          <p:nvPr/>
        </p:nvPicPr>
        <p:blipFill>
          <a:blip r:embed="rId3">
            <a:alphaModFix/>
          </a:blip>
          <a:stretch>
            <a:fillRect/>
          </a:stretch>
        </p:blipFill>
        <p:spPr>
          <a:xfrm>
            <a:off x="6818650" y="278025"/>
            <a:ext cx="5104998" cy="1043825"/>
          </a:xfrm>
          <a:prstGeom prst="rect">
            <a:avLst/>
          </a:prstGeom>
          <a:noFill/>
          <a:ln>
            <a:noFill/>
          </a:ln>
        </p:spPr>
      </p:pic>
      <p:sp>
        <p:nvSpPr>
          <p:cNvPr id="131" name="Google Shape;131;p1"/>
          <p:cNvSpPr txBox="1"/>
          <p:nvPr/>
        </p:nvSpPr>
        <p:spPr>
          <a:xfrm>
            <a:off x="3216025" y="2802100"/>
            <a:ext cx="592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EG" sz="1800">
                <a:solidFill>
                  <a:schemeClr val="lt1"/>
                </a:solidFill>
                <a:highlight>
                  <a:srgbClr val="FFFFFF"/>
                </a:highlight>
                <a:latin typeface="Nunito"/>
                <a:ea typeface="Nunito"/>
                <a:cs typeface="Nunito"/>
                <a:sym typeface="Nunito"/>
              </a:rPr>
              <a:t>Business and Big Data Analytics Diploma - 2025</a:t>
            </a:r>
            <a:endParaRPr sz="1800">
              <a:solidFill>
                <a:schemeClr val="lt1"/>
              </a:solidFill>
              <a:highlight>
                <a:srgbClr val="FFFFFF"/>
              </a:highlight>
              <a:latin typeface="Nunito"/>
              <a:ea typeface="Nunito"/>
              <a:cs typeface="Nunito"/>
              <a:sym typeface="Nunito"/>
            </a:endParaRPr>
          </a:p>
        </p:txBody>
      </p:sp>
      <p:sp>
        <p:nvSpPr>
          <p:cNvPr id="132" name="Google Shape;132;p1"/>
          <p:cNvSpPr txBox="1"/>
          <p:nvPr>
            <p:ph idx="1" type="subTitle"/>
          </p:nvPr>
        </p:nvSpPr>
        <p:spPr>
          <a:xfrm>
            <a:off x="9155350" y="5677600"/>
            <a:ext cx="2617200" cy="6969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400"/>
              <a:buNone/>
            </a:pPr>
            <a:r>
              <a:rPr lang="en-EG" sz="1900">
                <a:solidFill>
                  <a:schemeClr val="lt1"/>
                </a:solidFill>
                <a:latin typeface="Nunito"/>
                <a:ea typeface="Nunito"/>
                <a:cs typeface="Nunito"/>
                <a:sym typeface="Nunito"/>
              </a:rPr>
              <a:t>Supervised</a:t>
            </a:r>
            <a:r>
              <a:rPr lang="en-EG" sz="1900">
                <a:solidFill>
                  <a:schemeClr val="lt1"/>
                </a:solidFill>
                <a:latin typeface="Nunito"/>
                <a:ea typeface="Nunito"/>
                <a:cs typeface="Nunito"/>
                <a:sym typeface="Nunito"/>
              </a:rPr>
              <a:t> by:</a:t>
            </a:r>
            <a:endParaRPr sz="1900">
              <a:solidFill>
                <a:schemeClr val="lt1"/>
              </a:solidFill>
              <a:latin typeface="Nunito"/>
              <a:ea typeface="Nunito"/>
              <a:cs typeface="Nunito"/>
              <a:sym typeface="Nunito"/>
            </a:endParaRPr>
          </a:p>
          <a:p>
            <a:pPr indent="0" lvl="0" marL="0" rtl="0" algn="r">
              <a:lnSpc>
                <a:spcPct val="70000"/>
              </a:lnSpc>
              <a:spcBef>
                <a:spcPts val="1000"/>
              </a:spcBef>
              <a:spcAft>
                <a:spcPts val="0"/>
              </a:spcAft>
              <a:buClr>
                <a:schemeClr val="dk1"/>
              </a:buClr>
              <a:buSzPts val="2400"/>
              <a:buNone/>
            </a:pPr>
            <a:r>
              <a:rPr lang="en-EG" sz="1900">
                <a:solidFill>
                  <a:schemeClr val="lt1"/>
                </a:solidFill>
                <a:latin typeface="Nunito"/>
                <a:ea typeface="Nunito"/>
                <a:cs typeface="Nunito"/>
                <a:sym typeface="Nunito"/>
              </a:rPr>
              <a:t>Dr. Amal Mohamed</a:t>
            </a:r>
            <a:endParaRPr sz="1900">
              <a:solidFill>
                <a:schemeClr val="lt1"/>
              </a:solidFill>
              <a:latin typeface="Nunito"/>
              <a:ea typeface="Nunito"/>
              <a:cs typeface="Nunito"/>
              <a:sym typeface="Nunito"/>
            </a:endParaRPr>
          </a:p>
        </p:txBody>
      </p:sp>
      <p:sp>
        <p:nvSpPr>
          <p:cNvPr id="133" name="Google Shape;133;p1"/>
          <p:cNvSpPr txBox="1"/>
          <p:nvPr>
            <p:ph idx="1" type="subTitle"/>
          </p:nvPr>
        </p:nvSpPr>
        <p:spPr>
          <a:xfrm>
            <a:off x="9155350" y="4610800"/>
            <a:ext cx="2617200" cy="9975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400"/>
              <a:buNone/>
            </a:pPr>
            <a:r>
              <a:rPr lang="en-EG" sz="1900">
                <a:latin typeface="Nunito"/>
                <a:ea typeface="Nunito"/>
                <a:cs typeface="Nunito"/>
                <a:sym typeface="Nunito"/>
              </a:rPr>
              <a:t>Prepared by:</a:t>
            </a:r>
            <a:endParaRPr sz="1900">
              <a:solidFill>
                <a:schemeClr val="lt1"/>
              </a:solidFill>
              <a:latin typeface="Nunito"/>
              <a:ea typeface="Nunito"/>
              <a:cs typeface="Nunito"/>
              <a:sym typeface="Nunito"/>
            </a:endParaRPr>
          </a:p>
          <a:p>
            <a:pPr indent="0" lvl="0" marL="0" rtl="0" algn="r">
              <a:lnSpc>
                <a:spcPct val="70000"/>
              </a:lnSpc>
              <a:spcBef>
                <a:spcPts val="1000"/>
              </a:spcBef>
              <a:spcAft>
                <a:spcPts val="0"/>
              </a:spcAft>
              <a:buClr>
                <a:schemeClr val="dk1"/>
              </a:buClr>
              <a:buSzPts val="2400"/>
              <a:buNone/>
            </a:pPr>
            <a:r>
              <a:rPr lang="en-EG" sz="1900">
                <a:latin typeface="Nunito"/>
                <a:ea typeface="Nunito"/>
                <a:cs typeface="Nunito"/>
                <a:sym typeface="Nunito"/>
              </a:rPr>
              <a:t>Ahmed Abodonia</a:t>
            </a:r>
            <a:endParaRPr sz="1900">
              <a:latin typeface="Nunito"/>
              <a:ea typeface="Nunito"/>
              <a:cs typeface="Nunito"/>
              <a:sym typeface="Nunito"/>
            </a:endParaRPr>
          </a:p>
          <a:p>
            <a:pPr indent="0" lvl="0" marL="0" rtl="0" algn="r">
              <a:lnSpc>
                <a:spcPct val="70000"/>
              </a:lnSpc>
              <a:spcBef>
                <a:spcPts val="1000"/>
              </a:spcBef>
              <a:spcAft>
                <a:spcPts val="0"/>
              </a:spcAft>
              <a:buClr>
                <a:schemeClr val="dk1"/>
              </a:buClr>
              <a:buSzPts val="2400"/>
              <a:buNone/>
            </a:pPr>
            <a:r>
              <a:rPr lang="en-EG" sz="1900">
                <a:latin typeface="Nunito"/>
                <a:ea typeface="Nunito"/>
                <a:cs typeface="Nunito"/>
                <a:sym typeface="Nunito"/>
              </a:rPr>
              <a:t>Ahmed Elshebiny</a:t>
            </a:r>
            <a:endParaRPr sz="19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
          <p:cNvSpPr txBox="1"/>
          <p:nvPr>
            <p:ph type="title"/>
          </p:nvPr>
        </p:nvSpPr>
        <p:spPr>
          <a:xfrm>
            <a:off x="1092200" y="1127467"/>
            <a:ext cx="8565600" cy="93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Challenges and Preprocessing</a:t>
            </a:r>
            <a:endParaRPr/>
          </a:p>
        </p:txBody>
      </p:sp>
      <p:sp>
        <p:nvSpPr>
          <p:cNvPr id="187" name="Google Shape;187;p3"/>
          <p:cNvSpPr txBox="1"/>
          <p:nvPr>
            <p:ph idx="2" type="body"/>
          </p:nvPr>
        </p:nvSpPr>
        <p:spPr>
          <a:xfrm>
            <a:off x="1092200" y="1931600"/>
            <a:ext cx="9485100" cy="279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EG" sz="1800">
                <a:latin typeface="Nunito"/>
                <a:ea typeface="Nunito"/>
                <a:cs typeface="Nunito"/>
                <a:sym typeface="Nunito"/>
              </a:rPr>
              <a:t>The Dataset had some problems:</a:t>
            </a:r>
            <a:endParaRPr b="1">
              <a:latin typeface="Nunito"/>
              <a:ea typeface="Nunito"/>
              <a:cs typeface="Nunito"/>
              <a:sym typeface="Nunito"/>
            </a:endParaRPr>
          </a:p>
          <a:p>
            <a:pPr indent="0" lvl="0" marL="0" rtl="0" algn="l">
              <a:lnSpc>
                <a:spcPct val="90000"/>
              </a:lnSpc>
              <a:spcBef>
                <a:spcPts val="500"/>
              </a:spcBef>
              <a:spcAft>
                <a:spcPts val="0"/>
              </a:spcAft>
              <a:buNone/>
            </a:pPr>
            <a:r>
              <a:rPr lang="en-EG" sz="1800">
                <a:latin typeface="Nunito"/>
                <a:ea typeface="Nunito"/>
                <a:cs typeface="Nunito"/>
                <a:sym typeface="Nunito"/>
              </a:rPr>
              <a:t>There were duplicated rows</a:t>
            </a:r>
            <a:endParaRPr>
              <a:latin typeface="Nunito"/>
              <a:ea typeface="Nunito"/>
              <a:cs typeface="Nunito"/>
              <a:sym typeface="Nunito"/>
            </a:endParaRPr>
          </a:p>
          <a:p>
            <a:pPr indent="-228600" lvl="2" marL="1143000" rtl="0" algn="l">
              <a:lnSpc>
                <a:spcPct val="90000"/>
              </a:lnSpc>
              <a:spcBef>
                <a:spcPts val="500"/>
              </a:spcBef>
              <a:spcAft>
                <a:spcPts val="0"/>
              </a:spcAft>
              <a:buClr>
                <a:srgbClr val="FF0000"/>
              </a:buClr>
              <a:buSzPts val="1800"/>
              <a:buFont typeface="Nunito"/>
              <a:buChar char="■"/>
            </a:pPr>
            <a:r>
              <a:rPr lang="en-EG" sz="1800">
                <a:solidFill>
                  <a:srgbClr val="FF0000"/>
                </a:solidFill>
                <a:latin typeface="Nunito"/>
                <a:ea typeface="Nunito"/>
                <a:cs typeface="Nunito"/>
                <a:sym typeface="Nunito"/>
              </a:rPr>
              <a:t>Solution: We dropped the Duplicated Rows</a:t>
            </a:r>
            <a:endParaRPr>
              <a:latin typeface="Nunito"/>
              <a:ea typeface="Nunito"/>
              <a:cs typeface="Nunito"/>
              <a:sym typeface="Nunito"/>
            </a:endParaRPr>
          </a:p>
          <a:p>
            <a:pPr indent="0" lvl="0" marL="0" rtl="0" algn="l">
              <a:lnSpc>
                <a:spcPct val="90000"/>
              </a:lnSpc>
              <a:spcBef>
                <a:spcPts val="500"/>
              </a:spcBef>
              <a:spcAft>
                <a:spcPts val="0"/>
              </a:spcAft>
              <a:buNone/>
            </a:pPr>
            <a:r>
              <a:rPr lang="en-EG" sz="1800">
                <a:latin typeface="Nunito"/>
                <a:ea typeface="Nunito"/>
                <a:cs typeface="Nunito"/>
                <a:sym typeface="Nunito"/>
              </a:rPr>
              <a:t>There were wrong datatypes in (Date of Admission and Discharge Date)</a:t>
            </a:r>
            <a:endParaRPr>
              <a:latin typeface="Nunito"/>
              <a:ea typeface="Nunito"/>
              <a:cs typeface="Nunito"/>
              <a:sym typeface="Nunito"/>
            </a:endParaRPr>
          </a:p>
          <a:p>
            <a:pPr indent="-228600" lvl="2" marL="1143000" rtl="0" algn="l">
              <a:lnSpc>
                <a:spcPct val="90000"/>
              </a:lnSpc>
              <a:spcBef>
                <a:spcPts val="500"/>
              </a:spcBef>
              <a:spcAft>
                <a:spcPts val="0"/>
              </a:spcAft>
              <a:buClr>
                <a:srgbClr val="FF0000"/>
              </a:buClr>
              <a:buSzPts val="1800"/>
              <a:buFont typeface="Nunito"/>
              <a:buChar char="■"/>
            </a:pPr>
            <a:r>
              <a:rPr lang="en-EG" sz="1800" u="sng">
                <a:solidFill>
                  <a:srgbClr val="FF0000"/>
                </a:solidFill>
                <a:latin typeface="Nunito"/>
                <a:ea typeface="Nunito"/>
                <a:cs typeface="Nunito"/>
                <a:sym typeface="Nunito"/>
              </a:rPr>
              <a:t>Solution</a:t>
            </a:r>
            <a:r>
              <a:rPr lang="en-EG" sz="1800">
                <a:solidFill>
                  <a:srgbClr val="FF0000"/>
                </a:solidFill>
                <a:latin typeface="Nunito"/>
                <a:ea typeface="Nunito"/>
                <a:cs typeface="Nunito"/>
                <a:sym typeface="Nunito"/>
              </a:rPr>
              <a:t>: we changed data type from object to datetime</a:t>
            </a:r>
            <a:endParaRPr sz="1800">
              <a:solidFill>
                <a:srgbClr val="FF0000"/>
              </a:solidFill>
              <a:latin typeface="Nunito"/>
              <a:ea typeface="Nunito"/>
              <a:cs typeface="Nunito"/>
              <a:sym typeface="Nunito"/>
            </a:endParaRPr>
          </a:p>
          <a:p>
            <a:pPr indent="0" lvl="0" marL="0" rtl="0" algn="l">
              <a:lnSpc>
                <a:spcPct val="90000"/>
              </a:lnSpc>
              <a:spcBef>
                <a:spcPts val="500"/>
              </a:spcBef>
              <a:spcAft>
                <a:spcPts val="0"/>
              </a:spcAft>
              <a:buNone/>
            </a:pPr>
            <a:r>
              <a:rPr lang="en-EG" sz="1800">
                <a:latin typeface="Nunito"/>
                <a:ea typeface="Nunito"/>
                <a:cs typeface="Nunito"/>
                <a:sym typeface="Nunito"/>
              </a:rPr>
              <a:t>Ther</a:t>
            </a:r>
            <a:r>
              <a:rPr lang="en-EG" sz="1800">
                <a:latin typeface="Nunito"/>
                <a:ea typeface="Nunito"/>
                <a:cs typeface="Nunito"/>
                <a:sym typeface="Nunito"/>
              </a:rPr>
              <a:t>e were no outliers but there were negative values for the (Billing Amount) which is not logic</a:t>
            </a:r>
            <a:endParaRPr>
              <a:latin typeface="Nunito"/>
              <a:ea typeface="Nunito"/>
              <a:cs typeface="Nunito"/>
              <a:sym typeface="Nunito"/>
            </a:endParaRPr>
          </a:p>
          <a:p>
            <a:pPr indent="-228600" lvl="2" marL="1143000" rtl="0" algn="l">
              <a:lnSpc>
                <a:spcPct val="90000"/>
              </a:lnSpc>
              <a:spcBef>
                <a:spcPts val="500"/>
              </a:spcBef>
              <a:spcAft>
                <a:spcPts val="1600"/>
              </a:spcAft>
              <a:buClr>
                <a:srgbClr val="FF0000"/>
              </a:buClr>
              <a:buSzPts val="1800"/>
              <a:buFont typeface="Nunito"/>
              <a:buChar char="■"/>
            </a:pPr>
            <a:r>
              <a:rPr lang="en-EG" sz="1800">
                <a:solidFill>
                  <a:srgbClr val="FF0000"/>
                </a:solidFill>
                <a:latin typeface="Nunito"/>
                <a:ea typeface="Nunito"/>
                <a:cs typeface="Nunito"/>
                <a:sym typeface="Nunito"/>
              </a:rPr>
              <a:t>Solution: we replaced the negative values with the median</a:t>
            </a:r>
            <a:endParaRPr>
              <a:latin typeface="Nunito"/>
              <a:ea typeface="Nunito"/>
              <a:cs typeface="Nunito"/>
              <a:sym typeface="Nunito"/>
            </a:endParaRPr>
          </a:p>
        </p:txBody>
      </p:sp>
      <p:pic>
        <p:nvPicPr>
          <p:cNvPr id="188" name="Google Shape;188;p3"/>
          <p:cNvPicPr preferRelativeResize="0"/>
          <p:nvPr/>
        </p:nvPicPr>
        <p:blipFill rotWithShape="1">
          <a:blip r:embed="rId3">
            <a:alphaModFix/>
          </a:blip>
          <a:srcRect b="0" l="0" r="0" t="0"/>
          <a:stretch/>
        </p:blipFill>
        <p:spPr>
          <a:xfrm>
            <a:off x="2716188" y="4350600"/>
            <a:ext cx="6759626" cy="2172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3ddb04c638_0_2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194" name="Google Shape;194;g33ddb04c638_0_20"/>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Algorithm Selection</a:t>
            </a:r>
            <a:endParaRPr sz="2200">
              <a:solidFill>
                <a:srgbClr val="FF0000"/>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Algorithm Selection</a:t>
            </a:r>
            <a:endParaRPr/>
          </a:p>
        </p:txBody>
      </p:sp>
      <p:sp>
        <p:nvSpPr>
          <p:cNvPr id="200" name="Google Shape;200;p4"/>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EG" sz="2200">
                <a:solidFill>
                  <a:srgbClr val="404040"/>
                </a:solidFill>
                <a:latin typeface="Roboto"/>
                <a:ea typeface="Roboto"/>
                <a:cs typeface="Roboto"/>
                <a:sym typeface="Roboto"/>
              </a:rPr>
              <a:t>We compared three classification models:</a:t>
            </a:r>
            <a:endParaRPr sz="2200">
              <a:solidFill>
                <a:srgbClr val="404040"/>
              </a:solidFill>
              <a:latin typeface="Roboto"/>
              <a:ea typeface="Roboto"/>
              <a:cs typeface="Roboto"/>
              <a:sym typeface="Roboto"/>
            </a:endParaRPr>
          </a:p>
          <a:p>
            <a:pPr indent="0" lvl="0" marL="0" rtl="0" algn="l">
              <a:lnSpc>
                <a:spcPct val="115000"/>
              </a:lnSpc>
              <a:spcBef>
                <a:spcPts val="0"/>
              </a:spcBef>
              <a:spcAft>
                <a:spcPts val="0"/>
              </a:spcAft>
              <a:buNone/>
            </a:pPr>
            <a:r>
              <a:t/>
            </a:r>
            <a:endParaRPr sz="2200">
              <a:solidFill>
                <a:srgbClr val="404040"/>
              </a:solidFill>
              <a:latin typeface="Roboto"/>
              <a:ea typeface="Roboto"/>
              <a:cs typeface="Roboto"/>
              <a:sym typeface="Roboto"/>
            </a:endParaRPr>
          </a:p>
          <a:p>
            <a:pPr indent="-368300" lvl="0" marL="457200" rtl="0" algn="l">
              <a:lnSpc>
                <a:spcPct val="115000"/>
              </a:lnSpc>
              <a:spcBef>
                <a:spcPts val="0"/>
              </a:spcBef>
              <a:spcAft>
                <a:spcPts val="0"/>
              </a:spcAft>
              <a:buClr>
                <a:srgbClr val="404040"/>
              </a:buClr>
              <a:buSzPts val="2200"/>
              <a:buFont typeface="Roboto"/>
              <a:buAutoNum type="arabicPeriod"/>
            </a:pPr>
            <a:r>
              <a:rPr b="1" lang="en-EG" sz="2200">
                <a:solidFill>
                  <a:srgbClr val="404040"/>
                </a:solidFill>
                <a:latin typeface="Roboto"/>
                <a:ea typeface="Roboto"/>
                <a:cs typeface="Roboto"/>
                <a:sym typeface="Roboto"/>
              </a:rPr>
              <a:t>Decision Tree</a:t>
            </a:r>
            <a:endParaRPr b="1" sz="2200">
              <a:solidFill>
                <a:srgbClr val="404040"/>
              </a:solidFill>
              <a:latin typeface="Roboto"/>
              <a:ea typeface="Roboto"/>
              <a:cs typeface="Roboto"/>
              <a:sym typeface="Roboto"/>
            </a:endParaRPr>
          </a:p>
          <a:p>
            <a:pPr indent="-368300" lvl="0" marL="457200" rtl="0" algn="l">
              <a:lnSpc>
                <a:spcPct val="115000"/>
              </a:lnSpc>
              <a:spcBef>
                <a:spcPts val="0"/>
              </a:spcBef>
              <a:spcAft>
                <a:spcPts val="0"/>
              </a:spcAft>
              <a:buClr>
                <a:srgbClr val="404040"/>
              </a:buClr>
              <a:buSzPts val="2200"/>
              <a:buFont typeface="Roboto"/>
              <a:buAutoNum type="arabicPeriod"/>
            </a:pPr>
            <a:r>
              <a:rPr b="1" lang="en-EG" sz="2200">
                <a:solidFill>
                  <a:srgbClr val="404040"/>
                </a:solidFill>
                <a:latin typeface="Roboto"/>
                <a:ea typeface="Roboto"/>
                <a:cs typeface="Roboto"/>
                <a:sym typeface="Roboto"/>
              </a:rPr>
              <a:t>Random Forest</a:t>
            </a:r>
            <a:endParaRPr b="1" sz="2200">
              <a:solidFill>
                <a:srgbClr val="404040"/>
              </a:solidFill>
              <a:latin typeface="Roboto"/>
              <a:ea typeface="Roboto"/>
              <a:cs typeface="Roboto"/>
              <a:sym typeface="Roboto"/>
            </a:endParaRPr>
          </a:p>
          <a:p>
            <a:pPr indent="-368300" lvl="0" marL="457200" rtl="0" algn="l">
              <a:lnSpc>
                <a:spcPct val="115000"/>
              </a:lnSpc>
              <a:spcBef>
                <a:spcPts val="0"/>
              </a:spcBef>
              <a:spcAft>
                <a:spcPts val="0"/>
              </a:spcAft>
              <a:buClr>
                <a:srgbClr val="404040"/>
              </a:buClr>
              <a:buSzPts val="2200"/>
              <a:buFont typeface="Roboto"/>
              <a:buAutoNum type="arabicPeriod"/>
            </a:pPr>
            <a:r>
              <a:rPr b="1" lang="en-EG" sz="2200">
                <a:solidFill>
                  <a:srgbClr val="404040"/>
                </a:solidFill>
                <a:latin typeface="Roboto"/>
                <a:ea typeface="Roboto"/>
                <a:cs typeface="Roboto"/>
                <a:sym typeface="Roboto"/>
              </a:rPr>
              <a:t>Naive Bayes</a:t>
            </a:r>
            <a:endParaRPr b="1" sz="2200">
              <a:solidFill>
                <a:srgbClr val="404040"/>
              </a:solidFill>
              <a:latin typeface="Roboto"/>
              <a:ea typeface="Roboto"/>
              <a:cs typeface="Roboto"/>
              <a:sym typeface="Roboto"/>
            </a:endParaRPr>
          </a:p>
          <a:p>
            <a:pPr indent="0" lvl="0" marL="457200" rtl="0" algn="l">
              <a:lnSpc>
                <a:spcPct val="115000"/>
              </a:lnSpc>
              <a:spcBef>
                <a:spcPts val="300"/>
              </a:spcBef>
              <a:spcAft>
                <a:spcPts val="0"/>
              </a:spcAft>
              <a:buNone/>
            </a:pPr>
            <a:r>
              <a:t/>
            </a:r>
            <a:endParaRPr b="1" sz="2200">
              <a:solidFill>
                <a:srgbClr val="404040"/>
              </a:solidFill>
              <a:latin typeface="Roboto"/>
              <a:ea typeface="Roboto"/>
              <a:cs typeface="Roboto"/>
              <a:sym typeface="Roboto"/>
            </a:endParaRPr>
          </a:p>
          <a:p>
            <a:pPr indent="0" lvl="0" marL="0" rtl="0" algn="l">
              <a:lnSpc>
                <a:spcPct val="115000"/>
              </a:lnSpc>
              <a:spcBef>
                <a:spcPts val="0"/>
              </a:spcBef>
              <a:spcAft>
                <a:spcPts val="0"/>
              </a:spcAft>
              <a:buNone/>
            </a:pPr>
            <a:r>
              <a:rPr lang="en-EG" sz="2200">
                <a:solidFill>
                  <a:srgbClr val="404040"/>
                </a:solidFill>
                <a:latin typeface="Roboto"/>
                <a:ea typeface="Roboto"/>
                <a:cs typeface="Roboto"/>
                <a:sym typeface="Roboto"/>
              </a:rPr>
              <a:t>The goal was to evaluate their performance and identify the best model for our data.</a:t>
            </a:r>
            <a:endParaRPr sz="2200">
              <a:solidFill>
                <a:srgbClr val="404040"/>
              </a:solidFill>
              <a:latin typeface="Roboto"/>
              <a:ea typeface="Roboto"/>
              <a:cs typeface="Roboto"/>
              <a:sym typeface="Roboto"/>
            </a:endParaRPr>
          </a:p>
          <a:p>
            <a:pPr indent="0" lvl="0" marL="0" rtl="0" algn="l">
              <a:lnSpc>
                <a:spcPct val="90000"/>
              </a:lnSpc>
              <a:spcBef>
                <a:spcPts val="0"/>
              </a:spcBef>
              <a:spcAft>
                <a:spcPts val="1600"/>
              </a:spcAft>
              <a:buNone/>
            </a:pPr>
            <a:r>
              <a:t/>
            </a:r>
            <a:endParaRPr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3ddb04c638_0_2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206" name="Google Shape;206;g33ddb04c638_0_25"/>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Testing results</a:t>
            </a:r>
            <a:endParaRPr sz="2200">
              <a:solidFill>
                <a:srgbClr val="FF0000"/>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Testing results (Decision Tree)</a:t>
            </a:r>
            <a:endParaRPr/>
          </a:p>
        </p:txBody>
      </p:sp>
      <p:pic>
        <p:nvPicPr>
          <p:cNvPr id="212" name="Google Shape;212;p5"/>
          <p:cNvPicPr preferRelativeResize="0"/>
          <p:nvPr>
            <p:ph idx="1" type="body"/>
          </p:nvPr>
        </p:nvPicPr>
        <p:blipFill rotWithShape="1">
          <a:blip r:embed="rId3">
            <a:alphaModFix/>
          </a:blip>
          <a:srcRect b="0" l="0" r="0" t="0"/>
          <a:stretch/>
        </p:blipFill>
        <p:spPr>
          <a:xfrm>
            <a:off x="1092200" y="2654300"/>
            <a:ext cx="4914900" cy="3264000"/>
          </a:xfrm>
          <a:prstGeom prst="rect">
            <a:avLst/>
          </a:prstGeom>
          <a:noFill/>
          <a:ln>
            <a:noFill/>
          </a:ln>
        </p:spPr>
      </p:pic>
      <p:sp>
        <p:nvSpPr>
          <p:cNvPr id="213" name="Google Shape;213;p5"/>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p>
            <a:pPr indent="0" lvl="0" marL="0" rtl="0" algn="l">
              <a:lnSpc>
                <a:spcPct val="100000"/>
              </a:lnSpc>
              <a:spcBef>
                <a:spcPts val="0"/>
              </a:spcBef>
              <a:spcAft>
                <a:spcPts val="0"/>
              </a:spcAft>
              <a:buNone/>
            </a:pPr>
            <a:r>
              <a:rPr lang="en-EG" sz="1900">
                <a:solidFill>
                  <a:srgbClr val="404040"/>
                </a:solidFill>
                <a:latin typeface="Nunito"/>
                <a:ea typeface="Nunito"/>
                <a:cs typeface="Nunito"/>
                <a:sym typeface="Nunito"/>
              </a:rPr>
              <a:t>The model achieved an accuracy of 42%, The confusion matrix shows relatively low performance for this model suggesting the need for further tuning or a different approach to improve performance.</a:t>
            </a:r>
            <a:endParaRPr sz="2400">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Testing results (Random Forest)</a:t>
            </a:r>
            <a:endParaRPr/>
          </a:p>
        </p:txBody>
      </p:sp>
      <p:pic>
        <p:nvPicPr>
          <p:cNvPr id="219" name="Google Shape;219;p6"/>
          <p:cNvPicPr preferRelativeResize="0"/>
          <p:nvPr/>
        </p:nvPicPr>
        <p:blipFill rotWithShape="1">
          <a:blip r:embed="rId3">
            <a:alphaModFix/>
          </a:blip>
          <a:srcRect b="0" l="0" r="0" t="30164"/>
          <a:stretch/>
        </p:blipFill>
        <p:spPr>
          <a:xfrm>
            <a:off x="916850" y="2660825"/>
            <a:ext cx="5262226" cy="3881519"/>
          </a:xfrm>
          <a:prstGeom prst="rect">
            <a:avLst/>
          </a:prstGeom>
          <a:noFill/>
          <a:ln>
            <a:noFill/>
          </a:ln>
        </p:spPr>
      </p:pic>
      <p:pic>
        <p:nvPicPr>
          <p:cNvPr id="220" name="Google Shape;220;p6"/>
          <p:cNvPicPr preferRelativeResize="0"/>
          <p:nvPr/>
        </p:nvPicPr>
        <p:blipFill rotWithShape="1">
          <a:blip r:embed="rId3">
            <a:alphaModFix/>
          </a:blip>
          <a:srcRect b="94098" l="0" r="0" t="0"/>
          <a:stretch/>
        </p:blipFill>
        <p:spPr>
          <a:xfrm>
            <a:off x="892373" y="2193250"/>
            <a:ext cx="5134301" cy="404724"/>
          </a:xfrm>
          <a:prstGeom prst="rect">
            <a:avLst/>
          </a:prstGeom>
          <a:noFill/>
          <a:ln>
            <a:noFill/>
          </a:ln>
        </p:spPr>
      </p:pic>
      <p:sp>
        <p:nvSpPr>
          <p:cNvPr id="221" name="Google Shape;221;p6"/>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p>
            <a:pPr indent="0" lvl="0" marL="0" rtl="0" algn="l">
              <a:lnSpc>
                <a:spcPct val="100000"/>
              </a:lnSpc>
              <a:spcBef>
                <a:spcPts val="0"/>
              </a:spcBef>
              <a:spcAft>
                <a:spcPts val="0"/>
              </a:spcAft>
              <a:buNone/>
            </a:pPr>
            <a:r>
              <a:rPr lang="en-EG">
                <a:solidFill>
                  <a:srgbClr val="404040"/>
                </a:solidFill>
                <a:latin typeface="Nunito"/>
                <a:ea typeface="Nunito"/>
                <a:cs typeface="Nunito"/>
                <a:sym typeface="Nunito"/>
              </a:rPr>
              <a:t>The Random Forest model (44.37% accuracy) performed slightly better than the Entropy-based model (42.05% accuracy). However, both models show low performance and requires further enhancements.</a:t>
            </a:r>
            <a:endParaRPr>
              <a:solidFill>
                <a:srgbClr val="404040"/>
              </a:solidFill>
              <a:latin typeface="Nunito"/>
              <a:ea typeface="Nunito"/>
              <a:cs typeface="Nunito"/>
              <a:sym typeface="Nunito"/>
            </a:endParaRPr>
          </a:p>
          <a:p>
            <a:pPr indent="0" lvl="0" marL="0" rtl="0" algn="l">
              <a:lnSpc>
                <a:spcPct val="100000"/>
              </a:lnSpc>
              <a:spcBef>
                <a:spcPts val="0"/>
              </a:spcBef>
              <a:spcAft>
                <a:spcPts val="0"/>
              </a:spcAft>
              <a:buNone/>
            </a:pPr>
            <a:r>
              <a:t/>
            </a:r>
            <a:endParaRPr sz="1200">
              <a:solidFill>
                <a:srgbClr val="404040"/>
              </a:solidFill>
              <a:latin typeface="Nunito"/>
              <a:ea typeface="Nunito"/>
              <a:cs typeface="Nunito"/>
              <a:sym typeface="Nunito"/>
            </a:endParaRPr>
          </a:p>
          <a:p>
            <a:pPr indent="0" lvl="0" marL="0" rtl="0" algn="l">
              <a:lnSpc>
                <a:spcPct val="100000"/>
              </a:lnSpc>
              <a:spcBef>
                <a:spcPts val="0"/>
              </a:spcBef>
              <a:spcAft>
                <a:spcPts val="0"/>
              </a:spcAft>
              <a:buNone/>
            </a:pPr>
            <a:r>
              <a:t/>
            </a:r>
            <a:endParaRPr sz="1200">
              <a:solidFill>
                <a:srgbClr val="404040"/>
              </a:solidFill>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7"/>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Testing results (Naïve Bayes)</a:t>
            </a:r>
            <a:endParaRPr/>
          </a:p>
        </p:txBody>
      </p:sp>
      <p:pic>
        <p:nvPicPr>
          <p:cNvPr id="227" name="Google Shape;227;p7"/>
          <p:cNvPicPr preferRelativeResize="0"/>
          <p:nvPr/>
        </p:nvPicPr>
        <p:blipFill rotWithShape="1">
          <a:blip r:embed="rId3">
            <a:alphaModFix/>
          </a:blip>
          <a:srcRect b="0" l="0" r="0" t="0"/>
          <a:stretch/>
        </p:blipFill>
        <p:spPr>
          <a:xfrm>
            <a:off x="531325" y="2463025"/>
            <a:ext cx="5757826" cy="3454700"/>
          </a:xfrm>
          <a:prstGeom prst="rect">
            <a:avLst/>
          </a:prstGeom>
          <a:noFill/>
          <a:ln>
            <a:noFill/>
          </a:ln>
        </p:spPr>
      </p:pic>
      <p:sp>
        <p:nvSpPr>
          <p:cNvPr id="228" name="Google Shape;228;p7"/>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p>
            <a:pPr indent="0" lvl="0" marL="0" rtl="0" algn="l">
              <a:lnSpc>
                <a:spcPct val="100000"/>
              </a:lnSpc>
              <a:spcBef>
                <a:spcPts val="0"/>
              </a:spcBef>
              <a:spcAft>
                <a:spcPts val="0"/>
              </a:spcAft>
              <a:buNone/>
            </a:pPr>
            <a:r>
              <a:rPr lang="en-EG">
                <a:solidFill>
                  <a:srgbClr val="404040"/>
                </a:solidFill>
                <a:latin typeface="Nunito"/>
                <a:ea typeface="Nunito"/>
                <a:cs typeface="Nunito"/>
                <a:sym typeface="Nunito"/>
              </a:rPr>
              <a:t>The Naïve Bayes model achieved an accuracy of 34.08%, lower than both the Entropy-based (42.05%) and Random Forest (44.37%) models. Its precision, recall, and F1-scores are also weaker, with higher misclassifications in the confusion matrix for test results prediction.</a:t>
            </a:r>
            <a:endParaRPr sz="2900">
              <a:latin typeface="Nunito"/>
              <a:ea typeface="Nunito"/>
              <a:cs typeface="Nunito"/>
              <a:sym typeface="Nunito"/>
            </a:endParaRPr>
          </a:p>
          <a:p>
            <a:pPr indent="0" lvl="0" marL="0" rtl="0" algn="l">
              <a:spcBef>
                <a:spcPts val="0"/>
              </a:spcBef>
              <a:spcAft>
                <a:spcPts val="160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Comparison between the three models</a:t>
            </a:r>
            <a:endParaRPr/>
          </a:p>
        </p:txBody>
      </p:sp>
      <p:pic>
        <p:nvPicPr>
          <p:cNvPr id="234" name="Google Shape;234;p8"/>
          <p:cNvPicPr preferRelativeResize="0"/>
          <p:nvPr/>
        </p:nvPicPr>
        <p:blipFill rotWithShape="1">
          <a:blip r:embed="rId3">
            <a:alphaModFix/>
          </a:blip>
          <a:srcRect b="0" l="0" r="0" t="0"/>
          <a:stretch/>
        </p:blipFill>
        <p:spPr>
          <a:xfrm>
            <a:off x="4713025" y="1923800"/>
            <a:ext cx="7182001" cy="4568500"/>
          </a:xfrm>
          <a:prstGeom prst="rect">
            <a:avLst/>
          </a:prstGeom>
          <a:noFill/>
          <a:ln>
            <a:noFill/>
          </a:ln>
        </p:spPr>
      </p:pic>
      <p:sp>
        <p:nvSpPr>
          <p:cNvPr id="235" name="Google Shape;235;p8"/>
          <p:cNvSpPr txBox="1"/>
          <p:nvPr/>
        </p:nvSpPr>
        <p:spPr>
          <a:xfrm>
            <a:off x="472275" y="2160100"/>
            <a:ext cx="4349100" cy="409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rgbClr val="404040"/>
              </a:solidFill>
              <a:latin typeface="Nunito"/>
              <a:ea typeface="Nunito"/>
              <a:cs typeface="Nunito"/>
              <a:sym typeface="Nunito"/>
            </a:endParaRPr>
          </a:p>
          <a:p>
            <a:pPr indent="-336550" lvl="0" marL="457200" rtl="0" algn="l">
              <a:lnSpc>
                <a:spcPct val="115000"/>
              </a:lnSpc>
              <a:spcBef>
                <a:spcPts val="0"/>
              </a:spcBef>
              <a:spcAft>
                <a:spcPts val="0"/>
              </a:spcAft>
              <a:buClr>
                <a:srgbClr val="404040"/>
              </a:buClr>
              <a:buSzPts val="1700"/>
              <a:buFont typeface="Roboto"/>
              <a:buChar char="●"/>
            </a:pPr>
            <a:r>
              <a:rPr b="1" lang="en-EG" sz="1700">
                <a:solidFill>
                  <a:srgbClr val="404040"/>
                </a:solidFill>
                <a:latin typeface="Nunito"/>
                <a:ea typeface="Nunito"/>
                <a:cs typeface="Nunito"/>
                <a:sym typeface="Nunito"/>
              </a:rPr>
              <a:t>Decision Tree (Entropy):</a:t>
            </a:r>
            <a:r>
              <a:rPr lang="en-EG" sz="1700">
                <a:solidFill>
                  <a:srgbClr val="404040"/>
                </a:solidFill>
                <a:latin typeface="Nunito"/>
                <a:ea typeface="Nunito"/>
                <a:cs typeface="Nunito"/>
                <a:sym typeface="Nunito"/>
              </a:rPr>
              <a:t> 42.05% accuracy</a:t>
            </a:r>
            <a:endParaRPr sz="1700">
              <a:solidFill>
                <a:srgbClr val="404040"/>
              </a:solidFill>
              <a:latin typeface="Nunito"/>
              <a:ea typeface="Nunito"/>
              <a:cs typeface="Nunito"/>
              <a:sym typeface="Nunito"/>
            </a:endParaRPr>
          </a:p>
          <a:p>
            <a:pPr indent="-336550" lvl="0" marL="457200" rtl="0" algn="l">
              <a:lnSpc>
                <a:spcPct val="115000"/>
              </a:lnSpc>
              <a:spcBef>
                <a:spcPts val="0"/>
              </a:spcBef>
              <a:spcAft>
                <a:spcPts val="0"/>
              </a:spcAft>
              <a:buClr>
                <a:srgbClr val="404040"/>
              </a:buClr>
              <a:buSzPts val="1700"/>
              <a:buFont typeface="Roboto"/>
              <a:buChar char="●"/>
            </a:pPr>
            <a:r>
              <a:rPr b="1" lang="en-EG" sz="1700">
                <a:solidFill>
                  <a:srgbClr val="404040"/>
                </a:solidFill>
                <a:latin typeface="Nunito"/>
                <a:ea typeface="Nunito"/>
                <a:cs typeface="Nunito"/>
                <a:sym typeface="Nunito"/>
              </a:rPr>
              <a:t>Random Forest:</a:t>
            </a:r>
            <a:r>
              <a:rPr lang="en-EG" sz="1700">
                <a:solidFill>
                  <a:srgbClr val="404040"/>
                </a:solidFill>
                <a:latin typeface="Nunito"/>
                <a:ea typeface="Nunito"/>
                <a:cs typeface="Nunito"/>
                <a:sym typeface="Nunito"/>
              </a:rPr>
              <a:t> 44.37% accuracy</a:t>
            </a:r>
            <a:endParaRPr sz="1700">
              <a:solidFill>
                <a:srgbClr val="404040"/>
              </a:solidFill>
              <a:latin typeface="Nunito"/>
              <a:ea typeface="Nunito"/>
              <a:cs typeface="Nunito"/>
              <a:sym typeface="Nunito"/>
            </a:endParaRPr>
          </a:p>
          <a:p>
            <a:pPr indent="-336550" lvl="0" marL="457200" rtl="0" algn="l">
              <a:lnSpc>
                <a:spcPct val="115000"/>
              </a:lnSpc>
              <a:spcBef>
                <a:spcPts val="0"/>
              </a:spcBef>
              <a:spcAft>
                <a:spcPts val="0"/>
              </a:spcAft>
              <a:buClr>
                <a:srgbClr val="404040"/>
              </a:buClr>
              <a:buSzPts val="1700"/>
              <a:buFont typeface="Roboto"/>
              <a:buChar char="●"/>
            </a:pPr>
            <a:r>
              <a:rPr b="1" lang="en-EG" sz="1700">
                <a:solidFill>
                  <a:srgbClr val="404040"/>
                </a:solidFill>
                <a:latin typeface="Nunito"/>
                <a:ea typeface="Nunito"/>
                <a:cs typeface="Nunito"/>
                <a:sym typeface="Nunito"/>
              </a:rPr>
              <a:t>Naïve Bayes:</a:t>
            </a:r>
            <a:r>
              <a:rPr lang="en-EG" sz="1700">
                <a:solidFill>
                  <a:srgbClr val="404040"/>
                </a:solidFill>
                <a:latin typeface="Nunito"/>
                <a:ea typeface="Nunito"/>
                <a:cs typeface="Nunito"/>
                <a:sym typeface="Nunito"/>
              </a:rPr>
              <a:t> 34.08% accuracy</a:t>
            </a:r>
            <a:endParaRPr sz="1700">
              <a:solidFill>
                <a:srgbClr val="404040"/>
              </a:solidFill>
              <a:latin typeface="Nunito"/>
              <a:ea typeface="Nunito"/>
              <a:cs typeface="Nunito"/>
              <a:sym typeface="Nunito"/>
            </a:endParaRPr>
          </a:p>
          <a:p>
            <a:pPr indent="0" lvl="0" marL="457200" rtl="0" algn="l">
              <a:lnSpc>
                <a:spcPct val="115000"/>
              </a:lnSpc>
              <a:spcBef>
                <a:spcPts val="300"/>
              </a:spcBef>
              <a:spcAft>
                <a:spcPts val="0"/>
              </a:spcAft>
              <a:buNone/>
            </a:pPr>
            <a:r>
              <a:t/>
            </a:r>
            <a:endParaRPr sz="1700">
              <a:solidFill>
                <a:srgbClr val="404040"/>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EG" sz="1700">
                <a:solidFill>
                  <a:srgbClr val="404040"/>
                </a:solidFill>
                <a:latin typeface="Nunito"/>
                <a:ea typeface="Nunito"/>
                <a:cs typeface="Nunito"/>
                <a:sym typeface="Nunito"/>
              </a:rPr>
              <a:t>The Random Forest model performed the best, followed by the Decision Tree, while Naïve Bayes had the lowest accuracy. All models show room for improvement, with significant misclassifications across the testing results feature.</a:t>
            </a:r>
            <a:endParaRPr sz="1700">
              <a:solidFill>
                <a:srgbClr val="404040"/>
              </a:solidFill>
              <a:latin typeface="Nunito"/>
              <a:ea typeface="Nunito"/>
              <a:cs typeface="Nunito"/>
              <a:sym typeface="Nunito"/>
            </a:endParaRPr>
          </a:p>
          <a:p>
            <a:pPr indent="0" lvl="0" marL="0" rtl="0" algn="l">
              <a:spcBef>
                <a:spcPts val="0"/>
              </a:spcBef>
              <a:spcAft>
                <a:spcPts val="0"/>
              </a:spcAft>
              <a:buNone/>
            </a:pPr>
            <a:r>
              <a:t/>
            </a:r>
            <a:endParaRPr sz="17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3d8bb77d3f_0_1469"/>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EG"/>
              <a:t>Enhancing The Model using Random Forest Classifier</a:t>
            </a:r>
            <a:endParaRPr/>
          </a:p>
        </p:txBody>
      </p:sp>
      <p:sp>
        <p:nvSpPr>
          <p:cNvPr id="241" name="Google Shape;241;g33d8bb77d3f_0_1469"/>
          <p:cNvSpPr txBox="1"/>
          <p:nvPr>
            <p:ph idx="1" type="body"/>
          </p:nvPr>
        </p:nvSpPr>
        <p:spPr>
          <a:xfrm>
            <a:off x="890825" y="2400375"/>
            <a:ext cx="5965800" cy="3929100"/>
          </a:xfrm>
          <a:prstGeom prst="rect">
            <a:avLst/>
          </a:prstGeom>
        </p:spPr>
        <p:txBody>
          <a:bodyPr anchorCtr="0" anchor="t" bIns="121900" lIns="121900" spcFirstLastPara="1" rIns="121900" wrap="square" tIns="121900">
            <a:noAutofit/>
          </a:bodyPr>
          <a:lstStyle/>
          <a:p>
            <a:pPr indent="0" lvl="0" marL="0" rtl="0" algn="l">
              <a:lnSpc>
                <a:spcPct val="95000"/>
              </a:lnSpc>
              <a:spcBef>
                <a:spcPts val="0"/>
              </a:spcBef>
              <a:spcAft>
                <a:spcPts val="0"/>
              </a:spcAft>
              <a:buClr>
                <a:schemeClr val="dk1"/>
              </a:buClr>
              <a:buSzPts val="1018"/>
              <a:buFont typeface="Arial"/>
              <a:buNone/>
            </a:pPr>
            <a:r>
              <a:t/>
            </a:r>
            <a:endParaRPr b="1" sz="1810">
              <a:solidFill>
                <a:srgbClr val="404040"/>
              </a:solidFill>
              <a:latin typeface="Nunito"/>
              <a:ea typeface="Nunito"/>
              <a:cs typeface="Nunito"/>
              <a:sym typeface="Nunito"/>
            </a:endParaRPr>
          </a:p>
          <a:p>
            <a:pPr indent="0" lvl="0" marL="0" rtl="0" algn="l">
              <a:lnSpc>
                <a:spcPct val="95000"/>
              </a:lnSpc>
              <a:spcBef>
                <a:spcPts val="0"/>
              </a:spcBef>
              <a:spcAft>
                <a:spcPts val="0"/>
              </a:spcAft>
              <a:buNone/>
            </a:pPr>
            <a:r>
              <a:rPr b="1" lang="en-EG" sz="1810">
                <a:solidFill>
                  <a:srgbClr val="404040"/>
                </a:solidFill>
                <a:latin typeface="Nunito"/>
                <a:ea typeface="Nunito"/>
                <a:cs typeface="Nunito"/>
                <a:sym typeface="Nunito"/>
              </a:rPr>
              <a:t>Random Forest Classifier:</a:t>
            </a:r>
            <a:r>
              <a:rPr lang="en-EG" sz="1810">
                <a:solidFill>
                  <a:srgbClr val="404040"/>
                </a:solidFill>
                <a:latin typeface="Nunito"/>
                <a:ea typeface="Nunito"/>
                <a:cs typeface="Nunito"/>
                <a:sym typeface="Nunito"/>
              </a:rPr>
              <a:t> </a:t>
            </a:r>
            <a:endParaRPr sz="1810">
              <a:solidFill>
                <a:srgbClr val="404040"/>
              </a:solidFill>
              <a:latin typeface="Nunito"/>
              <a:ea typeface="Nunito"/>
              <a:cs typeface="Nunito"/>
              <a:sym typeface="Nunito"/>
            </a:endParaRPr>
          </a:p>
          <a:p>
            <a:pPr indent="0" lvl="0" marL="0" rtl="0" algn="l">
              <a:lnSpc>
                <a:spcPct val="95000"/>
              </a:lnSpc>
              <a:spcBef>
                <a:spcPts val="0"/>
              </a:spcBef>
              <a:spcAft>
                <a:spcPts val="0"/>
              </a:spcAft>
              <a:buNone/>
            </a:pPr>
            <a:r>
              <a:t/>
            </a:r>
            <a:endParaRPr sz="1810">
              <a:solidFill>
                <a:srgbClr val="404040"/>
              </a:solidFill>
              <a:latin typeface="Nunito"/>
              <a:ea typeface="Nunito"/>
              <a:cs typeface="Nunito"/>
              <a:sym typeface="Nunito"/>
            </a:endParaRPr>
          </a:p>
          <a:p>
            <a:pPr indent="0" lvl="0" marL="0" rtl="0" algn="l">
              <a:lnSpc>
                <a:spcPct val="95000"/>
              </a:lnSpc>
              <a:spcBef>
                <a:spcPts val="0"/>
              </a:spcBef>
              <a:spcAft>
                <a:spcPts val="0"/>
              </a:spcAft>
              <a:buNone/>
            </a:pPr>
            <a:r>
              <a:rPr lang="en-EG" sz="1810">
                <a:solidFill>
                  <a:srgbClr val="404040"/>
                </a:solidFill>
                <a:latin typeface="Nunito"/>
                <a:ea typeface="Nunito"/>
                <a:cs typeface="Nunito"/>
                <a:sym typeface="Nunito"/>
              </a:rPr>
              <a:t>Achieved an accuracy of 69.95%, with better precision and recall for the "False" class (0.77 and 0.79) compared to the "True" class (0.55 and 0.52). The model shows improved performance over previous attempts but still struggles with the "True" class.</a:t>
            </a:r>
            <a:endParaRPr sz="2272">
              <a:latin typeface="Nunito"/>
              <a:ea typeface="Nunito"/>
              <a:cs typeface="Nunito"/>
              <a:sym typeface="Nunito"/>
            </a:endParaRPr>
          </a:p>
        </p:txBody>
      </p:sp>
      <p:pic>
        <p:nvPicPr>
          <p:cNvPr id="242" name="Google Shape;242;g33d8bb77d3f_0_1469"/>
          <p:cNvPicPr preferRelativeResize="0"/>
          <p:nvPr/>
        </p:nvPicPr>
        <p:blipFill rotWithShape="1">
          <a:blip r:embed="rId3">
            <a:alphaModFix/>
          </a:blip>
          <a:srcRect b="0" l="0" r="0" t="0"/>
          <a:stretch/>
        </p:blipFill>
        <p:spPr>
          <a:xfrm>
            <a:off x="6761386" y="2540199"/>
            <a:ext cx="5097851" cy="283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3d8bb77d3f_0_270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EG"/>
              <a:t>Enhancing The Model using Naive Bayes Classifier</a:t>
            </a:r>
            <a:endParaRPr/>
          </a:p>
        </p:txBody>
      </p:sp>
      <p:sp>
        <p:nvSpPr>
          <p:cNvPr id="248" name="Google Shape;248;g33d8bb77d3f_0_2704"/>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p>
            <a:pPr indent="0" lvl="0" marL="0" rtl="0" algn="l">
              <a:lnSpc>
                <a:spcPct val="95000"/>
              </a:lnSpc>
              <a:spcBef>
                <a:spcPts val="300"/>
              </a:spcBef>
              <a:spcAft>
                <a:spcPts val="0"/>
              </a:spcAft>
              <a:buNone/>
            </a:pPr>
            <a:r>
              <a:rPr b="1" lang="en-EG" sz="1800">
                <a:solidFill>
                  <a:srgbClr val="404040"/>
                </a:solidFill>
                <a:latin typeface="Nunito"/>
                <a:ea typeface="Nunito"/>
                <a:cs typeface="Nunito"/>
                <a:sym typeface="Nunito"/>
              </a:rPr>
              <a:t>Gaussian Naive Bayes Classifier:</a:t>
            </a:r>
            <a:endParaRPr b="1" sz="1800">
              <a:solidFill>
                <a:srgbClr val="404040"/>
              </a:solidFill>
              <a:latin typeface="Nunito"/>
              <a:ea typeface="Nunito"/>
              <a:cs typeface="Nunito"/>
              <a:sym typeface="Nunito"/>
            </a:endParaRPr>
          </a:p>
          <a:p>
            <a:pPr indent="0" lvl="0" marL="0" rtl="0" algn="l">
              <a:lnSpc>
                <a:spcPct val="95000"/>
              </a:lnSpc>
              <a:spcBef>
                <a:spcPts val="300"/>
              </a:spcBef>
              <a:spcAft>
                <a:spcPts val="0"/>
              </a:spcAft>
              <a:buNone/>
            </a:pPr>
            <a:r>
              <a:t/>
            </a:r>
            <a:endParaRPr sz="1800">
              <a:solidFill>
                <a:srgbClr val="404040"/>
              </a:solidFill>
              <a:latin typeface="Nunito"/>
              <a:ea typeface="Nunito"/>
              <a:cs typeface="Nunito"/>
              <a:sym typeface="Nunito"/>
            </a:endParaRPr>
          </a:p>
          <a:p>
            <a:pPr indent="0" lvl="0" marL="0" rtl="0" algn="l">
              <a:lnSpc>
                <a:spcPct val="95000"/>
              </a:lnSpc>
              <a:spcBef>
                <a:spcPts val="300"/>
              </a:spcBef>
              <a:spcAft>
                <a:spcPts val="0"/>
              </a:spcAft>
              <a:buNone/>
            </a:pPr>
            <a:r>
              <a:rPr lang="en-EG" sz="1800">
                <a:solidFill>
                  <a:srgbClr val="404040"/>
                </a:solidFill>
                <a:latin typeface="Nunito"/>
                <a:ea typeface="Nunito"/>
                <a:cs typeface="Nunito"/>
                <a:sym typeface="Nunito"/>
              </a:rPr>
              <a:t>Achieved an accuracy of 66.45%, with perfect recall for the "True" class (1.00) but very low precision (0.50). This indicates the model tends to overpredict the "True" class, leading to many false positives.</a:t>
            </a:r>
            <a:endParaRPr sz="1800">
              <a:solidFill>
                <a:srgbClr val="404040"/>
              </a:solidFill>
              <a:latin typeface="Nunito"/>
              <a:ea typeface="Nunito"/>
              <a:cs typeface="Nunito"/>
              <a:sym typeface="Nunito"/>
            </a:endParaRPr>
          </a:p>
          <a:p>
            <a:pPr indent="0" lvl="0" marL="0" rtl="0" algn="l">
              <a:spcBef>
                <a:spcPts val="0"/>
              </a:spcBef>
              <a:spcAft>
                <a:spcPts val="1600"/>
              </a:spcAft>
              <a:buNone/>
            </a:pPr>
            <a:r>
              <a:t/>
            </a:r>
            <a:endParaRPr sz="1800"/>
          </a:p>
        </p:txBody>
      </p:sp>
      <p:pic>
        <p:nvPicPr>
          <p:cNvPr id="249" name="Google Shape;249;g33d8bb77d3f_0_2704"/>
          <p:cNvPicPr preferRelativeResize="0"/>
          <p:nvPr/>
        </p:nvPicPr>
        <p:blipFill rotWithShape="1">
          <a:blip r:embed="rId3">
            <a:alphaModFix/>
          </a:blip>
          <a:srcRect b="0" l="0" r="0" t="0"/>
          <a:stretch/>
        </p:blipFill>
        <p:spPr>
          <a:xfrm>
            <a:off x="6424250" y="2793574"/>
            <a:ext cx="4840825" cy="264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3dc48475f7_0_1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139" name="Google Shape;139;g33dc48475f7_0_14"/>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a:t>
            </a:r>
            <a:r>
              <a:rPr lang="en-EG" sz="2200">
                <a:solidFill>
                  <a:srgbClr val="274E13"/>
                </a:solidFill>
                <a:latin typeface="Roboto"/>
                <a:ea typeface="Roboto"/>
                <a:cs typeface="Roboto"/>
                <a:sym typeface="Roboto"/>
              </a:rPr>
              <a:t>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3ddb04c638_0_4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255" name="Google Shape;255;g33ddb04c638_0_45"/>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Evaluation and Model Comparisons</a:t>
            </a:r>
            <a:endParaRPr sz="2200">
              <a:solidFill>
                <a:srgbClr val="FF0000"/>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0"/>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Comparing the new results</a:t>
            </a:r>
            <a:endParaRPr/>
          </a:p>
        </p:txBody>
      </p:sp>
      <p:pic>
        <p:nvPicPr>
          <p:cNvPr id="261" name="Google Shape;261;p10"/>
          <p:cNvPicPr preferRelativeResize="0"/>
          <p:nvPr/>
        </p:nvPicPr>
        <p:blipFill rotWithShape="1">
          <a:blip r:embed="rId3">
            <a:alphaModFix/>
          </a:blip>
          <a:srcRect b="0" l="0" r="0" t="0"/>
          <a:stretch/>
        </p:blipFill>
        <p:spPr>
          <a:xfrm>
            <a:off x="5742150" y="2168661"/>
            <a:ext cx="5415651" cy="4206927"/>
          </a:xfrm>
          <a:prstGeom prst="rect">
            <a:avLst/>
          </a:prstGeom>
          <a:noFill/>
          <a:ln>
            <a:noFill/>
          </a:ln>
        </p:spPr>
      </p:pic>
      <p:sp>
        <p:nvSpPr>
          <p:cNvPr id="262" name="Google Shape;262;p10"/>
          <p:cNvSpPr txBox="1"/>
          <p:nvPr/>
        </p:nvSpPr>
        <p:spPr>
          <a:xfrm>
            <a:off x="688750" y="2243375"/>
            <a:ext cx="4888800" cy="4098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04040"/>
              </a:buClr>
              <a:buSzPts val="1500"/>
              <a:buFont typeface="Roboto"/>
              <a:buChar char="●"/>
            </a:pPr>
            <a:r>
              <a:rPr b="1" lang="en-EG" sz="1500">
                <a:solidFill>
                  <a:srgbClr val="404040"/>
                </a:solidFill>
                <a:latin typeface="Nunito"/>
                <a:ea typeface="Nunito"/>
                <a:cs typeface="Nunito"/>
                <a:sym typeface="Nunito"/>
              </a:rPr>
              <a:t>Random Forest:</a:t>
            </a:r>
            <a:r>
              <a:rPr lang="en-EG" sz="1500">
                <a:solidFill>
                  <a:srgbClr val="404040"/>
                </a:solidFill>
                <a:latin typeface="Nunito"/>
                <a:ea typeface="Nunito"/>
                <a:cs typeface="Nunito"/>
                <a:sym typeface="Nunito"/>
              </a:rPr>
              <a:t> Better accuracy (69.95%) and more balanced performance across classes.</a:t>
            </a:r>
            <a:endParaRPr sz="1500">
              <a:solidFill>
                <a:srgbClr val="404040"/>
              </a:solidFill>
              <a:latin typeface="Nunito"/>
              <a:ea typeface="Nunito"/>
              <a:cs typeface="Nunito"/>
              <a:sym typeface="Nunito"/>
            </a:endParaRPr>
          </a:p>
          <a:p>
            <a:pPr indent="-323850" lvl="0" marL="457200" rtl="0" algn="l">
              <a:lnSpc>
                <a:spcPct val="115000"/>
              </a:lnSpc>
              <a:spcBef>
                <a:spcPts val="0"/>
              </a:spcBef>
              <a:spcAft>
                <a:spcPts val="0"/>
              </a:spcAft>
              <a:buClr>
                <a:srgbClr val="404040"/>
              </a:buClr>
              <a:buSzPts val="1500"/>
              <a:buFont typeface="Roboto"/>
              <a:buChar char="●"/>
            </a:pPr>
            <a:r>
              <a:rPr b="1" lang="en-EG" sz="1500">
                <a:solidFill>
                  <a:srgbClr val="404040"/>
                </a:solidFill>
                <a:latin typeface="Nunito"/>
                <a:ea typeface="Nunito"/>
                <a:cs typeface="Nunito"/>
                <a:sym typeface="Nunito"/>
              </a:rPr>
              <a:t>Naive Bayes:</a:t>
            </a:r>
            <a:r>
              <a:rPr lang="en-EG" sz="1500">
                <a:solidFill>
                  <a:srgbClr val="404040"/>
                </a:solidFill>
                <a:latin typeface="Nunito"/>
                <a:ea typeface="Nunito"/>
                <a:cs typeface="Nunito"/>
                <a:sym typeface="Nunito"/>
              </a:rPr>
              <a:t> Lower accuracy (66.45%) with high false positives despite good recall for the "True" class.</a:t>
            </a:r>
            <a:endParaRPr sz="1500">
              <a:solidFill>
                <a:srgbClr val="404040"/>
              </a:solidFill>
              <a:latin typeface="Nunito"/>
              <a:ea typeface="Nunito"/>
              <a:cs typeface="Nunito"/>
              <a:sym typeface="Nunito"/>
            </a:endParaRPr>
          </a:p>
          <a:p>
            <a:pPr indent="0" lvl="0" marL="0" rtl="0" algn="l">
              <a:lnSpc>
                <a:spcPct val="95000"/>
              </a:lnSpc>
              <a:spcBef>
                <a:spcPts val="0"/>
              </a:spcBef>
              <a:spcAft>
                <a:spcPts val="0"/>
              </a:spcAft>
              <a:buClr>
                <a:srgbClr val="000000"/>
              </a:buClr>
              <a:buSzPts val="1018"/>
              <a:buFont typeface="Arial"/>
              <a:buNone/>
            </a:pPr>
            <a:r>
              <a:rPr b="1" lang="en-EG" sz="1510">
                <a:solidFill>
                  <a:srgbClr val="404040"/>
                </a:solidFill>
                <a:latin typeface="Nunito"/>
                <a:ea typeface="Nunito"/>
                <a:cs typeface="Nunito"/>
                <a:sym typeface="Nunito"/>
              </a:rPr>
              <a:t>Key Observations:</a:t>
            </a:r>
            <a:endParaRPr b="1" sz="1510">
              <a:solidFill>
                <a:srgbClr val="404040"/>
              </a:solidFill>
              <a:latin typeface="Nunito"/>
              <a:ea typeface="Nunito"/>
              <a:cs typeface="Nunito"/>
              <a:sym typeface="Nunito"/>
            </a:endParaRPr>
          </a:p>
          <a:p>
            <a:pPr indent="-324485" lvl="0" marL="457200" rtl="0" algn="l">
              <a:lnSpc>
                <a:spcPct val="95000"/>
              </a:lnSpc>
              <a:spcBef>
                <a:spcPts val="0"/>
              </a:spcBef>
              <a:spcAft>
                <a:spcPts val="0"/>
              </a:spcAft>
              <a:buClr>
                <a:srgbClr val="404040"/>
              </a:buClr>
              <a:buSzPts val="1510"/>
              <a:buFont typeface="Nunito"/>
              <a:buChar char="●"/>
            </a:pPr>
            <a:r>
              <a:rPr lang="en-EG" sz="1510">
                <a:solidFill>
                  <a:srgbClr val="404040"/>
                </a:solidFill>
                <a:latin typeface="Nunito"/>
                <a:ea typeface="Nunito"/>
                <a:cs typeface="Nunito"/>
                <a:sym typeface="Nunito"/>
              </a:rPr>
              <a:t>The Random Forest model performs better overall, with a more balanced approach to both classes.</a:t>
            </a:r>
            <a:endParaRPr sz="1510">
              <a:solidFill>
                <a:srgbClr val="404040"/>
              </a:solidFill>
              <a:latin typeface="Nunito"/>
              <a:ea typeface="Nunito"/>
              <a:cs typeface="Nunito"/>
              <a:sym typeface="Nunito"/>
            </a:endParaRPr>
          </a:p>
          <a:p>
            <a:pPr indent="-324485" lvl="0" marL="457200" rtl="0" algn="l">
              <a:lnSpc>
                <a:spcPct val="95000"/>
              </a:lnSpc>
              <a:spcBef>
                <a:spcPts val="0"/>
              </a:spcBef>
              <a:spcAft>
                <a:spcPts val="0"/>
              </a:spcAft>
              <a:buClr>
                <a:srgbClr val="404040"/>
              </a:buClr>
              <a:buSzPts val="1510"/>
              <a:buFont typeface="Nunito"/>
              <a:buChar char="●"/>
            </a:pPr>
            <a:r>
              <a:rPr lang="en-EG" sz="1510">
                <a:solidFill>
                  <a:srgbClr val="404040"/>
                </a:solidFill>
                <a:latin typeface="Nunito"/>
                <a:ea typeface="Nunito"/>
                <a:cs typeface="Nunito"/>
                <a:sym typeface="Nunito"/>
              </a:rPr>
              <a:t>Naive Bayes, while achieving high recall for the "True" class, suffers from low precision, making it less reliable for this task.</a:t>
            </a:r>
            <a:endParaRPr sz="1510">
              <a:solidFill>
                <a:srgbClr val="404040"/>
              </a:solidFill>
              <a:latin typeface="Nunito"/>
              <a:ea typeface="Nunito"/>
              <a:cs typeface="Nunito"/>
              <a:sym typeface="Nunito"/>
            </a:endParaRPr>
          </a:p>
          <a:p>
            <a:pPr indent="-324485" lvl="0" marL="457200" rtl="0" algn="l">
              <a:lnSpc>
                <a:spcPct val="95000"/>
              </a:lnSpc>
              <a:spcBef>
                <a:spcPts val="0"/>
              </a:spcBef>
              <a:spcAft>
                <a:spcPts val="0"/>
              </a:spcAft>
              <a:buClr>
                <a:srgbClr val="404040"/>
              </a:buClr>
              <a:buSzPts val="1510"/>
              <a:buFont typeface="Nunito"/>
              <a:buChar char="●"/>
            </a:pPr>
            <a:r>
              <a:rPr lang="en-EG" sz="1510">
                <a:solidFill>
                  <a:srgbClr val="404040"/>
                </a:solidFill>
                <a:latin typeface="Nunito"/>
                <a:ea typeface="Nunito"/>
                <a:cs typeface="Nunito"/>
                <a:sym typeface="Nunito"/>
              </a:rPr>
              <a:t>Both models improved by focusing on a single class, with Random Forest performing better overall..</a:t>
            </a:r>
            <a:endParaRPr sz="1510">
              <a:solidFill>
                <a:srgbClr val="404040"/>
              </a:solidFill>
              <a:latin typeface="Nunito"/>
              <a:ea typeface="Nunito"/>
              <a:cs typeface="Nunito"/>
              <a:sym typeface="Nunito"/>
            </a:endParaRPr>
          </a:p>
          <a:p>
            <a:pPr indent="0" lvl="0" marL="0" rtl="0" algn="l">
              <a:lnSpc>
                <a:spcPct val="115000"/>
              </a:lnSpc>
              <a:spcBef>
                <a:spcPts val="0"/>
              </a:spcBef>
              <a:spcAft>
                <a:spcPts val="0"/>
              </a:spcAft>
              <a:buNone/>
            </a:pPr>
            <a:r>
              <a:t/>
            </a:r>
            <a:endParaRPr b="1" sz="1700">
              <a:solidFill>
                <a:srgbClr val="404040"/>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3ddb04c638_0_4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268" name="Google Shape;268;g33ddb04c638_0_40"/>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Conclusion</a:t>
            </a:r>
            <a:endParaRPr sz="34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1"/>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Conclusion</a:t>
            </a:r>
            <a:endParaRPr/>
          </a:p>
        </p:txBody>
      </p:sp>
      <p:sp>
        <p:nvSpPr>
          <p:cNvPr id="274" name="Google Shape;274;p11"/>
          <p:cNvSpPr txBox="1"/>
          <p:nvPr>
            <p:ph idx="1" type="body"/>
          </p:nvPr>
        </p:nvSpPr>
        <p:spPr>
          <a:xfrm>
            <a:off x="1256275" y="2171275"/>
            <a:ext cx="10165500" cy="4185000"/>
          </a:xfrm>
          <a:prstGeom prst="rect">
            <a:avLst/>
          </a:prstGeom>
          <a:noFill/>
          <a:ln>
            <a:noFill/>
          </a:ln>
        </p:spPr>
        <p:txBody>
          <a:bodyPr anchorCtr="0" anchor="t" bIns="45700" lIns="91425" spcFirstLastPara="1" rIns="91425" wrap="square" tIns="45700">
            <a:noAutofit/>
          </a:bodyPr>
          <a:lstStyle/>
          <a:p>
            <a:pPr indent="-312420" lvl="0" marL="457200" rtl="0" algn="l">
              <a:lnSpc>
                <a:spcPct val="95000"/>
              </a:lnSpc>
              <a:spcBef>
                <a:spcPts val="0"/>
              </a:spcBef>
              <a:spcAft>
                <a:spcPts val="0"/>
              </a:spcAft>
              <a:buClr>
                <a:srgbClr val="404040"/>
              </a:buClr>
              <a:buSzPts val="1320"/>
              <a:buFont typeface="Nunito"/>
              <a:buAutoNum type="arabicPeriod"/>
            </a:pPr>
            <a:r>
              <a:rPr b="1" lang="en-EG" sz="1320">
                <a:solidFill>
                  <a:srgbClr val="404040"/>
                </a:solidFill>
                <a:latin typeface="Nunito"/>
                <a:ea typeface="Nunito"/>
                <a:cs typeface="Nunito"/>
                <a:sym typeface="Nunito"/>
              </a:rPr>
              <a:t>Problem Definition:</a:t>
            </a:r>
            <a:endParaRPr b="1"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We picked a healthcare dataset to predict </a:t>
            </a:r>
            <a:r>
              <a:rPr b="1" lang="en-EG" sz="1320">
                <a:solidFill>
                  <a:srgbClr val="404040"/>
                </a:solidFill>
                <a:latin typeface="Nunito"/>
                <a:ea typeface="Nunito"/>
                <a:cs typeface="Nunito"/>
                <a:sym typeface="Nunito"/>
              </a:rPr>
              <a:t>Test Results</a:t>
            </a:r>
            <a:r>
              <a:rPr lang="en-EG" sz="1320">
                <a:solidFill>
                  <a:srgbClr val="404040"/>
                </a:solidFill>
                <a:latin typeface="Nunito"/>
                <a:ea typeface="Nunito"/>
                <a:cs typeface="Nunito"/>
                <a:sym typeface="Nunito"/>
              </a:rPr>
              <a:t> (Normal, Abnormal, Inconclusive) as a classification problem.</a:t>
            </a:r>
            <a:endParaRPr sz="1320">
              <a:solidFill>
                <a:srgbClr val="404040"/>
              </a:solidFill>
              <a:latin typeface="Nunito"/>
              <a:ea typeface="Nunito"/>
              <a:cs typeface="Nunito"/>
              <a:sym typeface="Nunito"/>
            </a:endParaRPr>
          </a:p>
          <a:p>
            <a:pPr indent="-312420" lvl="0" marL="457200" rtl="0" algn="l">
              <a:lnSpc>
                <a:spcPct val="95000"/>
              </a:lnSpc>
              <a:spcBef>
                <a:spcPts val="0"/>
              </a:spcBef>
              <a:spcAft>
                <a:spcPts val="0"/>
              </a:spcAft>
              <a:buClr>
                <a:srgbClr val="404040"/>
              </a:buClr>
              <a:buSzPts val="1320"/>
              <a:buFont typeface="Nunito"/>
              <a:buAutoNum type="arabicPeriod"/>
            </a:pPr>
            <a:r>
              <a:rPr b="1" lang="en-EG" sz="1320">
                <a:solidFill>
                  <a:srgbClr val="404040"/>
                </a:solidFill>
                <a:latin typeface="Nunito"/>
                <a:ea typeface="Nunito"/>
                <a:cs typeface="Nunito"/>
                <a:sym typeface="Nunito"/>
              </a:rPr>
              <a:t>Challenges &amp; Preprocessing:</a:t>
            </a:r>
            <a:endParaRPr b="1"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Addressed issues like duplicated rows, incorrect datatypes, and negative billing amounts.</a:t>
            </a:r>
            <a:endParaRPr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Used box plots to analyze distributions of Age, Billing Amount, and Room Number.</a:t>
            </a:r>
            <a:endParaRPr sz="1320">
              <a:solidFill>
                <a:srgbClr val="404040"/>
              </a:solidFill>
              <a:latin typeface="Nunito"/>
              <a:ea typeface="Nunito"/>
              <a:cs typeface="Nunito"/>
              <a:sym typeface="Nunito"/>
            </a:endParaRPr>
          </a:p>
          <a:p>
            <a:pPr indent="-312420" lvl="0" marL="457200" rtl="0" algn="l">
              <a:lnSpc>
                <a:spcPct val="95000"/>
              </a:lnSpc>
              <a:spcBef>
                <a:spcPts val="0"/>
              </a:spcBef>
              <a:spcAft>
                <a:spcPts val="0"/>
              </a:spcAft>
              <a:buClr>
                <a:srgbClr val="404040"/>
              </a:buClr>
              <a:buSzPts val="1320"/>
              <a:buFont typeface="Nunito"/>
              <a:buAutoNum type="arabicPeriod"/>
            </a:pPr>
            <a:r>
              <a:rPr b="1" lang="en-EG" sz="1320">
                <a:solidFill>
                  <a:srgbClr val="404040"/>
                </a:solidFill>
                <a:latin typeface="Nunito"/>
                <a:ea typeface="Nunito"/>
                <a:cs typeface="Nunito"/>
                <a:sym typeface="Nunito"/>
              </a:rPr>
              <a:t>Algorithm Selection:</a:t>
            </a:r>
            <a:endParaRPr b="1"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Compared three models: </a:t>
            </a:r>
            <a:r>
              <a:rPr b="1" lang="en-EG" sz="1320">
                <a:solidFill>
                  <a:srgbClr val="404040"/>
                </a:solidFill>
                <a:latin typeface="Nunito"/>
                <a:ea typeface="Nunito"/>
                <a:cs typeface="Nunito"/>
                <a:sym typeface="Nunito"/>
              </a:rPr>
              <a:t>Decision Tree</a:t>
            </a:r>
            <a:r>
              <a:rPr lang="en-EG" sz="1320">
                <a:solidFill>
                  <a:srgbClr val="404040"/>
                </a:solidFill>
                <a:latin typeface="Nunito"/>
                <a:ea typeface="Nunito"/>
                <a:cs typeface="Nunito"/>
                <a:sym typeface="Nunito"/>
              </a:rPr>
              <a:t>, </a:t>
            </a:r>
            <a:r>
              <a:rPr b="1" lang="en-EG" sz="1320">
                <a:solidFill>
                  <a:srgbClr val="404040"/>
                </a:solidFill>
                <a:latin typeface="Nunito"/>
                <a:ea typeface="Nunito"/>
                <a:cs typeface="Nunito"/>
                <a:sym typeface="Nunito"/>
              </a:rPr>
              <a:t>Random Forest</a:t>
            </a:r>
            <a:r>
              <a:rPr lang="en-EG" sz="1320">
                <a:solidFill>
                  <a:srgbClr val="404040"/>
                </a:solidFill>
                <a:latin typeface="Nunito"/>
                <a:ea typeface="Nunito"/>
                <a:cs typeface="Nunito"/>
                <a:sym typeface="Nunito"/>
              </a:rPr>
              <a:t>, and </a:t>
            </a:r>
            <a:r>
              <a:rPr b="1" lang="en-EG" sz="1320">
                <a:solidFill>
                  <a:srgbClr val="404040"/>
                </a:solidFill>
                <a:latin typeface="Nunito"/>
                <a:ea typeface="Nunito"/>
                <a:cs typeface="Nunito"/>
                <a:sym typeface="Nunito"/>
              </a:rPr>
              <a:t>Naive Bayes</a:t>
            </a:r>
            <a:r>
              <a:rPr lang="en-EG" sz="1320">
                <a:solidFill>
                  <a:srgbClr val="404040"/>
                </a:solidFill>
                <a:latin typeface="Nunito"/>
                <a:ea typeface="Nunito"/>
                <a:cs typeface="Nunito"/>
                <a:sym typeface="Nunito"/>
              </a:rPr>
              <a:t>.</a:t>
            </a:r>
            <a:endParaRPr sz="1320">
              <a:solidFill>
                <a:srgbClr val="404040"/>
              </a:solidFill>
              <a:latin typeface="Nunito"/>
              <a:ea typeface="Nunito"/>
              <a:cs typeface="Nunito"/>
              <a:sym typeface="Nunito"/>
            </a:endParaRPr>
          </a:p>
          <a:p>
            <a:pPr indent="-312420" lvl="0" marL="457200" rtl="0" algn="l">
              <a:lnSpc>
                <a:spcPct val="95000"/>
              </a:lnSpc>
              <a:spcBef>
                <a:spcPts val="0"/>
              </a:spcBef>
              <a:spcAft>
                <a:spcPts val="0"/>
              </a:spcAft>
              <a:buClr>
                <a:srgbClr val="404040"/>
              </a:buClr>
              <a:buSzPts val="1320"/>
              <a:buFont typeface="Nunito"/>
              <a:buAutoNum type="arabicPeriod"/>
            </a:pPr>
            <a:r>
              <a:rPr b="1" lang="en-EG" sz="1320">
                <a:solidFill>
                  <a:srgbClr val="404040"/>
                </a:solidFill>
                <a:latin typeface="Nunito"/>
                <a:ea typeface="Nunito"/>
                <a:cs typeface="Nunito"/>
                <a:sym typeface="Nunito"/>
              </a:rPr>
              <a:t>Model Performance:</a:t>
            </a:r>
            <a:endParaRPr b="1"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b="1" lang="en-EG" sz="1320">
                <a:solidFill>
                  <a:srgbClr val="404040"/>
                </a:solidFill>
                <a:latin typeface="Nunito"/>
                <a:ea typeface="Nunito"/>
                <a:cs typeface="Nunito"/>
                <a:sym typeface="Nunito"/>
              </a:rPr>
              <a:t>Random Forest</a:t>
            </a:r>
            <a:r>
              <a:rPr lang="en-EG" sz="1320">
                <a:solidFill>
                  <a:srgbClr val="404040"/>
                </a:solidFill>
                <a:latin typeface="Nunito"/>
                <a:ea typeface="Nunito"/>
                <a:cs typeface="Nunito"/>
                <a:sym typeface="Nunito"/>
              </a:rPr>
              <a:t> performed the best with </a:t>
            </a:r>
            <a:r>
              <a:rPr b="1" lang="en-EG" sz="1320">
                <a:solidFill>
                  <a:srgbClr val="404040"/>
                </a:solidFill>
                <a:latin typeface="Nunito"/>
                <a:ea typeface="Nunito"/>
                <a:cs typeface="Nunito"/>
                <a:sym typeface="Nunito"/>
              </a:rPr>
              <a:t>44.37% accuracy</a:t>
            </a:r>
            <a:r>
              <a:rPr lang="en-EG" sz="1320">
                <a:solidFill>
                  <a:srgbClr val="404040"/>
                </a:solidFill>
                <a:latin typeface="Nunito"/>
                <a:ea typeface="Nunito"/>
                <a:cs typeface="Nunito"/>
                <a:sym typeface="Nunito"/>
              </a:rPr>
              <a:t>, followed by Decision Tree (</a:t>
            </a:r>
            <a:r>
              <a:rPr b="1" lang="en-EG" sz="1320">
                <a:solidFill>
                  <a:srgbClr val="404040"/>
                </a:solidFill>
                <a:latin typeface="Nunito"/>
                <a:ea typeface="Nunito"/>
                <a:cs typeface="Nunito"/>
                <a:sym typeface="Nunito"/>
              </a:rPr>
              <a:t>42.05%</a:t>
            </a:r>
            <a:r>
              <a:rPr lang="en-EG" sz="1320">
                <a:solidFill>
                  <a:srgbClr val="404040"/>
                </a:solidFill>
                <a:latin typeface="Nunito"/>
                <a:ea typeface="Nunito"/>
                <a:cs typeface="Nunito"/>
                <a:sym typeface="Nunito"/>
              </a:rPr>
              <a:t>) and Naive Bayes (</a:t>
            </a:r>
            <a:r>
              <a:rPr b="1" lang="en-EG" sz="1320">
                <a:solidFill>
                  <a:srgbClr val="404040"/>
                </a:solidFill>
                <a:latin typeface="Nunito"/>
                <a:ea typeface="Nunito"/>
                <a:cs typeface="Nunito"/>
                <a:sym typeface="Nunito"/>
              </a:rPr>
              <a:t>34.08%</a:t>
            </a:r>
            <a:r>
              <a:rPr lang="en-EG" sz="1320">
                <a:solidFill>
                  <a:srgbClr val="404040"/>
                </a:solidFill>
                <a:latin typeface="Nunito"/>
                <a:ea typeface="Nunito"/>
                <a:cs typeface="Nunito"/>
                <a:sym typeface="Nunito"/>
              </a:rPr>
              <a:t>).</a:t>
            </a:r>
            <a:endParaRPr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All models struggled with misclassifications, indicating room for improvement.</a:t>
            </a:r>
            <a:endParaRPr sz="1320">
              <a:solidFill>
                <a:srgbClr val="404040"/>
              </a:solidFill>
              <a:latin typeface="Nunito"/>
              <a:ea typeface="Nunito"/>
              <a:cs typeface="Nunito"/>
              <a:sym typeface="Nunito"/>
            </a:endParaRPr>
          </a:p>
          <a:p>
            <a:pPr indent="-312420" lvl="0" marL="457200" rtl="0" algn="l">
              <a:lnSpc>
                <a:spcPct val="95000"/>
              </a:lnSpc>
              <a:spcBef>
                <a:spcPts val="0"/>
              </a:spcBef>
              <a:spcAft>
                <a:spcPts val="0"/>
              </a:spcAft>
              <a:buClr>
                <a:srgbClr val="404040"/>
              </a:buClr>
              <a:buSzPts val="1320"/>
              <a:buFont typeface="Nunito"/>
              <a:buAutoNum type="arabicPeriod"/>
            </a:pPr>
            <a:r>
              <a:rPr b="1" lang="en-EG" sz="1320">
                <a:solidFill>
                  <a:srgbClr val="404040"/>
                </a:solidFill>
                <a:latin typeface="Nunito"/>
                <a:ea typeface="Nunito"/>
                <a:cs typeface="Nunito"/>
                <a:sym typeface="Nunito"/>
              </a:rPr>
              <a:t>Enhancements:</a:t>
            </a:r>
            <a:endParaRPr b="1"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Improved performance by focusing on a single class (Normal) and using better encoding methods.</a:t>
            </a:r>
            <a:endParaRPr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Random Forest achieved </a:t>
            </a:r>
            <a:r>
              <a:rPr b="1" lang="en-EG" sz="1320">
                <a:solidFill>
                  <a:srgbClr val="404040"/>
                </a:solidFill>
                <a:latin typeface="Nunito"/>
                <a:ea typeface="Nunito"/>
                <a:cs typeface="Nunito"/>
                <a:sym typeface="Nunito"/>
              </a:rPr>
              <a:t>69.95% accuracy</a:t>
            </a:r>
            <a:r>
              <a:rPr lang="en-EG" sz="1320">
                <a:solidFill>
                  <a:srgbClr val="404040"/>
                </a:solidFill>
                <a:latin typeface="Nunito"/>
                <a:ea typeface="Nunito"/>
                <a:cs typeface="Nunito"/>
                <a:sym typeface="Nunito"/>
              </a:rPr>
              <a:t>, outperforming Naive Bayes (</a:t>
            </a:r>
            <a:r>
              <a:rPr b="1" lang="en-EG" sz="1320">
                <a:solidFill>
                  <a:srgbClr val="404040"/>
                </a:solidFill>
                <a:latin typeface="Nunito"/>
                <a:ea typeface="Nunito"/>
                <a:cs typeface="Nunito"/>
                <a:sym typeface="Nunito"/>
              </a:rPr>
              <a:t>66.45%</a:t>
            </a:r>
            <a:r>
              <a:rPr lang="en-EG" sz="1320">
                <a:solidFill>
                  <a:srgbClr val="404040"/>
                </a:solidFill>
                <a:latin typeface="Nunito"/>
                <a:ea typeface="Nunito"/>
                <a:cs typeface="Nunito"/>
                <a:sym typeface="Nunito"/>
              </a:rPr>
              <a:t>).</a:t>
            </a:r>
            <a:endParaRPr sz="1320">
              <a:solidFill>
                <a:srgbClr val="404040"/>
              </a:solidFill>
              <a:latin typeface="Nunito"/>
              <a:ea typeface="Nunito"/>
              <a:cs typeface="Nunito"/>
              <a:sym typeface="Nunito"/>
            </a:endParaRPr>
          </a:p>
          <a:p>
            <a:pPr indent="-312420" lvl="0" marL="457200" rtl="0" algn="l">
              <a:lnSpc>
                <a:spcPct val="95000"/>
              </a:lnSpc>
              <a:spcBef>
                <a:spcPts val="0"/>
              </a:spcBef>
              <a:spcAft>
                <a:spcPts val="0"/>
              </a:spcAft>
              <a:buClr>
                <a:srgbClr val="404040"/>
              </a:buClr>
              <a:buSzPts val="1320"/>
              <a:buFont typeface="Nunito"/>
              <a:buAutoNum type="arabicPeriod"/>
            </a:pPr>
            <a:r>
              <a:rPr b="1" lang="en-EG" sz="1320">
                <a:solidFill>
                  <a:srgbClr val="404040"/>
                </a:solidFill>
                <a:latin typeface="Nunito"/>
                <a:ea typeface="Nunito"/>
                <a:cs typeface="Nunito"/>
                <a:sym typeface="Nunito"/>
              </a:rPr>
              <a:t>Final outcome:</a:t>
            </a:r>
            <a:endParaRPr b="1"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Random Forest is the most reliable model for this dataset.</a:t>
            </a:r>
            <a:endParaRPr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Preprocessing and feature engineering significantly impact model performance.</a:t>
            </a:r>
            <a:endParaRPr sz="1320">
              <a:solidFill>
                <a:srgbClr val="404040"/>
              </a:solidFill>
              <a:latin typeface="Nunito"/>
              <a:ea typeface="Nunito"/>
              <a:cs typeface="Nunito"/>
              <a:sym typeface="Nunito"/>
            </a:endParaRPr>
          </a:p>
          <a:p>
            <a:pPr indent="-312419" lvl="1" marL="914400" rtl="0" algn="l">
              <a:lnSpc>
                <a:spcPct val="95000"/>
              </a:lnSpc>
              <a:spcBef>
                <a:spcPts val="0"/>
              </a:spcBef>
              <a:spcAft>
                <a:spcPts val="0"/>
              </a:spcAft>
              <a:buClr>
                <a:srgbClr val="404040"/>
              </a:buClr>
              <a:buSzPts val="1320"/>
              <a:buFont typeface="Nunito"/>
              <a:buAutoNum type="alphaLcPeriod"/>
            </a:pPr>
            <a:r>
              <a:rPr lang="en-EG" sz="1320">
                <a:solidFill>
                  <a:srgbClr val="404040"/>
                </a:solidFill>
                <a:latin typeface="Nunito"/>
                <a:ea typeface="Nunito"/>
                <a:cs typeface="Nunito"/>
                <a:sym typeface="Nunito"/>
              </a:rPr>
              <a:t>Future work could explore better algorithms, tuning model settings, or improving data quality for even better results.</a:t>
            </a:r>
            <a:endParaRPr sz="1745">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3ddb04c638_0_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145" name="Google Shape;145;g33ddb04c638_0_0"/>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Introduction</a:t>
            </a:r>
            <a:endParaRPr sz="2200">
              <a:solidFill>
                <a:srgbClr val="FF0000"/>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3dc48475f7_0_22"/>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Introduction</a:t>
            </a:r>
            <a:endParaRPr/>
          </a:p>
        </p:txBody>
      </p:sp>
      <p:sp>
        <p:nvSpPr>
          <p:cNvPr id="151" name="Google Shape;151;g33dc48475f7_0_22"/>
          <p:cNvSpPr txBox="1"/>
          <p:nvPr>
            <p:ph idx="1" type="body"/>
          </p:nvPr>
        </p:nvSpPr>
        <p:spPr>
          <a:xfrm>
            <a:off x="1092200" y="2282725"/>
            <a:ext cx="10007700" cy="3847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rPr b="1" lang="en-EG" sz="1500">
                <a:solidFill>
                  <a:srgbClr val="274E13"/>
                </a:solidFill>
                <a:latin typeface="Roboto"/>
                <a:ea typeface="Roboto"/>
                <a:cs typeface="Roboto"/>
                <a:sym typeface="Roboto"/>
              </a:rPr>
              <a:t>Objective:</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This presentation explores a healthcare dataset to predict Test Results (Normal, Abnormal, Inconclusive) using machine learning.</a:t>
            </a:r>
            <a:endParaRPr sz="1500">
              <a:solidFill>
                <a:srgbClr val="274E13"/>
              </a:solidFill>
              <a:latin typeface="Roboto"/>
              <a:ea typeface="Roboto"/>
              <a:cs typeface="Roboto"/>
              <a:sym typeface="Roboto"/>
            </a:endParaRPr>
          </a:p>
          <a:p>
            <a:pPr indent="0" lvl="0" marL="0" rtl="0" algn="l">
              <a:spcBef>
                <a:spcPts val="300"/>
              </a:spcBef>
              <a:spcAft>
                <a:spcPts val="0"/>
              </a:spcAft>
              <a:buNone/>
            </a:pPr>
            <a:r>
              <a:rPr b="1" lang="en-EG" sz="1500">
                <a:solidFill>
                  <a:srgbClr val="274E13"/>
                </a:solidFill>
                <a:latin typeface="Roboto"/>
                <a:ea typeface="Roboto"/>
                <a:cs typeface="Roboto"/>
                <a:sym typeface="Roboto"/>
              </a:rPr>
              <a:t>Dataset Overview:</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The dataset, sourced from Kaggle, contains features like Age, Gender, Medical Condition, Billing Amount, and more, generated using Python's Faker library.</a:t>
            </a:r>
            <a:endParaRPr sz="1500">
              <a:solidFill>
                <a:srgbClr val="274E13"/>
              </a:solidFill>
              <a:latin typeface="Roboto"/>
              <a:ea typeface="Roboto"/>
              <a:cs typeface="Roboto"/>
              <a:sym typeface="Roboto"/>
            </a:endParaRPr>
          </a:p>
          <a:p>
            <a:pPr indent="0" lvl="0" marL="0" rtl="0" algn="l">
              <a:spcBef>
                <a:spcPts val="300"/>
              </a:spcBef>
              <a:spcAft>
                <a:spcPts val="0"/>
              </a:spcAft>
              <a:buNone/>
            </a:pPr>
            <a:r>
              <a:rPr b="1" lang="en-EG" sz="1500">
                <a:solidFill>
                  <a:srgbClr val="274E13"/>
                </a:solidFill>
                <a:latin typeface="Roboto"/>
                <a:ea typeface="Roboto"/>
                <a:cs typeface="Roboto"/>
                <a:sym typeface="Roboto"/>
              </a:rPr>
              <a:t>Approach:</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We preprocessed the data, addressed challenges like duplicates and incorrect datatypes, and compared three classification models: Decision Tree, Random Forest, and Naive Bayes.</a:t>
            </a:r>
            <a:endParaRPr sz="1500">
              <a:solidFill>
                <a:srgbClr val="274E13"/>
              </a:solidFill>
              <a:latin typeface="Roboto"/>
              <a:ea typeface="Roboto"/>
              <a:cs typeface="Roboto"/>
              <a:sym typeface="Roboto"/>
            </a:endParaRPr>
          </a:p>
          <a:p>
            <a:pPr indent="0" lvl="0" marL="0" rtl="0" algn="l">
              <a:spcBef>
                <a:spcPts val="300"/>
              </a:spcBef>
              <a:spcAft>
                <a:spcPts val="0"/>
              </a:spcAft>
              <a:buNone/>
            </a:pPr>
            <a:r>
              <a:rPr b="1" lang="en-EG" sz="1500">
                <a:solidFill>
                  <a:srgbClr val="274E13"/>
                </a:solidFill>
                <a:latin typeface="Roboto"/>
                <a:ea typeface="Roboto"/>
                <a:cs typeface="Roboto"/>
                <a:sym typeface="Roboto"/>
              </a:rPr>
              <a:t>Goal:</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To identify the best-performing model and provide insights for improving healthcare data analysis.</a:t>
            </a:r>
            <a:endParaRPr sz="1500">
              <a:solidFill>
                <a:srgbClr val="274E1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3ddb04c638_0_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157" name="Google Shape;157;g33ddb04c638_0_5"/>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Data Overview</a:t>
            </a:r>
            <a:endParaRPr sz="2200">
              <a:solidFill>
                <a:srgbClr val="FF0000"/>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3dc48475f7_0_28"/>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Dataset Overview</a:t>
            </a:r>
            <a:endParaRPr/>
          </a:p>
        </p:txBody>
      </p:sp>
      <p:sp>
        <p:nvSpPr>
          <p:cNvPr id="163" name="Google Shape;163;g33dc48475f7_0_28"/>
          <p:cNvSpPr txBox="1"/>
          <p:nvPr>
            <p:ph idx="1" type="body"/>
          </p:nvPr>
        </p:nvSpPr>
        <p:spPr>
          <a:xfrm>
            <a:off x="1092200" y="2135125"/>
            <a:ext cx="10007700" cy="4407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rPr b="1" lang="en-EG" sz="1500">
                <a:solidFill>
                  <a:srgbClr val="274E13"/>
                </a:solidFill>
                <a:latin typeface="Roboto"/>
                <a:ea typeface="Roboto"/>
                <a:cs typeface="Roboto"/>
                <a:sym typeface="Roboto"/>
              </a:rPr>
              <a:t>Source:</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Healthcare dataset from Kaggle, generated using Python's Faker library.</a:t>
            </a:r>
            <a:endParaRPr sz="1500">
              <a:solidFill>
                <a:srgbClr val="274E13"/>
              </a:solidFill>
              <a:latin typeface="Roboto"/>
              <a:ea typeface="Roboto"/>
              <a:cs typeface="Roboto"/>
              <a:sym typeface="Roboto"/>
            </a:endParaRPr>
          </a:p>
          <a:p>
            <a:pPr indent="0" lvl="0" marL="0" rtl="0" algn="l">
              <a:spcBef>
                <a:spcPts val="300"/>
              </a:spcBef>
              <a:spcAft>
                <a:spcPts val="0"/>
              </a:spcAft>
              <a:buNone/>
            </a:pPr>
            <a:r>
              <a:rPr b="1" lang="en-EG" sz="1500">
                <a:solidFill>
                  <a:srgbClr val="274E13"/>
                </a:solidFill>
                <a:latin typeface="Roboto"/>
                <a:ea typeface="Roboto"/>
                <a:cs typeface="Roboto"/>
                <a:sym typeface="Roboto"/>
              </a:rPr>
              <a:t>Size:</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55,500 records with 15 features.</a:t>
            </a:r>
            <a:endParaRPr sz="1500">
              <a:solidFill>
                <a:srgbClr val="274E13"/>
              </a:solidFill>
              <a:latin typeface="Roboto"/>
              <a:ea typeface="Roboto"/>
              <a:cs typeface="Roboto"/>
              <a:sym typeface="Roboto"/>
            </a:endParaRPr>
          </a:p>
          <a:p>
            <a:pPr indent="0" lvl="0" marL="0" rtl="0" algn="l">
              <a:spcBef>
                <a:spcPts val="300"/>
              </a:spcBef>
              <a:spcAft>
                <a:spcPts val="0"/>
              </a:spcAft>
              <a:buNone/>
            </a:pPr>
            <a:r>
              <a:rPr b="1" lang="en-EG" sz="1500">
                <a:solidFill>
                  <a:srgbClr val="274E13"/>
                </a:solidFill>
                <a:latin typeface="Roboto"/>
                <a:ea typeface="Roboto"/>
                <a:cs typeface="Roboto"/>
                <a:sym typeface="Roboto"/>
              </a:rPr>
              <a:t>Key Features:</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Patient Details: Name, Age, Gender, Blood Type.</a:t>
            </a:r>
            <a:endParaRPr sz="1500">
              <a:solidFill>
                <a:srgbClr val="274E13"/>
              </a:solidFill>
              <a:latin typeface="Roboto"/>
              <a:ea typeface="Roboto"/>
              <a:cs typeface="Roboto"/>
              <a:sym typeface="Roboto"/>
            </a:endParaRPr>
          </a:p>
          <a:p>
            <a:pPr indent="-323850" lvl="0" marL="457200" rtl="0" algn="l">
              <a:spcBef>
                <a:spcPts val="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Medical Information: Medical Condition, Date of Admission, Discharge Date, Doctor, Hospital.</a:t>
            </a:r>
            <a:endParaRPr sz="1500">
              <a:solidFill>
                <a:srgbClr val="274E13"/>
              </a:solidFill>
              <a:latin typeface="Roboto"/>
              <a:ea typeface="Roboto"/>
              <a:cs typeface="Roboto"/>
              <a:sym typeface="Roboto"/>
            </a:endParaRPr>
          </a:p>
          <a:p>
            <a:pPr indent="-323850" lvl="0" marL="457200" rtl="0" algn="l">
              <a:spcBef>
                <a:spcPts val="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Billing &amp; Logistics: Billing Amount, Room Number, Insurance Provider.</a:t>
            </a:r>
            <a:endParaRPr sz="1500">
              <a:solidFill>
                <a:srgbClr val="274E13"/>
              </a:solidFill>
              <a:latin typeface="Roboto"/>
              <a:ea typeface="Roboto"/>
              <a:cs typeface="Roboto"/>
              <a:sym typeface="Roboto"/>
            </a:endParaRPr>
          </a:p>
          <a:p>
            <a:pPr indent="-323850" lvl="0" marL="457200" rtl="0" algn="l">
              <a:spcBef>
                <a:spcPts val="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Treatment Details: Admission Type, Medication, Test Results.</a:t>
            </a:r>
            <a:endParaRPr sz="1500">
              <a:solidFill>
                <a:srgbClr val="274E13"/>
              </a:solidFill>
              <a:latin typeface="Roboto"/>
              <a:ea typeface="Roboto"/>
              <a:cs typeface="Roboto"/>
              <a:sym typeface="Roboto"/>
            </a:endParaRPr>
          </a:p>
          <a:p>
            <a:pPr indent="0" lvl="0" marL="0" rtl="0" algn="l">
              <a:spcBef>
                <a:spcPts val="300"/>
              </a:spcBef>
              <a:spcAft>
                <a:spcPts val="0"/>
              </a:spcAft>
              <a:buNone/>
            </a:pPr>
            <a:r>
              <a:rPr b="1" lang="en-EG" sz="1500">
                <a:solidFill>
                  <a:srgbClr val="274E13"/>
                </a:solidFill>
                <a:latin typeface="Roboto"/>
                <a:ea typeface="Roboto"/>
                <a:cs typeface="Roboto"/>
                <a:sym typeface="Roboto"/>
              </a:rPr>
              <a:t>Target Variable:</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Test Results with three categories: Normal, Abnormal, and Inconclusive.</a:t>
            </a:r>
            <a:endParaRPr sz="1500">
              <a:solidFill>
                <a:srgbClr val="274E13"/>
              </a:solidFill>
              <a:latin typeface="Roboto"/>
              <a:ea typeface="Roboto"/>
              <a:cs typeface="Roboto"/>
              <a:sym typeface="Roboto"/>
            </a:endParaRPr>
          </a:p>
          <a:p>
            <a:pPr indent="0" lvl="0" marL="0" rtl="0" algn="l">
              <a:spcBef>
                <a:spcPts val="300"/>
              </a:spcBef>
              <a:spcAft>
                <a:spcPts val="0"/>
              </a:spcAft>
              <a:buNone/>
            </a:pPr>
            <a:r>
              <a:rPr b="1" lang="en-EG" sz="1500">
                <a:solidFill>
                  <a:srgbClr val="274E13"/>
                </a:solidFill>
                <a:latin typeface="Roboto"/>
                <a:ea typeface="Roboto"/>
                <a:cs typeface="Roboto"/>
                <a:sym typeface="Roboto"/>
              </a:rPr>
              <a:t>Data Types:</a:t>
            </a:r>
            <a:endParaRPr b="1" sz="1500">
              <a:solidFill>
                <a:srgbClr val="274E13"/>
              </a:solidFill>
              <a:latin typeface="Roboto"/>
              <a:ea typeface="Roboto"/>
              <a:cs typeface="Roboto"/>
              <a:sym typeface="Roboto"/>
            </a:endParaRPr>
          </a:p>
          <a:p>
            <a:pPr indent="-323850" lvl="0" marL="457200" rtl="0" algn="l">
              <a:spcBef>
                <a:spcPts val="30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Numeric: Age, Billing Amount, Room Number.</a:t>
            </a:r>
            <a:endParaRPr sz="1500">
              <a:solidFill>
                <a:srgbClr val="274E13"/>
              </a:solidFill>
              <a:latin typeface="Roboto"/>
              <a:ea typeface="Roboto"/>
              <a:cs typeface="Roboto"/>
              <a:sym typeface="Roboto"/>
            </a:endParaRPr>
          </a:p>
          <a:p>
            <a:pPr indent="-323850" lvl="0" marL="457200" rtl="0" algn="l">
              <a:spcBef>
                <a:spcPts val="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Categorical: Gender, Blood Type, Medical Condition, etc.</a:t>
            </a:r>
            <a:endParaRPr sz="1500">
              <a:solidFill>
                <a:srgbClr val="274E13"/>
              </a:solidFill>
              <a:latin typeface="Roboto"/>
              <a:ea typeface="Roboto"/>
              <a:cs typeface="Roboto"/>
              <a:sym typeface="Roboto"/>
            </a:endParaRPr>
          </a:p>
          <a:p>
            <a:pPr indent="-323850" lvl="0" marL="457200" rtl="0" algn="l">
              <a:spcBef>
                <a:spcPts val="0"/>
              </a:spcBef>
              <a:spcAft>
                <a:spcPts val="0"/>
              </a:spcAft>
              <a:buClr>
                <a:srgbClr val="274E13"/>
              </a:buClr>
              <a:buSzPts val="1500"/>
              <a:buFont typeface="Roboto"/>
              <a:buChar char="●"/>
            </a:pPr>
            <a:r>
              <a:rPr lang="en-EG" sz="1500">
                <a:solidFill>
                  <a:srgbClr val="274E13"/>
                </a:solidFill>
                <a:latin typeface="Roboto"/>
                <a:ea typeface="Roboto"/>
                <a:cs typeface="Roboto"/>
                <a:sym typeface="Roboto"/>
              </a:rPr>
              <a:t>Datetime: Date of Admission, Discharge Date.</a:t>
            </a:r>
            <a:endParaRPr sz="1500">
              <a:solidFill>
                <a:srgbClr val="274E1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3ddb04c638_0_1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169" name="Google Shape;169;g33ddb04c638_0_10"/>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Problem Definition</a:t>
            </a:r>
            <a:endParaRPr sz="2200">
              <a:solidFill>
                <a:srgbClr val="FF0000"/>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Challenges and Preprocessing</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type="title"/>
          </p:nvPr>
        </p:nvSpPr>
        <p:spPr>
          <a:xfrm>
            <a:off x="1092200" y="1127467"/>
            <a:ext cx="10007700" cy="12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EG"/>
              <a:t>Problem Definition</a:t>
            </a:r>
            <a:endParaRPr/>
          </a:p>
        </p:txBody>
      </p:sp>
      <p:sp>
        <p:nvSpPr>
          <p:cNvPr id="175" name="Google Shape;175;p2"/>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EG">
                <a:latin typeface="Nunito"/>
                <a:ea typeface="Nunito"/>
                <a:cs typeface="Nunito"/>
                <a:sym typeface="Nunito"/>
              </a:rPr>
              <a:t>We selected a </a:t>
            </a:r>
            <a:r>
              <a:rPr b="1" lang="en-EG">
                <a:latin typeface="Nunito"/>
                <a:ea typeface="Nunito"/>
                <a:cs typeface="Nunito"/>
                <a:sym typeface="Nunito"/>
              </a:rPr>
              <a:t>Healthcare Dataset</a:t>
            </a:r>
            <a:r>
              <a:rPr lang="en-EG">
                <a:latin typeface="Nunito"/>
                <a:ea typeface="Nunito"/>
                <a:cs typeface="Nunito"/>
                <a:sym typeface="Nunito"/>
              </a:rPr>
              <a:t> from Kaggle, generated using Python's Faker library.</a:t>
            </a:r>
            <a:endParaRPr>
              <a:latin typeface="Nunito"/>
              <a:ea typeface="Nunito"/>
              <a:cs typeface="Nunito"/>
              <a:sym typeface="Nunito"/>
            </a:endParaRPr>
          </a:p>
          <a:p>
            <a:pPr indent="0" lvl="0" marL="0" rtl="0" algn="l">
              <a:lnSpc>
                <a:spcPct val="90000"/>
              </a:lnSpc>
              <a:spcBef>
                <a:spcPts val="1000"/>
              </a:spcBef>
              <a:spcAft>
                <a:spcPts val="0"/>
              </a:spcAft>
              <a:buClr>
                <a:schemeClr val="dk1"/>
              </a:buClr>
              <a:buSzPts val="2800"/>
              <a:buNone/>
            </a:pPr>
            <a:r>
              <a:rPr lang="en-EG" u="sng">
                <a:solidFill>
                  <a:schemeClr val="hlink"/>
                </a:solidFill>
                <a:latin typeface="Nunito"/>
                <a:ea typeface="Nunito"/>
                <a:cs typeface="Nunito"/>
                <a:sym typeface="Nunito"/>
                <a:hlinkClick r:id="rId3"/>
              </a:rPr>
              <a:t>Dataset link on Kaggle</a:t>
            </a:r>
            <a:endParaRPr>
              <a:latin typeface="Nunito"/>
              <a:ea typeface="Nunito"/>
              <a:cs typeface="Nunito"/>
              <a:sym typeface="Nunito"/>
            </a:endParaRPr>
          </a:p>
          <a:p>
            <a:pPr indent="0" lvl="0" marL="0" rtl="0" algn="l">
              <a:lnSpc>
                <a:spcPct val="90000"/>
              </a:lnSpc>
              <a:spcBef>
                <a:spcPts val="1000"/>
              </a:spcBef>
              <a:spcAft>
                <a:spcPts val="0"/>
              </a:spcAft>
              <a:buClr>
                <a:schemeClr val="dk1"/>
              </a:buClr>
              <a:buSzPts val="2800"/>
              <a:buNone/>
            </a:pPr>
            <a:r>
              <a:t/>
            </a:r>
            <a:endParaRPr>
              <a:latin typeface="Nunito"/>
              <a:ea typeface="Nunito"/>
              <a:cs typeface="Nunito"/>
              <a:sym typeface="Nunito"/>
            </a:endParaRPr>
          </a:p>
          <a:p>
            <a:pPr indent="-336550" lvl="0" marL="457200" rtl="0" algn="l">
              <a:lnSpc>
                <a:spcPct val="90000"/>
              </a:lnSpc>
              <a:spcBef>
                <a:spcPts val="1000"/>
              </a:spcBef>
              <a:spcAft>
                <a:spcPts val="0"/>
              </a:spcAft>
              <a:buSzPts val="1700"/>
              <a:buFont typeface="Nunito"/>
              <a:buChar char="●"/>
            </a:pPr>
            <a:r>
              <a:rPr lang="en-EG">
                <a:latin typeface="Nunito"/>
                <a:ea typeface="Nunito"/>
                <a:cs typeface="Nunito"/>
                <a:sym typeface="Nunito"/>
              </a:rPr>
              <a:t>Dataset Features: Includes attributes like Name, Age, Gender, Blood Type, Medical Condition, Date of Admission, Doctor, Hospital, Insurance Provider, Billing Amount, Room Number, Admission Type, Discharge Date, Medication, and Test Results.</a:t>
            </a:r>
            <a:endParaRPr>
              <a:latin typeface="Nunito"/>
              <a:ea typeface="Nunito"/>
              <a:cs typeface="Nunito"/>
              <a:sym typeface="Nunito"/>
            </a:endParaRPr>
          </a:p>
          <a:p>
            <a:pPr indent="0" lvl="0" marL="0" rtl="0" algn="l">
              <a:lnSpc>
                <a:spcPct val="90000"/>
              </a:lnSpc>
              <a:spcBef>
                <a:spcPts val="1000"/>
              </a:spcBef>
              <a:spcAft>
                <a:spcPts val="0"/>
              </a:spcAft>
              <a:buClr>
                <a:schemeClr val="dk1"/>
              </a:buClr>
              <a:buSzPts val="2800"/>
              <a:buNone/>
            </a:pPr>
            <a:r>
              <a:t/>
            </a:r>
            <a:endParaRPr>
              <a:latin typeface="Nunito"/>
              <a:ea typeface="Nunito"/>
              <a:cs typeface="Nunito"/>
              <a:sym typeface="Nunito"/>
            </a:endParaRPr>
          </a:p>
          <a:p>
            <a:pPr indent="0" lvl="0" marL="0" rtl="0" algn="l">
              <a:lnSpc>
                <a:spcPct val="90000"/>
              </a:lnSpc>
              <a:spcBef>
                <a:spcPts val="1000"/>
              </a:spcBef>
              <a:spcAft>
                <a:spcPts val="0"/>
              </a:spcAft>
              <a:buClr>
                <a:schemeClr val="dk1"/>
              </a:buClr>
              <a:buSzPts val="2800"/>
              <a:buNone/>
            </a:pPr>
            <a:r>
              <a:rPr b="1" lang="en-EG">
                <a:latin typeface="Nunito"/>
                <a:ea typeface="Nunito"/>
                <a:cs typeface="Nunito"/>
                <a:sym typeface="Nunito"/>
              </a:rPr>
              <a:t>Goal:</a:t>
            </a:r>
            <a:endParaRPr b="1">
              <a:latin typeface="Nunito"/>
              <a:ea typeface="Nunito"/>
              <a:cs typeface="Nunito"/>
              <a:sym typeface="Nunito"/>
            </a:endParaRPr>
          </a:p>
          <a:p>
            <a:pPr indent="0" lvl="0" marL="0" rtl="0" algn="l">
              <a:lnSpc>
                <a:spcPct val="90000"/>
              </a:lnSpc>
              <a:spcBef>
                <a:spcPts val="1000"/>
              </a:spcBef>
              <a:spcAft>
                <a:spcPts val="0"/>
              </a:spcAft>
              <a:buClr>
                <a:schemeClr val="dk1"/>
              </a:buClr>
              <a:buSzPts val="2800"/>
              <a:buNone/>
            </a:pPr>
            <a:r>
              <a:rPr lang="en-EG">
                <a:latin typeface="Nunito"/>
                <a:ea typeface="Nunito"/>
                <a:cs typeface="Nunito"/>
                <a:sym typeface="Nunito"/>
              </a:rPr>
              <a:t>To treat the dataset as a </a:t>
            </a:r>
            <a:r>
              <a:rPr b="1" lang="en-EG">
                <a:latin typeface="Nunito"/>
                <a:ea typeface="Nunito"/>
                <a:cs typeface="Nunito"/>
                <a:sym typeface="Nunito"/>
              </a:rPr>
              <a:t>classification </a:t>
            </a:r>
            <a:r>
              <a:rPr lang="en-EG">
                <a:latin typeface="Nunito"/>
                <a:ea typeface="Nunito"/>
                <a:cs typeface="Nunito"/>
                <a:sym typeface="Nunito"/>
              </a:rPr>
              <a:t>problem and predict the </a:t>
            </a:r>
            <a:r>
              <a:rPr b="1" lang="en-EG">
                <a:latin typeface="Nunito"/>
                <a:ea typeface="Nunito"/>
                <a:cs typeface="Nunito"/>
                <a:sym typeface="Nunito"/>
              </a:rPr>
              <a:t>Test Results, </a:t>
            </a:r>
            <a:r>
              <a:rPr lang="en-EG">
                <a:latin typeface="Nunito"/>
                <a:ea typeface="Nunito"/>
                <a:cs typeface="Nunito"/>
                <a:sym typeface="Nunito"/>
              </a:rPr>
              <a:t>which fall into three categories:</a:t>
            </a:r>
            <a:r>
              <a:rPr b="1" lang="en-EG">
                <a:latin typeface="Nunito"/>
                <a:ea typeface="Nunito"/>
                <a:cs typeface="Nunito"/>
                <a:sym typeface="Nunito"/>
              </a:rPr>
              <a:t> Normal, Abnormal, and Inconclusive.</a:t>
            </a:r>
            <a:endParaRPr b="1">
              <a:latin typeface="Nunito"/>
              <a:ea typeface="Nunito"/>
              <a:cs typeface="Nunito"/>
              <a:sym typeface="Nunito"/>
            </a:endParaRPr>
          </a:p>
          <a:p>
            <a:pPr indent="0" lvl="0" marL="0" rtl="0" algn="l">
              <a:lnSpc>
                <a:spcPct val="90000"/>
              </a:lnSpc>
              <a:spcBef>
                <a:spcPts val="1000"/>
              </a:spcBef>
              <a:spcAft>
                <a:spcPts val="1600"/>
              </a:spcAft>
              <a:buClr>
                <a:schemeClr val="dk1"/>
              </a:buClr>
              <a:buSzPts val="2800"/>
              <a:buNone/>
            </a:pPr>
            <a:r>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3ddb04c638_0_1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EG"/>
              <a:t>Agenda</a:t>
            </a:r>
            <a:endParaRPr/>
          </a:p>
        </p:txBody>
      </p:sp>
      <p:sp>
        <p:nvSpPr>
          <p:cNvPr id="181" name="Google Shape;181;g33ddb04c638_0_15"/>
          <p:cNvSpPr txBox="1"/>
          <p:nvPr>
            <p:ph idx="1" type="body"/>
          </p:nvPr>
        </p:nvSpPr>
        <p:spPr>
          <a:xfrm>
            <a:off x="1092200" y="2654300"/>
            <a:ext cx="10007700" cy="32640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Introduction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Data Overview</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Problem Definition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FF0000"/>
              </a:buClr>
              <a:buSzPts val="2200"/>
              <a:buFont typeface="Roboto"/>
              <a:buAutoNum type="arabicPeriod"/>
            </a:pPr>
            <a:r>
              <a:rPr lang="en-EG" sz="2200">
                <a:solidFill>
                  <a:srgbClr val="FF0000"/>
                </a:solidFill>
                <a:latin typeface="Roboto"/>
                <a:ea typeface="Roboto"/>
                <a:cs typeface="Roboto"/>
                <a:sym typeface="Roboto"/>
              </a:rPr>
              <a:t>Challenges and Preprocessing</a:t>
            </a:r>
            <a:endParaRPr sz="2200">
              <a:solidFill>
                <a:srgbClr val="FF0000"/>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Algorithm Selection</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Testing results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Evaluation and Model Comparisons</a:t>
            </a:r>
            <a:endParaRPr sz="2200">
              <a:solidFill>
                <a:srgbClr val="274E13"/>
              </a:solidFill>
              <a:latin typeface="Roboto"/>
              <a:ea typeface="Roboto"/>
              <a:cs typeface="Roboto"/>
              <a:sym typeface="Roboto"/>
            </a:endParaRPr>
          </a:p>
          <a:p>
            <a:pPr indent="-368300" lvl="0" marL="457200" rtl="0" algn="l">
              <a:lnSpc>
                <a:spcPct val="115000"/>
              </a:lnSpc>
              <a:spcBef>
                <a:spcPts val="0"/>
              </a:spcBef>
              <a:spcAft>
                <a:spcPts val="0"/>
              </a:spcAft>
              <a:buClr>
                <a:srgbClr val="274E13"/>
              </a:buClr>
              <a:buSzPts val="2200"/>
              <a:buFont typeface="Roboto"/>
              <a:buAutoNum type="arabicPeriod"/>
            </a:pPr>
            <a:r>
              <a:rPr lang="en-EG" sz="2200">
                <a:solidFill>
                  <a:srgbClr val="274E13"/>
                </a:solidFill>
                <a:latin typeface="Roboto"/>
                <a:ea typeface="Roboto"/>
                <a:cs typeface="Roboto"/>
                <a:sym typeface="Roboto"/>
              </a:rPr>
              <a:t>Conclusion</a:t>
            </a:r>
            <a:endParaRPr sz="3400">
              <a:solidFill>
                <a:srgbClr val="274E1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2025-03-05T21:06:36Z</dcterms:created>
  <dc:creator>Ahmed ElShebiny</dc:creator>
</cp:coreProperties>
</file>