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6858000" cx="12192000"/>
  <p:notesSz cx="6858000" cy="9144000"/>
  <p:embeddedFontLst>
    <p:embeddedFont>
      <p:font typeface="Century Gothic"/>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01D4467-543A-4BAB-AA7B-41B8D69C2F90}">
  <a:tblStyle styleId="{D01D4467-543A-4BAB-AA7B-41B8D69C2F9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CenturyGothic-bold.fntdata"/><Relationship Id="rId14" Type="http://schemas.openxmlformats.org/officeDocument/2006/relationships/slide" Target="slides/slide8.xml"/><Relationship Id="rId36" Type="http://schemas.openxmlformats.org/officeDocument/2006/relationships/font" Target="fonts/CenturyGothic-regular.fntdata"/><Relationship Id="rId17" Type="http://schemas.openxmlformats.org/officeDocument/2006/relationships/slide" Target="slides/slide11.xml"/><Relationship Id="rId39" Type="http://schemas.openxmlformats.org/officeDocument/2006/relationships/font" Target="fonts/CenturyGothic-boldItalic.fntdata"/><Relationship Id="rId16" Type="http://schemas.openxmlformats.org/officeDocument/2006/relationships/slide" Target="slides/slide10.xml"/><Relationship Id="rId38" Type="http://schemas.openxmlformats.org/officeDocument/2006/relationships/font" Target="fonts/CenturyGothic-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3318ca5554a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g3318ca5554a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318ca5554a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g3318ca5554a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3318ca5554a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g3318ca5554a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3318ca5554a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g3318ca5554a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3318ca5554a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g3318ca5554a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3" name="Google Shape;28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0" name="Google Shape;290;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33190a1d1ec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3" name="Google Shape;303;g33190a1d1ec_0_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6" name="Google Shape;316;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33190a1d1ec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7" name="Google Shape;327;g33190a1d1ec_0_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33190a1d1ec_0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8" name="Google Shape;338;g33190a1d1ec_0_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9" name="Google Shape;349;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33190a1d1ec_0_1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6" name="Google Shape;356;g33190a1d1ec_0_1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3" name="Google Shape;363;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33190a1d1ec_0_1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0" name="Google Shape;370;g33190a1d1ec_0_1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3317d163a49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3317d163a4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33190a1d1ec_0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33190a1d1ec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33190a1d1ec_0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33190a1d1ec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33190a1d1ec_0_1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33190a1d1ec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33190a1d1ec_0_1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33190a1d1ec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8" name="Google Shape;15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9" name="Google Shape;17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7" name="Google Shape;18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5" name="Google Shape;19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8" name="Google Shape;20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3318ca5554a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g3318ca5554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pic>
        <p:nvPicPr>
          <p:cNvPr descr="C0-HD-BTM.png" id="13" name="Google Shape;13;p2"/>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14" name="Google Shape;14;p2"/>
          <p:cNvSpPr txBox="1"/>
          <p:nvPr>
            <p:ph type="ctrTitle"/>
          </p:nvPr>
        </p:nvSpPr>
        <p:spPr>
          <a:xfrm>
            <a:off x="1371600" y="1803405"/>
            <a:ext cx="9448800" cy="182509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 type="subTitle"/>
          </p:nvPr>
        </p:nvSpPr>
        <p:spPr>
          <a:xfrm>
            <a:off x="1371600" y="3632201"/>
            <a:ext cx="9448800" cy="6858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6" name="Google Shape;16;p2"/>
          <p:cNvSpPr txBox="1"/>
          <p:nvPr>
            <p:ph idx="10" type="dt"/>
          </p:nvPr>
        </p:nvSpPr>
        <p:spPr>
          <a:xfrm>
            <a:off x="7909561" y="4314328"/>
            <a:ext cx="2910840" cy="374642"/>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1" type="ftr"/>
          </p:nvPr>
        </p:nvSpPr>
        <p:spPr>
          <a:xfrm>
            <a:off x="1371600" y="4323845"/>
            <a:ext cx="6400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2" type="sldNum"/>
          </p:nvPr>
        </p:nvSpPr>
        <p:spPr>
          <a:xfrm>
            <a:off x="8077200" y="1430866"/>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1" name="Shape 71"/>
        <p:cNvGrpSpPr/>
        <p:nvPr/>
      </p:nvGrpSpPr>
      <p:grpSpPr>
        <a:xfrm>
          <a:off x="0" y="0"/>
          <a:ext cx="0" cy="0"/>
          <a:chOff x="0" y="0"/>
          <a:chExt cx="0" cy="0"/>
        </a:xfrm>
      </p:grpSpPr>
      <p:sp>
        <p:nvSpPr>
          <p:cNvPr id="72" name="Google Shape;72;p11"/>
          <p:cNvSpPr txBox="1"/>
          <p:nvPr>
            <p:ph type="title"/>
          </p:nvPr>
        </p:nvSpPr>
        <p:spPr>
          <a:xfrm>
            <a:off x="685777" y="4697360"/>
            <a:ext cx="10822034" cy="8193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p:nvPr>
            <p:ph idx="2" type="pic"/>
          </p:nvPr>
        </p:nvSpPr>
        <p:spPr>
          <a:xfrm>
            <a:off x="681727" y="941439"/>
            <a:ext cx="10821840" cy="3478161"/>
          </a:xfrm>
          <a:prstGeom prst="rect">
            <a:avLst/>
          </a:prstGeom>
          <a:noFill/>
          <a:ln>
            <a:noFill/>
          </a:ln>
        </p:spPr>
      </p:sp>
      <p:sp>
        <p:nvSpPr>
          <p:cNvPr id="74" name="Google Shape;74;p11"/>
          <p:cNvSpPr txBox="1"/>
          <p:nvPr>
            <p:ph idx="1" type="body"/>
          </p:nvPr>
        </p:nvSpPr>
        <p:spPr>
          <a:xfrm>
            <a:off x="685800" y="5516715"/>
            <a:ext cx="10820400" cy="70196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75" name="Google Shape;75;p11"/>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showMasterSp="0">
  <p:cSld name="Title and Caption">
    <p:spTree>
      <p:nvGrpSpPr>
        <p:cNvPr id="78" name="Shape 78"/>
        <p:cNvGrpSpPr/>
        <p:nvPr/>
      </p:nvGrpSpPr>
      <p:grpSpPr>
        <a:xfrm>
          <a:off x="0" y="0"/>
          <a:ext cx="0" cy="0"/>
          <a:chOff x="0" y="0"/>
          <a:chExt cx="0" cy="0"/>
        </a:xfrm>
      </p:grpSpPr>
      <p:pic>
        <p:nvPicPr>
          <p:cNvPr descr="C0-HD-BTM.png" id="79" name="Google Shape;79;p12"/>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80" name="Google Shape;80;p12"/>
          <p:cNvSpPr txBox="1"/>
          <p:nvPr>
            <p:ph type="title"/>
          </p:nvPr>
        </p:nvSpPr>
        <p:spPr>
          <a:xfrm>
            <a:off x="685800" y="753532"/>
            <a:ext cx="10820400" cy="280246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2"/>
          <p:cNvSpPr txBox="1"/>
          <p:nvPr>
            <p:ph idx="1" type="body"/>
          </p:nvPr>
        </p:nvSpPr>
        <p:spPr>
          <a:xfrm>
            <a:off x="1024467" y="3649133"/>
            <a:ext cx="10130516" cy="99906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2" name="Google Shape;82;p12"/>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1" type="ftr"/>
          </p:nvPr>
        </p:nvSpPr>
        <p:spPr>
          <a:xfrm>
            <a:off x="685800" y="379941"/>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2"/>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showMasterSp="0">
  <p:cSld name="Quote with Caption">
    <p:spTree>
      <p:nvGrpSpPr>
        <p:cNvPr id="85" name="Shape 85"/>
        <p:cNvGrpSpPr/>
        <p:nvPr/>
      </p:nvGrpSpPr>
      <p:grpSpPr>
        <a:xfrm>
          <a:off x="0" y="0"/>
          <a:ext cx="0" cy="0"/>
          <a:chOff x="0" y="0"/>
          <a:chExt cx="0" cy="0"/>
        </a:xfrm>
      </p:grpSpPr>
      <p:pic>
        <p:nvPicPr>
          <p:cNvPr descr="C0-HD-BTM.png" id="86" name="Google Shape;86;p13"/>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87" name="Google Shape;87;p13"/>
          <p:cNvSpPr txBox="1"/>
          <p:nvPr>
            <p:ph type="title"/>
          </p:nvPr>
        </p:nvSpPr>
        <p:spPr>
          <a:xfrm>
            <a:off x="1024467" y="753533"/>
            <a:ext cx="10151533" cy="260449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3"/>
          <p:cNvSpPr txBox="1"/>
          <p:nvPr>
            <p:ph idx="1" type="body"/>
          </p:nvPr>
        </p:nvSpPr>
        <p:spPr>
          <a:xfrm>
            <a:off x="1303865" y="3365556"/>
            <a:ext cx="9592736" cy="4444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9" name="Google Shape;89;p13"/>
          <p:cNvSpPr txBox="1"/>
          <p:nvPr>
            <p:ph idx="2" type="body"/>
          </p:nvPr>
        </p:nvSpPr>
        <p:spPr>
          <a:xfrm>
            <a:off x="1024467" y="3959862"/>
            <a:ext cx="10151533" cy="67987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0" name="Google Shape;90;p13"/>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3"/>
          <p:cNvSpPr txBox="1"/>
          <p:nvPr>
            <p:ph idx="11" type="ftr"/>
          </p:nvPr>
        </p:nvSpPr>
        <p:spPr>
          <a:xfrm>
            <a:off x="685800" y="379941"/>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3"/>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
        <p:nvSpPr>
          <p:cNvPr id="93" name="Google Shape;93;p13"/>
          <p:cNvSpPr txBox="1"/>
          <p:nvPr/>
        </p:nvSpPr>
        <p:spPr>
          <a:xfrm>
            <a:off x="476250" y="933450"/>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8000"/>
              <a:buFont typeface="Century Gothic"/>
              <a:buNone/>
            </a:pPr>
            <a:r>
              <a:rPr b="0" i="0" lang="en-US" sz="80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
        <p:nvSpPr>
          <p:cNvPr id="94" name="Google Shape;94;p13"/>
          <p:cNvSpPr txBox="1"/>
          <p:nvPr/>
        </p:nvSpPr>
        <p:spPr>
          <a:xfrm>
            <a:off x="10984230" y="2701290"/>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8000"/>
              <a:buFont typeface="Century Gothic"/>
              <a:buNone/>
            </a:pPr>
            <a:r>
              <a:rPr b="0" i="0" lang="en-US" sz="80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showMasterSp="0">
  <p:cSld name="Name Card">
    <p:spTree>
      <p:nvGrpSpPr>
        <p:cNvPr id="95" name="Shape 95"/>
        <p:cNvGrpSpPr/>
        <p:nvPr/>
      </p:nvGrpSpPr>
      <p:grpSpPr>
        <a:xfrm>
          <a:off x="0" y="0"/>
          <a:ext cx="0" cy="0"/>
          <a:chOff x="0" y="0"/>
          <a:chExt cx="0" cy="0"/>
        </a:xfrm>
      </p:grpSpPr>
      <p:pic>
        <p:nvPicPr>
          <p:cNvPr descr="C0-HD-BTM.png" id="96" name="Google Shape;96;p14"/>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97" name="Google Shape;97;p14"/>
          <p:cNvSpPr txBox="1"/>
          <p:nvPr>
            <p:ph type="title"/>
          </p:nvPr>
        </p:nvSpPr>
        <p:spPr>
          <a:xfrm>
            <a:off x="1024495" y="1124701"/>
            <a:ext cx="10146186" cy="25118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4"/>
          <p:cNvSpPr txBox="1"/>
          <p:nvPr>
            <p:ph idx="1" type="body"/>
          </p:nvPr>
        </p:nvSpPr>
        <p:spPr>
          <a:xfrm>
            <a:off x="1024467" y="3648315"/>
            <a:ext cx="10144654" cy="9998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9" name="Google Shape;99;p14"/>
          <p:cNvSpPr txBox="1"/>
          <p:nvPr>
            <p:ph idx="10" type="dt"/>
          </p:nvPr>
        </p:nvSpPr>
        <p:spPr>
          <a:xfrm>
            <a:off x="7814452" y="378883"/>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14"/>
          <p:cNvSpPr txBox="1"/>
          <p:nvPr>
            <p:ph idx="11" type="ftr"/>
          </p:nvPr>
        </p:nvSpPr>
        <p:spPr>
          <a:xfrm>
            <a:off x="685800" y="378883"/>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14"/>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2" name="Shape 102"/>
        <p:cNvGrpSpPr/>
        <p:nvPr/>
      </p:nvGrpSpPr>
      <p:grpSpPr>
        <a:xfrm>
          <a:off x="0" y="0"/>
          <a:ext cx="0" cy="0"/>
          <a:chOff x="0" y="0"/>
          <a:chExt cx="0" cy="0"/>
        </a:xfrm>
      </p:grpSpPr>
      <p:sp>
        <p:nvSpPr>
          <p:cNvPr id="103" name="Google Shape;103;p15"/>
          <p:cNvSpPr txBox="1"/>
          <p:nvPr>
            <p:ph type="title"/>
          </p:nvPr>
        </p:nvSpPr>
        <p:spPr>
          <a:xfrm>
            <a:off x="2895600" y="761999"/>
            <a:ext cx="8610599" cy="1303867"/>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15"/>
          <p:cNvSpPr txBox="1"/>
          <p:nvPr>
            <p:ph idx="1" type="body"/>
          </p:nvPr>
        </p:nvSpPr>
        <p:spPr>
          <a:xfrm>
            <a:off x="685800" y="2202080"/>
            <a:ext cx="3456432" cy="61732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5" name="Google Shape;105;p15"/>
          <p:cNvSpPr txBox="1"/>
          <p:nvPr>
            <p:ph idx="2" type="body"/>
          </p:nvPr>
        </p:nvSpPr>
        <p:spPr>
          <a:xfrm>
            <a:off x="685799" y="2904565"/>
            <a:ext cx="3456432" cy="331413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06" name="Google Shape;106;p15"/>
          <p:cNvSpPr txBox="1"/>
          <p:nvPr>
            <p:ph idx="3" type="body"/>
          </p:nvPr>
        </p:nvSpPr>
        <p:spPr>
          <a:xfrm>
            <a:off x="4368800" y="2201333"/>
            <a:ext cx="3456432" cy="6265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7" name="Google Shape;107;p15"/>
          <p:cNvSpPr txBox="1"/>
          <p:nvPr>
            <p:ph idx="4" type="body"/>
          </p:nvPr>
        </p:nvSpPr>
        <p:spPr>
          <a:xfrm>
            <a:off x="4366858" y="2904067"/>
            <a:ext cx="3456432" cy="331461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08" name="Google Shape;108;p15"/>
          <p:cNvSpPr txBox="1"/>
          <p:nvPr>
            <p:ph idx="5" type="body"/>
          </p:nvPr>
        </p:nvSpPr>
        <p:spPr>
          <a:xfrm>
            <a:off x="8051800" y="2192866"/>
            <a:ext cx="3456432" cy="6265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9" name="Google Shape;109;p15"/>
          <p:cNvSpPr txBox="1"/>
          <p:nvPr>
            <p:ph idx="6" type="body"/>
          </p:nvPr>
        </p:nvSpPr>
        <p:spPr>
          <a:xfrm>
            <a:off x="8051801" y="2904565"/>
            <a:ext cx="3456432" cy="331413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0" name="Google Shape;110;p15"/>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15"/>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15"/>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3" name="Shape 113"/>
        <p:cNvGrpSpPr/>
        <p:nvPr/>
      </p:nvGrpSpPr>
      <p:grpSpPr>
        <a:xfrm>
          <a:off x="0" y="0"/>
          <a:ext cx="0" cy="0"/>
          <a:chOff x="0" y="0"/>
          <a:chExt cx="0" cy="0"/>
        </a:xfrm>
      </p:grpSpPr>
      <p:sp>
        <p:nvSpPr>
          <p:cNvPr id="114" name="Google Shape;114;p16"/>
          <p:cNvSpPr txBox="1"/>
          <p:nvPr>
            <p:ph type="title"/>
          </p:nvPr>
        </p:nvSpPr>
        <p:spPr>
          <a:xfrm>
            <a:off x="2895600" y="762000"/>
            <a:ext cx="8610599" cy="1295400"/>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16"/>
          <p:cNvSpPr txBox="1"/>
          <p:nvPr>
            <p:ph idx="1" type="body"/>
          </p:nvPr>
        </p:nvSpPr>
        <p:spPr>
          <a:xfrm>
            <a:off x="688618" y="4191000"/>
            <a:ext cx="3451582"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6" name="Google Shape;116;p16"/>
          <p:cNvSpPr/>
          <p:nvPr>
            <p:ph idx="2" type="pic"/>
          </p:nvPr>
        </p:nvSpPr>
        <p:spPr>
          <a:xfrm>
            <a:off x="688618" y="2362200"/>
            <a:ext cx="3451582" cy="1524000"/>
          </a:xfrm>
          <a:prstGeom prst="roundRect">
            <a:avLst>
              <a:gd fmla="val 0" name="adj"/>
            </a:avLst>
          </a:prstGeom>
          <a:noFill/>
          <a:ln>
            <a:noFill/>
          </a:ln>
          <a:effectLst>
            <a:outerShdw blurRad="50800" rotWithShape="0" algn="tl" dir="5400000" dist="50800">
              <a:srgbClr val="000000">
                <a:alpha val="41568"/>
              </a:srgbClr>
            </a:outerShdw>
          </a:effectLst>
        </p:spPr>
      </p:sp>
      <p:sp>
        <p:nvSpPr>
          <p:cNvPr id="117" name="Google Shape;117;p16"/>
          <p:cNvSpPr txBox="1"/>
          <p:nvPr>
            <p:ph idx="3" type="body"/>
          </p:nvPr>
        </p:nvSpPr>
        <p:spPr>
          <a:xfrm>
            <a:off x="688618" y="4873764"/>
            <a:ext cx="3451582"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8" name="Google Shape;118;p16"/>
          <p:cNvSpPr txBox="1"/>
          <p:nvPr>
            <p:ph idx="4" type="body"/>
          </p:nvPr>
        </p:nvSpPr>
        <p:spPr>
          <a:xfrm>
            <a:off x="4374263" y="4191000"/>
            <a:ext cx="3448935"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9" name="Google Shape;119;p16"/>
          <p:cNvSpPr/>
          <p:nvPr>
            <p:ph idx="5" type="pic"/>
          </p:nvPr>
        </p:nvSpPr>
        <p:spPr>
          <a:xfrm>
            <a:off x="4374263" y="2362200"/>
            <a:ext cx="3448936" cy="1524000"/>
          </a:xfrm>
          <a:prstGeom prst="roundRect">
            <a:avLst>
              <a:gd fmla="val 0" name="adj"/>
            </a:avLst>
          </a:prstGeom>
          <a:noFill/>
          <a:ln>
            <a:noFill/>
          </a:ln>
          <a:effectLst>
            <a:outerShdw blurRad="50800" rotWithShape="0" algn="tl" dir="5400000" dist="50800">
              <a:srgbClr val="000000">
                <a:alpha val="41568"/>
              </a:srgbClr>
            </a:outerShdw>
          </a:effectLst>
        </p:spPr>
      </p:sp>
      <p:sp>
        <p:nvSpPr>
          <p:cNvPr id="120" name="Google Shape;120;p16"/>
          <p:cNvSpPr txBox="1"/>
          <p:nvPr>
            <p:ph idx="6" type="body"/>
          </p:nvPr>
        </p:nvSpPr>
        <p:spPr>
          <a:xfrm>
            <a:off x="4374264" y="4873763"/>
            <a:ext cx="3448935"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21" name="Google Shape;121;p16"/>
          <p:cNvSpPr txBox="1"/>
          <p:nvPr>
            <p:ph idx="7" type="body"/>
          </p:nvPr>
        </p:nvSpPr>
        <p:spPr>
          <a:xfrm>
            <a:off x="8049731" y="4191000"/>
            <a:ext cx="3456469"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22" name="Google Shape;122;p16"/>
          <p:cNvSpPr/>
          <p:nvPr>
            <p:ph idx="8" type="pic"/>
          </p:nvPr>
        </p:nvSpPr>
        <p:spPr>
          <a:xfrm>
            <a:off x="8049855" y="2362200"/>
            <a:ext cx="3447878" cy="1524000"/>
          </a:xfrm>
          <a:prstGeom prst="roundRect">
            <a:avLst>
              <a:gd fmla="val 0" name="adj"/>
            </a:avLst>
          </a:prstGeom>
          <a:noFill/>
          <a:ln>
            <a:noFill/>
          </a:ln>
          <a:effectLst>
            <a:outerShdw blurRad="50800" rotWithShape="0" algn="tl" dir="5400000" dist="50800">
              <a:srgbClr val="000000">
                <a:alpha val="41568"/>
              </a:srgbClr>
            </a:outerShdw>
          </a:effectLst>
        </p:spPr>
      </p:sp>
      <p:sp>
        <p:nvSpPr>
          <p:cNvPr id="123" name="Google Shape;123;p16"/>
          <p:cNvSpPr txBox="1"/>
          <p:nvPr>
            <p:ph idx="9" type="body"/>
          </p:nvPr>
        </p:nvSpPr>
        <p:spPr>
          <a:xfrm>
            <a:off x="8049731" y="4873761"/>
            <a:ext cx="3452445"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24" name="Google Shape;124;p16"/>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16"/>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16"/>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17"/>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17"/>
          <p:cNvSpPr txBox="1"/>
          <p:nvPr>
            <p:ph idx="1" type="body"/>
          </p:nvPr>
        </p:nvSpPr>
        <p:spPr>
          <a:xfrm rot="5400000">
            <a:off x="4083937" y="-1203579"/>
            <a:ext cx="4024125" cy="108204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0" name="Google Shape;130;p17"/>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17"/>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17"/>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33" name="Shape 133"/>
        <p:cNvGrpSpPr/>
        <p:nvPr/>
      </p:nvGrpSpPr>
      <p:grpSpPr>
        <a:xfrm>
          <a:off x="0" y="0"/>
          <a:ext cx="0" cy="0"/>
          <a:chOff x="0" y="0"/>
          <a:chExt cx="0" cy="0"/>
        </a:xfrm>
      </p:grpSpPr>
      <p:pic>
        <p:nvPicPr>
          <p:cNvPr descr="C0-HD-BTM.png" id="134" name="Google Shape;134;p18"/>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135" name="Google Shape;135;p18"/>
          <p:cNvSpPr txBox="1"/>
          <p:nvPr>
            <p:ph type="title"/>
          </p:nvPr>
        </p:nvSpPr>
        <p:spPr>
          <a:xfrm rot="5400000">
            <a:off x="8525933" y="1667933"/>
            <a:ext cx="3903133" cy="20574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18"/>
          <p:cNvSpPr txBox="1"/>
          <p:nvPr>
            <p:ph idx="1" type="body"/>
          </p:nvPr>
        </p:nvSpPr>
        <p:spPr>
          <a:xfrm rot="5400000">
            <a:off x="3175000" y="-1405467"/>
            <a:ext cx="3903133" cy="820420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7" name="Google Shape;137;p18"/>
          <p:cNvSpPr txBox="1"/>
          <p:nvPr>
            <p:ph idx="10" type="dt"/>
          </p:nvPr>
        </p:nvSpPr>
        <p:spPr>
          <a:xfrm>
            <a:off x="7814452" y="379941"/>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18"/>
          <p:cNvSpPr txBox="1"/>
          <p:nvPr>
            <p:ph idx="11" type="ftr"/>
          </p:nvPr>
        </p:nvSpPr>
        <p:spPr>
          <a:xfrm>
            <a:off x="685800" y="381000"/>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18"/>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3"/>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2" name="Google Shape;22;p3"/>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25" name="Shape 25"/>
        <p:cNvGrpSpPr/>
        <p:nvPr/>
      </p:nvGrpSpPr>
      <p:grpSpPr>
        <a:xfrm>
          <a:off x="0" y="0"/>
          <a:ext cx="0" cy="0"/>
          <a:chOff x="0" y="0"/>
          <a:chExt cx="0" cy="0"/>
        </a:xfrm>
      </p:grpSpPr>
      <p:pic>
        <p:nvPicPr>
          <p:cNvPr descr="C0-HD-BTM.png" id="26" name="Google Shape;26;p4"/>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27" name="Google Shape;27;p4"/>
          <p:cNvSpPr txBox="1"/>
          <p:nvPr>
            <p:ph type="title"/>
          </p:nvPr>
        </p:nvSpPr>
        <p:spPr>
          <a:xfrm>
            <a:off x="685800" y="753533"/>
            <a:ext cx="10820399" cy="2801935"/>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 type="body"/>
          </p:nvPr>
        </p:nvSpPr>
        <p:spPr>
          <a:xfrm>
            <a:off x="1024467" y="3641725"/>
            <a:ext cx="10490200" cy="955675"/>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lt1"/>
              </a:buClr>
              <a:buSzPts val="2200"/>
              <a:buNone/>
              <a:defRPr sz="22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29" name="Google Shape;29;p4"/>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1" type="ftr"/>
          </p:nvPr>
        </p:nvSpPr>
        <p:spPr>
          <a:xfrm>
            <a:off x="685800" y="381001"/>
            <a:ext cx="6991492" cy="36406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5"/>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 type="body"/>
          </p:nvPr>
        </p:nvSpPr>
        <p:spPr>
          <a:xfrm>
            <a:off x="685800" y="2194559"/>
            <a:ext cx="53340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5" name="Google Shape;35;p5"/>
          <p:cNvSpPr txBox="1"/>
          <p:nvPr>
            <p:ph idx="2" type="body"/>
          </p:nvPr>
        </p:nvSpPr>
        <p:spPr>
          <a:xfrm>
            <a:off x="6172200" y="2194559"/>
            <a:ext cx="53340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6" name="Google Shape;36;p5"/>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9" name="Shape 39"/>
        <p:cNvGrpSpPr/>
        <p:nvPr/>
      </p:nvGrpSpPr>
      <p:grpSpPr>
        <a:xfrm>
          <a:off x="0" y="0"/>
          <a:ext cx="0" cy="0"/>
          <a:chOff x="0" y="0"/>
          <a:chExt cx="0" cy="0"/>
        </a:xfrm>
      </p:grpSpPr>
      <p:sp>
        <p:nvSpPr>
          <p:cNvPr id="40" name="Google Shape;40;p6"/>
          <p:cNvSpPr txBox="1"/>
          <p:nvPr>
            <p:ph type="title"/>
          </p:nvPr>
        </p:nvSpPr>
        <p:spPr>
          <a:xfrm>
            <a:off x="2895600" y="762000"/>
            <a:ext cx="8610600" cy="1295400"/>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6"/>
          <p:cNvSpPr txBox="1"/>
          <p:nvPr>
            <p:ph idx="1" type="body"/>
          </p:nvPr>
        </p:nvSpPr>
        <p:spPr>
          <a:xfrm>
            <a:off x="914409" y="2183802"/>
            <a:ext cx="50799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800"/>
              <a:buNone/>
              <a:defRPr b="0" sz="28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2" name="Google Shape;42;p6"/>
          <p:cNvSpPr txBox="1"/>
          <p:nvPr>
            <p:ph idx="2" type="body"/>
          </p:nvPr>
        </p:nvSpPr>
        <p:spPr>
          <a:xfrm>
            <a:off x="685800" y="3132666"/>
            <a:ext cx="5311775" cy="308601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3" name="Google Shape;43;p6"/>
          <p:cNvSpPr txBox="1"/>
          <p:nvPr>
            <p:ph idx="3" type="body"/>
          </p:nvPr>
        </p:nvSpPr>
        <p:spPr>
          <a:xfrm>
            <a:off x="6400800" y="2183802"/>
            <a:ext cx="510540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800"/>
              <a:buNone/>
              <a:defRPr b="0" sz="28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4" name="Google Shape;44;p6"/>
          <p:cNvSpPr txBox="1"/>
          <p:nvPr>
            <p:ph idx="4" type="body"/>
          </p:nvPr>
        </p:nvSpPr>
        <p:spPr>
          <a:xfrm>
            <a:off x="6172200" y="3132666"/>
            <a:ext cx="5334000" cy="308601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5" name="Google Shape;45;p6"/>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7"/>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8"/>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9"/>
          <p:cNvSpPr txBox="1"/>
          <p:nvPr>
            <p:ph type="title"/>
          </p:nvPr>
        </p:nvSpPr>
        <p:spPr>
          <a:xfrm>
            <a:off x="685800" y="1524000"/>
            <a:ext cx="41148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 type="body"/>
          </p:nvPr>
        </p:nvSpPr>
        <p:spPr>
          <a:xfrm>
            <a:off x="4995582" y="746759"/>
            <a:ext cx="6510618" cy="5471925"/>
          </a:xfrm>
          <a:prstGeom prst="rect">
            <a:avLst/>
          </a:prstGeom>
          <a:noFill/>
          <a:ln>
            <a:noFill/>
          </a:ln>
        </p:spPr>
        <p:txBody>
          <a:bodyPr anchorCtr="0" anchor="ctr"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0" name="Google Shape;60;p9"/>
          <p:cNvSpPr txBox="1"/>
          <p:nvPr>
            <p:ph idx="2" type="body"/>
          </p:nvPr>
        </p:nvSpPr>
        <p:spPr>
          <a:xfrm>
            <a:off x="685800" y="3124199"/>
            <a:ext cx="4114800" cy="30944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1" name="Google Shape;61;p9"/>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10"/>
          <p:cNvSpPr txBox="1"/>
          <p:nvPr>
            <p:ph type="title"/>
          </p:nvPr>
        </p:nvSpPr>
        <p:spPr>
          <a:xfrm>
            <a:off x="685800" y="1524000"/>
            <a:ext cx="687324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p:nvPr>
            <p:ph idx="2" type="pic"/>
          </p:nvPr>
        </p:nvSpPr>
        <p:spPr>
          <a:xfrm>
            <a:off x="7861238" y="751241"/>
            <a:ext cx="3644962" cy="5467443"/>
          </a:xfrm>
          <a:prstGeom prst="rect">
            <a:avLst/>
          </a:prstGeom>
          <a:noFill/>
          <a:ln>
            <a:noFill/>
          </a:ln>
        </p:spPr>
      </p:sp>
      <p:sp>
        <p:nvSpPr>
          <p:cNvPr id="67" name="Google Shape;67;p10"/>
          <p:cNvSpPr txBox="1"/>
          <p:nvPr>
            <p:ph idx="1" type="body"/>
          </p:nvPr>
        </p:nvSpPr>
        <p:spPr>
          <a:xfrm>
            <a:off x="685800" y="3124199"/>
            <a:ext cx="6873240" cy="30944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8" name="Google Shape;68;p10"/>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0"/>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pic>
        <p:nvPicPr>
          <p:cNvPr descr="C0-HD-TOP.png" id="6" name="Google Shape;6;p1"/>
          <p:cNvPicPr preferRelativeResize="0"/>
          <p:nvPr/>
        </p:nvPicPr>
        <p:blipFill rotWithShape="1">
          <a:blip r:embed="rId1">
            <a:alphaModFix/>
          </a:blip>
          <a:srcRect b="0" l="0" r="0" t="0"/>
          <a:stretch/>
        </p:blipFill>
        <p:spPr>
          <a:xfrm>
            <a:off x="0" y="0"/>
            <a:ext cx="12192000" cy="1441450"/>
          </a:xfrm>
          <a:prstGeom prst="rect">
            <a:avLst/>
          </a:prstGeom>
          <a:noFill/>
          <a:ln>
            <a:noFill/>
          </a:ln>
        </p:spPr>
      </p:pic>
      <p:sp>
        <p:nvSpPr>
          <p:cNvPr id="7" name="Google Shape;7;p1"/>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marR="0" rtl="0" algn="r">
              <a:lnSpc>
                <a:spcPct val="90000"/>
              </a:lnSpc>
              <a:spcBef>
                <a:spcPts val="0"/>
              </a:spcBef>
              <a:spcAft>
                <a:spcPts val="0"/>
              </a:spcAft>
              <a:buClr>
                <a:schemeClr val="lt1"/>
              </a:buClr>
              <a:buSzPts val="4000"/>
              <a:buFont typeface="Century Gothic"/>
              <a:buNone/>
              <a:defRPr b="0" i="0" sz="40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1"/>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lvl1pPr indent="-368300" lvl="0" marL="457200" marR="0" rtl="0" algn="l">
              <a:lnSpc>
                <a:spcPct val="90000"/>
              </a:lnSpc>
              <a:spcBef>
                <a:spcPts val="1000"/>
              </a:spcBef>
              <a:spcAft>
                <a:spcPts val="0"/>
              </a:spcAft>
              <a:buClr>
                <a:schemeClr val="lt1"/>
              </a:buClr>
              <a:buSzPts val="2200"/>
              <a:buFont typeface="Arial"/>
              <a:buChar char="•"/>
              <a:defRPr b="0" i="0" sz="2200" u="none" cap="none" strike="noStrike">
                <a:solidFill>
                  <a:schemeClr val="lt1"/>
                </a:solidFill>
                <a:latin typeface="Century Gothic"/>
                <a:ea typeface="Century Gothic"/>
                <a:cs typeface="Century Gothic"/>
                <a:sym typeface="Century Gothic"/>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entury Gothic"/>
                <a:ea typeface="Century Gothic"/>
                <a:cs typeface="Century Gothic"/>
                <a:sym typeface="Century Gothic"/>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entury Gothic"/>
                <a:ea typeface="Century Gothic"/>
                <a:cs typeface="Century Gothic"/>
                <a:sym typeface="Century Gothic"/>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5pPr>
            <a:lvl6pPr indent="-330200" lvl="5" marL="27432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6pPr>
            <a:lvl7pPr indent="-330200" lvl="6" marL="32004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7pPr>
            <a:lvl8pPr indent="-330200" lvl="7" marL="36576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8pPr>
            <a:lvl9pPr indent="-330200" lvl="8" marL="4114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9pPr>
          </a:lstStyle>
          <a:p/>
        </p:txBody>
      </p:sp>
      <p:sp>
        <p:nvSpPr>
          <p:cNvPr id="9" name="Google Shape;9;p1"/>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5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0" name="Google Shape;10;p1"/>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1" name="Google Shape;11;p1"/>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6.png"/><Relationship Id="rId5"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9.png"/><Relationship Id="rId5"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7.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0"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wiki.sei.cmu.edu/confluence/pages/viewpage.action?pageId=88046570" TargetMode="External"/><Relationship Id="rId4" Type="http://schemas.openxmlformats.org/officeDocument/2006/relationships/hyperlink" Target="https://wiki.sei.cmu.edu/confluence/pages/viewpage.action?pageId=88487836" TargetMode="External"/><Relationship Id="rId9" Type="http://schemas.openxmlformats.org/officeDocument/2006/relationships/hyperlink" Target="https://wiki.sei.cmu.edu/confluence/display/cplusplus/MEM50-CPP.+Do+not+access+freed+memory" TargetMode="External"/><Relationship Id="rId5" Type="http://schemas.openxmlformats.org/officeDocument/2006/relationships/hyperlink" Target="https://wiki.sei.cmu.edu/confluence/display/cplusplus/CTR53-CPP.+Use+valid+iterator+ranges" TargetMode="External"/><Relationship Id="rId6" Type="http://schemas.openxmlformats.org/officeDocument/2006/relationships/hyperlink" Target="https://wiki.sei.cmu.edu/confluence/display/cplusplus/CTR53-CPP.+Use+valid+iterator+ranges" TargetMode="External"/><Relationship Id="rId7" Type="http://schemas.openxmlformats.org/officeDocument/2006/relationships/hyperlink" Target="https://wiki.sei.cmu.edu/confluence/display/cplusplus/CTR53-CPP.+Use+valid+iterator+ranges" TargetMode="External"/><Relationship Id="rId8" Type="http://schemas.openxmlformats.org/officeDocument/2006/relationships/hyperlink" Target="https://wiki.sei.cmu.edu/confluence/display/cplusplus/MEM50-CPP.+Do+not+access+freed+memory"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wiki.sei.cmu.edu/confluence/pages/viewpage.action?pageId=87152090" TargetMode="External"/><Relationship Id="rId4" Type="http://schemas.openxmlformats.org/officeDocument/2006/relationships/hyperlink" Target="https://www.wallarm.com/what/format-string-vulnerability" TargetMode="External"/><Relationship Id="rId5" Type="http://schemas.openxmlformats.org/officeDocument/2006/relationships/hyperlink" Target="https://medium.com/anton-on-security/2021-threat-intelligence-use-cases-8f4423e250c5" TargetMode="External"/><Relationship Id="rId6" Type="http://schemas.openxmlformats.org/officeDocument/2006/relationships/hyperlink" Target="https://medium.com/anton-on-security/2021-threat-intelligence-use-cases-8f4423e250c5" TargetMode="External"/><Relationship Id="rId7" Type="http://schemas.openxmlformats.org/officeDocument/2006/relationships/hyperlink" Target="http://dx.doi.org/10.1109/TASE.2007.55" TargetMode="External"/><Relationship Id="rId8"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s://www.fortinet.com/resources/cyberglossary/iec-62443" TargetMode="External"/><Relationship Id="rId4" Type="http://schemas.openxmlformats.org/officeDocument/2006/relationships/hyperlink" Target="https://www.fortinet.com/resources/cyberglossary/aaa-security" TargetMode="External"/><Relationship Id="rId5" Type="http://schemas.openxmlformats.org/officeDocument/2006/relationships/hyperlink" Target="https://www.geeksforgeeks.org/std-fstream-close-in-cpp/" TargetMode="External"/><Relationship Id="rId6" Type="http://schemas.openxmlformats.org/officeDocument/2006/relationships/hyperlink" Target="https://cloud.google.com/security/products/confidential-computing?hl=en" TargetMode="External"/><Relationship Id="rId7" Type="http://schemas.openxmlformats.org/officeDocument/2006/relationships/hyperlink" Target="https://cloud.google.com/docs/security/encryption-in-transit"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s://www.geeksforgeeks.org/unit-testing-software-testing/" TargetMode="External"/><Relationship Id="rId4" Type="http://schemas.openxmlformats.org/officeDocument/2006/relationships/hyperlink" Target="https://www.verifysoft.com/GrammaTechCodeSonarDatasheet.pdf" TargetMode="External"/><Relationship Id="rId5" Type="http://schemas.openxmlformats.org/officeDocument/2006/relationships/hyperlink" Target="https://www.ibm.com/think/topics/penetration-testing" TargetMode="External"/><Relationship Id="rId6" Type="http://schemas.openxmlformats.org/officeDocument/2006/relationships/hyperlink" Target="https://www.ibm.com/docs/en/aspera-on-cloud?topic=encryption-content-in-flight-rest" TargetMode="External"/><Relationship Id="rId7" Type="http://schemas.openxmlformats.org/officeDocument/2006/relationships/hyperlink" Target="https://www.ibm.com/docs/en/aspera-on-cloud?topic=encryption-content-in-flight-rest"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s://doi.org/10.1007/s11219-011-9138-7" TargetMode="External"/><Relationship Id="rId4" Type="http://schemas.openxmlformats.org/officeDocument/2006/relationships/hyperlink" Target="https://csrc.nist.gov/glossary/term/defense_in_depth" TargetMode="External"/><Relationship Id="rId5" Type="http://schemas.openxmlformats.org/officeDocument/2006/relationships/hyperlink" Target="https://www.youtube.com/watch?v=gCQDBz-TMIE" TargetMode="External"/><Relationship Id="rId6" Type="http://schemas.openxmlformats.org/officeDocument/2006/relationships/hyperlink" Target="https://www.parasoft.com/solutions/static-code-analysis/#:~:text=with%20security%20standards.-,How%20It%20Works,recommendations%20that%20accelerate%20remediation%20steps"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s://www.peerspot.com/products/coverity-reviews" TargetMode="External"/><Relationship Id="rId4" Type="http://schemas.openxmlformats.org/officeDocument/2006/relationships/hyperlink" Target="https://www.qt.io/product/quality-assurance/axivion-static-code-analysis#:~:text=Axivion-,Static%20Code%20Analysis,code%20%2D%20right%20from%20the%20start" TargetMode="External"/><Relationship Id="rId5" Type="http://schemas.openxmlformats.org/officeDocument/2006/relationships/hyperlink" Target="https://www.radware.com/cyberpedia/application-security/sql-injection/" TargetMode="External"/><Relationship Id="rId6" Type="http://schemas.openxmlformats.org/officeDocument/2006/relationships/hyperlink" Target="https://www.incredibuild.com/blog/top-9-c-static-code-analysis-tools"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hyperlink" Target="https://gca.isa.org/blog/cyber-threat-intelligence-in-ics-sectors-context-is-everything" TargetMode="External"/><Relationship Id="rId4" Type="http://schemas.openxmlformats.org/officeDocument/2006/relationships/hyperlink" Target="https://gca.isa.org/blog/cyber-threat-intelligence-in-ics-sectors-context-is-everything" TargetMode="External"/><Relationship Id="rId5" Type="http://schemas.openxmlformats.org/officeDocument/2006/relationships/hyperlink" Target="https://gca.isa.org/blog/cyber-threat-intelligence-in-ics-sectors-context-is-everything" TargetMode="External"/><Relationship Id="rId6" Type="http://schemas.openxmlformats.org/officeDocument/2006/relationships/hyperlink" Target="https://gca.isa.org/blog/cyber-threat-intelligence-in-ics-sectors-context-is-everyth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9"/>
          <p:cNvSpPr txBox="1"/>
          <p:nvPr>
            <p:ph type="ctrTitle"/>
          </p:nvPr>
        </p:nvSpPr>
        <p:spPr>
          <a:xfrm>
            <a:off x="1371600" y="1790153"/>
            <a:ext cx="9448800" cy="182509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9"/>
          <p:cNvSpPr txBox="1"/>
          <p:nvPr>
            <p:ph idx="1" type="subTitle"/>
          </p:nvPr>
        </p:nvSpPr>
        <p:spPr>
          <a:xfrm>
            <a:off x="1371600" y="3632200"/>
            <a:ext cx="9448800" cy="1561592"/>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Clr>
                <a:schemeClr val="lt1"/>
              </a:buClr>
              <a:buSzPts val="1850"/>
              <a:buNone/>
            </a:pPr>
            <a:r>
              <a:rPr lang="en-US" sz="1850"/>
              <a:t>Security Policy Presentation</a:t>
            </a:r>
            <a:endParaRPr/>
          </a:p>
          <a:p>
            <a:pPr indent="0" lvl="0" marL="0" rtl="0" algn="l">
              <a:lnSpc>
                <a:spcPct val="70000"/>
              </a:lnSpc>
              <a:spcBef>
                <a:spcPts val="1000"/>
              </a:spcBef>
              <a:spcAft>
                <a:spcPts val="0"/>
              </a:spcAft>
              <a:buClr>
                <a:schemeClr val="lt1"/>
              </a:buClr>
              <a:buSzPts val="1850"/>
              <a:buNone/>
            </a:pPr>
            <a:r>
              <a:rPr lang="en-US" sz="1850"/>
              <a:t>Developer: </a:t>
            </a:r>
            <a:r>
              <a:rPr i="1" lang="en-US" sz="1850"/>
              <a:t>Andrew Emilio Di Stefano</a:t>
            </a:r>
            <a:endParaRPr i="1"/>
          </a:p>
        </p:txBody>
      </p:sp>
      <p:pic>
        <p:nvPicPr>
          <p:cNvPr descr="Green Pace logo" id="146" name="Google Shape;146;p19"/>
          <p:cNvPicPr preferRelativeResize="0"/>
          <p:nvPr/>
        </p:nvPicPr>
        <p:blipFill rotWithShape="1">
          <a:blip r:embed="rId3">
            <a:alphaModFix/>
          </a:blip>
          <a:srcRect b="0" l="0" r="0" t="0"/>
          <a:stretch/>
        </p:blipFill>
        <p:spPr>
          <a:xfrm>
            <a:off x="7440774" y="659854"/>
            <a:ext cx="2921424" cy="378677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descr="Green Pace logo" id="239" name="Google Shape;239;p28"/>
          <p:cNvPicPr preferRelativeResize="0"/>
          <p:nvPr/>
        </p:nvPicPr>
        <p:blipFill rotWithShape="1">
          <a:blip r:embed="rId3">
            <a:alphaModFix/>
          </a:blip>
          <a:srcRect b="0" l="0" r="0" t="0"/>
          <a:stretch/>
        </p:blipFill>
        <p:spPr>
          <a:xfrm>
            <a:off x="11084074" y="5440526"/>
            <a:ext cx="886603" cy="1149223"/>
          </a:xfrm>
          <a:prstGeom prst="rect">
            <a:avLst/>
          </a:prstGeom>
          <a:noFill/>
          <a:ln>
            <a:noFill/>
          </a:ln>
        </p:spPr>
      </p:pic>
      <p:sp>
        <p:nvSpPr>
          <p:cNvPr id="240" name="Google Shape;240;p28"/>
          <p:cNvSpPr txBox="1"/>
          <p:nvPr>
            <p:ph type="title"/>
          </p:nvPr>
        </p:nvSpPr>
        <p:spPr>
          <a:xfrm>
            <a:off x="2855625" y="665950"/>
            <a:ext cx="9249000" cy="9090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SzPts val="1800"/>
              <a:buNone/>
            </a:pPr>
            <a:r>
              <a:rPr b="1" lang="en-US" sz="3200"/>
              <a:t>VerifyInputValidationPreventsInjectionPositive</a:t>
            </a:r>
            <a:endParaRPr b="1" sz="3200"/>
          </a:p>
        </p:txBody>
      </p:sp>
      <p:sp>
        <p:nvSpPr>
          <p:cNvPr id="241" name="Google Shape;241;p28"/>
          <p:cNvSpPr txBox="1"/>
          <p:nvPr>
            <p:ph idx="1" type="body"/>
          </p:nvPr>
        </p:nvSpPr>
        <p:spPr>
          <a:xfrm>
            <a:off x="5963275" y="1574950"/>
            <a:ext cx="5623200" cy="47259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lang="en-US" sz="1800"/>
              <a:t>This positive unit test checks for adherence to Standard 4: Always Validate Input to Prevent SQL Injections (STD-004-CPP) by declaring a variable called ‘user_input’ which contains an obvious SQL injection attempt.  </a:t>
            </a:r>
            <a:endParaRPr sz="1800"/>
          </a:p>
          <a:p>
            <a:pPr indent="0" lvl="0" marL="0" rtl="0" algn="l">
              <a:lnSpc>
                <a:spcPct val="90000"/>
              </a:lnSpc>
              <a:spcBef>
                <a:spcPts val="1000"/>
              </a:spcBef>
              <a:spcAft>
                <a:spcPts val="0"/>
              </a:spcAft>
              <a:buSzPts val="1800"/>
              <a:buNone/>
            </a:pPr>
            <a:r>
              <a:t/>
            </a:r>
            <a:endParaRPr sz="1800"/>
          </a:p>
          <a:p>
            <a:pPr indent="0" lvl="0" marL="0" rtl="0" algn="l">
              <a:lnSpc>
                <a:spcPct val="90000"/>
              </a:lnSpc>
              <a:spcBef>
                <a:spcPts val="1000"/>
              </a:spcBef>
              <a:spcAft>
                <a:spcPts val="0"/>
              </a:spcAft>
              <a:buSzPts val="1800"/>
              <a:buNone/>
            </a:pPr>
            <a:r>
              <a:rPr lang="en-US" sz="1800"/>
              <a:t>We use a boolean variable called ‘possible_injection_attempt’ which is set to ‘true’ if the variable contains characters or character combinations which indicate a possible SQL injection attack. </a:t>
            </a:r>
            <a:endParaRPr sz="1800"/>
          </a:p>
          <a:p>
            <a:pPr indent="0" lvl="0" marL="0" rtl="0" algn="l">
              <a:lnSpc>
                <a:spcPct val="90000"/>
              </a:lnSpc>
              <a:spcBef>
                <a:spcPts val="1000"/>
              </a:spcBef>
              <a:spcAft>
                <a:spcPts val="0"/>
              </a:spcAft>
              <a:buSzPts val="1800"/>
              <a:buNone/>
            </a:pPr>
            <a:r>
              <a:t/>
            </a:r>
            <a:endParaRPr sz="1800"/>
          </a:p>
          <a:p>
            <a:pPr indent="0" lvl="0" marL="0" rtl="0" algn="l">
              <a:lnSpc>
                <a:spcPct val="90000"/>
              </a:lnSpc>
              <a:spcBef>
                <a:spcPts val="1000"/>
              </a:spcBef>
              <a:spcAft>
                <a:spcPts val="0"/>
              </a:spcAft>
              <a:buSzPts val="1800"/>
              <a:buNone/>
            </a:pPr>
            <a:r>
              <a:rPr lang="en-US" sz="1800"/>
              <a:t>We then assert that ‘possible_injection_attempt’ has been set to true given the suspicious value of the ‘user_input’ string.</a:t>
            </a:r>
            <a:endParaRPr sz="1800"/>
          </a:p>
          <a:p>
            <a:pPr indent="0" lvl="0" marL="0" rtl="0" algn="l">
              <a:lnSpc>
                <a:spcPct val="90000"/>
              </a:lnSpc>
              <a:spcBef>
                <a:spcPts val="1000"/>
              </a:spcBef>
              <a:spcAft>
                <a:spcPts val="0"/>
              </a:spcAft>
              <a:buSzPts val="1800"/>
              <a:buNone/>
            </a:pPr>
            <a:r>
              <a:t/>
            </a:r>
            <a:endParaRPr sz="1800"/>
          </a:p>
          <a:p>
            <a:pPr indent="0" lvl="0" marL="0" rtl="0" algn="l">
              <a:lnSpc>
                <a:spcPct val="90000"/>
              </a:lnSpc>
              <a:spcBef>
                <a:spcPts val="1000"/>
              </a:spcBef>
              <a:spcAft>
                <a:spcPts val="0"/>
              </a:spcAft>
              <a:buSzPts val="1800"/>
              <a:buNone/>
            </a:pPr>
            <a:r>
              <a:t/>
            </a:r>
            <a:endParaRPr sz="1800"/>
          </a:p>
        </p:txBody>
      </p:sp>
      <p:pic>
        <p:nvPicPr>
          <p:cNvPr id="242" name="Google Shape;242;p28"/>
          <p:cNvPicPr preferRelativeResize="0"/>
          <p:nvPr/>
        </p:nvPicPr>
        <p:blipFill>
          <a:blip r:embed="rId4">
            <a:alphaModFix/>
          </a:blip>
          <a:stretch>
            <a:fillRect/>
          </a:stretch>
        </p:blipFill>
        <p:spPr>
          <a:xfrm>
            <a:off x="347525" y="3967058"/>
            <a:ext cx="5537900" cy="2262435"/>
          </a:xfrm>
          <a:prstGeom prst="rect">
            <a:avLst/>
          </a:prstGeom>
          <a:noFill/>
          <a:ln>
            <a:noFill/>
          </a:ln>
        </p:spPr>
      </p:pic>
      <p:pic>
        <p:nvPicPr>
          <p:cNvPr id="243" name="Google Shape;243;p28"/>
          <p:cNvPicPr preferRelativeResize="0"/>
          <p:nvPr/>
        </p:nvPicPr>
        <p:blipFill>
          <a:blip r:embed="rId5">
            <a:alphaModFix/>
          </a:blip>
          <a:stretch>
            <a:fillRect/>
          </a:stretch>
        </p:blipFill>
        <p:spPr>
          <a:xfrm>
            <a:off x="347525" y="1574948"/>
            <a:ext cx="5537901" cy="2239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pic>
        <p:nvPicPr>
          <p:cNvPr descr="Green Pace logo" id="248" name="Google Shape;248;p29"/>
          <p:cNvPicPr preferRelativeResize="0"/>
          <p:nvPr/>
        </p:nvPicPr>
        <p:blipFill rotWithShape="1">
          <a:blip r:embed="rId3">
            <a:alphaModFix/>
          </a:blip>
          <a:srcRect b="0" l="0" r="0" t="0"/>
          <a:stretch/>
        </p:blipFill>
        <p:spPr>
          <a:xfrm>
            <a:off x="11084074" y="5440526"/>
            <a:ext cx="886603" cy="1149223"/>
          </a:xfrm>
          <a:prstGeom prst="rect">
            <a:avLst/>
          </a:prstGeom>
          <a:noFill/>
          <a:ln>
            <a:noFill/>
          </a:ln>
        </p:spPr>
      </p:pic>
      <p:sp>
        <p:nvSpPr>
          <p:cNvPr id="249" name="Google Shape;249;p29"/>
          <p:cNvSpPr txBox="1"/>
          <p:nvPr>
            <p:ph type="title"/>
          </p:nvPr>
        </p:nvSpPr>
        <p:spPr>
          <a:xfrm>
            <a:off x="2319675" y="65725"/>
            <a:ext cx="9651000" cy="7698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SzPts val="1800"/>
              <a:buNone/>
            </a:pPr>
            <a:r>
              <a:rPr b="1" lang="en-US" sz="3200"/>
              <a:t>VerifyStringValidationPreventsOverflowPositive</a:t>
            </a:r>
            <a:endParaRPr b="1" sz="3200"/>
          </a:p>
        </p:txBody>
      </p:sp>
      <p:sp>
        <p:nvSpPr>
          <p:cNvPr id="250" name="Google Shape;250;p29"/>
          <p:cNvSpPr txBox="1"/>
          <p:nvPr>
            <p:ph idx="1" type="body"/>
          </p:nvPr>
        </p:nvSpPr>
        <p:spPr>
          <a:xfrm>
            <a:off x="5842700" y="1216800"/>
            <a:ext cx="5623200" cy="5222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lang="en-US" sz="1800"/>
              <a:t>This positive unit test checks for adherence to Standard 3: Always Validate Strings to Prevent Buffer Overflows (STD-003-CPP) by declaring a variable called ‘user_input_string’ </a:t>
            </a:r>
            <a:r>
              <a:rPr lang="en-US" sz="1800"/>
              <a:t>which</a:t>
            </a:r>
            <a:r>
              <a:rPr lang="en-US" sz="1800"/>
              <a:t> holds a string with 21 characters.  </a:t>
            </a:r>
            <a:endParaRPr sz="1800"/>
          </a:p>
          <a:p>
            <a:pPr indent="0" lvl="0" marL="0" rtl="0" algn="l">
              <a:lnSpc>
                <a:spcPct val="90000"/>
              </a:lnSpc>
              <a:spcBef>
                <a:spcPts val="1000"/>
              </a:spcBef>
              <a:spcAft>
                <a:spcPts val="0"/>
              </a:spcAft>
              <a:buSzPts val="1800"/>
              <a:buNone/>
            </a:pPr>
            <a:r>
              <a:t/>
            </a:r>
            <a:endParaRPr sz="1800"/>
          </a:p>
          <a:p>
            <a:pPr indent="0" lvl="0" marL="0" rtl="0" algn="l">
              <a:lnSpc>
                <a:spcPct val="90000"/>
              </a:lnSpc>
              <a:spcBef>
                <a:spcPts val="1000"/>
              </a:spcBef>
              <a:spcAft>
                <a:spcPts val="0"/>
              </a:spcAft>
              <a:buSzPts val="1800"/>
              <a:buNone/>
            </a:pPr>
            <a:r>
              <a:rPr lang="en-US" sz="1800"/>
              <a:t>We use a boolean variable called ‘too_big’ which is set to ‘true’ if the ‘user_input_string’ variable is longer than 20 characters.   </a:t>
            </a:r>
            <a:endParaRPr sz="1800"/>
          </a:p>
          <a:p>
            <a:pPr indent="0" lvl="0" marL="0" rtl="0" algn="l">
              <a:lnSpc>
                <a:spcPct val="90000"/>
              </a:lnSpc>
              <a:spcBef>
                <a:spcPts val="1000"/>
              </a:spcBef>
              <a:spcAft>
                <a:spcPts val="0"/>
              </a:spcAft>
              <a:buSzPts val="1800"/>
              <a:buNone/>
            </a:pPr>
            <a:r>
              <a:t/>
            </a:r>
            <a:endParaRPr sz="1800"/>
          </a:p>
          <a:p>
            <a:pPr indent="0" lvl="0" marL="0" rtl="0" algn="l">
              <a:lnSpc>
                <a:spcPct val="90000"/>
              </a:lnSpc>
              <a:spcBef>
                <a:spcPts val="1000"/>
              </a:spcBef>
              <a:spcAft>
                <a:spcPts val="0"/>
              </a:spcAft>
              <a:buSzPts val="1800"/>
              <a:buNone/>
            </a:pPr>
            <a:r>
              <a:rPr lang="en-US" sz="1800"/>
              <a:t>We then assert that, given the size of the string value of the ‘input_string’ variable, the value of the boolean ‘too_big’ variable is set to ‘true’.</a:t>
            </a:r>
            <a:endParaRPr sz="1800"/>
          </a:p>
          <a:p>
            <a:pPr indent="0" lvl="0" marL="0" rtl="0" algn="l">
              <a:lnSpc>
                <a:spcPct val="90000"/>
              </a:lnSpc>
              <a:spcBef>
                <a:spcPts val="1000"/>
              </a:spcBef>
              <a:spcAft>
                <a:spcPts val="0"/>
              </a:spcAft>
              <a:buSzPts val="1800"/>
              <a:buNone/>
            </a:pPr>
            <a:r>
              <a:t/>
            </a:r>
            <a:endParaRPr sz="1800"/>
          </a:p>
          <a:p>
            <a:pPr indent="0" lvl="0" marL="0" rtl="0" algn="l">
              <a:lnSpc>
                <a:spcPct val="90000"/>
              </a:lnSpc>
              <a:spcBef>
                <a:spcPts val="1000"/>
              </a:spcBef>
              <a:spcAft>
                <a:spcPts val="0"/>
              </a:spcAft>
              <a:buSzPts val="1800"/>
              <a:buNone/>
            </a:pPr>
            <a:r>
              <a:t/>
            </a:r>
            <a:endParaRPr sz="1800"/>
          </a:p>
          <a:p>
            <a:pPr indent="0" lvl="0" marL="0" rtl="0" algn="l">
              <a:lnSpc>
                <a:spcPct val="90000"/>
              </a:lnSpc>
              <a:spcBef>
                <a:spcPts val="1000"/>
              </a:spcBef>
              <a:spcAft>
                <a:spcPts val="0"/>
              </a:spcAft>
              <a:buSzPts val="1800"/>
              <a:buNone/>
            </a:pPr>
            <a:r>
              <a:t/>
            </a:r>
            <a:endParaRPr sz="1800"/>
          </a:p>
        </p:txBody>
      </p:sp>
      <p:pic>
        <p:nvPicPr>
          <p:cNvPr id="251" name="Google Shape;251;p29"/>
          <p:cNvPicPr preferRelativeResize="0"/>
          <p:nvPr/>
        </p:nvPicPr>
        <p:blipFill>
          <a:blip r:embed="rId4">
            <a:alphaModFix/>
          </a:blip>
          <a:stretch>
            <a:fillRect/>
          </a:stretch>
        </p:blipFill>
        <p:spPr>
          <a:xfrm>
            <a:off x="206013" y="835525"/>
            <a:ext cx="5424075" cy="3534153"/>
          </a:xfrm>
          <a:prstGeom prst="rect">
            <a:avLst/>
          </a:prstGeom>
          <a:noFill/>
          <a:ln>
            <a:noFill/>
          </a:ln>
        </p:spPr>
      </p:pic>
      <p:pic>
        <p:nvPicPr>
          <p:cNvPr id="252" name="Google Shape;252;p29"/>
          <p:cNvPicPr preferRelativeResize="0"/>
          <p:nvPr/>
        </p:nvPicPr>
        <p:blipFill>
          <a:blip r:embed="rId5">
            <a:alphaModFix/>
          </a:blip>
          <a:stretch>
            <a:fillRect/>
          </a:stretch>
        </p:blipFill>
        <p:spPr>
          <a:xfrm>
            <a:off x="149088" y="4396478"/>
            <a:ext cx="5537900" cy="2303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pic>
        <p:nvPicPr>
          <p:cNvPr descr="Green Pace logo" id="257" name="Google Shape;257;p30"/>
          <p:cNvPicPr preferRelativeResize="0"/>
          <p:nvPr/>
        </p:nvPicPr>
        <p:blipFill rotWithShape="1">
          <a:blip r:embed="rId3">
            <a:alphaModFix/>
          </a:blip>
          <a:srcRect b="0" l="0" r="0" t="0"/>
          <a:stretch/>
        </p:blipFill>
        <p:spPr>
          <a:xfrm>
            <a:off x="11084074" y="5440526"/>
            <a:ext cx="886603" cy="1149223"/>
          </a:xfrm>
          <a:prstGeom prst="rect">
            <a:avLst/>
          </a:prstGeom>
          <a:noFill/>
          <a:ln>
            <a:noFill/>
          </a:ln>
        </p:spPr>
      </p:pic>
      <p:pic>
        <p:nvPicPr>
          <p:cNvPr descr="Green Pace logo" id="258" name="Google Shape;258;p30"/>
          <p:cNvPicPr preferRelativeResize="0"/>
          <p:nvPr/>
        </p:nvPicPr>
        <p:blipFill rotWithShape="1">
          <a:blip r:embed="rId3">
            <a:alphaModFix/>
          </a:blip>
          <a:srcRect b="0" l="0" r="0" t="0"/>
          <a:stretch/>
        </p:blipFill>
        <p:spPr>
          <a:xfrm>
            <a:off x="11084074" y="5440526"/>
            <a:ext cx="886603" cy="1149223"/>
          </a:xfrm>
          <a:prstGeom prst="rect">
            <a:avLst/>
          </a:prstGeom>
          <a:noFill/>
          <a:ln>
            <a:noFill/>
          </a:ln>
        </p:spPr>
      </p:pic>
      <p:sp>
        <p:nvSpPr>
          <p:cNvPr id="259" name="Google Shape;259;p30"/>
          <p:cNvSpPr txBox="1"/>
          <p:nvPr>
            <p:ph type="title"/>
          </p:nvPr>
        </p:nvSpPr>
        <p:spPr>
          <a:xfrm>
            <a:off x="2319675" y="65725"/>
            <a:ext cx="9651000" cy="7698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SzPts val="1800"/>
              <a:buNone/>
            </a:pPr>
            <a:r>
              <a:rPr b="1" lang="en-US" sz="3200"/>
              <a:t>VerifyStringValidationPreventsOverflowNegative</a:t>
            </a:r>
            <a:endParaRPr b="1" sz="3200"/>
          </a:p>
        </p:txBody>
      </p:sp>
      <p:sp>
        <p:nvSpPr>
          <p:cNvPr id="260" name="Google Shape;260;p30"/>
          <p:cNvSpPr txBox="1"/>
          <p:nvPr>
            <p:ph idx="1" type="body"/>
          </p:nvPr>
        </p:nvSpPr>
        <p:spPr>
          <a:xfrm>
            <a:off x="5842700" y="759600"/>
            <a:ext cx="5866800" cy="5956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lang="en-US" sz="1800"/>
              <a:t>This </a:t>
            </a:r>
            <a:r>
              <a:rPr b="1" lang="en-US" sz="1800">
                <a:solidFill>
                  <a:schemeClr val="accent1"/>
                </a:solidFill>
              </a:rPr>
              <a:t>negative </a:t>
            </a:r>
            <a:r>
              <a:rPr lang="en-US" sz="1800"/>
              <a:t>unit test checks for adherence to Standard 3: Always Validate Strings to Prevent Buffer Overflows (STD-003-CPP) by declaring a variable called ‘user_input_string’ which holds a string with 21 characters.  </a:t>
            </a:r>
            <a:endParaRPr sz="1800"/>
          </a:p>
          <a:p>
            <a:pPr indent="0" lvl="0" marL="0" rtl="0" algn="l">
              <a:lnSpc>
                <a:spcPct val="90000"/>
              </a:lnSpc>
              <a:spcBef>
                <a:spcPts val="1000"/>
              </a:spcBef>
              <a:spcAft>
                <a:spcPts val="0"/>
              </a:spcAft>
              <a:buSzPts val="1800"/>
              <a:buNone/>
            </a:pPr>
            <a:r>
              <a:t/>
            </a:r>
            <a:endParaRPr sz="1100"/>
          </a:p>
          <a:p>
            <a:pPr indent="0" lvl="0" marL="0" rtl="0" algn="l">
              <a:lnSpc>
                <a:spcPct val="90000"/>
              </a:lnSpc>
              <a:spcBef>
                <a:spcPts val="1000"/>
              </a:spcBef>
              <a:spcAft>
                <a:spcPts val="0"/>
              </a:spcAft>
              <a:buSzPts val="1800"/>
              <a:buNone/>
            </a:pPr>
            <a:r>
              <a:rPr lang="en-US" sz="1800"/>
              <a:t>We use a boolean variable called ‘correct_size’ which is initialized with a value of ‘true’.   </a:t>
            </a:r>
            <a:endParaRPr sz="1800"/>
          </a:p>
          <a:p>
            <a:pPr indent="0" lvl="0" marL="0" rtl="0" algn="l">
              <a:lnSpc>
                <a:spcPct val="90000"/>
              </a:lnSpc>
              <a:spcBef>
                <a:spcPts val="1000"/>
              </a:spcBef>
              <a:spcAft>
                <a:spcPts val="0"/>
              </a:spcAft>
              <a:buSzPts val="1800"/>
              <a:buNone/>
            </a:pPr>
            <a:r>
              <a:t/>
            </a:r>
            <a:endParaRPr sz="1100"/>
          </a:p>
          <a:p>
            <a:pPr indent="0" lvl="0" marL="0" rtl="0" algn="l">
              <a:lnSpc>
                <a:spcPct val="90000"/>
              </a:lnSpc>
              <a:spcBef>
                <a:spcPts val="1000"/>
              </a:spcBef>
              <a:spcAft>
                <a:spcPts val="0"/>
              </a:spcAft>
              <a:buSzPts val="1800"/>
              <a:buNone/>
            </a:pPr>
            <a:r>
              <a:rPr lang="en-US" sz="1800"/>
              <a:t>We then assert that, given the size of the string value of the ‘input_string’ variable, the value of the boolean ‘correct_size’ variable is set to ‘false’.</a:t>
            </a:r>
            <a:endParaRPr sz="1800"/>
          </a:p>
          <a:p>
            <a:pPr indent="0" lvl="0" marL="0" rtl="0" algn="l">
              <a:lnSpc>
                <a:spcPct val="90000"/>
              </a:lnSpc>
              <a:spcBef>
                <a:spcPts val="1000"/>
              </a:spcBef>
              <a:spcAft>
                <a:spcPts val="0"/>
              </a:spcAft>
              <a:buSzPts val="1800"/>
              <a:buNone/>
            </a:pPr>
            <a:r>
              <a:t/>
            </a:r>
            <a:endParaRPr sz="1100"/>
          </a:p>
          <a:p>
            <a:pPr indent="0" lvl="0" marL="0" rtl="0" algn="l">
              <a:lnSpc>
                <a:spcPct val="90000"/>
              </a:lnSpc>
              <a:spcBef>
                <a:spcPts val="1000"/>
              </a:spcBef>
              <a:spcAft>
                <a:spcPts val="0"/>
              </a:spcAft>
              <a:buSzPts val="1800"/>
              <a:buNone/>
            </a:pPr>
            <a:r>
              <a:rPr lang="en-US" sz="1800"/>
              <a:t>You may notice the similarities between this test and our VerifyStringValidationPreventsOverflowPositive test.  The addition of a parallel negative test covers this test case from an additional angle makes our testing efforts more comprehensive for this test case.</a:t>
            </a:r>
            <a:endParaRPr sz="1800"/>
          </a:p>
          <a:p>
            <a:pPr indent="0" lvl="0" marL="0" rtl="0" algn="l">
              <a:lnSpc>
                <a:spcPct val="90000"/>
              </a:lnSpc>
              <a:spcBef>
                <a:spcPts val="1000"/>
              </a:spcBef>
              <a:spcAft>
                <a:spcPts val="0"/>
              </a:spcAft>
              <a:buSzPts val="1800"/>
              <a:buNone/>
            </a:pPr>
            <a:r>
              <a:t/>
            </a:r>
            <a:endParaRPr sz="1800"/>
          </a:p>
          <a:p>
            <a:pPr indent="0" lvl="0" marL="0" rtl="0" algn="l">
              <a:lnSpc>
                <a:spcPct val="90000"/>
              </a:lnSpc>
              <a:spcBef>
                <a:spcPts val="1000"/>
              </a:spcBef>
              <a:spcAft>
                <a:spcPts val="0"/>
              </a:spcAft>
              <a:buSzPts val="1800"/>
              <a:buNone/>
            </a:pPr>
            <a:r>
              <a:t/>
            </a:r>
            <a:endParaRPr sz="1800"/>
          </a:p>
        </p:txBody>
      </p:sp>
      <p:pic>
        <p:nvPicPr>
          <p:cNvPr id="261" name="Google Shape;261;p30"/>
          <p:cNvPicPr preferRelativeResize="0"/>
          <p:nvPr/>
        </p:nvPicPr>
        <p:blipFill>
          <a:blip r:embed="rId4">
            <a:alphaModFix/>
          </a:blip>
          <a:stretch>
            <a:fillRect/>
          </a:stretch>
        </p:blipFill>
        <p:spPr>
          <a:xfrm>
            <a:off x="232775" y="766250"/>
            <a:ext cx="5355424" cy="3816175"/>
          </a:xfrm>
          <a:prstGeom prst="rect">
            <a:avLst/>
          </a:prstGeom>
          <a:noFill/>
          <a:ln>
            <a:noFill/>
          </a:ln>
        </p:spPr>
      </p:pic>
      <p:pic>
        <p:nvPicPr>
          <p:cNvPr id="262" name="Google Shape;262;p30"/>
          <p:cNvPicPr preferRelativeResize="0"/>
          <p:nvPr/>
        </p:nvPicPr>
        <p:blipFill>
          <a:blip r:embed="rId5">
            <a:alphaModFix/>
          </a:blip>
          <a:stretch>
            <a:fillRect/>
          </a:stretch>
        </p:blipFill>
        <p:spPr>
          <a:xfrm>
            <a:off x="232775" y="4582425"/>
            <a:ext cx="5355425" cy="2209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pic>
        <p:nvPicPr>
          <p:cNvPr descr="Green Pace logo" id="267" name="Google Shape;267;p31"/>
          <p:cNvPicPr preferRelativeResize="0"/>
          <p:nvPr/>
        </p:nvPicPr>
        <p:blipFill rotWithShape="1">
          <a:blip r:embed="rId3">
            <a:alphaModFix/>
          </a:blip>
          <a:srcRect b="0" l="0" r="0" t="0"/>
          <a:stretch/>
        </p:blipFill>
        <p:spPr>
          <a:xfrm>
            <a:off x="11084074" y="5440526"/>
            <a:ext cx="886603" cy="1149223"/>
          </a:xfrm>
          <a:prstGeom prst="rect">
            <a:avLst/>
          </a:prstGeom>
          <a:noFill/>
          <a:ln>
            <a:noFill/>
          </a:ln>
        </p:spPr>
      </p:pic>
      <p:pic>
        <p:nvPicPr>
          <p:cNvPr id="268" name="Google Shape;268;p31"/>
          <p:cNvPicPr preferRelativeResize="0"/>
          <p:nvPr/>
        </p:nvPicPr>
        <p:blipFill>
          <a:blip r:embed="rId4">
            <a:alphaModFix/>
          </a:blip>
          <a:stretch>
            <a:fillRect/>
          </a:stretch>
        </p:blipFill>
        <p:spPr>
          <a:xfrm>
            <a:off x="106200" y="810362"/>
            <a:ext cx="5417324" cy="3339539"/>
          </a:xfrm>
          <a:prstGeom prst="rect">
            <a:avLst/>
          </a:prstGeom>
          <a:noFill/>
          <a:ln>
            <a:noFill/>
          </a:ln>
        </p:spPr>
      </p:pic>
      <p:pic>
        <p:nvPicPr>
          <p:cNvPr id="269" name="Google Shape;269;p31"/>
          <p:cNvPicPr preferRelativeResize="0"/>
          <p:nvPr/>
        </p:nvPicPr>
        <p:blipFill>
          <a:blip r:embed="rId5">
            <a:alphaModFix/>
          </a:blip>
          <a:stretch>
            <a:fillRect/>
          </a:stretch>
        </p:blipFill>
        <p:spPr>
          <a:xfrm>
            <a:off x="106200" y="4262290"/>
            <a:ext cx="5417325" cy="2470760"/>
          </a:xfrm>
          <a:prstGeom prst="rect">
            <a:avLst/>
          </a:prstGeom>
          <a:noFill/>
          <a:ln>
            <a:noFill/>
          </a:ln>
        </p:spPr>
      </p:pic>
      <p:sp>
        <p:nvSpPr>
          <p:cNvPr id="270" name="Google Shape;270;p31"/>
          <p:cNvSpPr txBox="1"/>
          <p:nvPr>
            <p:ph type="title"/>
          </p:nvPr>
        </p:nvSpPr>
        <p:spPr>
          <a:xfrm>
            <a:off x="4570200" y="307800"/>
            <a:ext cx="7521000" cy="9090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SzPts val="1800"/>
              <a:buNone/>
            </a:pPr>
            <a:r>
              <a:rPr b="1" lang="en-US" sz="3200"/>
              <a:t>VerifyIntegerIsNotStringNegative</a:t>
            </a:r>
            <a:endParaRPr b="1" sz="3200"/>
          </a:p>
        </p:txBody>
      </p:sp>
      <p:sp>
        <p:nvSpPr>
          <p:cNvPr id="271" name="Google Shape;271;p31"/>
          <p:cNvSpPr txBox="1"/>
          <p:nvPr>
            <p:ph idx="1" type="body"/>
          </p:nvPr>
        </p:nvSpPr>
        <p:spPr>
          <a:xfrm>
            <a:off x="5842700" y="1216800"/>
            <a:ext cx="5623200" cy="3972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lang="en-US" sz="1800"/>
              <a:t>This negative unit test checks for adherence to Standard 1: Use Appropriate Data Types (STD-001-CPP) by declaring a variable called ‘number’ as a string data type when the name of the variable implies that it was meant to be used as an int data type.  </a:t>
            </a:r>
            <a:endParaRPr sz="1800"/>
          </a:p>
          <a:p>
            <a:pPr indent="0" lvl="0" marL="0" rtl="0" algn="l">
              <a:lnSpc>
                <a:spcPct val="90000"/>
              </a:lnSpc>
              <a:spcBef>
                <a:spcPts val="1000"/>
              </a:spcBef>
              <a:spcAft>
                <a:spcPts val="0"/>
              </a:spcAft>
              <a:buSzPts val="1800"/>
              <a:buNone/>
            </a:pPr>
            <a:r>
              <a:t/>
            </a:r>
            <a:endParaRPr sz="1800"/>
          </a:p>
          <a:p>
            <a:pPr indent="0" lvl="0" marL="0" rtl="0" algn="l">
              <a:lnSpc>
                <a:spcPct val="90000"/>
              </a:lnSpc>
              <a:spcBef>
                <a:spcPts val="1000"/>
              </a:spcBef>
              <a:spcAft>
                <a:spcPts val="0"/>
              </a:spcAft>
              <a:buSzPts val="1800"/>
              <a:buNone/>
            </a:pPr>
            <a:r>
              <a:rPr lang="en-US" sz="1800"/>
              <a:t>We use a boolean variable called ‘is_an_int’ which is set to ‘false’ if the ‘number’ variable is not of int data type.  </a:t>
            </a:r>
            <a:endParaRPr sz="1800"/>
          </a:p>
          <a:p>
            <a:pPr indent="0" lvl="0" marL="0" rtl="0" algn="l">
              <a:lnSpc>
                <a:spcPct val="90000"/>
              </a:lnSpc>
              <a:spcBef>
                <a:spcPts val="1000"/>
              </a:spcBef>
              <a:spcAft>
                <a:spcPts val="0"/>
              </a:spcAft>
              <a:buSzPts val="1800"/>
              <a:buNone/>
            </a:pPr>
            <a:r>
              <a:t/>
            </a:r>
            <a:endParaRPr sz="1800"/>
          </a:p>
          <a:p>
            <a:pPr indent="0" lvl="0" marL="0" rtl="0" algn="l">
              <a:lnSpc>
                <a:spcPct val="90000"/>
              </a:lnSpc>
              <a:spcBef>
                <a:spcPts val="1000"/>
              </a:spcBef>
              <a:spcAft>
                <a:spcPts val="0"/>
              </a:spcAft>
              <a:buSzPts val="1800"/>
              <a:buNone/>
            </a:pPr>
            <a:r>
              <a:rPr lang="en-US" sz="1800"/>
              <a:t>We then assert that ‘is_an_int’ has been set to false.</a:t>
            </a:r>
            <a:endParaRPr sz="1800"/>
          </a:p>
          <a:p>
            <a:pPr indent="0" lvl="0" marL="0" rtl="0" algn="l">
              <a:lnSpc>
                <a:spcPct val="90000"/>
              </a:lnSpc>
              <a:spcBef>
                <a:spcPts val="1000"/>
              </a:spcBef>
              <a:spcAft>
                <a:spcPts val="0"/>
              </a:spcAft>
              <a:buSzPts val="1800"/>
              <a:buNone/>
            </a:pPr>
            <a:r>
              <a:t/>
            </a:r>
            <a:endParaRPr sz="1800"/>
          </a:p>
          <a:p>
            <a:pPr indent="0" lvl="0" marL="0" rtl="0" algn="l">
              <a:lnSpc>
                <a:spcPct val="90000"/>
              </a:lnSpc>
              <a:spcBef>
                <a:spcPts val="1000"/>
              </a:spcBef>
              <a:spcAft>
                <a:spcPts val="0"/>
              </a:spcAft>
              <a:buSzPts val="1800"/>
              <a:buNone/>
            </a:pPr>
            <a:r>
              <a:t/>
            </a:r>
            <a:endParaRPr sz="1800"/>
          </a:p>
          <a:p>
            <a:pPr indent="0" lvl="0" marL="0" rtl="0" algn="l">
              <a:lnSpc>
                <a:spcPct val="90000"/>
              </a:lnSpc>
              <a:spcBef>
                <a:spcPts val="1000"/>
              </a:spcBef>
              <a:spcAft>
                <a:spcPts val="0"/>
              </a:spcAft>
              <a:buSzPts val="1800"/>
              <a:buNone/>
            </a:pPr>
            <a:r>
              <a:t/>
            </a:r>
            <a:endParaRPr sz="1800"/>
          </a:p>
          <a:p>
            <a:pPr indent="0" lvl="0" marL="0" rtl="0" algn="l">
              <a:lnSpc>
                <a:spcPct val="90000"/>
              </a:lnSpc>
              <a:spcBef>
                <a:spcPts val="1000"/>
              </a:spcBef>
              <a:spcAft>
                <a:spcPts val="0"/>
              </a:spcAft>
              <a:buSzPts val="1800"/>
              <a:buNone/>
            </a:pPr>
            <a:r>
              <a:t/>
            </a:r>
            <a:endParaRPr sz="1800"/>
          </a:p>
          <a:p>
            <a:pPr indent="0" lvl="0" marL="0" rtl="0" algn="l">
              <a:lnSpc>
                <a:spcPct val="90000"/>
              </a:lnSpc>
              <a:spcBef>
                <a:spcPts val="1000"/>
              </a:spcBef>
              <a:spcAft>
                <a:spcPts val="0"/>
              </a:spcAft>
              <a:buSzPts val="1800"/>
              <a:buNone/>
            </a:pPr>
            <a:r>
              <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pic>
        <p:nvPicPr>
          <p:cNvPr descr="Green Pace logo" id="276" name="Google Shape;276;p32"/>
          <p:cNvPicPr preferRelativeResize="0"/>
          <p:nvPr/>
        </p:nvPicPr>
        <p:blipFill rotWithShape="1">
          <a:blip r:embed="rId3">
            <a:alphaModFix/>
          </a:blip>
          <a:srcRect b="0" l="0" r="0" t="0"/>
          <a:stretch/>
        </p:blipFill>
        <p:spPr>
          <a:xfrm>
            <a:off x="11084074" y="5440526"/>
            <a:ext cx="886603" cy="1149223"/>
          </a:xfrm>
          <a:prstGeom prst="rect">
            <a:avLst/>
          </a:prstGeom>
          <a:noFill/>
          <a:ln>
            <a:noFill/>
          </a:ln>
        </p:spPr>
      </p:pic>
      <p:pic>
        <p:nvPicPr>
          <p:cNvPr id="277" name="Google Shape;277;p32"/>
          <p:cNvPicPr preferRelativeResize="0"/>
          <p:nvPr/>
        </p:nvPicPr>
        <p:blipFill>
          <a:blip r:embed="rId4">
            <a:alphaModFix/>
          </a:blip>
          <a:stretch>
            <a:fillRect/>
          </a:stretch>
        </p:blipFill>
        <p:spPr>
          <a:xfrm>
            <a:off x="98800" y="919775"/>
            <a:ext cx="6848475" cy="2933700"/>
          </a:xfrm>
          <a:prstGeom prst="rect">
            <a:avLst/>
          </a:prstGeom>
          <a:noFill/>
          <a:ln>
            <a:noFill/>
          </a:ln>
        </p:spPr>
      </p:pic>
      <p:pic>
        <p:nvPicPr>
          <p:cNvPr id="278" name="Google Shape;278;p32"/>
          <p:cNvPicPr preferRelativeResize="0"/>
          <p:nvPr/>
        </p:nvPicPr>
        <p:blipFill>
          <a:blip r:embed="rId5">
            <a:alphaModFix/>
          </a:blip>
          <a:stretch>
            <a:fillRect/>
          </a:stretch>
        </p:blipFill>
        <p:spPr>
          <a:xfrm>
            <a:off x="98800" y="3929674"/>
            <a:ext cx="6848475" cy="2844751"/>
          </a:xfrm>
          <a:prstGeom prst="rect">
            <a:avLst/>
          </a:prstGeom>
          <a:noFill/>
          <a:ln>
            <a:noFill/>
          </a:ln>
        </p:spPr>
      </p:pic>
      <p:sp>
        <p:nvSpPr>
          <p:cNvPr id="279" name="Google Shape;279;p32"/>
          <p:cNvSpPr txBox="1"/>
          <p:nvPr>
            <p:ph type="title"/>
          </p:nvPr>
        </p:nvSpPr>
        <p:spPr>
          <a:xfrm>
            <a:off x="2601225" y="90000"/>
            <a:ext cx="9516900" cy="9090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SzPts val="1800"/>
              <a:buNone/>
            </a:pPr>
            <a:r>
              <a:rPr b="1" lang="en-US" sz="3200"/>
              <a:t>VerifyInputValidationPreventsInjectionNegative</a:t>
            </a:r>
            <a:endParaRPr b="1" sz="3200"/>
          </a:p>
        </p:txBody>
      </p:sp>
      <p:sp>
        <p:nvSpPr>
          <p:cNvPr id="280" name="Google Shape;280;p32"/>
          <p:cNvSpPr txBox="1"/>
          <p:nvPr>
            <p:ph idx="1" type="body"/>
          </p:nvPr>
        </p:nvSpPr>
        <p:spPr>
          <a:xfrm>
            <a:off x="7061600" y="999000"/>
            <a:ext cx="4538400" cy="5775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lang="en-US" sz="1800"/>
              <a:t>This negative unit test checks for adherence to Standard 4: Always Validate Input to Prevent SQL Injections (STD-004-CPP) by declaring a variable called ‘user_input’ which contains an obvious SQL injection attempt.  </a:t>
            </a:r>
            <a:endParaRPr sz="1800"/>
          </a:p>
          <a:p>
            <a:pPr indent="0" lvl="0" marL="0" rtl="0" algn="l">
              <a:lnSpc>
                <a:spcPct val="90000"/>
              </a:lnSpc>
              <a:spcBef>
                <a:spcPts val="1000"/>
              </a:spcBef>
              <a:spcAft>
                <a:spcPts val="0"/>
              </a:spcAft>
              <a:buSzPts val="1800"/>
              <a:buNone/>
            </a:pPr>
            <a:r>
              <a:t/>
            </a:r>
            <a:endParaRPr sz="1800"/>
          </a:p>
          <a:p>
            <a:pPr indent="0" lvl="0" marL="0" rtl="0" algn="l">
              <a:lnSpc>
                <a:spcPct val="90000"/>
              </a:lnSpc>
              <a:spcBef>
                <a:spcPts val="1000"/>
              </a:spcBef>
              <a:spcAft>
                <a:spcPts val="0"/>
              </a:spcAft>
              <a:buSzPts val="1800"/>
              <a:buNone/>
            </a:pPr>
            <a:r>
              <a:rPr lang="en-US" sz="1800"/>
              <a:t>We use a boolean variable called ‘safe_input’ which is set to ‘false’ if the variable contains characters or character combinations which indicate a possible SQL injection attack. We initialize this variable with the value ‘true’.</a:t>
            </a:r>
            <a:endParaRPr sz="1800"/>
          </a:p>
          <a:p>
            <a:pPr indent="0" lvl="0" marL="0" rtl="0" algn="l">
              <a:lnSpc>
                <a:spcPct val="90000"/>
              </a:lnSpc>
              <a:spcBef>
                <a:spcPts val="1000"/>
              </a:spcBef>
              <a:spcAft>
                <a:spcPts val="0"/>
              </a:spcAft>
              <a:buSzPts val="1800"/>
              <a:buNone/>
            </a:pPr>
            <a:r>
              <a:t/>
            </a:r>
            <a:endParaRPr sz="1800"/>
          </a:p>
          <a:p>
            <a:pPr indent="0" lvl="0" marL="0" rtl="0" algn="l">
              <a:lnSpc>
                <a:spcPct val="90000"/>
              </a:lnSpc>
              <a:spcBef>
                <a:spcPts val="1000"/>
              </a:spcBef>
              <a:spcAft>
                <a:spcPts val="0"/>
              </a:spcAft>
              <a:buSzPts val="1800"/>
              <a:buNone/>
            </a:pPr>
            <a:r>
              <a:rPr lang="en-US" sz="1800"/>
              <a:t>We then assert that ‘safe_input’ has been set to false given the suspicious substrings found in the value of the ‘user_input’ string.</a:t>
            </a:r>
            <a:endParaRPr sz="1800"/>
          </a:p>
          <a:p>
            <a:pPr indent="0" lvl="0" marL="0" rtl="0" algn="l">
              <a:lnSpc>
                <a:spcPct val="90000"/>
              </a:lnSpc>
              <a:spcBef>
                <a:spcPts val="1000"/>
              </a:spcBef>
              <a:spcAft>
                <a:spcPts val="0"/>
              </a:spcAft>
              <a:buSzPts val="1800"/>
              <a:buNone/>
            </a:pPr>
            <a:r>
              <a:t/>
            </a:r>
            <a:endParaRPr sz="1800"/>
          </a:p>
          <a:p>
            <a:pPr indent="0" lvl="0" marL="0" rtl="0" algn="l">
              <a:lnSpc>
                <a:spcPct val="90000"/>
              </a:lnSpc>
              <a:spcBef>
                <a:spcPts val="1000"/>
              </a:spcBef>
              <a:spcAft>
                <a:spcPts val="0"/>
              </a:spcAft>
              <a:buSzPts val="1800"/>
              <a:buNone/>
            </a:pPr>
            <a:r>
              <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3"/>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AUTOMATION SUMMARY</a:t>
            </a:r>
            <a:endParaRPr/>
          </a:p>
        </p:txBody>
      </p:sp>
      <p:pic>
        <p:nvPicPr>
          <p:cNvPr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id="286" name="Google Shape;286;p33"/>
          <p:cNvPicPr preferRelativeResize="0"/>
          <p:nvPr>
            <p:ph idx="1" type="body"/>
          </p:nvPr>
        </p:nvPicPr>
        <p:blipFill rotWithShape="1">
          <a:blip r:embed="rId3">
            <a:alphaModFix/>
          </a:blip>
          <a:srcRect b="0" l="0" r="0" t="0"/>
          <a:stretch/>
        </p:blipFill>
        <p:spPr>
          <a:xfrm>
            <a:off x="2127250" y="2199481"/>
            <a:ext cx="7937500" cy="4013200"/>
          </a:xfrm>
          <a:prstGeom prst="rect">
            <a:avLst/>
          </a:prstGeom>
          <a:noFill/>
          <a:ln>
            <a:noFill/>
          </a:ln>
        </p:spPr>
      </p:pic>
      <p:pic>
        <p:nvPicPr>
          <p:cNvPr descr="Green Pace logo" id="287" name="Google Shape;287;p33"/>
          <p:cNvPicPr preferRelativeResize="0"/>
          <p:nvPr/>
        </p:nvPicPr>
        <p:blipFill rotWithShape="1">
          <a:blip r:embed="rId4">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4"/>
          <p:cNvSpPr txBox="1"/>
          <p:nvPr>
            <p:ph type="title"/>
          </p:nvPr>
        </p:nvSpPr>
        <p:spPr>
          <a:xfrm>
            <a:off x="6388800" y="-64575"/>
            <a:ext cx="4391100" cy="1293000"/>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b="1" lang="en-US"/>
              <a:t>TOOLS (1)</a:t>
            </a:r>
            <a:endParaRPr b="1"/>
          </a:p>
        </p:txBody>
      </p:sp>
      <p:pic>
        <p:nvPicPr>
          <p:cNvPr descr="Green Pace logo" id="293" name="Google Shape;293;p34"/>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
        <p:nvSpPr>
          <p:cNvPr id="294" name="Google Shape;294;p34"/>
          <p:cNvSpPr txBox="1"/>
          <p:nvPr>
            <p:ph idx="1" type="body"/>
          </p:nvPr>
        </p:nvSpPr>
        <p:spPr>
          <a:xfrm>
            <a:off x="544088" y="2188075"/>
            <a:ext cx="2176800" cy="426000"/>
          </a:xfrm>
          <a:prstGeom prst="rect">
            <a:avLst/>
          </a:prstGeom>
          <a:noFill/>
          <a:ln>
            <a:noFill/>
          </a:ln>
        </p:spPr>
        <p:txBody>
          <a:bodyPr anchorCtr="0" anchor="t" bIns="45700" lIns="91425" spcFirstLastPara="1" rIns="91425" wrap="square" tIns="45700">
            <a:noAutofit/>
          </a:bodyPr>
          <a:lstStyle/>
          <a:p>
            <a:pPr indent="0" lvl="0" marL="0" rtl="0" algn="ctr">
              <a:spcBef>
                <a:spcPts val="500"/>
              </a:spcBef>
              <a:spcAft>
                <a:spcPts val="0"/>
              </a:spcAft>
              <a:buClr>
                <a:schemeClr val="dk1"/>
              </a:buClr>
              <a:buSzPts val="1100"/>
              <a:buFont typeface="Arial"/>
              <a:buNone/>
            </a:pPr>
            <a:r>
              <a:rPr b="1" lang="en-US" sz="3100"/>
              <a:t>Astrée</a:t>
            </a:r>
            <a:endParaRPr b="1" sz="3100"/>
          </a:p>
        </p:txBody>
      </p:sp>
      <p:sp>
        <p:nvSpPr>
          <p:cNvPr id="295" name="Google Shape;295;p34"/>
          <p:cNvSpPr txBox="1"/>
          <p:nvPr>
            <p:ph idx="1" type="body"/>
          </p:nvPr>
        </p:nvSpPr>
        <p:spPr>
          <a:xfrm>
            <a:off x="3160538" y="2188075"/>
            <a:ext cx="5183700" cy="426000"/>
          </a:xfrm>
          <a:prstGeom prst="rect">
            <a:avLst/>
          </a:prstGeom>
          <a:noFill/>
          <a:ln>
            <a:noFill/>
          </a:ln>
        </p:spPr>
        <p:txBody>
          <a:bodyPr anchorCtr="0" anchor="t" bIns="45700" lIns="91425" spcFirstLastPara="1" rIns="91425" wrap="square" tIns="45700">
            <a:noAutofit/>
          </a:bodyPr>
          <a:lstStyle/>
          <a:p>
            <a:pPr indent="0" lvl="0" marL="0" rtl="0" algn="ctr">
              <a:spcBef>
                <a:spcPts val="500"/>
              </a:spcBef>
              <a:spcAft>
                <a:spcPts val="0"/>
              </a:spcAft>
              <a:buNone/>
            </a:pPr>
            <a:r>
              <a:rPr b="1" lang="en-US" sz="3100"/>
              <a:t>Axivion Bauhaus Suite</a:t>
            </a:r>
            <a:endParaRPr b="1" sz="3100"/>
          </a:p>
        </p:txBody>
      </p:sp>
      <p:sp>
        <p:nvSpPr>
          <p:cNvPr id="296" name="Google Shape;296;p34"/>
          <p:cNvSpPr txBox="1"/>
          <p:nvPr>
            <p:ph idx="1" type="body"/>
          </p:nvPr>
        </p:nvSpPr>
        <p:spPr>
          <a:xfrm>
            <a:off x="8216213" y="2188075"/>
            <a:ext cx="2898300" cy="426000"/>
          </a:xfrm>
          <a:prstGeom prst="rect">
            <a:avLst/>
          </a:prstGeom>
          <a:noFill/>
          <a:ln>
            <a:noFill/>
          </a:ln>
        </p:spPr>
        <p:txBody>
          <a:bodyPr anchorCtr="0" anchor="t" bIns="45700" lIns="91425" spcFirstLastPara="1" rIns="91425" wrap="square" tIns="45700">
            <a:noAutofit/>
          </a:bodyPr>
          <a:lstStyle/>
          <a:p>
            <a:pPr indent="0" lvl="0" marL="0" rtl="0" algn="ctr">
              <a:spcBef>
                <a:spcPts val="500"/>
              </a:spcBef>
              <a:spcAft>
                <a:spcPts val="0"/>
              </a:spcAft>
              <a:buNone/>
            </a:pPr>
            <a:r>
              <a:rPr b="1" lang="en-US" sz="3100"/>
              <a:t>CodeSonar</a:t>
            </a:r>
            <a:endParaRPr b="1" sz="3100"/>
          </a:p>
        </p:txBody>
      </p:sp>
      <p:sp>
        <p:nvSpPr>
          <p:cNvPr id="297" name="Google Shape;297;p34"/>
          <p:cNvSpPr txBox="1"/>
          <p:nvPr>
            <p:ph idx="1" type="body"/>
          </p:nvPr>
        </p:nvSpPr>
        <p:spPr>
          <a:xfrm>
            <a:off x="1488300" y="1346225"/>
            <a:ext cx="9215400" cy="841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sz="2000"/>
              <a:t>The following static testing tools will be used for the enforcement of this security policy:</a:t>
            </a:r>
            <a:endParaRPr/>
          </a:p>
        </p:txBody>
      </p:sp>
      <p:sp>
        <p:nvSpPr>
          <p:cNvPr id="298" name="Google Shape;298;p34"/>
          <p:cNvSpPr txBox="1"/>
          <p:nvPr>
            <p:ph idx="1" type="body"/>
          </p:nvPr>
        </p:nvSpPr>
        <p:spPr>
          <a:xfrm>
            <a:off x="944000" y="2789625"/>
            <a:ext cx="2443800" cy="3242100"/>
          </a:xfrm>
          <a:prstGeom prst="rect">
            <a:avLst/>
          </a:prstGeom>
          <a:noFill/>
          <a:ln>
            <a:noFill/>
          </a:ln>
        </p:spPr>
        <p:txBody>
          <a:bodyPr anchorCtr="0" anchor="t" bIns="45700" lIns="91425" spcFirstLastPara="1" rIns="91425" wrap="square" tIns="45700">
            <a:normAutofit/>
          </a:bodyPr>
          <a:lstStyle/>
          <a:p>
            <a:pPr indent="0" lvl="0" marL="0" rtl="0" algn="l">
              <a:lnSpc>
                <a:spcPct val="90600"/>
              </a:lnSpc>
              <a:spcBef>
                <a:spcPts val="0"/>
              </a:spcBef>
              <a:spcAft>
                <a:spcPts val="0"/>
              </a:spcAft>
              <a:buNone/>
            </a:pPr>
            <a:r>
              <a:rPr lang="en-US" sz="1800"/>
              <a:t>“Not only a reliable debugging aid…[but]...a rigorous formal veriﬁer which can be included in a stringent certiﬁcation process”</a:t>
            </a:r>
            <a:endParaRPr sz="1800"/>
          </a:p>
          <a:p>
            <a:pPr indent="0" lvl="0" marL="0" rtl="0" algn="l">
              <a:lnSpc>
                <a:spcPct val="90600"/>
              </a:lnSpc>
              <a:spcBef>
                <a:spcPts val="0"/>
              </a:spcBef>
              <a:spcAft>
                <a:spcPts val="0"/>
              </a:spcAft>
              <a:buClr>
                <a:schemeClr val="dk1"/>
              </a:buClr>
              <a:buSzPts val="1100"/>
              <a:buFont typeface="Arial"/>
              <a:buNone/>
            </a:pPr>
            <a:r>
              <a:rPr lang="en-US" sz="1800"/>
              <a:t>(Cousot et al., 2007). </a:t>
            </a:r>
            <a:endParaRPr sz="1800"/>
          </a:p>
        </p:txBody>
      </p:sp>
      <p:sp>
        <p:nvSpPr>
          <p:cNvPr id="299" name="Google Shape;299;p34"/>
          <p:cNvSpPr txBox="1"/>
          <p:nvPr>
            <p:ph idx="1" type="body"/>
          </p:nvPr>
        </p:nvSpPr>
        <p:spPr>
          <a:xfrm>
            <a:off x="4606700" y="2789625"/>
            <a:ext cx="2443800" cy="32421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lang="en-US" sz="1800"/>
              <a:t>A highly robust static testing solution which is made to handle large software projects with complex system architectures (QT Group, 2025).</a:t>
            </a:r>
            <a:endParaRPr sz="1800"/>
          </a:p>
        </p:txBody>
      </p:sp>
      <p:sp>
        <p:nvSpPr>
          <p:cNvPr id="300" name="Google Shape;300;p34"/>
          <p:cNvSpPr txBox="1"/>
          <p:nvPr>
            <p:ph idx="1" type="body"/>
          </p:nvPr>
        </p:nvSpPr>
        <p:spPr>
          <a:xfrm>
            <a:off x="8519675" y="2789625"/>
            <a:ext cx="2443800" cy="32421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lang="en-US" sz="1800"/>
              <a:t>Known for focusing on critical defects such as memory leaks, system crashes, and security vulnerabilities (GrammaTech, n. d.).  </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5"/>
          <p:cNvSpPr txBox="1"/>
          <p:nvPr>
            <p:ph type="title"/>
          </p:nvPr>
        </p:nvSpPr>
        <p:spPr>
          <a:xfrm>
            <a:off x="6388800" y="-64575"/>
            <a:ext cx="4391100" cy="1293000"/>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b="1" lang="en-US"/>
              <a:t>TOOLS (2)</a:t>
            </a:r>
            <a:endParaRPr b="1"/>
          </a:p>
        </p:txBody>
      </p:sp>
      <p:pic>
        <p:nvPicPr>
          <p:cNvPr descr="Green Pace logo" id="306" name="Google Shape;306;p35"/>
          <p:cNvPicPr preferRelativeResize="0"/>
          <p:nvPr/>
        </p:nvPicPr>
        <p:blipFill rotWithShape="1">
          <a:blip r:embed="rId3">
            <a:alphaModFix/>
          </a:blip>
          <a:srcRect b="0" l="0" r="0" t="0"/>
          <a:stretch/>
        </p:blipFill>
        <p:spPr>
          <a:xfrm>
            <a:off x="11084074" y="5440526"/>
            <a:ext cx="886603" cy="1149223"/>
          </a:xfrm>
          <a:prstGeom prst="rect">
            <a:avLst/>
          </a:prstGeom>
          <a:noFill/>
          <a:ln>
            <a:noFill/>
          </a:ln>
        </p:spPr>
      </p:pic>
      <p:sp>
        <p:nvSpPr>
          <p:cNvPr id="307" name="Google Shape;307;p35"/>
          <p:cNvSpPr txBox="1"/>
          <p:nvPr>
            <p:ph idx="1" type="body"/>
          </p:nvPr>
        </p:nvSpPr>
        <p:spPr>
          <a:xfrm>
            <a:off x="1164763" y="2269700"/>
            <a:ext cx="2089500" cy="426000"/>
          </a:xfrm>
          <a:prstGeom prst="rect">
            <a:avLst/>
          </a:prstGeom>
          <a:noFill/>
          <a:ln>
            <a:noFill/>
          </a:ln>
        </p:spPr>
        <p:txBody>
          <a:bodyPr anchorCtr="0" anchor="t" bIns="45700" lIns="91425" spcFirstLastPara="1" rIns="91425" wrap="square" tIns="45700">
            <a:noAutofit/>
          </a:bodyPr>
          <a:lstStyle/>
          <a:p>
            <a:pPr indent="0" lvl="0" marL="0" rtl="0" algn="ctr">
              <a:spcBef>
                <a:spcPts val="500"/>
              </a:spcBef>
              <a:spcAft>
                <a:spcPts val="0"/>
              </a:spcAft>
              <a:buNone/>
            </a:pPr>
            <a:r>
              <a:rPr b="1" lang="en-US" sz="3100"/>
              <a:t>Co</a:t>
            </a:r>
            <a:r>
              <a:rPr b="1" lang="en-US" sz="3100"/>
              <a:t>v</a:t>
            </a:r>
            <a:r>
              <a:rPr b="1" lang="en-US" sz="3100"/>
              <a:t>erity</a:t>
            </a:r>
            <a:endParaRPr b="1" sz="3100"/>
          </a:p>
        </p:txBody>
      </p:sp>
      <p:sp>
        <p:nvSpPr>
          <p:cNvPr id="308" name="Google Shape;308;p35"/>
          <p:cNvSpPr txBox="1"/>
          <p:nvPr>
            <p:ph idx="1" type="body"/>
          </p:nvPr>
        </p:nvSpPr>
        <p:spPr>
          <a:xfrm>
            <a:off x="4455638" y="2269700"/>
            <a:ext cx="2898300" cy="426000"/>
          </a:xfrm>
          <a:prstGeom prst="rect">
            <a:avLst/>
          </a:prstGeom>
          <a:noFill/>
          <a:ln>
            <a:noFill/>
          </a:ln>
        </p:spPr>
        <p:txBody>
          <a:bodyPr anchorCtr="0" anchor="t" bIns="45700" lIns="91425" spcFirstLastPara="1" rIns="91425" wrap="square" tIns="45700">
            <a:noAutofit/>
          </a:bodyPr>
          <a:lstStyle/>
          <a:p>
            <a:pPr indent="0" lvl="0" marL="0" rtl="0" algn="ctr">
              <a:spcBef>
                <a:spcPts val="500"/>
              </a:spcBef>
              <a:spcAft>
                <a:spcPts val="0"/>
              </a:spcAft>
              <a:buNone/>
            </a:pPr>
            <a:r>
              <a:rPr b="1" lang="en-US" sz="3100"/>
              <a:t>CppCheck</a:t>
            </a:r>
            <a:endParaRPr b="1" sz="3100"/>
          </a:p>
        </p:txBody>
      </p:sp>
      <p:sp>
        <p:nvSpPr>
          <p:cNvPr id="309" name="Google Shape;309;p35"/>
          <p:cNvSpPr txBox="1"/>
          <p:nvPr>
            <p:ph idx="1" type="body"/>
          </p:nvPr>
        </p:nvSpPr>
        <p:spPr>
          <a:xfrm>
            <a:off x="8312338" y="2269700"/>
            <a:ext cx="2176800" cy="426000"/>
          </a:xfrm>
          <a:prstGeom prst="rect">
            <a:avLst/>
          </a:prstGeom>
          <a:noFill/>
          <a:ln>
            <a:noFill/>
          </a:ln>
        </p:spPr>
        <p:txBody>
          <a:bodyPr anchorCtr="0" anchor="t" bIns="45700" lIns="91425" spcFirstLastPara="1" rIns="91425" wrap="square" tIns="45700">
            <a:noAutofit/>
          </a:bodyPr>
          <a:lstStyle/>
          <a:p>
            <a:pPr indent="0" lvl="0" marL="0" rtl="0" algn="ctr">
              <a:spcBef>
                <a:spcPts val="500"/>
              </a:spcBef>
              <a:spcAft>
                <a:spcPts val="0"/>
              </a:spcAft>
              <a:buNone/>
            </a:pPr>
            <a:r>
              <a:rPr b="1" lang="en-US" sz="3100"/>
              <a:t>Parasoft</a:t>
            </a:r>
            <a:endParaRPr b="1" sz="3100"/>
          </a:p>
        </p:txBody>
      </p:sp>
      <p:sp>
        <p:nvSpPr>
          <p:cNvPr id="310" name="Google Shape;310;p35"/>
          <p:cNvSpPr txBox="1"/>
          <p:nvPr>
            <p:ph idx="1" type="body"/>
          </p:nvPr>
        </p:nvSpPr>
        <p:spPr>
          <a:xfrm>
            <a:off x="1488300" y="1346225"/>
            <a:ext cx="9215400" cy="1047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sz="2000"/>
              <a:t>The following static testing tools will be used for the enforcement of this security policy:</a:t>
            </a:r>
            <a:endParaRPr/>
          </a:p>
        </p:txBody>
      </p:sp>
      <p:sp>
        <p:nvSpPr>
          <p:cNvPr id="311" name="Google Shape;311;p35"/>
          <p:cNvSpPr txBox="1"/>
          <p:nvPr>
            <p:ph idx="1" type="body"/>
          </p:nvPr>
        </p:nvSpPr>
        <p:spPr>
          <a:xfrm>
            <a:off x="1325000" y="2789625"/>
            <a:ext cx="2443800" cy="32421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lang="en-US" sz="1800"/>
              <a:t>Highly comprehensive variety of static code analysis capabilities and is known for its low false-positive rate (PeerSpot, 2025). </a:t>
            </a:r>
            <a:endParaRPr sz="1800"/>
          </a:p>
        </p:txBody>
      </p:sp>
      <p:sp>
        <p:nvSpPr>
          <p:cNvPr id="312" name="Google Shape;312;p35"/>
          <p:cNvSpPr txBox="1"/>
          <p:nvPr>
            <p:ph idx="1" type="body"/>
          </p:nvPr>
        </p:nvSpPr>
        <p:spPr>
          <a:xfrm>
            <a:off x="4759100" y="2789625"/>
            <a:ext cx="2443800" cy="32421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lang="en-US" sz="1800"/>
              <a:t>“A popular, open-source, free, cross-platform static code analysis tool dedicated to C and C++. It is known for being easy to use and its simplicity” (Sibony, 2021). </a:t>
            </a:r>
            <a:endParaRPr sz="1800"/>
          </a:p>
        </p:txBody>
      </p:sp>
      <p:sp>
        <p:nvSpPr>
          <p:cNvPr id="313" name="Google Shape;313;p35"/>
          <p:cNvSpPr txBox="1"/>
          <p:nvPr>
            <p:ph idx="1" type="body"/>
          </p:nvPr>
        </p:nvSpPr>
        <p:spPr>
          <a:xfrm>
            <a:off x="8519675" y="2789625"/>
            <a:ext cx="2443800" cy="32421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lang="en-US" sz="1800"/>
              <a:t>Known for its comprehensive testing tool known for its integration of static testing with unit testing, security testing, and advanced analytics (Parasoft, 2025).  </a:t>
            </a:r>
            <a:endParaRPr sz="1800"/>
          </a:p>
          <a:p>
            <a:pPr indent="0" lvl="0" marL="0" rtl="0" algn="l">
              <a:lnSpc>
                <a:spcPct val="90000"/>
              </a:lnSpc>
              <a:spcBef>
                <a:spcPts val="0"/>
              </a:spcBef>
              <a:spcAft>
                <a:spcPts val="0"/>
              </a:spcAft>
              <a:buNone/>
            </a:pPr>
            <a:r>
              <a:t/>
            </a:r>
            <a:endParaRPr sz="2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6"/>
          <p:cNvSpPr txBox="1"/>
          <p:nvPr>
            <p:ph type="title"/>
          </p:nvPr>
        </p:nvSpPr>
        <p:spPr>
          <a:xfrm>
            <a:off x="2971800" y="307173"/>
            <a:ext cx="8610600" cy="1293000"/>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b="1" lang="en-US" sz="4700"/>
              <a:t>RISKS AND BENEFITS</a:t>
            </a:r>
            <a:r>
              <a:rPr b="1" lang="en-US" sz="4700"/>
              <a:t> (1)</a:t>
            </a:r>
            <a:endParaRPr b="1" sz="4700"/>
          </a:p>
        </p:txBody>
      </p:sp>
      <p:pic>
        <p:nvPicPr>
          <p:cNvPr descr="Green Pace logo" id="319" name="Google Shape;319;p36"/>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
        <p:nvSpPr>
          <p:cNvPr id="320" name="Google Shape;320;p36"/>
          <p:cNvSpPr txBox="1"/>
          <p:nvPr>
            <p:ph idx="1" type="body"/>
          </p:nvPr>
        </p:nvSpPr>
        <p:spPr>
          <a:xfrm>
            <a:off x="1444585" y="3276575"/>
            <a:ext cx="3945300" cy="375300"/>
          </a:xfrm>
          <a:prstGeom prst="rect">
            <a:avLst/>
          </a:prstGeom>
          <a:noFill/>
          <a:ln>
            <a:noFill/>
          </a:ln>
        </p:spPr>
        <p:txBody>
          <a:bodyPr anchorCtr="0" anchor="t" bIns="45700" lIns="91425" spcFirstLastPara="1" rIns="91425" wrap="square" tIns="45700">
            <a:noAutofit/>
          </a:bodyPr>
          <a:lstStyle/>
          <a:p>
            <a:pPr indent="0" lvl="0" marL="0" rtl="0" algn="ctr">
              <a:spcBef>
                <a:spcPts val="500"/>
              </a:spcBef>
              <a:spcAft>
                <a:spcPts val="0"/>
              </a:spcAft>
              <a:buNone/>
            </a:pPr>
            <a:r>
              <a:rPr b="1" lang="en-US" sz="3100"/>
              <a:t>ACTING</a:t>
            </a:r>
            <a:r>
              <a:rPr b="1" lang="en-US" sz="3100"/>
              <a:t> NOW</a:t>
            </a:r>
            <a:endParaRPr b="1" sz="3100"/>
          </a:p>
        </p:txBody>
      </p:sp>
      <p:sp>
        <p:nvSpPr>
          <p:cNvPr id="321" name="Google Shape;321;p36"/>
          <p:cNvSpPr txBox="1"/>
          <p:nvPr>
            <p:ph idx="1" type="body"/>
          </p:nvPr>
        </p:nvSpPr>
        <p:spPr>
          <a:xfrm>
            <a:off x="1110000" y="3734467"/>
            <a:ext cx="4614600" cy="28554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rPr lang="en-US" sz="1800"/>
              <a:t>If we act now, we can </a:t>
            </a:r>
            <a:r>
              <a:rPr lang="en-US" sz="1800"/>
              <a:t>assure that  company growth does not cause us to fall behind in terms of assuring the quality of our systems.  The costs associated with making these changes is much less than the costs which could be incurred by not taking these issues seriously.</a:t>
            </a:r>
            <a:endParaRPr sz="1800"/>
          </a:p>
        </p:txBody>
      </p:sp>
      <p:sp>
        <p:nvSpPr>
          <p:cNvPr id="322" name="Google Shape;322;p36"/>
          <p:cNvSpPr txBox="1"/>
          <p:nvPr>
            <p:ph idx="1" type="body"/>
          </p:nvPr>
        </p:nvSpPr>
        <p:spPr>
          <a:xfrm>
            <a:off x="6607500" y="3276575"/>
            <a:ext cx="4116000" cy="375300"/>
          </a:xfrm>
          <a:prstGeom prst="rect">
            <a:avLst/>
          </a:prstGeom>
          <a:noFill/>
          <a:ln>
            <a:noFill/>
          </a:ln>
        </p:spPr>
        <p:txBody>
          <a:bodyPr anchorCtr="0" anchor="t" bIns="45700" lIns="91425" spcFirstLastPara="1" rIns="91425" wrap="square" tIns="45700">
            <a:noAutofit/>
          </a:bodyPr>
          <a:lstStyle/>
          <a:p>
            <a:pPr indent="0" lvl="0" marL="0" rtl="0" algn="ctr">
              <a:spcBef>
                <a:spcPts val="500"/>
              </a:spcBef>
              <a:spcAft>
                <a:spcPts val="0"/>
              </a:spcAft>
              <a:buNone/>
            </a:pPr>
            <a:r>
              <a:rPr b="1" lang="en-US" sz="3100"/>
              <a:t>WAITING UNTIL LATER</a:t>
            </a:r>
            <a:endParaRPr b="1" sz="3100"/>
          </a:p>
        </p:txBody>
      </p:sp>
      <p:sp>
        <p:nvSpPr>
          <p:cNvPr id="323" name="Google Shape;323;p36"/>
          <p:cNvSpPr txBox="1"/>
          <p:nvPr>
            <p:ph idx="1" type="body"/>
          </p:nvPr>
        </p:nvSpPr>
        <p:spPr>
          <a:xfrm>
            <a:off x="6358200" y="3734456"/>
            <a:ext cx="4614600" cy="28554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rPr lang="en-US" sz="1800"/>
              <a:t>The </a:t>
            </a:r>
            <a:r>
              <a:rPr lang="en-US" sz="1800"/>
              <a:t>more</a:t>
            </a:r>
            <a:r>
              <a:rPr lang="en-US" sz="1800"/>
              <a:t> we wait, the further our current security and quality assurance measures will lag behind the trajectory of our organization’s growth.  There is no benefit to putting these changes on hold and allowing our organization to become a producer of sub-standard </a:t>
            </a:r>
            <a:r>
              <a:rPr lang="en-US" sz="1800"/>
              <a:t>systems</a:t>
            </a:r>
            <a:r>
              <a:rPr lang="en-US" sz="1800"/>
              <a:t> and system components.</a:t>
            </a:r>
            <a:endParaRPr sz="1800"/>
          </a:p>
        </p:txBody>
      </p:sp>
      <p:sp>
        <p:nvSpPr>
          <p:cNvPr id="324" name="Google Shape;324;p36"/>
          <p:cNvSpPr txBox="1"/>
          <p:nvPr>
            <p:ph idx="1" type="body"/>
          </p:nvPr>
        </p:nvSpPr>
        <p:spPr>
          <a:xfrm>
            <a:off x="1262400" y="1521000"/>
            <a:ext cx="9710400" cy="15726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rPr lang="en-US" sz="1800"/>
              <a:t>It is critical that we all remain in sync with principles and best practices.  The solutions discussed in this presentation and in our new Security Policy </a:t>
            </a:r>
            <a:r>
              <a:rPr lang="en-US" sz="1800"/>
              <a:t>will</a:t>
            </a:r>
            <a:r>
              <a:rPr lang="en-US" sz="1800"/>
              <a:t> not only help to ensure the quality of our code, but will also condition our teams to rapidly adjust to the levels of company growth which we expect to see in the near future.</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pic>
        <p:nvPicPr>
          <p:cNvPr descr="Green Pace logo" id="329" name="Google Shape;329;p37"/>
          <p:cNvPicPr preferRelativeResize="0"/>
          <p:nvPr/>
        </p:nvPicPr>
        <p:blipFill rotWithShape="1">
          <a:blip r:embed="rId3">
            <a:alphaModFix/>
          </a:blip>
          <a:srcRect b="0" l="0" r="0" t="0"/>
          <a:stretch/>
        </p:blipFill>
        <p:spPr>
          <a:xfrm>
            <a:off x="11084074" y="5440526"/>
            <a:ext cx="886603" cy="1149223"/>
          </a:xfrm>
          <a:prstGeom prst="rect">
            <a:avLst/>
          </a:prstGeom>
          <a:noFill/>
          <a:ln>
            <a:noFill/>
          </a:ln>
        </p:spPr>
      </p:pic>
      <p:sp>
        <p:nvSpPr>
          <p:cNvPr id="330" name="Google Shape;330;p37"/>
          <p:cNvSpPr txBox="1"/>
          <p:nvPr>
            <p:ph idx="1" type="body"/>
          </p:nvPr>
        </p:nvSpPr>
        <p:spPr>
          <a:xfrm>
            <a:off x="1215985" y="2133575"/>
            <a:ext cx="3945300" cy="375300"/>
          </a:xfrm>
          <a:prstGeom prst="rect">
            <a:avLst/>
          </a:prstGeom>
          <a:noFill/>
          <a:ln>
            <a:noFill/>
          </a:ln>
        </p:spPr>
        <p:txBody>
          <a:bodyPr anchorCtr="0" anchor="t" bIns="45700" lIns="91425" spcFirstLastPara="1" rIns="91425" wrap="square" tIns="45700">
            <a:noAutofit/>
          </a:bodyPr>
          <a:lstStyle/>
          <a:p>
            <a:pPr indent="0" lvl="0" marL="0" rtl="0" algn="ctr">
              <a:spcBef>
                <a:spcPts val="500"/>
              </a:spcBef>
              <a:spcAft>
                <a:spcPts val="0"/>
              </a:spcAft>
              <a:buNone/>
            </a:pPr>
            <a:r>
              <a:rPr b="1" lang="en-US" sz="3100"/>
              <a:t>STD-004-CPP</a:t>
            </a:r>
            <a:endParaRPr b="1" sz="3100"/>
          </a:p>
        </p:txBody>
      </p:sp>
      <p:sp>
        <p:nvSpPr>
          <p:cNvPr id="331" name="Google Shape;331;p37"/>
          <p:cNvSpPr txBox="1"/>
          <p:nvPr>
            <p:ph idx="1" type="body"/>
          </p:nvPr>
        </p:nvSpPr>
        <p:spPr>
          <a:xfrm>
            <a:off x="881400" y="2820075"/>
            <a:ext cx="4614600" cy="3507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1600"/>
              <a:t>Adherence to Standard 4 (Always validate</a:t>
            </a:r>
            <a:r>
              <a:rPr lang="en-US" sz="1600"/>
              <a:t> input to prevent SQL injection attacks</a:t>
            </a:r>
            <a:r>
              <a:rPr lang="en-US" sz="1600"/>
              <a:t>)</a:t>
            </a:r>
            <a:r>
              <a:rPr lang="en-US" sz="1600"/>
              <a:t> should be addressed immediately due to the level of control </a:t>
            </a:r>
            <a:r>
              <a:rPr lang="en-US" sz="1600"/>
              <a:t>which</a:t>
            </a:r>
            <a:r>
              <a:rPr lang="en-US" sz="1600"/>
              <a:t> </a:t>
            </a:r>
            <a:r>
              <a:rPr lang="en-US" sz="1600"/>
              <a:t>attackers</a:t>
            </a:r>
            <a:r>
              <a:rPr lang="en-US" sz="1600"/>
              <a:t> could gain over our SQL databases and the data stored within.  The Foxton Group’s 2020 data breach, which resulted in “over 16,000 customer records, including sensitive financial data” (Radware, 2025) serves as a sobering example of what can happen when user input validation methods are insufficient.   </a:t>
            </a:r>
            <a:endParaRPr sz="1600"/>
          </a:p>
        </p:txBody>
      </p:sp>
      <p:sp>
        <p:nvSpPr>
          <p:cNvPr id="332" name="Google Shape;332;p37"/>
          <p:cNvSpPr txBox="1"/>
          <p:nvPr>
            <p:ph idx="1" type="body"/>
          </p:nvPr>
        </p:nvSpPr>
        <p:spPr>
          <a:xfrm>
            <a:off x="6607500" y="2133575"/>
            <a:ext cx="4116000" cy="375300"/>
          </a:xfrm>
          <a:prstGeom prst="rect">
            <a:avLst/>
          </a:prstGeom>
          <a:noFill/>
          <a:ln>
            <a:noFill/>
          </a:ln>
        </p:spPr>
        <p:txBody>
          <a:bodyPr anchorCtr="0" anchor="t" bIns="45700" lIns="91425" spcFirstLastPara="1" rIns="91425" wrap="square" tIns="45700">
            <a:noAutofit/>
          </a:bodyPr>
          <a:lstStyle/>
          <a:p>
            <a:pPr indent="0" lvl="0" marL="0" rtl="0" algn="ctr">
              <a:spcBef>
                <a:spcPts val="500"/>
              </a:spcBef>
              <a:spcAft>
                <a:spcPts val="0"/>
              </a:spcAft>
              <a:buNone/>
            </a:pPr>
            <a:r>
              <a:rPr b="1" lang="en-US" sz="3100"/>
              <a:t>STD-009-CPP</a:t>
            </a:r>
            <a:endParaRPr b="1" sz="3100"/>
          </a:p>
        </p:txBody>
      </p:sp>
      <p:sp>
        <p:nvSpPr>
          <p:cNvPr id="333" name="Google Shape;333;p37"/>
          <p:cNvSpPr txBox="1"/>
          <p:nvPr>
            <p:ph idx="1" type="body"/>
          </p:nvPr>
        </p:nvSpPr>
        <p:spPr>
          <a:xfrm>
            <a:off x="6434400" y="2820073"/>
            <a:ext cx="4614600" cy="3507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1400"/>
              <a:t>Adherence to Standard 9 (Prevent User Input Format String Vulnerabilities) should also be addressed immediately due to the  level of control which attackers could gain over entire systems through the passing of malicious user input into format strings.  Since Tymm Twillman’s identification of this vulnerability in one of his clients’ systems back in 1999, the addressing of this potentially </a:t>
            </a:r>
            <a:r>
              <a:rPr lang="en-US" sz="1400"/>
              <a:t>devastating</a:t>
            </a:r>
            <a:r>
              <a:rPr lang="en-US" sz="1400"/>
              <a:t> vulnerability has been a top priority for organizations (Beschokov, n. d.).  This vulnerability could lead to “unexpected crashing of code…unauthorized access to stack data…execution of an arbitrary code for an application…[and]...successful Denial of Service (DoS) (Beschokov, n. d.).</a:t>
            </a:r>
            <a:endParaRPr sz="1400"/>
          </a:p>
          <a:p>
            <a:pPr indent="0" lvl="0" marL="0" rtl="0" algn="l">
              <a:lnSpc>
                <a:spcPct val="115000"/>
              </a:lnSpc>
              <a:spcBef>
                <a:spcPts val="0"/>
              </a:spcBef>
              <a:spcAft>
                <a:spcPts val="0"/>
              </a:spcAft>
              <a:buNone/>
            </a:pPr>
            <a:r>
              <a:t/>
            </a:r>
            <a:endParaRPr sz="1600"/>
          </a:p>
        </p:txBody>
      </p:sp>
      <p:sp>
        <p:nvSpPr>
          <p:cNvPr id="334" name="Google Shape;334;p37"/>
          <p:cNvSpPr txBox="1"/>
          <p:nvPr>
            <p:ph idx="1" type="body"/>
          </p:nvPr>
        </p:nvSpPr>
        <p:spPr>
          <a:xfrm>
            <a:off x="1262400" y="1444800"/>
            <a:ext cx="9710400" cy="466800"/>
          </a:xfrm>
          <a:prstGeom prst="rect">
            <a:avLst/>
          </a:prstGeom>
          <a:noFill/>
          <a:ln>
            <a:noFill/>
          </a:ln>
        </p:spPr>
        <p:txBody>
          <a:bodyPr anchorCtr="0" anchor="t" bIns="45700" lIns="91425" spcFirstLastPara="1" rIns="91425" wrap="square" tIns="45700">
            <a:normAutofit/>
          </a:bodyPr>
          <a:lstStyle/>
          <a:p>
            <a:pPr indent="0" lvl="0" marL="0" rtl="0" algn="ctr">
              <a:lnSpc>
                <a:spcPct val="115000"/>
              </a:lnSpc>
              <a:spcBef>
                <a:spcPts val="0"/>
              </a:spcBef>
              <a:spcAft>
                <a:spcPts val="0"/>
              </a:spcAft>
              <a:buNone/>
            </a:pPr>
            <a:r>
              <a:rPr lang="en-US" sz="2400"/>
              <a:t>The issues which should be </a:t>
            </a:r>
            <a:r>
              <a:rPr lang="en-US" sz="2400"/>
              <a:t>addressed</a:t>
            </a:r>
            <a:r>
              <a:rPr lang="en-US" sz="2400"/>
              <a:t> first are:</a:t>
            </a:r>
            <a:endParaRPr sz="2400"/>
          </a:p>
        </p:txBody>
      </p:sp>
      <p:sp>
        <p:nvSpPr>
          <p:cNvPr id="335" name="Google Shape;335;p37"/>
          <p:cNvSpPr txBox="1"/>
          <p:nvPr>
            <p:ph type="title"/>
          </p:nvPr>
        </p:nvSpPr>
        <p:spPr>
          <a:xfrm>
            <a:off x="5132775" y="483400"/>
            <a:ext cx="6092100" cy="750000"/>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b="1" lang="en-US"/>
              <a:t>RECOMMENDATIONS (1)</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0"/>
          <p:cNvSpPr txBox="1"/>
          <p:nvPr>
            <p:ph type="title"/>
          </p:nvPr>
        </p:nvSpPr>
        <p:spPr>
          <a:xfrm>
            <a:off x="3107050" y="469673"/>
            <a:ext cx="8610600" cy="1293000"/>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b="1" lang="en-US"/>
              <a:t>OVERVIEW: DEFENSE IN DEPTH</a:t>
            </a:r>
            <a:endParaRPr b="1"/>
          </a:p>
        </p:txBody>
      </p:sp>
      <p:sp>
        <p:nvSpPr>
          <p:cNvPr id="152" name="Google Shape;152;p20"/>
          <p:cNvSpPr txBox="1"/>
          <p:nvPr>
            <p:ph idx="1" type="body"/>
          </p:nvPr>
        </p:nvSpPr>
        <p:spPr>
          <a:xfrm>
            <a:off x="109825" y="1628750"/>
            <a:ext cx="11860800" cy="2012100"/>
          </a:xfrm>
          <a:prstGeom prst="rect">
            <a:avLst/>
          </a:prstGeom>
          <a:noFill/>
          <a:ln>
            <a:noFill/>
          </a:ln>
        </p:spPr>
        <p:txBody>
          <a:bodyPr anchorCtr="0" anchor="t" bIns="45700" lIns="91425" spcFirstLastPara="1" rIns="91425" wrap="square" tIns="45700">
            <a:normAutofit/>
          </a:bodyPr>
          <a:lstStyle/>
          <a:p>
            <a:pPr indent="0" lvl="0" marL="685800" rtl="0" algn="l">
              <a:lnSpc>
                <a:spcPct val="90000"/>
              </a:lnSpc>
              <a:spcBef>
                <a:spcPts val="0"/>
              </a:spcBef>
              <a:spcAft>
                <a:spcPts val="0"/>
              </a:spcAft>
              <a:buSzPts val="1800"/>
              <a:buNone/>
            </a:pPr>
            <a:r>
              <a:rPr lang="en-US" sz="1600"/>
              <a:t>The following security policy is designed to minimize the chance of a successful attack as much as possible, while fostering adherence to </a:t>
            </a:r>
            <a:r>
              <a:rPr lang="en-US" sz="1600"/>
              <a:t>security standards and best practices within our organization.  </a:t>
            </a:r>
            <a:endParaRPr sz="1600"/>
          </a:p>
          <a:p>
            <a:pPr indent="0" lvl="0" marL="0" rtl="0" algn="l">
              <a:lnSpc>
                <a:spcPct val="90000"/>
              </a:lnSpc>
              <a:spcBef>
                <a:spcPts val="1000"/>
              </a:spcBef>
              <a:spcAft>
                <a:spcPts val="0"/>
              </a:spcAft>
              <a:buClr>
                <a:schemeClr val="lt1"/>
              </a:buClr>
              <a:buSzPts val="2200"/>
              <a:buNone/>
            </a:pPr>
            <a:r>
              <a:t/>
            </a:r>
            <a:endParaRPr/>
          </a:p>
        </p:txBody>
      </p:sp>
      <p:pic>
        <p:nvPicPr>
          <p:cNvPr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id="153" name="Google Shape;153;p20"/>
          <p:cNvPicPr preferRelativeResize="0"/>
          <p:nvPr/>
        </p:nvPicPr>
        <p:blipFill rotWithShape="1">
          <a:blip r:embed="rId3">
            <a:alphaModFix/>
          </a:blip>
          <a:srcRect b="0" l="0" r="0" t="0"/>
          <a:stretch/>
        </p:blipFill>
        <p:spPr>
          <a:xfrm>
            <a:off x="5318000" y="2336000"/>
            <a:ext cx="6652625" cy="4253750"/>
          </a:xfrm>
          <a:prstGeom prst="rect">
            <a:avLst/>
          </a:prstGeom>
          <a:noFill/>
          <a:ln>
            <a:noFill/>
          </a:ln>
        </p:spPr>
      </p:pic>
      <p:pic>
        <p:nvPicPr>
          <p:cNvPr descr="Green Pace logo" id="154" name="Google Shape;154;p20"/>
          <p:cNvPicPr preferRelativeResize="0"/>
          <p:nvPr/>
        </p:nvPicPr>
        <p:blipFill rotWithShape="1">
          <a:blip r:embed="rId4">
            <a:alphaModFix/>
          </a:blip>
          <a:srcRect b="0" l="0" r="0" t="0"/>
          <a:stretch/>
        </p:blipFill>
        <p:spPr>
          <a:xfrm>
            <a:off x="11084074" y="5440526"/>
            <a:ext cx="886601" cy="1149225"/>
          </a:xfrm>
          <a:prstGeom prst="rect">
            <a:avLst/>
          </a:prstGeom>
          <a:noFill/>
          <a:ln>
            <a:noFill/>
          </a:ln>
        </p:spPr>
      </p:pic>
      <p:sp>
        <p:nvSpPr>
          <p:cNvPr id="155" name="Google Shape;155;p20"/>
          <p:cNvSpPr txBox="1"/>
          <p:nvPr>
            <p:ph idx="1" type="body"/>
          </p:nvPr>
        </p:nvSpPr>
        <p:spPr>
          <a:xfrm>
            <a:off x="109825" y="2393950"/>
            <a:ext cx="5090100" cy="4000500"/>
          </a:xfrm>
          <a:prstGeom prst="rect">
            <a:avLst/>
          </a:prstGeom>
          <a:noFill/>
          <a:ln>
            <a:noFill/>
          </a:ln>
        </p:spPr>
        <p:txBody>
          <a:bodyPr anchorCtr="0" anchor="t" bIns="45700" lIns="91425" spcFirstLastPara="1" rIns="91425" wrap="square" tIns="45700">
            <a:normAutofit fontScale="77500" lnSpcReduction="20000"/>
          </a:bodyPr>
          <a:lstStyle/>
          <a:p>
            <a:pPr indent="0" lvl="0" marL="685800" rtl="0" algn="l">
              <a:lnSpc>
                <a:spcPct val="115000"/>
              </a:lnSpc>
              <a:spcBef>
                <a:spcPts val="0"/>
              </a:spcBef>
              <a:spcAft>
                <a:spcPts val="0"/>
              </a:spcAft>
              <a:buSzPct val="85714"/>
              <a:buNone/>
            </a:pPr>
            <a:r>
              <a:rPr lang="en-US" sz="2100"/>
              <a:t>The following security policy adheres to the prin</a:t>
            </a:r>
            <a:r>
              <a:rPr lang="en-US" sz="2100"/>
              <a:t>ciples of Defense In Depth, which </a:t>
            </a:r>
            <a:r>
              <a:rPr lang="en-US" sz="2100"/>
              <a:t>refers to a combination of multiple defense strategies of different types and natures to address and mitigate a wide variety of potential attacks (National Institute of Standards and Technology, n. d.).  </a:t>
            </a:r>
            <a:endParaRPr sz="2100"/>
          </a:p>
          <a:p>
            <a:pPr indent="0" lvl="0" marL="685800" rtl="0" algn="l">
              <a:lnSpc>
                <a:spcPct val="115000"/>
              </a:lnSpc>
              <a:spcBef>
                <a:spcPts val="0"/>
              </a:spcBef>
              <a:spcAft>
                <a:spcPts val="0"/>
              </a:spcAft>
              <a:buSzPct val="85714"/>
              <a:buNone/>
            </a:pPr>
            <a:r>
              <a:t/>
            </a:r>
            <a:endParaRPr sz="2100"/>
          </a:p>
          <a:p>
            <a:pPr indent="0" lvl="0" marL="685800" rtl="0" algn="l">
              <a:lnSpc>
                <a:spcPct val="115000"/>
              </a:lnSpc>
              <a:spcBef>
                <a:spcPts val="0"/>
              </a:spcBef>
              <a:spcAft>
                <a:spcPts val="0"/>
              </a:spcAft>
              <a:buSzPct val="85714"/>
              <a:buNone/>
            </a:pPr>
            <a:r>
              <a:rPr lang="en-US" sz="2100"/>
              <a:t>Such an approach is needed in order to create a comprehensive and redundant system of security measures which will make it incredibly difficult for malicious actors to </a:t>
            </a:r>
            <a:r>
              <a:rPr lang="en-US" sz="2100"/>
              <a:t>perpetuate</a:t>
            </a:r>
            <a:r>
              <a:rPr lang="en-US" sz="2100"/>
              <a:t> successful attacks on our systems.</a:t>
            </a:r>
            <a:endParaRPr sz="2100"/>
          </a:p>
          <a:p>
            <a:pPr indent="0" lvl="0" marL="0" rtl="0" algn="l">
              <a:lnSpc>
                <a:spcPct val="90000"/>
              </a:lnSpc>
              <a:spcBef>
                <a:spcPts val="1000"/>
              </a:spcBef>
              <a:spcAft>
                <a:spcPts val="0"/>
              </a:spcAft>
              <a:buClr>
                <a:schemeClr val="lt1"/>
              </a:buClr>
              <a:buSzPct val="1000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pic>
        <p:nvPicPr>
          <p:cNvPr descr="Green Pace logo" id="340" name="Google Shape;340;p38"/>
          <p:cNvPicPr preferRelativeResize="0"/>
          <p:nvPr/>
        </p:nvPicPr>
        <p:blipFill rotWithShape="1">
          <a:blip r:embed="rId3">
            <a:alphaModFix/>
          </a:blip>
          <a:srcRect b="0" l="0" r="0" t="0"/>
          <a:stretch/>
        </p:blipFill>
        <p:spPr>
          <a:xfrm>
            <a:off x="11084074" y="5440526"/>
            <a:ext cx="886603" cy="1149223"/>
          </a:xfrm>
          <a:prstGeom prst="rect">
            <a:avLst/>
          </a:prstGeom>
          <a:noFill/>
          <a:ln>
            <a:noFill/>
          </a:ln>
        </p:spPr>
      </p:pic>
      <p:sp>
        <p:nvSpPr>
          <p:cNvPr id="341" name="Google Shape;341;p38"/>
          <p:cNvSpPr txBox="1"/>
          <p:nvPr>
            <p:ph idx="1" type="body"/>
          </p:nvPr>
        </p:nvSpPr>
        <p:spPr>
          <a:xfrm>
            <a:off x="1215985" y="2133575"/>
            <a:ext cx="3945300" cy="375300"/>
          </a:xfrm>
          <a:prstGeom prst="rect">
            <a:avLst/>
          </a:prstGeom>
          <a:noFill/>
          <a:ln>
            <a:noFill/>
          </a:ln>
        </p:spPr>
        <p:txBody>
          <a:bodyPr anchorCtr="0" anchor="t" bIns="45700" lIns="91425" spcFirstLastPara="1" rIns="91425" wrap="square" tIns="45700">
            <a:noAutofit/>
          </a:bodyPr>
          <a:lstStyle/>
          <a:p>
            <a:pPr indent="0" lvl="0" marL="0" rtl="0" algn="ctr">
              <a:spcBef>
                <a:spcPts val="500"/>
              </a:spcBef>
              <a:spcAft>
                <a:spcPts val="0"/>
              </a:spcAft>
              <a:buNone/>
            </a:pPr>
            <a:r>
              <a:rPr b="1" lang="en-US" sz="3100"/>
              <a:t>STATIC TESTING</a:t>
            </a:r>
            <a:endParaRPr b="1" sz="3100"/>
          </a:p>
        </p:txBody>
      </p:sp>
      <p:sp>
        <p:nvSpPr>
          <p:cNvPr id="342" name="Google Shape;342;p38"/>
          <p:cNvSpPr txBox="1"/>
          <p:nvPr>
            <p:ph idx="1" type="body"/>
          </p:nvPr>
        </p:nvSpPr>
        <p:spPr>
          <a:xfrm>
            <a:off x="881400" y="2820075"/>
            <a:ext cx="4614600" cy="28554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15000"/>
              </a:lnSpc>
              <a:spcBef>
                <a:spcPts val="0"/>
              </a:spcBef>
              <a:spcAft>
                <a:spcPts val="0"/>
              </a:spcAft>
              <a:buNone/>
            </a:pPr>
            <a:r>
              <a:rPr lang="en-US" sz="1800"/>
              <a:t>Throughout this presentation we have explored the power of static testing in the development of secure and high-quality systems.  The implementation of a robust combination of static testing tools will help us to ensure the quality of our code and to enforce the standards and principles of this Security Policy.  For these reasons, we believe that the implementation of static testing is one of the issues which we should address first.</a:t>
            </a:r>
            <a:endParaRPr sz="1800"/>
          </a:p>
        </p:txBody>
      </p:sp>
      <p:sp>
        <p:nvSpPr>
          <p:cNvPr id="343" name="Google Shape;343;p38"/>
          <p:cNvSpPr txBox="1"/>
          <p:nvPr>
            <p:ph idx="1" type="body"/>
          </p:nvPr>
        </p:nvSpPr>
        <p:spPr>
          <a:xfrm>
            <a:off x="6683700" y="2133575"/>
            <a:ext cx="4116000" cy="375300"/>
          </a:xfrm>
          <a:prstGeom prst="rect">
            <a:avLst/>
          </a:prstGeom>
          <a:noFill/>
          <a:ln>
            <a:noFill/>
          </a:ln>
        </p:spPr>
        <p:txBody>
          <a:bodyPr anchorCtr="0" anchor="t" bIns="45700" lIns="91425" spcFirstLastPara="1" rIns="91425" wrap="square" tIns="45700">
            <a:noAutofit/>
          </a:bodyPr>
          <a:lstStyle/>
          <a:p>
            <a:pPr indent="0" lvl="0" marL="0" rtl="0" algn="ctr">
              <a:spcBef>
                <a:spcPts val="500"/>
              </a:spcBef>
              <a:spcAft>
                <a:spcPts val="0"/>
              </a:spcAft>
              <a:buNone/>
            </a:pPr>
            <a:r>
              <a:rPr b="1" lang="en-US" sz="3100"/>
              <a:t>UNIT TESTING</a:t>
            </a:r>
            <a:endParaRPr b="1" sz="3100"/>
          </a:p>
        </p:txBody>
      </p:sp>
      <p:sp>
        <p:nvSpPr>
          <p:cNvPr id="344" name="Google Shape;344;p38"/>
          <p:cNvSpPr txBox="1"/>
          <p:nvPr>
            <p:ph idx="1" type="body"/>
          </p:nvPr>
        </p:nvSpPr>
        <p:spPr>
          <a:xfrm>
            <a:off x="6434400" y="2820081"/>
            <a:ext cx="4614600" cy="2855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1800"/>
              <a:t>The use of a unit testing framework such as GTest to test each component of our code as it is developed will help us to make sure that our C++ projects are made up of sustainable and manageable code, and to get rid of “stupid bugs” (NDC Conferences, 2018) before they become bigger issues later along in development process.</a:t>
            </a:r>
            <a:endParaRPr sz="1800"/>
          </a:p>
        </p:txBody>
      </p:sp>
      <p:sp>
        <p:nvSpPr>
          <p:cNvPr id="345" name="Google Shape;345;p38"/>
          <p:cNvSpPr txBox="1"/>
          <p:nvPr>
            <p:ph idx="1" type="body"/>
          </p:nvPr>
        </p:nvSpPr>
        <p:spPr>
          <a:xfrm>
            <a:off x="1262400" y="1444800"/>
            <a:ext cx="9710400" cy="466800"/>
          </a:xfrm>
          <a:prstGeom prst="rect">
            <a:avLst/>
          </a:prstGeom>
          <a:noFill/>
          <a:ln>
            <a:noFill/>
          </a:ln>
        </p:spPr>
        <p:txBody>
          <a:bodyPr anchorCtr="0" anchor="t" bIns="45700" lIns="91425" spcFirstLastPara="1" rIns="91425" wrap="square" tIns="45700">
            <a:normAutofit/>
          </a:bodyPr>
          <a:lstStyle/>
          <a:p>
            <a:pPr indent="0" lvl="0" marL="0" rtl="0" algn="ctr">
              <a:lnSpc>
                <a:spcPct val="115000"/>
              </a:lnSpc>
              <a:spcBef>
                <a:spcPts val="0"/>
              </a:spcBef>
              <a:spcAft>
                <a:spcPts val="0"/>
              </a:spcAft>
              <a:buNone/>
            </a:pPr>
            <a:r>
              <a:rPr lang="en-US" sz="2400"/>
              <a:t>The issues which should be addressed first are:</a:t>
            </a:r>
            <a:endParaRPr sz="2400"/>
          </a:p>
        </p:txBody>
      </p:sp>
      <p:sp>
        <p:nvSpPr>
          <p:cNvPr id="346" name="Google Shape;346;p38"/>
          <p:cNvSpPr txBox="1"/>
          <p:nvPr>
            <p:ph type="title"/>
          </p:nvPr>
        </p:nvSpPr>
        <p:spPr>
          <a:xfrm>
            <a:off x="5132775" y="483400"/>
            <a:ext cx="6092100" cy="750000"/>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b="1" lang="en-US"/>
              <a:t>RECOMMENDATIONS (2)</a:t>
            </a:r>
            <a:endParaRPr b="1"/>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9"/>
          <p:cNvSpPr txBox="1"/>
          <p:nvPr>
            <p:ph type="title"/>
          </p:nvPr>
        </p:nvSpPr>
        <p:spPr>
          <a:xfrm>
            <a:off x="5659275" y="362850"/>
            <a:ext cx="4875600" cy="913500"/>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b="1" lang="en-US"/>
              <a:t>CONCLUSIONS (1)</a:t>
            </a:r>
            <a:endParaRPr b="1"/>
          </a:p>
        </p:txBody>
      </p:sp>
      <p:sp>
        <p:nvSpPr>
          <p:cNvPr id="352" name="Google Shape;352;p39"/>
          <p:cNvSpPr txBox="1"/>
          <p:nvPr>
            <p:ph idx="1" type="body"/>
          </p:nvPr>
        </p:nvSpPr>
        <p:spPr>
          <a:xfrm>
            <a:off x="899400" y="2041325"/>
            <a:ext cx="10393200" cy="44871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15000"/>
              </a:lnSpc>
              <a:spcBef>
                <a:spcPts val="0"/>
              </a:spcBef>
              <a:spcAft>
                <a:spcPts val="0"/>
              </a:spcAft>
              <a:buClr>
                <a:schemeClr val="dk1"/>
              </a:buClr>
              <a:buSzPct val="61111"/>
              <a:buFont typeface="Arial"/>
              <a:buNone/>
            </a:pPr>
            <a:r>
              <a:rPr lang="en-US" sz="1800"/>
              <a:t>The addition of more principles and standards as our organization continues to grow will even further improve our ability to write secure code, ensuring that our systems minimize the possibility of successful attacks as much as possible.  As we add new standards to our security policy, the addition of more static testing tools will likely become necessary.  Additional static testing tools would enhance our ability to write system-specific tests (Kienle et al., 2012) which meet the current needs of our organization, and the addition of other static testing tools as any gaps in our security policy reveal themselves. </a:t>
            </a:r>
            <a:endParaRPr sz="1800"/>
          </a:p>
          <a:p>
            <a:pPr indent="0" lvl="0" marL="0" rtl="0" algn="l">
              <a:lnSpc>
                <a:spcPct val="144827"/>
              </a:lnSpc>
              <a:spcBef>
                <a:spcPts val="0"/>
              </a:spcBef>
              <a:spcAft>
                <a:spcPts val="0"/>
              </a:spcAft>
              <a:buNone/>
            </a:pPr>
            <a:r>
              <a:t/>
            </a:r>
            <a:endParaRPr sz="1800"/>
          </a:p>
          <a:p>
            <a:pPr indent="0" lvl="0" marL="0" rtl="0" algn="l">
              <a:lnSpc>
                <a:spcPct val="115000"/>
              </a:lnSpc>
              <a:spcBef>
                <a:spcPts val="0"/>
              </a:spcBef>
              <a:spcAft>
                <a:spcPts val="0"/>
              </a:spcAft>
              <a:buClr>
                <a:schemeClr val="dk1"/>
              </a:buClr>
              <a:buSzPct val="61111"/>
              <a:buFont typeface="Arial"/>
              <a:buNone/>
            </a:pPr>
            <a:r>
              <a:rPr lang="en-US" sz="1800"/>
              <a:t>The use of threat response automation and threat intelligence opens up a wide variety of different security capabilities such as the ability to set up automatic alerts when system penetration attempts are suspected,  (Chuvakin, 2021), and to set up response playbooks so that the system can automatically defend itself or even attempt to gain information which could lead to the apprehension of the attackers by law enforcement (Winston, 2021).  These measures relate to Accounting, the third A of the Triple-A framework, since both types of tools rely on the comprehensive accounting of data from known and unknown users and their interactions with the system.  </a:t>
            </a:r>
            <a:endParaRPr sz="1800"/>
          </a:p>
          <a:p>
            <a:pPr indent="0" lvl="0" marL="0" rtl="0" algn="l">
              <a:lnSpc>
                <a:spcPct val="90000"/>
              </a:lnSpc>
              <a:spcBef>
                <a:spcPts val="0"/>
              </a:spcBef>
              <a:spcAft>
                <a:spcPts val="0"/>
              </a:spcAft>
              <a:buNone/>
            </a:pPr>
            <a:r>
              <a:t/>
            </a:r>
            <a:endParaRPr sz="1400"/>
          </a:p>
        </p:txBody>
      </p:sp>
      <p:sp>
        <p:nvSpPr>
          <p:cNvPr id="353" name="Google Shape;353;p39"/>
          <p:cNvSpPr txBox="1"/>
          <p:nvPr>
            <p:ph idx="1" type="body"/>
          </p:nvPr>
        </p:nvSpPr>
        <p:spPr>
          <a:xfrm>
            <a:off x="624750" y="1388400"/>
            <a:ext cx="10942500" cy="503100"/>
          </a:xfrm>
          <a:prstGeom prst="rect">
            <a:avLst/>
          </a:prstGeom>
          <a:noFill/>
          <a:ln>
            <a:noFill/>
          </a:ln>
        </p:spPr>
        <p:txBody>
          <a:bodyPr anchorCtr="0" anchor="t" bIns="45700" lIns="91425" spcFirstLastPara="1" rIns="91425" wrap="square" tIns="45700">
            <a:noAutofit/>
          </a:bodyPr>
          <a:lstStyle/>
          <a:p>
            <a:pPr indent="0" lvl="0" marL="0" rtl="0" algn="ctr">
              <a:lnSpc>
                <a:spcPct val="144827"/>
              </a:lnSpc>
              <a:spcBef>
                <a:spcPts val="0"/>
              </a:spcBef>
              <a:spcAft>
                <a:spcPts val="0"/>
              </a:spcAft>
              <a:buNone/>
            </a:pPr>
            <a:r>
              <a:rPr b="1" lang="en-US"/>
              <a:t>What current gaps in the security policy still need to be addressed?</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0"/>
          <p:cNvSpPr txBox="1"/>
          <p:nvPr>
            <p:ph type="title"/>
          </p:nvPr>
        </p:nvSpPr>
        <p:spPr>
          <a:xfrm>
            <a:off x="5659275" y="362850"/>
            <a:ext cx="4875600" cy="913500"/>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b="1" lang="en-US"/>
              <a:t>CONCLUSIONS (2)</a:t>
            </a:r>
            <a:endParaRPr b="1"/>
          </a:p>
        </p:txBody>
      </p:sp>
      <p:sp>
        <p:nvSpPr>
          <p:cNvPr id="359" name="Google Shape;359;p40"/>
          <p:cNvSpPr txBox="1"/>
          <p:nvPr>
            <p:ph idx="1" type="body"/>
          </p:nvPr>
        </p:nvSpPr>
        <p:spPr>
          <a:xfrm>
            <a:off x="899400" y="2014525"/>
            <a:ext cx="10393200" cy="41925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rPr lang="en-US" sz="1700"/>
              <a:t>Principle 3 (Architect and Design for Security Policies) highlights the importance of taking secure coding practices into consideration during early stages of the development process (or of an iteration of the process).  Although code is written during the ‘Build’ and the ‘Verify and Test’ phases of development, decisions which are made during the ‘Assess and Plan’ and the ‘Design’ stages of iterative development must take secure coding practices into consideration.  For example, design documents such as UML class diagrams should adhere to best practices related to data type selection in adherence to standard STD-001-CPP (Use Appropriate Data Types). </a:t>
            </a:r>
            <a:endParaRPr sz="1700"/>
          </a:p>
          <a:p>
            <a:pPr indent="0" lvl="0" marL="0" rtl="0" algn="l">
              <a:lnSpc>
                <a:spcPct val="115000"/>
              </a:lnSpc>
              <a:spcBef>
                <a:spcPts val="0"/>
              </a:spcBef>
              <a:spcAft>
                <a:spcPts val="0"/>
              </a:spcAft>
              <a:buNone/>
            </a:pPr>
            <a:r>
              <a:t/>
            </a:r>
            <a:endParaRPr sz="1700"/>
          </a:p>
          <a:p>
            <a:pPr indent="0" lvl="0" marL="0" rtl="0" algn="l">
              <a:lnSpc>
                <a:spcPct val="115000"/>
              </a:lnSpc>
              <a:spcBef>
                <a:spcPts val="0"/>
              </a:spcBef>
              <a:spcAft>
                <a:spcPts val="0"/>
              </a:spcAft>
              <a:buClr>
                <a:schemeClr val="dk1"/>
              </a:buClr>
              <a:buSzPts val="1100"/>
              <a:buFont typeface="Arial"/>
              <a:buNone/>
            </a:pPr>
            <a:r>
              <a:rPr lang="en-US" sz="1700"/>
              <a:t>Additional standards which could be added in the future include making sure that files are closed when they are not being used, such as the use of ‘std::ifstream::close’ after performing operations on a file with ifstream (GeeksForGeeks, 2023) in order to protect the contents of the file.  Assuring that all iterator ranges are valid is another standard which could be added to our policy in the interest of avoiding </a:t>
            </a:r>
            <a:r>
              <a:rPr lang="en-US" sz="1700"/>
              <a:t>(Britton &amp; Long, 2023)</a:t>
            </a:r>
            <a:r>
              <a:rPr lang="en-US" sz="1700"/>
              <a:t>.</a:t>
            </a:r>
            <a:endParaRPr sz="1700"/>
          </a:p>
        </p:txBody>
      </p:sp>
      <p:sp>
        <p:nvSpPr>
          <p:cNvPr id="360" name="Google Shape;360;p40"/>
          <p:cNvSpPr txBox="1"/>
          <p:nvPr>
            <p:ph idx="1" type="body"/>
          </p:nvPr>
        </p:nvSpPr>
        <p:spPr>
          <a:xfrm>
            <a:off x="624750" y="1388400"/>
            <a:ext cx="10942500" cy="489600"/>
          </a:xfrm>
          <a:prstGeom prst="rect">
            <a:avLst/>
          </a:prstGeom>
          <a:noFill/>
          <a:ln>
            <a:noFill/>
          </a:ln>
        </p:spPr>
        <p:txBody>
          <a:bodyPr anchorCtr="0" anchor="t" bIns="45700" lIns="91425" spcFirstLastPara="1" rIns="91425" wrap="square" tIns="45700">
            <a:noAutofit/>
          </a:bodyPr>
          <a:lstStyle/>
          <a:p>
            <a:pPr indent="0" lvl="0" marL="0" rtl="0" algn="ctr">
              <a:lnSpc>
                <a:spcPct val="144827"/>
              </a:lnSpc>
              <a:spcBef>
                <a:spcPts val="0"/>
              </a:spcBef>
              <a:spcAft>
                <a:spcPts val="0"/>
              </a:spcAft>
              <a:buNone/>
            </a:pPr>
            <a:r>
              <a:rPr b="1" lang="en-US"/>
              <a:t>What standards should be adopted to prevent future problems?</a:t>
            </a:r>
            <a:endParaRPr b="1"/>
          </a:p>
          <a:p>
            <a:pPr indent="0" lvl="0" marL="0" rtl="0" algn="ctr">
              <a:lnSpc>
                <a:spcPct val="144827"/>
              </a:lnSpc>
              <a:spcBef>
                <a:spcPts val="0"/>
              </a:spcBef>
              <a:spcAft>
                <a:spcPts val="0"/>
              </a:spcAft>
              <a:buNone/>
            </a:pPr>
            <a:r>
              <a:t/>
            </a:r>
            <a:endParaRPr b="1"/>
          </a:p>
          <a:p>
            <a:pPr indent="0" lvl="0" marL="0" rtl="0" algn="ctr">
              <a:lnSpc>
                <a:spcPct val="90000"/>
              </a:lnSpc>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1"/>
          <p:cNvSpPr txBox="1"/>
          <p:nvPr>
            <p:ph type="title"/>
          </p:nvPr>
        </p:nvSpPr>
        <p:spPr>
          <a:xfrm>
            <a:off x="2895600" y="535773"/>
            <a:ext cx="8610600" cy="1293000"/>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REFERENCES (1)</a:t>
            </a:r>
            <a:endParaRPr/>
          </a:p>
        </p:txBody>
      </p:sp>
      <p:sp>
        <p:nvSpPr>
          <p:cNvPr id="366" name="Google Shape;366;p41"/>
          <p:cNvSpPr txBox="1"/>
          <p:nvPr>
            <p:ph idx="1" type="body"/>
          </p:nvPr>
        </p:nvSpPr>
        <p:spPr>
          <a:xfrm>
            <a:off x="685800" y="1737350"/>
            <a:ext cx="10820400" cy="4938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800"/>
              <a:t>Britton, J., &amp; Dewhurst, S. C. (2023, April 20). </a:t>
            </a:r>
            <a:r>
              <a:rPr i="1" lang="en-US" sz="1800"/>
              <a:t>OOP50-CPP.</a:t>
            </a:r>
            <a:r>
              <a:rPr lang="en-US" sz="1800"/>
              <a:t> Carnegie Mellon University. </a:t>
            </a:r>
            <a:endParaRPr sz="1800"/>
          </a:p>
          <a:p>
            <a:pPr indent="457200" lvl="0" marL="0" rtl="0" algn="l">
              <a:lnSpc>
                <a:spcPct val="115000"/>
              </a:lnSpc>
              <a:spcBef>
                <a:spcPts val="0"/>
              </a:spcBef>
              <a:spcAft>
                <a:spcPts val="0"/>
              </a:spcAft>
              <a:buClr>
                <a:schemeClr val="dk1"/>
              </a:buClr>
              <a:buSzPts val="1100"/>
              <a:buFont typeface="Arial"/>
              <a:buNone/>
            </a:pPr>
            <a:r>
              <a:rPr lang="en-US" sz="1800" u="sng">
                <a:solidFill>
                  <a:srgbClr val="1155CC"/>
                </a:solidFill>
                <a:hlinkClick r:id="rId3">
                  <a:extLst>
                    <a:ext uri="{A12FA001-AC4F-418D-AE19-62706E023703}">
                      <ahyp:hlinkClr val="tx"/>
                    </a:ext>
                  </a:extLst>
                </a:hlinkClick>
              </a:rPr>
              <a:t>https://wiki.sei.cmu.edu/confluence/pages/viewpage.action?pageId=88046570</a:t>
            </a:r>
            <a:r>
              <a:rPr lang="en-US" sz="1800">
                <a:solidFill>
                  <a:schemeClr val="dk1"/>
                </a:solidFill>
              </a:rPr>
              <a:t>  </a:t>
            </a:r>
            <a:endParaRPr sz="1800">
              <a:solidFill>
                <a:schemeClr val="dk1"/>
              </a:solidFill>
            </a:endParaRPr>
          </a:p>
          <a:p>
            <a:pPr indent="0" lvl="0" marL="457200" rtl="0" algn="l">
              <a:lnSpc>
                <a:spcPct val="115000"/>
              </a:lnSpc>
              <a:spcBef>
                <a:spcPts val="0"/>
              </a:spcBef>
              <a:spcAft>
                <a:spcPts val="0"/>
              </a:spcAft>
              <a:buClr>
                <a:schemeClr val="dk1"/>
              </a:buClr>
              <a:buSzPts val="1100"/>
              <a:buFont typeface="Arial"/>
              <a:buNone/>
            </a:pPr>
            <a:r>
              <a:t/>
            </a:r>
            <a:endParaRPr sz="1800"/>
          </a:p>
          <a:p>
            <a:pPr indent="0" lvl="0" marL="0" rtl="0" algn="l">
              <a:lnSpc>
                <a:spcPct val="115000"/>
              </a:lnSpc>
              <a:spcBef>
                <a:spcPts val="0"/>
              </a:spcBef>
              <a:spcAft>
                <a:spcPts val="0"/>
              </a:spcAft>
              <a:buClr>
                <a:schemeClr val="dk1"/>
              </a:buClr>
              <a:buSzPts val="1100"/>
              <a:buFont typeface="Arial"/>
              <a:buNone/>
            </a:pPr>
            <a:r>
              <a:rPr lang="en-US" sz="1800"/>
              <a:t>Britton, J., &amp; Mohindra, D. (2024, June 11). </a:t>
            </a:r>
            <a:r>
              <a:rPr i="1" lang="en-US" sz="1800"/>
              <a:t>IDS06-J</a:t>
            </a:r>
            <a:r>
              <a:rPr lang="en-US" sz="1800"/>
              <a:t>. Carnegie Mellon University. </a:t>
            </a:r>
            <a:endParaRPr sz="1800"/>
          </a:p>
          <a:p>
            <a:pPr indent="457200" lvl="0" marL="0" rtl="0" algn="l">
              <a:lnSpc>
                <a:spcPct val="115000"/>
              </a:lnSpc>
              <a:spcBef>
                <a:spcPts val="0"/>
              </a:spcBef>
              <a:spcAft>
                <a:spcPts val="0"/>
              </a:spcAft>
              <a:buClr>
                <a:schemeClr val="dk1"/>
              </a:buClr>
              <a:buSzPts val="1100"/>
              <a:buFont typeface="Arial"/>
              <a:buNone/>
            </a:pPr>
            <a:r>
              <a:rPr lang="en-US" sz="1800" u="sng">
                <a:solidFill>
                  <a:srgbClr val="1155CC"/>
                </a:solidFill>
                <a:hlinkClick r:id="rId4">
                  <a:extLst>
                    <a:ext uri="{A12FA001-AC4F-418D-AE19-62706E023703}">
                      <ahyp:hlinkClr val="tx"/>
                    </a:ext>
                  </a:extLst>
                </a:hlinkClick>
              </a:rPr>
              <a:t>https://wiki.sei.cmu.edu/confluence/pages/viewpage.action?pageId=88487836</a:t>
            </a:r>
            <a:r>
              <a:rPr lang="en-US" sz="1800">
                <a:solidFill>
                  <a:srgbClr val="1155CC"/>
                </a:solidFill>
              </a:rPr>
              <a:t> </a:t>
            </a:r>
            <a:endParaRPr sz="1800">
              <a:solidFill>
                <a:srgbClr val="1155CC"/>
              </a:solidFill>
            </a:endParaRPr>
          </a:p>
          <a:p>
            <a:pPr indent="0" lvl="0" marL="0" rtl="0" algn="l">
              <a:lnSpc>
                <a:spcPct val="115000"/>
              </a:lnSpc>
              <a:spcBef>
                <a:spcPts val="0"/>
              </a:spcBef>
              <a:spcAft>
                <a:spcPts val="0"/>
              </a:spcAft>
              <a:buClr>
                <a:schemeClr val="dk1"/>
              </a:buClr>
              <a:buSzPts val="1100"/>
              <a:buFont typeface="Arial"/>
              <a:buNone/>
            </a:pPr>
            <a:r>
              <a:t/>
            </a:r>
            <a:endParaRPr sz="1800"/>
          </a:p>
          <a:p>
            <a:pPr indent="0" lvl="0" marL="0" rtl="0" algn="l">
              <a:lnSpc>
                <a:spcPct val="115000"/>
              </a:lnSpc>
              <a:spcBef>
                <a:spcPts val="0"/>
              </a:spcBef>
              <a:spcAft>
                <a:spcPts val="0"/>
              </a:spcAft>
              <a:buClr>
                <a:schemeClr val="dk1"/>
              </a:buClr>
              <a:buSzPts val="1100"/>
              <a:buFont typeface="Arial"/>
              <a:buNone/>
            </a:pPr>
            <a:r>
              <a:rPr lang="en-US" sz="1800"/>
              <a:t>Britton, J., &amp; Long, F. (2023, April 20). </a:t>
            </a:r>
            <a:r>
              <a:rPr lang="en-US" sz="1800">
                <a:uFill>
                  <a:noFill/>
                </a:uFill>
                <a:hlinkClick r:id="rId5"/>
              </a:rPr>
              <a:t>CTR53-CPP. Use valid iterator ranges</a:t>
            </a:r>
            <a:r>
              <a:rPr lang="en-US" sz="1800"/>
              <a:t>. </a:t>
            </a:r>
            <a:endParaRPr sz="1800"/>
          </a:p>
          <a:p>
            <a:pPr indent="457200" lvl="0" marL="0" rtl="0" algn="l">
              <a:lnSpc>
                <a:spcPct val="115000"/>
              </a:lnSpc>
              <a:spcBef>
                <a:spcPts val="0"/>
              </a:spcBef>
              <a:spcAft>
                <a:spcPts val="0"/>
              </a:spcAft>
              <a:buClr>
                <a:schemeClr val="dk1"/>
              </a:buClr>
              <a:buSzPts val="1100"/>
              <a:buFont typeface="Arial"/>
              <a:buNone/>
            </a:pPr>
            <a:r>
              <a:rPr lang="en-US" sz="1800"/>
              <a:t>Carnegie Mellon University.   </a:t>
            </a:r>
            <a:endParaRPr sz="1800"/>
          </a:p>
          <a:p>
            <a:pPr indent="457200" lvl="0" marL="0" rtl="0" algn="l">
              <a:lnSpc>
                <a:spcPct val="115000"/>
              </a:lnSpc>
              <a:spcBef>
                <a:spcPts val="0"/>
              </a:spcBef>
              <a:spcAft>
                <a:spcPts val="0"/>
              </a:spcAft>
              <a:buClr>
                <a:schemeClr val="dk1"/>
              </a:buClr>
              <a:buSzPts val="1100"/>
              <a:buFont typeface="Arial"/>
              <a:buNone/>
            </a:pPr>
            <a:r>
              <a:rPr lang="en-US" sz="1800" u="sng">
                <a:solidFill>
                  <a:srgbClr val="1155CC"/>
                </a:solidFill>
                <a:hlinkClick r:id="rId6">
                  <a:extLst>
                    <a:ext uri="{A12FA001-AC4F-418D-AE19-62706E023703}">
                      <ahyp:hlinkClr val="tx"/>
                    </a:ext>
                  </a:extLst>
                </a:hlinkClick>
              </a:rPr>
              <a:t>https://wiki.sei.cmu.edu/confluence/display/cplusplus/CTR53-CPP.+Use+</a:t>
            </a:r>
            <a:endParaRPr sz="1800">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lang="en-US" sz="1800" u="sng">
                <a:solidFill>
                  <a:srgbClr val="1155CC"/>
                </a:solidFill>
                <a:hlinkClick r:id="rId7">
                  <a:extLst>
                    <a:ext uri="{A12FA001-AC4F-418D-AE19-62706E023703}">
                      <ahyp:hlinkClr val="tx"/>
                    </a:ext>
                  </a:extLst>
                </a:hlinkClick>
              </a:rPr>
              <a:t>valid+iterator+ranges</a:t>
            </a:r>
            <a:r>
              <a:rPr lang="en-US" sz="1800">
                <a:solidFill>
                  <a:schemeClr val="dk1"/>
                </a:solidFill>
              </a:rPr>
              <a:t>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800"/>
              <a:t>Britton, J., &amp; Pincar, J. (2023, April 20). </a:t>
            </a:r>
            <a:r>
              <a:rPr i="1" lang="en-US" sz="1800"/>
              <a:t>Do Not Access Freed Memory. </a:t>
            </a:r>
            <a:r>
              <a:rPr lang="en-US" sz="1800"/>
              <a:t>Carnegie </a:t>
            </a:r>
            <a:endParaRPr sz="1800"/>
          </a:p>
          <a:p>
            <a:pPr indent="457200" lvl="0" marL="0" rtl="0" algn="l">
              <a:lnSpc>
                <a:spcPct val="115000"/>
              </a:lnSpc>
              <a:spcBef>
                <a:spcPts val="0"/>
              </a:spcBef>
              <a:spcAft>
                <a:spcPts val="0"/>
              </a:spcAft>
              <a:buClr>
                <a:schemeClr val="dk1"/>
              </a:buClr>
              <a:buSzPts val="1100"/>
              <a:buFont typeface="Arial"/>
              <a:buNone/>
            </a:pPr>
            <a:r>
              <a:rPr lang="en-US" sz="1800"/>
              <a:t>Mellon University. </a:t>
            </a:r>
            <a:endParaRPr sz="1800"/>
          </a:p>
          <a:p>
            <a:pPr indent="0" lvl="0" marL="457200" rtl="0" algn="l">
              <a:lnSpc>
                <a:spcPct val="115000"/>
              </a:lnSpc>
              <a:spcBef>
                <a:spcPts val="0"/>
              </a:spcBef>
              <a:spcAft>
                <a:spcPts val="0"/>
              </a:spcAft>
              <a:buClr>
                <a:schemeClr val="dk1"/>
              </a:buClr>
              <a:buSzPts val="1100"/>
              <a:buFont typeface="Arial"/>
              <a:buNone/>
            </a:pPr>
            <a:r>
              <a:rPr lang="en-US" sz="1800" u="sng">
                <a:solidFill>
                  <a:srgbClr val="1155CC"/>
                </a:solidFill>
                <a:hlinkClick r:id="rId8">
                  <a:extLst>
                    <a:ext uri="{A12FA001-AC4F-418D-AE19-62706E023703}">
                      <ahyp:hlinkClr val="tx"/>
                    </a:ext>
                  </a:extLst>
                </a:hlinkClick>
              </a:rPr>
              <a:t>https://wiki.sei.cmu.edu/confluence/display/cplusplus/MEM50-CPP.+Do+not+</a:t>
            </a:r>
            <a:endParaRPr sz="1800">
              <a:solidFill>
                <a:schemeClr val="dk1"/>
              </a:solidFill>
            </a:endParaRPr>
          </a:p>
          <a:p>
            <a:pPr indent="0" lvl="0" marL="457200" rtl="0" algn="l">
              <a:lnSpc>
                <a:spcPct val="115000"/>
              </a:lnSpc>
              <a:spcBef>
                <a:spcPts val="0"/>
              </a:spcBef>
              <a:spcAft>
                <a:spcPts val="0"/>
              </a:spcAft>
              <a:buNone/>
            </a:pPr>
            <a:r>
              <a:rPr lang="en-US" sz="1800" u="sng">
                <a:solidFill>
                  <a:srgbClr val="1155CC"/>
                </a:solidFill>
                <a:hlinkClick r:id="rId9">
                  <a:extLst>
                    <a:ext uri="{A12FA001-AC4F-418D-AE19-62706E023703}">
                      <ahyp:hlinkClr val="tx"/>
                    </a:ext>
                  </a:extLst>
                </a:hlinkClick>
              </a:rPr>
              <a:t>access+freed+memory</a:t>
            </a:r>
            <a:r>
              <a:rPr lang="en-US" sz="1800">
                <a:solidFill>
                  <a:srgbClr val="1155CC"/>
                </a:solidFill>
              </a:rPr>
              <a:t> </a:t>
            </a:r>
            <a:r>
              <a:rPr lang="en-US" sz="1800">
                <a:solidFill>
                  <a:schemeClr val="dk1"/>
                </a:solidFill>
              </a:rPr>
              <a:t> </a:t>
            </a:r>
            <a:endParaRPr sz="1800"/>
          </a:p>
        </p:txBody>
      </p:sp>
      <p:pic>
        <p:nvPicPr>
          <p:cNvPr descr="Green Pace logo" id="367" name="Google Shape;367;p41"/>
          <p:cNvPicPr preferRelativeResize="0"/>
          <p:nvPr/>
        </p:nvPicPr>
        <p:blipFill rotWithShape="1">
          <a:blip r:embed="rId10">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2"/>
          <p:cNvSpPr txBox="1"/>
          <p:nvPr>
            <p:ph type="title"/>
          </p:nvPr>
        </p:nvSpPr>
        <p:spPr>
          <a:xfrm>
            <a:off x="2895600" y="535773"/>
            <a:ext cx="8610600" cy="1293000"/>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REFERENCES (2)</a:t>
            </a:r>
            <a:endParaRPr/>
          </a:p>
        </p:txBody>
      </p:sp>
      <p:sp>
        <p:nvSpPr>
          <p:cNvPr id="373" name="Google Shape;373;p42"/>
          <p:cNvSpPr txBox="1"/>
          <p:nvPr>
            <p:ph idx="1" type="body"/>
          </p:nvPr>
        </p:nvSpPr>
        <p:spPr>
          <a:xfrm>
            <a:off x="685800" y="1737350"/>
            <a:ext cx="10820400" cy="4938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1600"/>
              <a:t>Britton, J., &amp; Seacord, R. C. (2018,December 11). </a:t>
            </a:r>
            <a:r>
              <a:rPr i="1" lang="en-US" sz="1600"/>
              <a:t>DCL03-C</a:t>
            </a:r>
            <a:r>
              <a:rPr lang="en-US" sz="1600"/>
              <a:t>. Carnegie Mellon </a:t>
            </a:r>
            <a:endParaRPr sz="1600"/>
          </a:p>
          <a:p>
            <a:pPr indent="457200" lvl="0" marL="0" rtl="0" algn="l">
              <a:lnSpc>
                <a:spcPct val="115000"/>
              </a:lnSpc>
              <a:spcBef>
                <a:spcPts val="0"/>
              </a:spcBef>
              <a:spcAft>
                <a:spcPts val="0"/>
              </a:spcAft>
              <a:buNone/>
            </a:pPr>
            <a:r>
              <a:rPr lang="en-US" sz="1600"/>
              <a:t>University. </a:t>
            </a:r>
            <a:r>
              <a:rPr lang="en-US" sz="1600" u="sng">
                <a:solidFill>
                  <a:srgbClr val="1155CC"/>
                </a:solidFill>
                <a:hlinkClick r:id="rId3">
                  <a:extLst>
                    <a:ext uri="{A12FA001-AC4F-418D-AE19-62706E023703}">
                      <ahyp:hlinkClr val="tx"/>
                    </a:ext>
                  </a:extLst>
                </a:hlinkClick>
              </a:rPr>
              <a:t>https://wiki.sei.cmu.edu/confluence/pages/viewpage.action?pageId=87152090</a:t>
            </a:r>
            <a:r>
              <a:rPr lang="en-US" sz="1600">
                <a:solidFill>
                  <a:srgbClr val="1155CC"/>
                </a:solidFill>
              </a:rPr>
              <a:t> </a:t>
            </a:r>
            <a:endParaRPr sz="1600">
              <a:solidFill>
                <a:srgbClr val="1155CC"/>
              </a:solidFill>
            </a:endParaRPr>
          </a:p>
          <a:p>
            <a:pPr indent="457200" lvl="0" marL="0" rtl="0" algn="l">
              <a:lnSpc>
                <a:spcPct val="115000"/>
              </a:lnSpc>
              <a:spcBef>
                <a:spcPts val="0"/>
              </a:spcBef>
              <a:spcAft>
                <a:spcPts val="0"/>
              </a:spcAft>
              <a:buNone/>
            </a:pPr>
            <a:r>
              <a:rPr lang="en-US" sz="1600">
                <a:solidFill>
                  <a:srgbClr val="1155CC"/>
                </a:solidFill>
              </a:rPr>
              <a:t>  </a:t>
            </a:r>
            <a:endParaRPr sz="1600">
              <a:solidFill>
                <a:srgbClr val="1155CC"/>
              </a:solidFill>
            </a:endParaRPr>
          </a:p>
          <a:p>
            <a:pPr indent="0" lvl="0" marL="0" rtl="0" algn="l">
              <a:lnSpc>
                <a:spcPct val="115000"/>
              </a:lnSpc>
              <a:spcBef>
                <a:spcPts val="0"/>
              </a:spcBef>
              <a:spcAft>
                <a:spcPts val="0"/>
              </a:spcAft>
              <a:buNone/>
            </a:pPr>
            <a:r>
              <a:rPr lang="en-US" sz="1600"/>
              <a:t>Beschokov, M. (n. d.). </a:t>
            </a:r>
            <a:r>
              <a:rPr i="1" lang="en-US" sz="1600"/>
              <a:t>Format String Vulnerability. </a:t>
            </a:r>
            <a:r>
              <a:rPr lang="en-US" sz="1600"/>
              <a:t>Wallarm. </a:t>
            </a:r>
            <a:endParaRPr sz="1600"/>
          </a:p>
          <a:p>
            <a:pPr indent="0" lvl="0" marL="0" rtl="0" algn="l">
              <a:lnSpc>
                <a:spcPct val="115000"/>
              </a:lnSpc>
              <a:spcBef>
                <a:spcPts val="0"/>
              </a:spcBef>
              <a:spcAft>
                <a:spcPts val="0"/>
              </a:spcAft>
              <a:buNone/>
            </a:pPr>
            <a:r>
              <a:rPr lang="en-US" sz="1600">
                <a:solidFill>
                  <a:srgbClr val="1155CC"/>
                </a:solidFill>
              </a:rPr>
              <a:t>	</a:t>
            </a:r>
            <a:r>
              <a:rPr lang="en-US" sz="1600" u="sng">
                <a:solidFill>
                  <a:srgbClr val="1155CC"/>
                </a:solidFill>
                <a:hlinkClick r:id="rId4">
                  <a:extLst>
                    <a:ext uri="{A12FA001-AC4F-418D-AE19-62706E023703}">
                      <ahyp:hlinkClr val="tx"/>
                    </a:ext>
                  </a:extLst>
                </a:hlinkClick>
              </a:rPr>
              <a:t>https://www.wallarm.com/what/format-string-vulnerability</a:t>
            </a:r>
            <a:r>
              <a:rPr lang="en-US" sz="1600">
                <a:solidFill>
                  <a:srgbClr val="1155CC"/>
                </a:solidFill>
              </a:rPr>
              <a:t> </a:t>
            </a:r>
            <a:endParaRPr sz="1600">
              <a:solidFill>
                <a:srgbClr val="1155CC"/>
              </a:solidFill>
            </a:endParaRPr>
          </a:p>
          <a:p>
            <a:pPr indent="0" lvl="0" marL="0" rtl="0" algn="l">
              <a:lnSpc>
                <a:spcPct val="115000"/>
              </a:lnSpc>
              <a:spcBef>
                <a:spcPts val="0"/>
              </a:spcBef>
              <a:spcAft>
                <a:spcPts val="0"/>
              </a:spcAft>
              <a:buNone/>
            </a:pPr>
            <a:r>
              <a:t/>
            </a:r>
            <a:endParaRPr sz="1600"/>
          </a:p>
          <a:p>
            <a:pPr indent="0" lvl="0" marL="0" rtl="0" algn="l">
              <a:lnSpc>
                <a:spcPct val="115000"/>
              </a:lnSpc>
              <a:spcBef>
                <a:spcPts val="0"/>
              </a:spcBef>
              <a:spcAft>
                <a:spcPts val="0"/>
              </a:spcAft>
              <a:buNone/>
            </a:pPr>
            <a:r>
              <a:rPr lang="en-US" sz="1600"/>
              <a:t>Chuvakin, A. (2021, March 19). </a:t>
            </a:r>
            <a:r>
              <a:rPr i="1" lang="en-US" sz="1600"/>
              <a:t>2021 Threat Intelligence Use Cases</a:t>
            </a:r>
            <a:r>
              <a:rPr lang="en-US" sz="1600"/>
              <a:t>. Anton on Security.  </a:t>
            </a:r>
            <a:endParaRPr sz="1600"/>
          </a:p>
          <a:p>
            <a:pPr indent="0" lvl="0" marL="0" rtl="0" algn="l">
              <a:lnSpc>
                <a:spcPct val="115000"/>
              </a:lnSpc>
              <a:spcBef>
                <a:spcPts val="0"/>
              </a:spcBef>
              <a:spcAft>
                <a:spcPts val="0"/>
              </a:spcAft>
              <a:buNone/>
            </a:pPr>
            <a:r>
              <a:rPr lang="en-US" sz="1600">
                <a:solidFill>
                  <a:schemeClr val="dk1"/>
                </a:solidFill>
              </a:rPr>
              <a:t>	</a:t>
            </a:r>
            <a:r>
              <a:rPr lang="en-US" sz="1600" u="sng">
                <a:solidFill>
                  <a:srgbClr val="1155CC"/>
                </a:solidFill>
                <a:hlinkClick r:id="rId5">
                  <a:extLst>
                    <a:ext uri="{A12FA001-AC4F-418D-AE19-62706E023703}">
                      <ahyp:hlinkClr val="tx"/>
                    </a:ext>
                  </a:extLst>
                </a:hlinkClick>
              </a:rPr>
              <a:t>https://medium.com/anton-on-security/2021-threat-intelligence-use-cases-</a:t>
            </a:r>
            <a:endParaRPr sz="1600">
              <a:solidFill>
                <a:schemeClr val="dk1"/>
              </a:solidFill>
            </a:endParaRPr>
          </a:p>
          <a:p>
            <a:pPr indent="457200" lvl="0" marL="0" rtl="0" algn="l">
              <a:lnSpc>
                <a:spcPct val="115000"/>
              </a:lnSpc>
              <a:spcBef>
                <a:spcPts val="0"/>
              </a:spcBef>
              <a:spcAft>
                <a:spcPts val="0"/>
              </a:spcAft>
              <a:buNone/>
            </a:pPr>
            <a:r>
              <a:rPr lang="en-US" sz="1600" u="sng">
                <a:solidFill>
                  <a:srgbClr val="1155CC"/>
                </a:solidFill>
                <a:hlinkClick r:id="rId6">
                  <a:extLst>
                    <a:ext uri="{A12FA001-AC4F-418D-AE19-62706E023703}">
                      <ahyp:hlinkClr val="tx"/>
                    </a:ext>
                  </a:extLst>
                </a:hlinkClick>
              </a:rPr>
              <a:t>8f4423e250c5</a:t>
            </a:r>
            <a:r>
              <a:rPr lang="en-US" sz="1600">
                <a:solidFill>
                  <a:schemeClr val="dk1"/>
                </a:solidFill>
              </a:rPr>
              <a:t> </a:t>
            </a:r>
            <a:endParaRPr sz="1600">
              <a:solidFill>
                <a:srgbClr val="1155CC"/>
              </a:solidFill>
            </a:endParaRPr>
          </a:p>
          <a:p>
            <a:pPr indent="0" lvl="0" marL="0" rtl="0" algn="l">
              <a:lnSpc>
                <a:spcPct val="115000"/>
              </a:lnSpc>
              <a:spcBef>
                <a:spcPts val="0"/>
              </a:spcBef>
              <a:spcAft>
                <a:spcPts val="0"/>
              </a:spcAft>
              <a:buNone/>
            </a:pPr>
            <a:r>
              <a:t/>
            </a:r>
            <a:endParaRPr sz="1600"/>
          </a:p>
          <a:p>
            <a:pPr indent="0" lvl="0" marL="0" rtl="0" algn="l">
              <a:lnSpc>
                <a:spcPct val="115000"/>
              </a:lnSpc>
              <a:spcBef>
                <a:spcPts val="0"/>
              </a:spcBef>
              <a:spcAft>
                <a:spcPts val="0"/>
              </a:spcAft>
              <a:buNone/>
            </a:pPr>
            <a:r>
              <a:rPr lang="en-US" sz="1600"/>
              <a:t>Cousot, P., Cousot, R., Ferret, J., Mauborgne, L., Monniaux, D., Mine, </a:t>
            </a:r>
            <a:endParaRPr sz="1600"/>
          </a:p>
          <a:p>
            <a:pPr indent="457200" lvl="0" marL="0" rtl="0" algn="l">
              <a:lnSpc>
                <a:spcPct val="115000"/>
              </a:lnSpc>
              <a:spcBef>
                <a:spcPts val="0"/>
              </a:spcBef>
              <a:spcAft>
                <a:spcPts val="0"/>
              </a:spcAft>
              <a:buNone/>
            </a:pPr>
            <a:r>
              <a:rPr lang="en-US" sz="1600"/>
              <a:t>A., &amp; Rival, X. (2007). Varieties of Static Analyzers: A Comparison </a:t>
            </a:r>
            <a:endParaRPr sz="1600"/>
          </a:p>
          <a:p>
            <a:pPr indent="457200" lvl="0" marL="0" rtl="0" algn="l">
              <a:lnSpc>
                <a:spcPct val="115000"/>
              </a:lnSpc>
              <a:spcBef>
                <a:spcPts val="0"/>
              </a:spcBef>
              <a:spcAft>
                <a:spcPts val="0"/>
              </a:spcAft>
              <a:buNone/>
            </a:pPr>
            <a:r>
              <a:rPr lang="en-US" sz="1600"/>
              <a:t>with ASTREE. </a:t>
            </a:r>
            <a:r>
              <a:rPr i="1" lang="en-US" sz="1600"/>
              <a:t>Conference: Theoretical Aspects of Software </a:t>
            </a:r>
            <a:endParaRPr i="1" sz="1600"/>
          </a:p>
          <a:p>
            <a:pPr indent="457200" lvl="0" marL="0" rtl="0" algn="l">
              <a:lnSpc>
                <a:spcPct val="115000"/>
              </a:lnSpc>
              <a:spcBef>
                <a:spcPts val="0"/>
              </a:spcBef>
              <a:spcAft>
                <a:spcPts val="0"/>
              </a:spcAft>
              <a:buNone/>
            </a:pPr>
            <a:r>
              <a:rPr i="1" lang="en-US" sz="1600"/>
              <a:t>Engineering, 2007</a:t>
            </a:r>
            <a:r>
              <a:rPr lang="en-US" sz="1600"/>
              <a:t>. </a:t>
            </a:r>
            <a:endParaRPr sz="1600"/>
          </a:p>
          <a:p>
            <a:pPr indent="457200" lvl="0" marL="0" rtl="0" algn="l">
              <a:lnSpc>
                <a:spcPct val="115000"/>
              </a:lnSpc>
              <a:spcBef>
                <a:spcPts val="0"/>
              </a:spcBef>
              <a:spcAft>
                <a:spcPts val="0"/>
              </a:spcAft>
              <a:buNone/>
            </a:pPr>
            <a:r>
              <a:rPr lang="en-US" sz="1600" u="sng">
                <a:solidFill>
                  <a:srgbClr val="1155CC"/>
                </a:solidFill>
                <a:hlinkClick r:id="rId7">
                  <a:extLst>
                    <a:ext uri="{A12FA001-AC4F-418D-AE19-62706E023703}">
                      <ahyp:hlinkClr val="tx"/>
                    </a:ext>
                  </a:extLst>
                </a:hlinkClick>
              </a:rPr>
              <a:t>http://dx.doi.org/10.1109/TASE.2007.55</a:t>
            </a:r>
            <a:r>
              <a:rPr lang="en-US" sz="1600">
                <a:solidFill>
                  <a:schemeClr val="dk1"/>
                </a:solidFill>
              </a:rPr>
              <a:t> </a:t>
            </a:r>
            <a:endParaRPr sz="1600"/>
          </a:p>
          <a:p>
            <a:pPr indent="457200" lvl="0" marL="0" rtl="0" algn="l">
              <a:lnSpc>
                <a:spcPct val="115000"/>
              </a:lnSpc>
              <a:spcBef>
                <a:spcPts val="0"/>
              </a:spcBef>
              <a:spcAft>
                <a:spcPts val="0"/>
              </a:spcAft>
              <a:buClr>
                <a:schemeClr val="dk1"/>
              </a:buClr>
              <a:buSzPts val="1100"/>
              <a:buFont typeface="Arial"/>
              <a:buNone/>
            </a:pPr>
            <a:r>
              <a:t/>
            </a:r>
            <a:endParaRPr sz="1600"/>
          </a:p>
        </p:txBody>
      </p:sp>
      <p:pic>
        <p:nvPicPr>
          <p:cNvPr descr="Green Pace logo" id="374" name="Google Shape;374;p42"/>
          <p:cNvPicPr preferRelativeResize="0"/>
          <p:nvPr/>
        </p:nvPicPr>
        <p:blipFill rotWithShape="1">
          <a:blip r:embed="rId8">
            <a:alphaModFix/>
          </a:blip>
          <a:srcRect b="0" l="0" r="0" t="0"/>
          <a:stretch/>
        </p:blipFill>
        <p:spPr>
          <a:xfrm>
            <a:off x="11084074" y="5440526"/>
            <a:ext cx="886603" cy="114922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3"/>
          <p:cNvSpPr txBox="1"/>
          <p:nvPr>
            <p:ph type="title"/>
          </p:nvPr>
        </p:nvSpPr>
        <p:spPr>
          <a:xfrm>
            <a:off x="2895600" y="535773"/>
            <a:ext cx="8610600" cy="1293000"/>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REFERENCES (3)</a:t>
            </a:r>
            <a:endParaRPr/>
          </a:p>
        </p:txBody>
      </p:sp>
      <p:sp>
        <p:nvSpPr>
          <p:cNvPr id="380" name="Google Shape;380;p43"/>
          <p:cNvSpPr txBox="1"/>
          <p:nvPr>
            <p:ph idx="1" type="body"/>
          </p:nvPr>
        </p:nvSpPr>
        <p:spPr>
          <a:xfrm>
            <a:off x="685800" y="1498075"/>
            <a:ext cx="10820400" cy="49407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en-US" sz="1800"/>
              <a:t>Fortinet. (2025).</a:t>
            </a:r>
            <a:r>
              <a:rPr i="1" lang="en-US" sz="1800"/>
              <a:t> IEC-62443 Standard.</a:t>
            </a:r>
            <a:r>
              <a:rPr lang="en-US" sz="1800"/>
              <a:t> </a:t>
            </a:r>
            <a:endParaRPr sz="1800"/>
          </a:p>
          <a:p>
            <a:pPr indent="457200" lvl="0" marL="0" rtl="0" algn="l">
              <a:lnSpc>
                <a:spcPct val="115000"/>
              </a:lnSpc>
              <a:spcBef>
                <a:spcPts val="0"/>
              </a:spcBef>
              <a:spcAft>
                <a:spcPts val="0"/>
              </a:spcAft>
              <a:buNone/>
            </a:pPr>
            <a:r>
              <a:rPr lang="en-US" sz="1800" u="sng">
                <a:solidFill>
                  <a:srgbClr val="1155CC"/>
                </a:solidFill>
                <a:hlinkClick r:id="rId3">
                  <a:extLst>
                    <a:ext uri="{A12FA001-AC4F-418D-AE19-62706E023703}">
                      <ahyp:hlinkClr val="tx"/>
                    </a:ext>
                  </a:extLst>
                </a:hlinkClick>
              </a:rPr>
              <a:t>https://www.fortinet.com/resources/cyberglossary/iec-62443</a:t>
            </a:r>
            <a:r>
              <a:rPr lang="en-US" sz="1800">
                <a:solidFill>
                  <a:schemeClr val="dk1"/>
                </a:solidFill>
              </a:rPr>
              <a:t>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en-US" sz="1800"/>
              <a:t>Fortinet. (2025). </a:t>
            </a:r>
            <a:r>
              <a:rPr i="1" lang="en-US" sz="1800"/>
              <a:t>What Is Authentication, Authorization, And Accounting </a:t>
            </a:r>
            <a:endParaRPr i="1" sz="1800"/>
          </a:p>
          <a:p>
            <a:pPr indent="457200" lvl="0" marL="0" rtl="0" algn="l">
              <a:lnSpc>
                <a:spcPct val="115000"/>
              </a:lnSpc>
              <a:spcBef>
                <a:spcPts val="0"/>
              </a:spcBef>
              <a:spcAft>
                <a:spcPts val="0"/>
              </a:spcAft>
              <a:buNone/>
            </a:pPr>
            <a:r>
              <a:rPr i="1" lang="en-US" sz="1800"/>
              <a:t>(AAA) Security? </a:t>
            </a:r>
            <a:endParaRPr i="1" sz="1800"/>
          </a:p>
          <a:p>
            <a:pPr indent="457200" lvl="0" marL="0" rtl="0" algn="l">
              <a:lnSpc>
                <a:spcPct val="115000"/>
              </a:lnSpc>
              <a:spcBef>
                <a:spcPts val="0"/>
              </a:spcBef>
              <a:spcAft>
                <a:spcPts val="0"/>
              </a:spcAft>
              <a:buNone/>
            </a:pPr>
            <a:r>
              <a:rPr lang="en-US" sz="1800" u="sng">
                <a:solidFill>
                  <a:srgbClr val="1155CC"/>
                </a:solidFill>
                <a:hlinkClick r:id="rId4">
                  <a:extLst>
                    <a:ext uri="{A12FA001-AC4F-418D-AE19-62706E023703}">
                      <ahyp:hlinkClr val="tx"/>
                    </a:ext>
                  </a:extLst>
                </a:hlinkClick>
              </a:rPr>
              <a:t>https://www.fortinet.com/resources/cyberglossary/aaa-security</a:t>
            </a:r>
            <a:endParaRPr sz="1800">
              <a:solidFill>
                <a:schemeClr val="dk1"/>
              </a:solidFill>
            </a:endParaRPr>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en-US" sz="1800"/>
              <a:t>GeeksForGeeks. (2023, November 2).</a:t>
            </a:r>
            <a:r>
              <a:rPr lang="en-US" sz="1700"/>
              <a:t> </a:t>
            </a:r>
            <a:r>
              <a:rPr i="1" lang="en-US" sz="1700"/>
              <a:t>std::fstream::close() in C++. </a:t>
            </a:r>
            <a:endParaRPr i="1" sz="1700"/>
          </a:p>
          <a:p>
            <a:pPr indent="0" lvl="0" marL="0" rtl="0" algn="l">
              <a:lnSpc>
                <a:spcPct val="115000"/>
              </a:lnSpc>
              <a:spcBef>
                <a:spcPts val="0"/>
              </a:spcBef>
              <a:spcAft>
                <a:spcPts val="0"/>
              </a:spcAft>
              <a:buNone/>
            </a:pPr>
            <a:r>
              <a:rPr lang="en-US" sz="1700">
                <a:solidFill>
                  <a:srgbClr val="1155CC"/>
                </a:solidFill>
              </a:rPr>
              <a:t>	</a:t>
            </a:r>
            <a:r>
              <a:rPr lang="en-US" sz="1700" u="sng">
                <a:solidFill>
                  <a:srgbClr val="1155CC"/>
                </a:solidFill>
                <a:hlinkClick r:id="rId5">
                  <a:extLst>
                    <a:ext uri="{A12FA001-AC4F-418D-AE19-62706E023703}">
                      <ahyp:hlinkClr val="tx"/>
                    </a:ext>
                  </a:extLst>
                </a:hlinkClick>
              </a:rPr>
              <a:t>https://www.geeksforgeeks.org/std-fstream-close-in-cpp/</a:t>
            </a:r>
            <a:r>
              <a:rPr lang="en-US" sz="1700">
                <a:solidFill>
                  <a:srgbClr val="1155CC"/>
                </a:solidFill>
              </a:rPr>
              <a:t> </a:t>
            </a:r>
            <a:endParaRPr sz="1700">
              <a:solidFill>
                <a:srgbClr val="1155CC"/>
              </a:solidFill>
            </a:endParaRPr>
          </a:p>
          <a:p>
            <a:pPr indent="457200" lvl="0" marL="0" rtl="0" algn="l">
              <a:lnSpc>
                <a:spcPct val="115000"/>
              </a:lnSpc>
              <a:spcBef>
                <a:spcPts val="0"/>
              </a:spcBef>
              <a:spcAft>
                <a:spcPts val="0"/>
              </a:spcAft>
              <a:buNone/>
            </a:pPr>
            <a:r>
              <a:rPr lang="en-US" sz="1800">
                <a:solidFill>
                  <a:schemeClr val="dk1"/>
                </a:solidFill>
              </a:rPr>
              <a:t> </a:t>
            </a:r>
            <a:endParaRPr sz="1800"/>
          </a:p>
          <a:p>
            <a:pPr indent="0" lvl="0" marL="0" rtl="0" algn="l">
              <a:lnSpc>
                <a:spcPct val="115000"/>
              </a:lnSpc>
              <a:spcBef>
                <a:spcPts val="0"/>
              </a:spcBef>
              <a:spcAft>
                <a:spcPts val="0"/>
              </a:spcAft>
              <a:buNone/>
            </a:pPr>
            <a:r>
              <a:rPr lang="en-US" sz="1800"/>
              <a:t>Google Cloud. (n. d.). </a:t>
            </a:r>
            <a:r>
              <a:rPr i="1" lang="en-US" sz="1800"/>
              <a:t>Confidential Computing</a:t>
            </a:r>
            <a:r>
              <a:rPr lang="en-US" sz="1800"/>
              <a:t>. </a:t>
            </a:r>
            <a:endParaRPr sz="1800"/>
          </a:p>
          <a:p>
            <a:pPr indent="457200" lvl="0" marL="0" rtl="0" algn="l">
              <a:lnSpc>
                <a:spcPct val="115000"/>
              </a:lnSpc>
              <a:spcBef>
                <a:spcPts val="0"/>
              </a:spcBef>
              <a:spcAft>
                <a:spcPts val="0"/>
              </a:spcAft>
              <a:buNone/>
            </a:pPr>
            <a:r>
              <a:rPr lang="en-US" sz="1800" u="sng">
                <a:solidFill>
                  <a:srgbClr val="1155CC"/>
                </a:solidFill>
                <a:hlinkClick r:id="rId6">
                  <a:extLst>
                    <a:ext uri="{A12FA001-AC4F-418D-AE19-62706E023703}">
                      <ahyp:hlinkClr val="tx"/>
                    </a:ext>
                  </a:extLst>
                </a:hlinkClick>
              </a:rPr>
              <a:t>https://cloud.google.com/security/products/confidential-computing?hl=en</a:t>
            </a:r>
            <a:r>
              <a:rPr lang="en-US" sz="1800">
                <a:solidFill>
                  <a:schemeClr val="dk1"/>
                </a:solidFill>
              </a:rPr>
              <a:t>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Clr>
                <a:schemeClr val="dk1"/>
              </a:buClr>
              <a:buSzPts val="1100"/>
              <a:buFont typeface="Arial"/>
              <a:buNone/>
            </a:pPr>
            <a:r>
              <a:rPr lang="en-US" sz="1800"/>
              <a:t>Google Cloud. (n. d.).</a:t>
            </a:r>
            <a:r>
              <a:rPr i="1" lang="en-US" sz="1800"/>
              <a:t> Encryption in Transit.</a:t>
            </a:r>
            <a:r>
              <a:rPr lang="en-US" sz="1800"/>
              <a:t> </a:t>
            </a:r>
            <a:endParaRPr sz="1800"/>
          </a:p>
          <a:p>
            <a:pPr indent="457200" lvl="0" marL="0" rtl="0" algn="l">
              <a:lnSpc>
                <a:spcPct val="115000"/>
              </a:lnSpc>
              <a:spcBef>
                <a:spcPts val="0"/>
              </a:spcBef>
              <a:spcAft>
                <a:spcPts val="0"/>
              </a:spcAft>
              <a:buClr>
                <a:schemeClr val="dk1"/>
              </a:buClr>
              <a:buSzPts val="1100"/>
              <a:buFont typeface="Arial"/>
              <a:buNone/>
            </a:pPr>
            <a:r>
              <a:rPr lang="en-US" sz="1800" u="sng">
                <a:solidFill>
                  <a:srgbClr val="1155CC"/>
                </a:solidFill>
                <a:hlinkClick r:id="rId7">
                  <a:extLst>
                    <a:ext uri="{A12FA001-AC4F-418D-AE19-62706E023703}">
                      <ahyp:hlinkClr val="tx"/>
                    </a:ext>
                  </a:extLst>
                </a:hlinkClick>
              </a:rPr>
              <a:t>https://cloud.google.com/docs/security/encryption-in-transit</a:t>
            </a:r>
            <a:r>
              <a:rPr lang="en-US" sz="1800">
                <a:solidFill>
                  <a:schemeClr val="dk1"/>
                </a:solidFill>
              </a:rPr>
              <a:t> </a:t>
            </a:r>
            <a:endParaRPr sz="1800"/>
          </a:p>
          <a:p>
            <a:pPr indent="457200" lvl="0" marL="0" rtl="0" algn="l">
              <a:lnSpc>
                <a:spcPct val="115000"/>
              </a:lnSpc>
              <a:spcBef>
                <a:spcPts val="0"/>
              </a:spcBef>
              <a:spcAft>
                <a:spcPts val="0"/>
              </a:spcAft>
              <a:buNone/>
            </a:pPr>
            <a:r>
              <a:t/>
            </a:r>
            <a:endParaRPr sz="1800">
              <a:solidFill>
                <a:srgbClr val="20212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4"/>
          <p:cNvSpPr txBox="1"/>
          <p:nvPr>
            <p:ph type="title"/>
          </p:nvPr>
        </p:nvSpPr>
        <p:spPr>
          <a:xfrm>
            <a:off x="2895600" y="535773"/>
            <a:ext cx="8610600" cy="1293000"/>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REFERENCES (4)</a:t>
            </a:r>
            <a:endParaRPr/>
          </a:p>
        </p:txBody>
      </p:sp>
      <p:sp>
        <p:nvSpPr>
          <p:cNvPr id="386" name="Google Shape;386;p44"/>
          <p:cNvSpPr txBox="1"/>
          <p:nvPr>
            <p:ph idx="1" type="body"/>
          </p:nvPr>
        </p:nvSpPr>
        <p:spPr>
          <a:xfrm>
            <a:off x="685800" y="1681424"/>
            <a:ext cx="10820400" cy="4552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1800"/>
              <a:t>GeeksForGeeks. (2024, October 22). </a:t>
            </a:r>
            <a:r>
              <a:rPr i="1" lang="en-US" sz="1800"/>
              <a:t>Unit Testing - Software Testing</a:t>
            </a:r>
            <a:r>
              <a:rPr lang="en-US" sz="1800"/>
              <a:t>. </a:t>
            </a:r>
            <a:endParaRPr sz="1800"/>
          </a:p>
          <a:p>
            <a:pPr indent="0" lvl="0" marL="0" rtl="0" algn="l">
              <a:lnSpc>
                <a:spcPct val="115000"/>
              </a:lnSpc>
              <a:spcBef>
                <a:spcPts val="0"/>
              </a:spcBef>
              <a:spcAft>
                <a:spcPts val="0"/>
              </a:spcAft>
              <a:buNone/>
            </a:pPr>
            <a:r>
              <a:rPr lang="en-US" sz="1800">
                <a:solidFill>
                  <a:srgbClr val="1155CC"/>
                </a:solidFill>
              </a:rPr>
              <a:t>	</a:t>
            </a:r>
            <a:r>
              <a:rPr lang="en-US" sz="1800" u="sng">
                <a:solidFill>
                  <a:srgbClr val="1155CC"/>
                </a:solidFill>
                <a:hlinkClick r:id="rId3">
                  <a:extLst>
                    <a:ext uri="{A12FA001-AC4F-418D-AE19-62706E023703}">
                      <ahyp:hlinkClr val="tx"/>
                    </a:ext>
                  </a:extLst>
                </a:hlinkClick>
              </a:rPr>
              <a:t>https://www.geeksforgeeks.org/unit-testing-software-testing/</a:t>
            </a:r>
            <a:r>
              <a:rPr lang="en-US" sz="1800">
                <a:solidFill>
                  <a:srgbClr val="1155CC"/>
                </a:solidFill>
              </a:rPr>
              <a:t> </a:t>
            </a:r>
            <a:endParaRPr sz="1800">
              <a:solidFill>
                <a:srgbClr val="1155CC"/>
              </a:solidFill>
            </a:endParaRPr>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en-US" sz="1800"/>
              <a:t>GrammaTech. (n. d.). </a:t>
            </a:r>
            <a:r>
              <a:rPr i="1" lang="en-US" sz="1800"/>
              <a:t>Codesonar</a:t>
            </a:r>
            <a:r>
              <a:rPr lang="en-US" sz="1800"/>
              <a:t>. </a:t>
            </a:r>
            <a:endParaRPr sz="1800"/>
          </a:p>
          <a:p>
            <a:pPr indent="457200" lvl="0" marL="0" rtl="0" algn="l">
              <a:lnSpc>
                <a:spcPct val="115000"/>
              </a:lnSpc>
              <a:spcBef>
                <a:spcPts val="0"/>
              </a:spcBef>
              <a:spcAft>
                <a:spcPts val="0"/>
              </a:spcAft>
              <a:buNone/>
            </a:pPr>
            <a:r>
              <a:rPr lang="en-US" sz="1800" u="sng">
                <a:solidFill>
                  <a:srgbClr val="1155CC"/>
                </a:solidFill>
                <a:hlinkClick r:id="rId4">
                  <a:extLst>
                    <a:ext uri="{A12FA001-AC4F-418D-AE19-62706E023703}">
                      <ahyp:hlinkClr val="tx"/>
                    </a:ext>
                  </a:extLst>
                </a:hlinkClick>
              </a:rPr>
              <a:t>https://www.verifysoft.com/GrammaTechCodeSonarDatasheet.pdf</a:t>
            </a:r>
            <a:r>
              <a:rPr lang="en-US" sz="1800">
                <a:solidFill>
                  <a:schemeClr val="dk1"/>
                </a:solidFill>
              </a:rPr>
              <a:t> </a:t>
            </a:r>
            <a:endParaRPr sz="1800">
              <a:solidFill>
                <a:srgbClr val="202122"/>
              </a:solidFill>
            </a:endParaRPr>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en-US" sz="1800"/>
              <a:t>IBM. (2023, January 24).</a:t>
            </a:r>
            <a:r>
              <a:rPr i="1" lang="en-US" sz="1800"/>
              <a:t> What Is Penetration Testing? </a:t>
            </a:r>
            <a:br>
              <a:rPr i="1" lang="en-US" sz="1800">
                <a:solidFill>
                  <a:schemeClr val="dk1"/>
                </a:solidFill>
              </a:rPr>
            </a:br>
            <a:r>
              <a:rPr i="1" lang="en-US" sz="1800">
                <a:solidFill>
                  <a:schemeClr val="dk1"/>
                </a:solidFill>
              </a:rPr>
              <a:t>	</a:t>
            </a:r>
            <a:r>
              <a:rPr lang="en-US" sz="1800" u="sng">
                <a:solidFill>
                  <a:srgbClr val="1155CC"/>
                </a:solidFill>
                <a:hlinkClick r:id="rId5">
                  <a:extLst>
                    <a:ext uri="{A12FA001-AC4F-418D-AE19-62706E023703}">
                      <ahyp:hlinkClr val="tx"/>
                    </a:ext>
                  </a:extLst>
                </a:hlinkClick>
              </a:rPr>
              <a:t>https://www.ibm.com/think/topics/penetration-testing</a:t>
            </a:r>
            <a:r>
              <a:rPr lang="en-US" sz="1800">
                <a:solidFill>
                  <a:schemeClr val="dk1"/>
                </a:solidFill>
              </a:rPr>
              <a:t> </a:t>
            </a:r>
            <a:endParaRPr sz="1800">
              <a:solidFill>
                <a:schemeClr val="dk1"/>
              </a:solidFill>
            </a:endParaRPr>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Clr>
                <a:schemeClr val="dk1"/>
              </a:buClr>
              <a:buSzPts val="1100"/>
              <a:buFont typeface="Arial"/>
              <a:buNone/>
            </a:pPr>
            <a:r>
              <a:rPr lang="en-US" sz="1800"/>
              <a:t>IBM. (2025, January 6). </a:t>
            </a:r>
            <a:r>
              <a:rPr i="1" lang="en-US" sz="1800"/>
              <a:t>Content Encryption: In Flight and At Rest. </a:t>
            </a:r>
            <a:endParaRPr i="1" sz="1800"/>
          </a:p>
          <a:p>
            <a:pPr indent="457200" lvl="0" marL="0" rtl="0" algn="l">
              <a:lnSpc>
                <a:spcPct val="115000"/>
              </a:lnSpc>
              <a:spcBef>
                <a:spcPts val="0"/>
              </a:spcBef>
              <a:spcAft>
                <a:spcPts val="0"/>
              </a:spcAft>
              <a:buClr>
                <a:schemeClr val="dk1"/>
              </a:buClr>
              <a:buSzPts val="1100"/>
              <a:buFont typeface="Arial"/>
              <a:buNone/>
            </a:pPr>
            <a:r>
              <a:rPr lang="en-US" sz="1800" u="sng">
                <a:solidFill>
                  <a:srgbClr val="1155CC"/>
                </a:solidFill>
                <a:hlinkClick r:id="rId6">
                  <a:extLst>
                    <a:ext uri="{A12FA001-AC4F-418D-AE19-62706E023703}">
                      <ahyp:hlinkClr val="tx"/>
                    </a:ext>
                  </a:extLst>
                </a:hlinkClick>
              </a:rPr>
              <a:t>https://www.ibm.com/docs/en/aspera-on-cloud?topic=encryption-</a:t>
            </a:r>
            <a:endParaRPr sz="1800">
              <a:solidFill>
                <a:schemeClr val="dk1"/>
              </a:solidFill>
            </a:endParaRPr>
          </a:p>
          <a:p>
            <a:pPr indent="457200" lvl="0" marL="0" rtl="0" algn="l">
              <a:lnSpc>
                <a:spcPct val="115000"/>
              </a:lnSpc>
              <a:spcBef>
                <a:spcPts val="0"/>
              </a:spcBef>
              <a:spcAft>
                <a:spcPts val="0"/>
              </a:spcAft>
              <a:buNone/>
            </a:pPr>
            <a:r>
              <a:rPr lang="en-US" sz="1800" u="sng">
                <a:solidFill>
                  <a:srgbClr val="1155CC"/>
                </a:solidFill>
                <a:hlinkClick r:id="rId7">
                  <a:extLst>
                    <a:ext uri="{A12FA001-AC4F-418D-AE19-62706E023703}">
                      <ahyp:hlinkClr val="tx"/>
                    </a:ext>
                  </a:extLst>
                </a:hlinkClick>
              </a:rPr>
              <a:t>content-in-flight-rest</a:t>
            </a:r>
            <a:r>
              <a:rPr lang="en-US" sz="1800">
                <a:solidFill>
                  <a:schemeClr val="dk1"/>
                </a:solidFill>
              </a:rPr>
              <a:t> </a:t>
            </a:r>
            <a:endParaRPr sz="1800">
              <a:solidFill>
                <a:schemeClr val="dk1"/>
              </a:solidFill>
            </a:endParaRPr>
          </a:p>
          <a:p>
            <a:pPr indent="0" lvl="0" marL="0" rtl="0" algn="l">
              <a:lnSpc>
                <a:spcPct val="115000"/>
              </a:lnSpc>
              <a:spcBef>
                <a:spcPts val="700"/>
              </a:spcBef>
              <a:spcAft>
                <a:spcPts val="0"/>
              </a:spcAft>
              <a:buClr>
                <a:schemeClr val="dk1"/>
              </a:buClr>
              <a:buSzPts val="1100"/>
              <a:buFont typeface="Arial"/>
              <a:buNone/>
            </a:pPr>
            <a:r>
              <a:t/>
            </a:r>
            <a:endParaRPr sz="1800">
              <a:solidFill>
                <a:srgbClr val="20212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5"/>
          <p:cNvSpPr txBox="1"/>
          <p:nvPr>
            <p:ph type="title"/>
          </p:nvPr>
        </p:nvSpPr>
        <p:spPr>
          <a:xfrm>
            <a:off x="2895600" y="535773"/>
            <a:ext cx="8610600" cy="1293000"/>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REFERENCES (5)</a:t>
            </a:r>
            <a:endParaRPr/>
          </a:p>
        </p:txBody>
      </p:sp>
      <p:sp>
        <p:nvSpPr>
          <p:cNvPr id="392" name="Google Shape;392;p45"/>
          <p:cNvSpPr txBox="1"/>
          <p:nvPr>
            <p:ph idx="1" type="body"/>
          </p:nvPr>
        </p:nvSpPr>
        <p:spPr>
          <a:xfrm>
            <a:off x="685800" y="1752574"/>
            <a:ext cx="10820400" cy="4552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1800"/>
              <a:t>Kienle, H. M., Kraft, J., &amp; Nolte, T. (2012). System-specific static code analyses: </a:t>
            </a:r>
            <a:endParaRPr sz="1800"/>
          </a:p>
          <a:p>
            <a:pPr indent="457200" lvl="0" marL="0" rtl="0" algn="l">
              <a:lnSpc>
                <a:spcPct val="115000"/>
              </a:lnSpc>
              <a:spcBef>
                <a:spcPts val="0"/>
              </a:spcBef>
              <a:spcAft>
                <a:spcPts val="0"/>
              </a:spcAft>
              <a:buNone/>
            </a:pPr>
            <a:r>
              <a:rPr lang="en-US" sz="1800"/>
              <a:t>a case study in the complex embedded systems domain. </a:t>
            </a:r>
            <a:endParaRPr sz="1800"/>
          </a:p>
          <a:p>
            <a:pPr indent="457200" lvl="0" marL="0" rtl="0" algn="l">
              <a:lnSpc>
                <a:spcPct val="115000"/>
              </a:lnSpc>
              <a:spcBef>
                <a:spcPts val="0"/>
              </a:spcBef>
              <a:spcAft>
                <a:spcPts val="0"/>
              </a:spcAft>
              <a:buNone/>
            </a:pPr>
            <a:r>
              <a:rPr i="1" lang="en-US" sz="1800"/>
              <a:t>Software Quality Journal 20</a:t>
            </a:r>
            <a:r>
              <a:rPr lang="en-US" sz="1800"/>
              <a:t>, 337–367. </a:t>
            </a:r>
            <a:endParaRPr sz="1800"/>
          </a:p>
          <a:p>
            <a:pPr indent="0" lvl="0" marL="0" rtl="0" algn="l">
              <a:lnSpc>
                <a:spcPct val="115000"/>
              </a:lnSpc>
              <a:spcBef>
                <a:spcPts val="0"/>
              </a:spcBef>
              <a:spcAft>
                <a:spcPts val="0"/>
              </a:spcAft>
              <a:buNone/>
            </a:pPr>
            <a:r>
              <a:rPr lang="en-US" sz="1800" u="sng">
                <a:solidFill>
                  <a:srgbClr val="1155CC"/>
                </a:solidFill>
                <a:hlinkClick r:id="rId3">
                  <a:extLst>
                    <a:ext uri="{A12FA001-AC4F-418D-AE19-62706E023703}">
                      <ahyp:hlinkClr val="tx"/>
                    </a:ext>
                  </a:extLst>
                </a:hlinkClick>
              </a:rPr>
              <a:t>https://doi.org/10.1007/s11219-011-9138-7</a:t>
            </a:r>
            <a:r>
              <a:rPr lang="en-US" sz="1800">
                <a:solidFill>
                  <a:srgbClr val="222222"/>
                </a:solidFill>
              </a:rPr>
              <a:t> </a:t>
            </a:r>
            <a:br>
              <a:rPr lang="en-US" sz="1800"/>
            </a:br>
            <a:endParaRPr sz="1800"/>
          </a:p>
          <a:p>
            <a:pPr indent="0" lvl="0" marL="0" rtl="0" algn="l">
              <a:lnSpc>
                <a:spcPct val="115000"/>
              </a:lnSpc>
              <a:spcBef>
                <a:spcPts val="700"/>
              </a:spcBef>
              <a:spcAft>
                <a:spcPts val="0"/>
              </a:spcAft>
              <a:buNone/>
            </a:pPr>
            <a:r>
              <a:rPr lang="en-US" sz="1800"/>
              <a:t>National Institute of Standards and Technology. (n. d.). </a:t>
            </a:r>
            <a:r>
              <a:rPr i="1" lang="en-US" sz="1800"/>
              <a:t>Defense-in-Depth. </a:t>
            </a:r>
            <a:endParaRPr i="1" sz="1800"/>
          </a:p>
          <a:p>
            <a:pPr indent="457200" lvl="0" marL="0" rtl="0" algn="l">
              <a:lnSpc>
                <a:spcPct val="115000"/>
              </a:lnSpc>
              <a:spcBef>
                <a:spcPts val="700"/>
              </a:spcBef>
              <a:spcAft>
                <a:spcPts val="0"/>
              </a:spcAft>
              <a:buNone/>
            </a:pPr>
            <a:r>
              <a:rPr lang="en-US" sz="1800" u="sng">
                <a:solidFill>
                  <a:srgbClr val="1155CC"/>
                </a:solidFill>
                <a:hlinkClick r:id="rId4">
                  <a:extLst>
                    <a:ext uri="{A12FA001-AC4F-418D-AE19-62706E023703}">
                      <ahyp:hlinkClr val="tx"/>
                    </a:ext>
                  </a:extLst>
                </a:hlinkClick>
              </a:rPr>
              <a:t>https://csrc.nist.gov/glossary/term/defense_in_depth</a:t>
            </a:r>
            <a:r>
              <a:rPr lang="en-US" sz="1800">
                <a:solidFill>
                  <a:srgbClr val="202122"/>
                </a:solidFill>
              </a:rPr>
              <a:t> </a:t>
            </a:r>
            <a:endParaRPr sz="1800">
              <a:solidFill>
                <a:srgbClr val="202122"/>
              </a:solidFill>
            </a:endParaRPr>
          </a:p>
          <a:p>
            <a:pPr indent="0" lvl="0" marL="0" rtl="0" algn="l">
              <a:lnSpc>
                <a:spcPct val="115000"/>
              </a:lnSpc>
              <a:spcBef>
                <a:spcPts val="700"/>
              </a:spcBef>
              <a:spcAft>
                <a:spcPts val="0"/>
              </a:spcAft>
              <a:buNone/>
            </a:pPr>
            <a:r>
              <a:t/>
            </a:r>
            <a:endParaRPr sz="1800">
              <a:solidFill>
                <a:srgbClr val="202122"/>
              </a:solidFill>
            </a:endParaRPr>
          </a:p>
          <a:p>
            <a:pPr indent="0" lvl="0" marL="0" rtl="0" algn="l">
              <a:lnSpc>
                <a:spcPct val="115000"/>
              </a:lnSpc>
              <a:spcBef>
                <a:spcPts val="0"/>
              </a:spcBef>
              <a:spcAft>
                <a:spcPts val="0"/>
              </a:spcAft>
              <a:buNone/>
            </a:pPr>
            <a:r>
              <a:rPr lang="en-US" sz="1800"/>
              <a:t>NDC Conferences. (2018, October 2). </a:t>
            </a:r>
            <a:r>
              <a:rPr i="1" lang="en-US" sz="1800"/>
              <a:t>C++ Unit testing - the </a:t>
            </a:r>
            <a:endParaRPr i="1" sz="1800"/>
          </a:p>
          <a:p>
            <a:pPr indent="457200" lvl="0" marL="0" rtl="0" algn="l">
              <a:lnSpc>
                <a:spcPct val="115000"/>
              </a:lnSpc>
              <a:spcBef>
                <a:spcPts val="0"/>
              </a:spcBef>
              <a:spcAft>
                <a:spcPts val="0"/>
              </a:spcAft>
              <a:buNone/>
            </a:pPr>
            <a:r>
              <a:rPr i="1" lang="en-US" sz="1800"/>
              <a:t>good, the bad &amp; the ugly - Dror Helper</a:t>
            </a:r>
            <a:r>
              <a:rPr lang="en-US" sz="1800"/>
              <a:t> [Video]. YouTube. </a:t>
            </a:r>
            <a:endParaRPr sz="1800"/>
          </a:p>
          <a:p>
            <a:pPr indent="0" lvl="0" marL="457200" rtl="0" algn="l">
              <a:lnSpc>
                <a:spcPct val="115000"/>
              </a:lnSpc>
              <a:spcBef>
                <a:spcPts val="0"/>
              </a:spcBef>
              <a:spcAft>
                <a:spcPts val="0"/>
              </a:spcAft>
              <a:buNone/>
            </a:pPr>
            <a:r>
              <a:rPr lang="en-US" sz="1800" u="sng">
                <a:solidFill>
                  <a:srgbClr val="1155CC"/>
                </a:solidFill>
                <a:hlinkClick r:id="rId5">
                  <a:extLst>
                    <a:ext uri="{A12FA001-AC4F-418D-AE19-62706E023703}">
                      <ahyp:hlinkClr val="tx"/>
                    </a:ext>
                  </a:extLst>
                </a:hlinkClick>
              </a:rPr>
              <a:t>https://www.youtube.com/watch?v=gCQDBz-TMIE</a:t>
            </a:r>
            <a:r>
              <a:rPr lang="en-US" sz="1800">
                <a:solidFill>
                  <a:srgbClr val="0F0F0F"/>
                </a:solidFill>
              </a:rPr>
              <a:t>  </a:t>
            </a:r>
            <a:endParaRPr sz="1800">
              <a:solidFill>
                <a:srgbClr val="202122"/>
              </a:solidFill>
            </a:endParaRPr>
          </a:p>
          <a:p>
            <a:pPr indent="0" lvl="0" marL="0" rtl="0" algn="l">
              <a:lnSpc>
                <a:spcPct val="115000"/>
              </a:lnSpc>
              <a:spcBef>
                <a:spcPts val="700"/>
              </a:spcBef>
              <a:spcAft>
                <a:spcPts val="0"/>
              </a:spcAft>
              <a:buNone/>
            </a:pPr>
            <a:r>
              <a:rPr lang="en-US" sz="1800"/>
              <a:t>Parasoft. (2025).</a:t>
            </a:r>
            <a:r>
              <a:rPr i="1" lang="en-US" sz="1800"/>
              <a:t> Static Code Analysis Solutions &amp; Tools for Compliance.</a:t>
            </a:r>
            <a:endParaRPr i="1" sz="1800"/>
          </a:p>
          <a:p>
            <a:pPr indent="0" lvl="0" marL="0" rtl="0" algn="l">
              <a:lnSpc>
                <a:spcPct val="115000"/>
              </a:lnSpc>
              <a:spcBef>
                <a:spcPts val="700"/>
              </a:spcBef>
              <a:spcAft>
                <a:spcPts val="0"/>
              </a:spcAft>
              <a:buClr>
                <a:schemeClr val="dk1"/>
              </a:buClr>
              <a:buSzPts val="1100"/>
              <a:buFont typeface="Arial"/>
              <a:buNone/>
            </a:pPr>
            <a:r>
              <a:rPr lang="en-US" sz="1800">
                <a:solidFill>
                  <a:schemeClr val="dk1"/>
                </a:solidFill>
              </a:rPr>
              <a:t>	</a:t>
            </a:r>
            <a:r>
              <a:rPr lang="en-US" sz="1800" u="sng">
                <a:solidFill>
                  <a:srgbClr val="1155CC"/>
                </a:solidFill>
                <a:hlinkClick r:id="rId6">
                  <a:extLst>
                    <a:ext uri="{A12FA001-AC4F-418D-AE19-62706E023703}">
                      <ahyp:hlinkClr val="tx"/>
                    </a:ext>
                  </a:extLst>
                </a:hlinkClick>
              </a:rPr>
              <a:t>https://www.parasoft.com/solutions/static-code-analysis</a:t>
            </a:r>
            <a:br>
              <a:rPr lang="en-US" sz="1800"/>
            </a:br>
            <a:endParaRPr sz="18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46"/>
          <p:cNvSpPr txBox="1"/>
          <p:nvPr>
            <p:ph type="title"/>
          </p:nvPr>
        </p:nvSpPr>
        <p:spPr>
          <a:xfrm>
            <a:off x="2895600" y="535773"/>
            <a:ext cx="8610600" cy="1293000"/>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REFERENCES (6)</a:t>
            </a:r>
            <a:endParaRPr/>
          </a:p>
        </p:txBody>
      </p:sp>
      <p:sp>
        <p:nvSpPr>
          <p:cNvPr id="398" name="Google Shape;398;p46"/>
          <p:cNvSpPr txBox="1"/>
          <p:nvPr>
            <p:ph idx="1" type="body"/>
          </p:nvPr>
        </p:nvSpPr>
        <p:spPr>
          <a:xfrm>
            <a:off x="685800" y="1828774"/>
            <a:ext cx="10820400" cy="4552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700"/>
              </a:spcBef>
              <a:spcAft>
                <a:spcPts val="0"/>
              </a:spcAft>
              <a:buNone/>
            </a:pPr>
            <a:r>
              <a:rPr lang="en-US" sz="1800"/>
              <a:t>PeerSpot. (2025). </a:t>
            </a:r>
            <a:r>
              <a:rPr i="1" lang="en-US" sz="1800"/>
              <a:t>What is Coverity? </a:t>
            </a:r>
            <a:endParaRPr i="1" sz="1800"/>
          </a:p>
          <a:p>
            <a:pPr indent="0" lvl="0" marL="0" rtl="0" algn="l">
              <a:lnSpc>
                <a:spcPct val="115000"/>
              </a:lnSpc>
              <a:spcBef>
                <a:spcPts val="700"/>
              </a:spcBef>
              <a:spcAft>
                <a:spcPts val="0"/>
              </a:spcAft>
              <a:buNone/>
            </a:pPr>
            <a:r>
              <a:rPr lang="en-US" sz="1800">
                <a:solidFill>
                  <a:schemeClr val="dk1"/>
                </a:solidFill>
              </a:rPr>
              <a:t>	</a:t>
            </a:r>
            <a:r>
              <a:rPr lang="en-US" sz="1800" u="sng">
                <a:solidFill>
                  <a:srgbClr val="1155CC"/>
                </a:solidFill>
                <a:hlinkClick r:id="rId3">
                  <a:extLst>
                    <a:ext uri="{A12FA001-AC4F-418D-AE19-62706E023703}">
                      <ahyp:hlinkClr val="tx"/>
                    </a:ext>
                  </a:extLst>
                </a:hlinkClick>
              </a:rPr>
              <a:t>https://www.peerspot.com/products/coverity-reviews</a:t>
            </a:r>
            <a:r>
              <a:rPr lang="en-US" sz="1800">
                <a:solidFill>
                  <a:schemeClr val="dk1"/>
                </a:solidFill>
              </a:rPr>
              <a:t> </a:t>
            </a:r>
            <a:endParaRPr sz="1800"/>
          </a:p>
          <a:p>
            <a:pPr indent="0" lvl="0" marL="0" rtl="0" algn="l">
              <a:lnSpc>
                <a:spcPct val="115000"/>
              </a:lnSpc>
              <a:spcBef>
                <a:spcPts val="700"/>
              </a:spcBef>
              <a:spcAft>
                <a:spcPts val="0"/>
              </a:spcAft>
              <a:buNone/>
            </a:pPr>
            <a:r>
              <a:t/>
            </a:r>
            <a:endParaRPr sz="1800"/>
          </a:p>
          <a:p>
            <a:pPr indent="0" lvl="0" marL="0" rtl="0" algn="l">
              <a:lnSpc>
                <a:spcPct val="115000"/>
              </a:lnSpc>
              <a:spcBef>
                <a:spcPts val="700"/>
              </a:spcBef>
              <a:spcAft>
                <a:spcPts val="0"/>
              </a:spcAft>
              <a:buNone/>
            </a:pPr>
            <a:r>
              <a:rPr lang="en-US" sz="1800"/>
              <a:t>QT Group. (2025). </a:t>
            </a:r>
            <a:r>
              <a:rPr i="1" lang="en-US" sz="1800"/>
              <a:t>Axivion Static Code Analysis</a:t>
            </a:r>
            <a:r>
              <a:rPr lang="en-US" sz="1800"/>
              <a:t>. </a:t>
            </a:r>
            <a:endParaRPr sz="1800"/>
          </a:p>
          <a:p>
            <a:pPr indent="0" lvl="0" marL="0" rtl="0" algn="l">
              <a:lnSpc>
                <a:spcPct val="115000"/>
              </a:lnSpc>
              <a:spcBef>
                <a:spcPts val="700"/>
              </a:spcBef>
              <a:spcAft>
                <a:spcPts val="0"/>
              </a:spcAft>
              <a:buNone/>
            </a:pPr>
            <a:r>
              <a:rPr lang="en-US" sz="1800">
                <a:solidFill>
                  <a:schemeClr val="dk1"/>
                </a:solidFill>
              </a:rPr>
              <a:t>	</a:t>
            </a:r>
            <a:r>
              <a:rPr lang="en-US" sz="1800" u="sng">
                <a:solidFill>
                  <a:srgbClr val="1155CC"/>
                </a:solidFill>
                <a:hlinkClick r:id="rId4">
                  <a:extLst>
                    <a:ext uri="{A12FA001-AC4F-418D-AE19-62706E023703}">
                      <ahyp:hlinkClr val="tx"/>
                    </a:ext>
                  </a:extLst>
                </a:hlinkClick>
              </a:rPr>
              <a:t>https://www.qt.io/product/quality-assurance/axivion-static-code-analysis</a:t>
            </a:r>
            <a:endParaRPr sz="1800"/>
          </a:p>
          <a:p>
            <a:pPr indent="0" lvl="0" marL="0" rtl="0" algn="l">
              <a:lnSpc>
                <a:spcPct val="115000"/>
              </a:lnSpc>
              <a:spcBef>
                <a:spcPts val="700"/>
              </a:spcBef>
              <a:spcAft>
                <a:spcPts val="0"/>
              </a:spcAft>
              <a:buNone/>
            </a:pPr>
            <a:r>
              <a:t/>
            </a:r>
            <a:endParaRPr sz="1800"/>
          </a:p>
          <a:p>
            <a:pPr indent="0" lvl="0" marL="0" rtl="0" algn="l">
              <a:lnSpc>
                <a:spcPct val="115000"/>
              </a:lnSpc>
              <a:spcBef>
                <a:spcPts val="700"/>
              </a:spcBef>
              <a:spcAft>
                <a:spcPts val="0"/>
              </a:spcAft>
              <a:buNone/>
            </a:pPr>
            <a:r>
              <a:rPr lang="en-US" sz="1800"/>
              <a:t>Radware. (2025). SQL Injection: Examples, Real Life Attacks &amp; 9 Defensive Measures</a:t>
            </a:r>
            <a:endParaRPr sz="1800"/>
          </a:p>
          <a:p>
            <a:pPr indent="0" lvl="0" marL="0" rtl="0" algn="l">
              <a:lnSpc>
                <a:spcPct val="115000"/>
              </a:lnSpc>
              <a:spcBef>
                <a:spcPts val="700"/>
              </a:spcBef>
              <a:spcAft>
                <a:spcPts val="0"/>
              </a:spcAft>
              <a:buNone/>
            </a:pPr>
            <a:r>
              <a:rPr lang="en-US" sz="1800">
                <a:solidFill>
                  <a:srgbClr val="1155CC"/>
                </a:solidFill>
              </a:rPr>
              <a:t>	</a:t>
            </a:r>
            <a:r>
              <a:rPr lang="en-US" sz="1800" u="sng">
                <a:solidFill>
                  <a:srgbClr val="1155CC"/>
                </a:solidFill>
                <a:hlinkClick r:id="rId5">
                  <a:extLst>
                    <a:ext uri="{A12FA001-AC4F-418D-AE19-62706E023703}">
                      <ahyp:hlinkClr val="tx"/>
                    </a:ext>
                  </a:extLst>
                </a:hlinkClick>
              </a:rPr>
              <a:t>https://www.radware.com/cyberpedia/application-security/sql-injection/</a:t>
            </a:r>
            <a:r>
              <a:rPr lang="en-US" sz="1800">
                <a:solidFill>
                  <a:srgbClr val="1155CC"/>
                </a:solidFill>
              </a:rPr>
              <a:t> </a:t>
            </a:r>
            <a:endParaRPr sz="1800">
              <a:solidFill>
                <a:srgbClr val="1155CC"/>
              </a:solidFill>
            </a:endParaRPr>
          </a:p>
          <a:p>
            <a:pPr indent="0" lvl="0" marL="0" rtl="0" algn="l">
              <a:lnSpc>
                <a:spcPct val="115000"/>
              </a:lnSpc>
              <a:spcBef>
                <a:spcPts val="700"/>
              </a:spcBef>
              <a:spcAft>
                <a:spcPts val="0"/>
              </a:spcAft>
              <a:buNone/>
            </a:pPr>
            <a:r>
              <a:t/>
            </a:r>
            <a:endParaRPr sz="1800"/>
          </a:p>
          <a:p>
            <a:pPr indent="0" lvl="0" marL="0" rtl="0" algn="l">
              <a:lnSpc>
                <a:spcPct val="115000"/>
              </a:lnSpc>
              <a:spcBef>
                <a:spcPts val="700"/>
              </a:spcBef>
              <a:spcAft>
                <a:spcPts val="0"/>
              </a:spcAft>
              <a:buNone/>
            </a:pPr>
            <a:r>
              <a:rPr lang="en-US" sz="1800"/>
              <a:t>Sibony, J, (2021, June 30). </a:t>
            </a:r>
            <a:r>
              <a:rPr i="1" lang="en-US" sz="1800"/>
              <a:t>Top 9 C++ Static Code Analysis Tools. </a:t>
            </a:r>
            <a:r>
              <a:rPr lang="en-US" sz="1800"/>
              <a:t>IncredibleBuild. </a:t>
            </a:r>
            <a:endParaRPr sz="1800"/>
          </a:p>
          <a:p>
            <a:pPr indent="0" lvl="0" marL="0" rtl="0" algn="l">
              <a:lnSpc>
                <a:spcPct val="115000"/>
              </a:lnSpc>
              <a:spcBef>
                <a:spcPts val="700"/>
              </a:spcBef>
              <a:spcAft>
                <a:spcPts val="0"/>
              </a:spcAft>
              <a:buNone/>
            </a:pPr>
            <a:r>
              <a:rPr lang="en-US" sz="1800">
                <a:solidFill>
                  <a:schemeClr val="dk1"/>
                </a:solidFill>
              </a:rPr>
              <a:t>	</a:t>
            </a:r>
            <a:r>
              <a:rPr lang="en-US" sz="1800" u="sng">
                <a:solidFill>
                  <a:srgbClr val="1155CC"/>
                </a:solidFill>
                <a:hlinkClick r:id="rId6">
                  <a:extLst>
                    <a:ext uri="{A12FA001-AC4F-418D-AE19-62706E023703}">
                      <ahyp:hlinkClr val="tx"/>
                    </a:ext>
                  </a:extLst>
                </a:hlinkClick>
              </a:rPr>
              <a:t>https://www.incredibuild.com/blog/top-9-c-static-code-analysis-tools</a:t>
            </a:r>
            <a:r>
              <a:rPr lang="en-US" sz="1800">
                <a:solidFill>
                  <a:schemeClr val="dk1"/>
                </a:solidFill>
              </a:rPr>
              <a:t> </a:t>
            </a:r>
            <a:endParaRPr sz="1800"/>
          </a:p>
          <a:p>
            <a:pPr indent="457200" lvl="0" marL="0" rtl="0" algn="l">
              <a:lnSpc>
                <a:spcPct val="115000"/>
              </a:lnSpc>
              <a:spcBef>
                <a:spcPts val="700"/>
              </a:spcBef>
              <a:spcAft>
                <a:spcPts val="0"/>
              </a:spcAft>
              <a:buNone/>
            </a:pPr>
            <a:r>
              <a:t/>
            </a: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47"/>
          <p:cNvSpPr txBox="1"/>
          <p:nvPr>
            <p:ph type="title"/>
          </p:nvPr>
        </p:nvSpPr>
        <p:spPr>
          <a:xfrm>
            <a:off x="2895600" y="535773"/>
            <a:ext cx="8610600" cy="1293000"/>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REFERENCES (7)</a:t>
            </a:r>
            <a:endParaRPr/>
          </a:p>
        </p:txBody>
      </p:sp>
      <p:sp>
        <p:nvSpPr>
          <p:cNvPr id="404" name="Google Shape;404;p47"/>
          <p:cNvSpPr txBox="1"/>
          <p:nvPr>
            <p:ph idx="1" type="body"/>
          </p:nvPr>
        </p:nvSpPr>
        <p:spPr>
          <a:xfrm>
            <a:off x="685800" y="1828774"/>
            <a:ext cx="10820400" cy="4552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700"/>
              </a:spcBef>
              <a:spcAft>
                <a:spcPts val="0"/>
              </a:spcAft>
              <a:buNone/>
            </a:pPr>
            <a:r>
              <a:t/>
            </a:r>
            <a:endParaRPr sz="1800"/>
          </a:p>
          <a:p>
            <a:pPr indent="0" lvl="0" marL="0" rtl="0" algn="l">
              <a:lnSpc>
                <a:spcPct val="115000"/>
              </a:lnSpc>
              <a:spcBef>
                <a:spcPts val="700"/>
              </a:spcBef>
              <a:spcAft>
                <a:spcPts val="0"/>
              </a:spcAft>
              <a:buNone/>
            </a:pPr>
            <a:r>
              <a:rPr lang="en-US" sz="1800"/>
              <a:t>Winston, T. (2021, September 9). </a:t>
            </a:r>
            <a:r>
              <a:rPr i="1" lang="en-US" sz="1800">
                <a:uFill>
                  <a:noFill/>
                </a:uFill>
                <a:hlinkClick r:id="rId3"/>
              </a:rPr>
              <a:t>Cyber Threat Intelligence in ICS Sectors: </a:t>
            </a:r>
            <a:endParaRPr i="1" sz="1800"/>
          </a:p>
          <a:p>
            <a:pPr indent="457200" lvl="0" marL="0" rtl="0" algn="l">
              <a:lnSpc>
                <a:spcPct val="115000"/>
              </a:lnSpc>
              <a:spcBef>
                <a:spcPts val="700"/>
              </a:spcBef>
              <a:spcAft>
                <a:spcPts val="0"/>
              </a:spcAft>
              <a:buNone/>
            </a:pPr>
            <a:r>
              <a:rPr i="1" lang="en-US" sz="1800">
                <a:uFill>
                  <a:noFill/>
                </a:uFill>
                <a:hlinkClick r:id="rId4"/>
              </a:rPr>
              <a:t>Context is Everything</a:t>
            </a:r>
            <a:r>
              <a:rPr i="1" lang="en-US" sz="1800"/>
              <a:t>.</a:t>
            </a:r>
            <a:r>
              <a:rPr lang="en-US" sz="1800"/>
              <a:t> Global Cybersecurity Alliance. </a:t>
            </a:r>
            <a:endParaRPr sz="1800"/>
          </a:p>
          <a:p>
            <a:pPr indent="457200" lvl="0" marL="0" rtl="0" algn="l">
              <a:lnSpc>
                <a:spcPct val="115000"/>
              </a:lnSpc>
              <a:spcBef>
                <a:spcPts val="700"/>
              </a:spcBef>
              <a:spcAft>
                <a:spcPts val="0"/>
              </a:spcAft>
              <a:buNone/>
            </a:pPr>
            <a:r>
              <a:rPr lang="en-US" sz="1800" u="sng">
                <a:solidFill>
                  <a:srgbClr val="1155CC"/>
                </a:solidFill>
                <a:hlinkClick r:id="rId5">
                  <a:extLst>
                    <a:ext uri="{A12FA001-AC4F-418D-AE19-62706E023703}">
                      <ahyp:hlinkClr val="tx"/>
                    </a:ext>
                  </a:extLst>
                </a:hlinkClick>
              </a:rPr>
              <a:t>https://gca.isa.org/blog/cyber-threat-intelligence-in-ics-sectors-context-</a:t>
            </a:r>
            <a:endParaRPr sz="1800">
              <a:solidFill>
                <a:schemeClr val="dk1"/>
              </a:solidFill>
            </a:endParaRPr>
          </a:p>
          <a:p>
            <a:pPr indent="457200" lvl="0" marL="0" rtl="0" algn="l">
              <a:lnSpc>
                <a:spcPct val="115000"/>
              </a:lnSpc>
              <a:spcBef>
                <a:spcPts val="700"/>
              </a:spcBef>
              <a:spcAft>
                <a:spcPts val="0"/>
              </a:spcAft>
              <a:buNone/>
            </a:pPr>
            <a:r>
              <a:rPr lang="en-US" sz="1800" u="sng">
                <a:solidFill>
                  <a:srgbClr val="1155CC"/>
                </a:solidFill>
                <a:hlinkClick r:id="rId6">
                  <a:extLst>
                    <a:ext uri="{A12FA001-AC4F-418D-AE19-62706E023703}">
                      <ahyp:hlinkClr val="tx"/>
                    </a:ext>
                  </a:extLst>
                </a:hlinkClick>
              </a:rPr>
              <a:t>is-everything</a:t>
            </a:r>
            <a:r>
              <a:rPr lang="en-US" sz="1800">
                <a:solidFill>
                  <a:schemeClr val="dk1"/>
                </a:solidFill>
              </a:rPr>
              <a:t> </a:t>
            </a:r>
            <a:endParaRPr sz="1800"/>
          </a:p>
          <a:p>
            <a:pPr indent="457200" lvl="0" marL="0" rtl="0" algn="l">
              <a:lnSpc>
                <a:spcPct val="115000"/>
              </a:lnSpc>
              <a:spcBef>
                <a:spcPts val="700"/>
              </a:spcBef>
              <a:spcAft>
                <a:spcPts val="0"/>
              </a:spcAft>
              <a:buNone/>
            </a:pPr>
            <a:r>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1"/>
          <p:cNvSpPr txBox="1"/>
          <p:nvPr>
            <p:ph type="title"/>
          </p:nvPr>
        </p:nvSpPr>
        <p:spPr>
          <a:xfrm>
            <a:off x="2235800" y="142898"/>
            <a:ext cx="8610600" cy="1293000"/>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b="1" lang="en-US"/>
              <a:t>THREAT MATRIX</a:t>
            </a:r>
            <a:endParaRPr b="1"/>
          </a:p>
        </p:txBody>
      </p:sp>
      <p:pic>
        <p:nvPicPr>
          <p:cNvPr descr="Green Pace logo" id="161" name="Google Shape;161;p21"/>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
        <p:nvSpPr>
          <p:cNvPr id="162" name="Google Shape;162;p21"/>
          <p:cNvSpPr txBox="1"/>
          <p:nvPr/>
        </p:nvSpPr>
        <p:spPr>
          <a:xfrm>
            <a:off x="3004950" y="6247375"/>
            <a:ext cx="6182100" cy="49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200">
                <a:solidFill>
                  <a:srgbClr val="00FF00"/>
                </a:solidFill>
                <a:latin typeface="Century Gothic"/>
                <a:ea typeface="Century Gothic"/>
                <a:cs typeface="Century Gothic"/>
                <a:sym typeface="Century Gothic"/>
              </a:rPr>
              <a:t>P  R  I  O</a:t>
            </a:r>
            <a:r>
              <a:rPr lang="en-US" sz="2200">
                <a:solidFill>
                  <a:srgbClr val="D9EAD3"/>
                </a:solidFill>
                <a:latin typeface="Century Gothic"/>
                <a:ea typeface="Century Gothic"/>
                <a:cs typeface="Century Gothic"/>
                <a:sym typeface="Century Gothic"/>
              </a:rPr>
              <a:t>  </a:t>
            </a:r>
            <a:r>
              <a:rPr lang="en-US" sz="2200">
                <a:solidFill>
                  <a:srgbClr val="FFFF00"/>
                </a:solidFill>
                <a:latin typeface="Century Gothic"/>
                <a:ea typeface="Century Gothic"/>
                <a:cs typeface="Century Gothic"/>
                <a:sym typeface="Century Gothic"/>
              </a:rPr>
              <a:t>R  I  T  Y       </a:t>
            </a:r>
            <a:r>
              <a:rPr lang="en-US" sz="2200">
                <a:solidFill>
                  <a:schemeClr val="accent1"/>
                </a:solidFill>
                <a:latin typeface="Century Gothic"/>
                <a:ea typeface="Century Gothic"/>
                <a:cs typeface="Century Gothic"/>
                <a:sym typeface="Century Gothic"/>
              </a:rPr>
              <a:t>L  E  V  E  L</a:t>
            </a:r>
            <a:r>
              <a:rPr lang="en-US" sz="2200">
                <a:solidFill>
                  <a:srgbClr val="F4CCCC"/>
                </a:solidFill>
                <a:latin typeface="Century Gothic"/>
                <a:ea typeface="Century Gothic"/>
                <a:cs typeface="Century Gothic"/>
                <a:sym typeface="Century Gothic"/>
              </a:rPr>
              <a:t> </a:t>
            </a:r>
            <a:endParaRPr sz="2200">
              <a:solidFill>
                <a:srgbClr val="F4CCCC"/>
              </a:solidFill>
              <a:latin typeface="Century Gothic"/>
              <a:ea typeface="Century Gothic"/>
              <a:cs typeface="Century Gothic"/>
              <a:sym typeface="Century Gothic"/>
            </a:endParaRPr>
          </a:p>
        </p:txBody>
      </p:sp>
      <p:sp>
        <p:nvSpPr>
          <p:cNvPr id="163" name="Google Shape;163;p21"/>
          <p:cNvSpPr txBox="1"/>
          <p:nvPr/>
        </p:nvSpPr>
        <p:spPr>
          <a:xfrm>
            <a:off x="444675" y="2443750"/>
            <a:ext cx="562500" cy="405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200">
                <a:solidFill>
                  <a:schemeClr val="accent1"/>
                </a:solidFill>
                <a:latin typeface="Century Gothic"/>
                <a:ea typeface="Century Gothic"/>
                <a:cs typeface="Century Gothic"/>
                <a:sym typeface="Century Gothic"/>
              </a:rPr>
              <a:t>L </a:t>
            </a:r>
            <a:endParaRPr sz="2200">
              <a:solidFill>
                <a:schemeClr val="accent1"/>
              </a:solidFill>
              <a:latin typeface="Century Gothic"/>
              <a:ea typeface="Century Gothic"/>
              <a:cs typeface="Century Gothic"/>
              <a:sym typeface="Century Gothic"/>
            </a:endParaRPr>
          </a:p>
          <a:p>
            <a:pPr indent="0" lvl="0" marL="0" rtl="0" algn="ctr">
              <a:spcBef>
                <a:spcPts val="0"/>
              </a:spcBef>
              <a:spcAft>
                <a:spcPts val="0"/>
              </a:spcAft>
              <a:buNone/>
            </a:pPr>
            <a:r>
              <a:rPr lang="en-US" sz="2200">
                <a:solidFill>
                  <a:schemeClr val="accent1"/>
                </a:solidFill>
                <a:latin typeface="Century Gothic"/>
                <a:ea typeface="Century Gothic"/>
                <a:cs typeface="Century Gothic"/>
                <a:sym typeface="Century Gothic"/>
              </a:rPr>
              <a:t>I </a:t>
            </a:r>
            <a:endParaRPr sz="2200">
              <a:solidFill>
                <a:schemeClr val="accent1"/>
              </a:solidFill>
              <a:latin typeface="Century Gothic"/>
              <a:ea typeface="Century Gothic"/>
              <a:cs typeface="Century Gothic"/>
              <a:sym typeface="Century Gothic"/>
            </a:endParaRPr>
          </a:p>
          <a:p>
            <a:pPr indent="0" lvl="0" marL="0" rtl="0" algn="ctr">
              <a:spcBef>
                <a:spcPts val="0"/>
              </a:spcBef>
              <a:spcAft>
                <a:spcPts val="0"/>
              </a:spcAft>
              <a:buNone/>
            </a:pPr>
            <a:r>
              <a:rPr lang="en-US" sz="2200">
                <a:solidFill>
                  <a:schemeClr val="accent1"/>
                </a:solidFill>
                <a:latin typeface="Century Gothic"/>
                <a:ea typeface="Century Gothic"/>
                <a:cs typeface="Century Gothic"/>
                <a:sym typeface="Century Gothic"/>
              </a:rPr>
              <a:t>K </a:t>
            </a:r>
            <a:endParaRPr sz="2200">
              <a:solidFill>
                <a:schemeClr val="accent1"/>
              </a:solidFill>
              <a:latin typeface="Century Gothic"/>
              <a:ea typeface="Century Gothic"/>
              <a:cs typeface="Century Gothic"/>
              <a:sym typeface="Century Gothic"/>
            </a:endParaRPr>
          </a:p>
          <a:p>
            <a:pPr indent="0" lvl="0" marL="0" rtl="0" algn="ctr">
              <a:spcBef>
                <a:spcPts val="0"/>
              </a:spcBef>
              <a:spcAft>
                <a:spcPts val="0"/>
              </a:spcAft>
              <a:buNone/>
            </a:pPr>
            <a:r>
              <a:rPr lang="en-US" sz="2200">
                <a:solidFill>
                  <a:srgbClr val="FFFF00"/>
                </a:solidFill>
                <a:latin typeface="Century Gothic"/>
                <a:ea typeface="Century Gothic"/>
                <a:cs typeface="Century Gothic"/>
                <a:sym typeface="Century Gothic"/>
              </a:rPr>
              <a:t>E </a:t>
            </a:r>
            <a:endParaRPr sz="2200">
              <a:solidFill>
                <a:srgbClr val="FFFF00"/>
              </a:solidFill>
              <a:latin typeface="Century Gothic"/>
              <a:ea typeface="Century Gothic"/>
              <a:cs typeface="Century Gothic"/>
              <a:sym typeface="Century Gothic"/>
            </a:endParaRPr>
          </a:p>
          <a:p>
            <a:pPr indent="0" lvl="0" marL="0" rtl="0" algn="ctr">
              <a:spcBef>
                <a:spcPts val="0"/>
              </a:spcBef>
              <a:spcAft>
                <a:spcPts val="0"/>
              </a:spcAft>
              <a:buNone/>
            </a:pPr>
            <a:r>
              <a:rPr lang="en-US" sz="2200">
                <a:solidFill>
                  <a:srgbClr val="FFFF00"/>
                </a:solidFill>
                <a:latin typeface="Century Gothic"/>
                <a:ea typeface="Century Gothic"/>
                <a:cs typeface="Century Gothic"/>
                <a:sym typeface="Century Gothic"/>
              </a:rPr>
              <a:t>L </a:t>
            </a:r>
            <a:endParaRPr sz="2200">
              <a:solidFill>
                <a:srgbClr val="FFFF00"/>
              </a:solidFill>
              <a:latin typeface="Century Gothic"/>
              <a:ea typeface="Century Gothic"/>
              <a:cs typeface="Century Gothic"/>
              <a:sym typeface="Century Gothic"/>
            </a:endParaRPr>
          </a:p>
          <a:p>
            <a:pPr indent="0" lvl="0" marL="0" rtl="0" algn="ctr">
              <a:spcBef>
                <a:spcPts val="0"/>
              </a:spcBef>
              <a:spcAft>
                <a:spcPts val="0"/>
              </a:spcAft>
              <a:buNone/>
            </a:pPr>
            <a:r>
              <a:rPr lang="en-US" sz="2200">
                <a:solidFill>
                  <a:srgbClr val="FFFF00"/>
                </a:solidFill>
                <a:latin typeface="Century Gothic"/>
                <a:ea typeface="Century Gothic"/>
                <a:cs typeface="Century Gothic"/>
                <a:sym typeface="Century Gothic"/>
              </a:rPr>
              <a:t>I </a:t>
            </a:r>
            <a:endParaRPr sz="2200">
              <a:solidFill>
                <a:srgbClr val="FFFF00"/>
              </a:solidFill>
              <a:latin typeface="Century Gothic"/>
              <a:ea typeface="Century Gothic"/>
              <a:cs typeface="Century Gothic"/>
              <a:sym typeface="Century Gothic"/>
            </a:endParaRPr>
          </a:p>
          <a:p>
            <a:pPr indent="0" lvl="0" marL="0" rtl="0" algn="ctr">
              <a:spcBef>
                <a:spcPts val="0"/>
              </a:spcBef>
              <a:spcAft>
                <a:spcPts val="0"/>
              </a:spcAft>
              <a:buNone/>
            </a:pPr>
            <a:r>
              <a:rPr lang="en-US" sz="2200">
                <a:solidFill>
                  <a:srgbClr val="00FF00"/>
                </a:solidFill>
                <a:latin typeface="Century Gothic"/>
                <a:ea typeface="Century Gothic"/>
                <a:cs typeface="Century Gothic"/>
                <a:sym typeface="Century Gothic"/>
              </a:rPr>
              <a:t>H </a:t>
            </a:r>
            <a:endParaRPr sz="2200">
              <a:solidFill>
                <a:srgbClr val="00FF00"/>
              </a:solidFill>
              <a:latin typeface="Century Gothic"/>
              <a:ea typeface="Century Gothic"/>
              <a:cs typeface="Century Gothic"/>
              <a:sym typeface="Century Gothic"/>
            </a:endParaRPr>
          </a:p>
          <a:p>
            <a:pPr indent="0" lvl="0" marL="0" rtl="0" algn="ctr">
              <a:spcBef>
                <a:spcPts val="0"/>
              </a:spcBef>
              <a:spcAft>
                <a:spcPts val="0"/>
              </a:spcAft>
              <a:buNone/>
            </a:pPr>
            <a:r>
              <a:rPr lang="en-US" sz="2200">
                <a:solidFill>
                  <a:srgbClr val="00FF00"/>
                </a:solidFill>
                <a:latin typeface="Century Gothic"/>
                <a:ea typeface="Century Gothic"/>
                <a:cs typeface="Century Gothic"/>
                <a:sym typeface="Century Gothic"/>
              </a:rPr>
              <a:t>O </a:t>
            </a:r>
            <a:endParaRPr sz="2200">
              <a:solidFill>
                <a:srgbClr val="00FF00"/>
              </a:solidFill>
              <a:latin typeface="Century Gothic"/>
              <a:ea typeface="Century Gothic"/>
              <a:cs typeface="Century Gothic"/>
              <a:sym typeface="Century Gothic"/>
            </a:endParaRPr>
          </a:p>
          <a:p>
            <a:pPr indent="0" lvl="0" marL="0" rtl="0" algn="ctr">
              <a:spcBef>
                <a:spcPts val="0"/>
              </a:spcBef>
              <a:spcAft>
                <a:spcPts val="0"/>
              </a:spcAft>
              <a:buNone/>
            </a:pPr>
            <a:r>
              <a:rPr lang="en-US" sz="2200">
                <a:solidFill>
                  <a:srgbClr val="00FF00"/>
                </a:solidFill>
                <a:latin typeface="Century Gothic"/>
                <a:ea typeface="Century Gothic"/>
                <a:cs typeface="Century Gothic"/>
                <a:sym typeface="Century Gothic"/>
              </a:rPr>
              <a:t>O </a:t>
            </a:r>
            <a:endParaRPr sz="2200">
              <a:solidFill>
                <a:srgbClr val="00FF00"/>
              </a:solidFill>
              <a:latin typeface="Century Gothic"/>
              <a:ea typeface="Century Gothic"/>
              <a:cs typeface="Century Gothic"/>
              <a:sym typeface="Century Gothic"/>
            </a:endParaRPr>
          </a:p>
          <a:p>
            <a:pPr indent="0" lvl="0" marL="0" rtl="0" algn="ctr">
              <a:spcBef>
                <a:spcPts val="0"/>
              </a:spcBef>
              <a:spcAft>
                <a:spcPts val="0"/>
              </a:spcAft>
              <a:buNone/>
            </a:pPr>
            <a:r>
              <a:rPr lang="en-US" sz="2200">
                <a:solidFill>
                  <a:srgbClr val="00FF00"/>
                </a:solidFill>
                <a:latin typeface="Century Gothic"/>
                <a:ea typeface="Century Gothic"/>
                <a:cs typeface="Century Gothic"/>
                <a:sym typeface="Century Gothic"/>
              </a:rPr>
              <a:t>D</a:t>
            </a:r>
            <a:endParaRPr sz="2200">
              <a:solidFill>
                <a:srgbClr val="00FF00"/>
              </a:solidFill>
              <a:latin typeface="Century Gothic"/>
              <a:ea typeface="Century Gothic"/>
              <a:cs typeface="Century Gothic"/>
              <a:sym typeface="Century Gothic"/>
            </a:endParaRPr>
          </a:p>
        </p:txBody>
      </p:sp>
      <p:sp>
        <p:nvSpPr>
          <p:cNvPr id="164" name="Google Shape;164;p21"/>
          <p:cNvSpPr txBox="1"/>
          <p:nvPr/>
        </p:nvSpPr>
        <p:spPr>
          <a:xfrm>
            <a:off x="1276950" y="1277850"/>
            <a:ext cx="9638100" cy="85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600">
                <a:solidFill>
                  <a:schemeClr val="lt1"/>
                </a:solidFill>
                <a:latin typeface="Century Gothic"/>
                <a:ea typeface="Century Gothic"/>
                <a:cs typeface="Century Gothic"/>
                <a:sym typeface="Century Gothic"/>
              </a:rPr>
              <a:t>The following matrix shows the priority level and likelihood of a security vulnerability resulting from non-adherence to each of our security standards, with p</a:t>
            </a:r>
            <a:r>
              <a:rPr lang="en-US" sz="1600">
                <a:solidFill>
                  <a:schemeClr val="lt1"/>
                </a:solidFill>
                <a:latin typeface="Century Gothic"/>
                <a:ea typeface="Century Gothic"/>
                <a:cs typeface="Century Gothic"/>
                <a:sym typeface="Century Gothic"/>
              </a:rPr>
              <a:t>riority level </a:t>
            </a:r>
            <a:r>
              <a:rPr lang="en-US" sz="1600">
                <a:solidFill>
                  <a:schemeClr val="lt1"/>
                </a:solidFill>
                <a:latin typeface="Century Gothic"/>
                <a:ea typeface="Century Gothic"/>
                <a:cs typeface="Century Gothic"/>
                <a:sym typeface="Century Gothic"/>
              </a:rPr>
              <a:t>depicted from left (low priority) to right (high priority), and likelihood from bottom (low likelihood) to top (high likelihood)</a:t>
            </a:r>
            <a:endParaRPr sz="1600">
              <a:solidFill>
                <a:schemeClr val="lt1"/>
              </a:solidFill>
              <a:latin typeface="Century Gothic"/>
              <a:ea typeface="Century Gothic"/>
              <a:cs typeface="Century Gothic"/>
              <a:sym typeface="Century Gothic"/>
            </a:endParaRPr>
          </a:p>
        </p:txBody>
      </p:sp>
      <p:sp>
        <p:nvSpPr>
          <p:cNvPr id="165" name="Google Shape;165;p21"/>
          <p:cNvSpPr/>
          <p:nvPr/>
        </p:nvSpPr>
        <p:spPr>
          <a:xfrm>
            <a:off x="1276950" y="2295850"/>
            <a:ext cx="9638100" cy="3848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entury Gothic"/>
              <a:ea typeface="Century Gothic"/>
              <a:cs typeface="Century Gothic"/>
              <a:sym typeface="Century Gothic"/>
            </a:endParaRPr>
          </a:p>
        </p:txBody>
      </p:sp>
      <p:graphicFrame>
        <p:nvGraphicFramePr>
          <p:cNvPr id="166" name="Google Shape;166;p21"/>
          <p:cNvGraphicFramePr/>
          <p:nvPr/>
        </p:nvGraphicFramePr>
        <p:xfrm>
          <a:off x="1276950" y="2295825"/>
          <a:ext cx="3000000" cy="3000000"/>
        </p:xfrm>
        <a:graphic>
          <a:graphicData uri="http://schemas.openxmlformats.org/drawingml/2006/table">
            <a:tbl>
              <a:tblPr>
                <a:noFill/>
                <a:tableStyleId>{D01D4467-543A-4BAB-AA7B-41B8D69C2F90}</a:tableStyleId>
              </a:tblPr>
              <a:tblGrid>
                <a:gridCol w="3212700"/>
                <a:gridCol w="3212700"/>
                <a:gridCol w="3212700"/>
              </a:tblGrid>
              <a:tr h="12829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12829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12829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167" name="Google Shape;167;p21"/>
          <p:cNvSpPr txBox="1"/>
          <p:nvPr>
            <p:ph type="title"/>
          </p:nvPr>
        </p:nvSpPr>
        <p:spPr>
          <a:xfrm>
            <a:off x="7657950" y="5466025"/>
            <a:ext cx="1542600" cy="6474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222222"/>
              <a:buFont typeface="Century Gothic"/>
              <a:buNone/>
            </a:pPr>
            <a:r>
              <a:rPr b="1" lang="en-US" sz="1800">
                <a:solidFill>
                  <a:srgbClr val="B45F06"/>
                </a:solidFill>
              </a:rPr>
              <a:t>STD-001-CPP</a:t>
            </a:r>
            <a:endParaRPr b="1" sz="1800">
              <a:solidFill>
                <a:srgbClr val="B45F06"/>
              </a:solidFill>
            </a:endParaRPr>
          </a:p>
          <a:p>
            <a:pPr indent="0" lvl="0" marL="0" rtl="0" algn="ctr">
              <a:lnSpc>
                <a:spcPct val="90000"/>
              </a:lnSpc>
              <a:spcBef>
                <a:spcPts val="0"/>
              </a:spcBef>
              <a:spcAft>
                <a:spcPts val="0"/>
              </a:spcAft>
              <a:buClr>
                <a:schemeClr val="lt1"/>
              </a:buClr>
              <a:buSzPct val="285714"/>
              <a:buFont typeface="Century Gothic"/>
              <a:buNone/>
            </a:pPr>
            <a:r>
              <a:rPr b="1" lang="en-US" sz="1400">
                <a:solidFill>
                  <a:srgbClr val="B45F06"/>
                </a:solidFill>
              </a:rPr>
              <a:t>Data Type</a:t>
            </a:r>
            <a:endParaRPr b="1" sz="1400">
              <a:solidFill>
                <a:srgbClr val="B45F06"/>
              </a:solidFill>
            </a:endParaRPr>
          </a:p>
        </p:txBody>
      </p:sp>
      <p:sp>
        <p:nvSpPr>
          <p:cNvPr id="168" name="Google Shape;168;p21"/>
          <p:cNvSpPr txBox="1"/>
          <p:nvPr>
            <p:ph type="title"/>
          </p:nvPr>
        </p:nvSpPr>
        <p:spPr>
          <a:xfrm>
            <a:off x="4489649" y="5466025"/>
            <a:ext cx="1542600" cy="6474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222222"/>
              <a:buFont typeface="Century Gothic"/>
              <a:buNone/>
            </a:pPr>
            <a:r>
              <a:rPr b="1" lang="en-US" sz="1800">
                <a:solidFill>
                  <a:srgbClr val="B45F06"/>
                </a:solidFill>
              </a:rPr>
              <a:t>STD-002-CPP</a:t>
            </a:r>
            <a:endParaRPr b="1" sz="1800">
              <a:solidFill>
                <a:srgbClr val="B45F06"/>
              </a:solidFill>
            </a:endParaRPr>
          </a:p>
          <a:p>
            <a:pPr indent="0" lvl="0" marL="0" rtl="0" algn="ctr">
              <a:lnSpc>
                <a:spcPct val="90000"/>
              </a:lnSpc>
              <a:spcBef>
                <a:spcPts val="0"/>
              </a:spcBef>
              <a:spcAft>
                <a:spcPts val="0"/>
              </a:spcAft>
              <a:buClr>
                <a:schemeClr val="lt1"/>
              </a:buClr>
              <a:buSzPct val="285714"/>
              <a:buFont typeface="Century Gothic"/>
              <a:buNone/>
            </a:pPr>
            <a:r>
              <a:rPr b="1" lang="en-US" sz="1400">
                <a:solidFill>
                  <a:srgbClr val="B45F06"/>
                </a:solidFill>
              </a:rPr>
              <a:t>Data Value</a:t>
            </a:r>
            <a:endParaRPr b="1" sz="1400">
              <a:solidFill>
                <a:srgbClr val="B45F06"/>
              </a:solidFill>
            </a:endParaRPr>
          </a:p>
        </p:txBody>
      </p:sp>
      <p:sp>
        <p:nvSpPr>
          <p:cNvPr id="169" name="Google Shape;169;p21"/>
          <p:cNvSpPr txBox="1"/>
          <p:nvPr>
            <p:ph type="title"/>
          </p:nvPr>
        </p:nvSpPr>
        <p:spPr>
          <a:xfrm>
            <a:off x="9244900" y="4861625"/>
            <a:ext cx="1664700" cy="6474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222222"/>
              <a:buFont typeface="Century Gothic"/>
              <a:buNone/>
            </a:pPr>
            <a:r>
              <a:rPr b="1" lang="en-US" sz="1800">
                <a:solidFill>
                  <a:srgbClr val="B45F06"/>
                </a:solidFill>
              </a:rPr>
              <a:t>STD-003-CPP</a:t>
            </a:r>
            <a:endParaRPr b="1" sz="1800">
              <a:solidFill>
                <a:srgbClr val="B45F06"/>
              </a:solidFill>
            </a:endParaRPr>
          </a:p>
          <a:p>
            <a:pPr indent="0" lvl="0" marL="0" rtl="0" algn="ctr">
              <a:lnSpc>
                <a:spcPct val="90000"/>
              </a:lnSpc>
              <a:spcBef>
                <a:spcPts val="0"/>
              </a:spcBef>
              <a:spcAft>
                <a:spcPts val="0"/>
              </a:spcAft>
              <a:buClr>
                <a:schemeClr val="lt1"/>
              </a:buClr>
              <a:buSzPct val="285714"/>
              <a:buFont typeface="Century Gothic"/>
              <a:buNone/>
            </a:pPr>
            <a:r>
              <a:rPr b="1" lang="en-US" sz="1400">
                <a:solidFill>
                  <a:srgbClr val="B45F06"/>
                </a:solidFill>
              </a:rPr>
              <a:t>String </a:t>
            </a:r>
            <a:r>
              <a:rPr b="1" lang="en-US" sz="1400">
                <a:solidFill>
                  <a:srgbClr val="B45F06"/>
                </a:solidFill>
              </a:rPr>
              <a:t>Correctness</a:t>
            </a:r>
            <a:endParaRPr b="1" sz="1400">
              <a:solidFill>
                <a:srgbClr val="B45F06"/>
              </a:solidFill>
            </a:endParaRPr>
          </a:p>
        </p:txBody>
      </p:sp>
      <p:sp>
        <p:nvSpPr>
          <p:cNvPr id="170" name="Google Shape;170;p21"/>
          <p:cNvSpPr txBox="1"/>
          <p:nvPr>
            <p:ph type="title"/>
          </p:nvPr>
        </p:nvSpPr>
        <p:spPr>
          <a:xfrm>
            <a:off x="9372450" y="3578725"/>
            <a:ext cx="1542600" cy="7383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222222"/>
              <a:buFont typeface="Century Gothic"/>
              <a:buNone/>
            </a:pPr>
            <a:r>
              <a:rPr b="1" lang="en-US" sz="1800">
                <a:solidFill>
                  <a:schemeClr val="accent1"/>
                </a:solidFill>
              </a:rPr>
              <a:t>STD-004-CPP</a:t>
            </a:r>
            <a:endParaRPr b="1" sz="1800">
              <a:solidFill>
                <a:schemeClr val="accent1"/>
              </a:solidFill>
            </a:endParaRPr>
          </a:p>
          <a:p>
            <a:pPr indent="0" lvl="0" marL="0" rtl="0" algn="ctr">
              <a:lnSpc>
                <a:spcPct val="90000"/>
              </a:lnSpc>
              <a:spcBef>
                <a:spcPts val="0"/>
              </a:spcBef>
              <a:spcAft>
                <a:spcPts val="0"/>
              </a:spcAft>
              <a:buClr>
                <a:schemeClr val="lt1"/>
              </a:buClr>
              <a:buSzPct val="285714"/>
              <a:buFont typeface="Century Gothic"/>
              <a:buNone/>
            </a:pPr>
            <a:r>
              <a:rPr b="1" lang="en-US" sz="1400">
                <a:solidFill>
                  <a:schemeClr val="accent1"/>
                </a:solidFill>
              </a:rPr>
              <a:t>SQL Injection</a:t>
            </a:r>
            <a:endParaRPr b="1" sz="1400">
              <a:solidFill>
                <a:schemeClr val="accent1"/>
              </a:solidFill>
            </a:endParaRPr>
          </a:p>
        </p:txBody>
      </p:sp>
      <p:sp>
        <p:nvSpPr>
          <p:cNvPr id="171" name="Google Shape;171;p21"/>
          <p:cNvSpPr txBox="1"/>
          <p:nvPr>
            <p:ph type="title"/>
          </p:nvPr>
        </p:nvSpPr>
        <p:spPr>
          <a:xfrm>
            <a:off x="5993250" y="4901800"/>
            <a:ext cx="1664700" cy="6474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222222"/>
              <a:buFont typeface="Century Gothic"/>
              <a:buNone/>
            </a:pPr>
            <a:r>
              <a:rPr b="1" lang="en-US" sz="1800">
                <a:solidFill>
                  <a:srgbClr val="B45F06"/>
                </a:solidFill>
              </a:rPr>
              <a:t>STD-005-CPP</a:t>
            </a:r>
            <a:endParaRPr b="1" sz="1800">
              <a:solidFill>
                <a:srgbClr val="B45F06"/>
              </a:solidFill>
            </a:endParaRPr>
          </a:p>
          <a:p>
            <a:pPr indent="0" lvl="0" marL="0" rtl="0" algn="ctr">
              <a:lnSpc>
                <a:spcPct val="90000"/>
              </a:lnSpc>
              <a:spcBef>
                <a:spcPts val="0"/>
              </a:spcBef>
              <a:spcAft>
                <a:spcPts val="0"/>
              </a:spcAft>
              <a:buClr>
                <a:schemeClr val="lt1"/>
              </a:buClr>
              <a:buSzPct val="285714"/>
              <a:buFont typeface="Century Gothic"/>
              <a:buNone/>
            </a:pPr>
            <a:r>
              <a:rPr b="1" lang="en-US" sz="1400">
                <a:solidFill>
                  <a:srgbClr val="B45F06"/>
                </a:solidFill>
              </a:rPr>
              <a:t>Memory Protection</a:t>
            </a:r>
            <a:endParaRPr b="1" sz="1400">
              <a:solidFill>
                <a:srgbClr val="B45F06"/>
              </a:solidFill>
            </a:endParaRPr>
          </a:p>
        </p:txBody>
      </p:sp>
      <p:sp>
        <p:nvSpPr>
          <p:cNvPr id="172" name="Google Shape;172;p21"/>
          <p:cNvSpPr txBox="1"/>
          <p:nvPr>
            <p:ph type="title"/>
          </p:nvPr>
        </p:nvSpPr>
        <p:spPr>
          <a:xfrm>
            <a:off x="5993250" y="4214225"/>
            <a:ext cx="1664700" cy="647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000"/>
              <a:buFont typeface="Century Gothic"/>
              <a:buNone/>
            </a:pPr>
            <a:r>
              <a:rPr b="1" lang="en-US" sz="1800">
                <a:solidFill>
                  <a:srgbClr val="B45F06"/>
                </a:solidFill>
              </a:rPr>
              <a:t>STD-006-CPP</a:t>
            </a:r>
            <a:endParaRPr b="1" sz="1800">
              <a:solidFill>
                <a:srgbClr val="B45F06"/>
              </a:solidFill>
            </a:endParaRPr>
          </a:p>
          <a:p>
            <a:pPr indent="0" lvl="0" marL="0" rtl="0" algn="ctr">
              <a:lnSpc>
                <a:spcPct val="90000"/>
              </a:lnSpc>
              <a:spcBef>
                <a:spcPts val="0"/>
              </a:spcBef>
              <a:spcAft>
                <a:spcPts val="0"/>
              </a:spcAft>
              <a:buClr>
                <a:schemeClr val="lt1"/>
              </a:buClr>
              <a:buSzPts val="4000"/>
              <a:buFont typeface="Century Gothic"/>
              <a:buNone/>
            </a:pPr>
            <a:r>
              <a:rPr b="1" lang="en-US" sz="1400">
                <a:solidFill>
                  <a:srgbClr val="B45F06"/>
                </a:solidFill>
              </a:rPr>
              <a:t>Assertions</a:t>
            </a:r>
            <a:endParaRPr b="1" sz="1400">
              <a:solidFill>
                <a:srgbClr val="B45F06"/>
              </a:solidFill>
            </a:endParaRPr>
          </a:p>
        </p:txBody>
      </p:sp>
      <p:sp>
        <p:nvSpPr>
          <p:cNvPr id="173" name="Google Shape;173;p21"/>
          <p:cNvSpPr txBox="1"/>
          <p:nvPr>
            <p:ph type="title"/>
          </p:nvPr>
        </p:nvSpPr>
        <p:spPr>
          <a:xfrm>
            <a:off x="5993249" y="3578725"/>
            <a:ext cx="1664700" cy="7383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000"/>
              <a:buFont typeface="Century Gothic"/>
              <a:buNone/>
            </a:pPr>
            <a:r>
              <a:rPr b="1" lang="en-US" sz="1800">
                <a:solidFill>
                  <a:srgbClr val="B45F06"/>
                </a:solidFill>
              </a:rPr>
              <a:t>STD-007-CPP</a:t>
            </a:r>
            <a:endParaRPr b="1" sz="1800">
              <a:solidFill>
                <a:srgbClr val="B45F06"/>
              </a:solidFill>
            </a:endParaRPr>
          </a:p>
          <a:p>
            <a:pPr indent="0" lvl="0" marL="0" rtl="0" algn="ctr">
              <a:lnSpc>
                <a:spcPct val="90000"/>
              </a:lnSpc>
              <a:spcBef>
                <a:spcPts val="0"/>
              </a:spcBef>
              <a:spcAft>
                <a:spcPts val="0"/>
              </a:spcAft>
              <a:buClr>
                <a:schemeClr val="lt1"/>
              </a:buClr>
              <a:buSzPts val="4000"/>
              <a:buFont typeface="Century Gothic"/>
              <a:buNone/>
            </a:pPr>
            <a:r>
              <a:rPr b="1" lang="en-US" sz="1400">
                <a:solidFill>
                  <a:srgbClr val="B45F06"/>
                </a:solidFill>
              </a:rPr>
              <a:t>Exceptions</a:t>
            </a:r>
            <a:endParaRPr b="1" sz="1400">
              <a:solidFill>
                <a:srgbClr val="B45F06"/>
              </a:solidFill>
            </a:endParaRPr>
          </a:p>
        </p:txBody>
      </p:sp>
      <p:sp>
        <p:nvSpPr>
          <p:cNvPr id="174" name="Google Shape;174;p21"/>
          <p:cNvSpPr txBox="1"/>
          <p:nvPr>
            <p:ph type="title"/>
          </p:nvPr>
        </p:nvSpPr>
        <p:spPr>
          <a:xfrm>
            <a:off x="4489650" y="4044400"/>
            <a:ext cx="1542600" cy="8574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222222"/>
              <a:buFont typeface="Century Gothic"/>
              <a:buNone/>
            </a:pPr>
            <a:r>
              <a:rPr b="1" lang="en-US" sz="1800">
                <a:solidFill>
                  <a:srgbClr val="B45F06"/>
                </a:solidFill>
              </a:rPr>
              <a:t>STD-008-CPP</a:t>
            </a:r>
            <a:endParaRPr b="1" sz="1800">
              <a:solidFill>
                <a:srgbClr val="B45F06"/>
              </a:solidFill>
            </a:endParaRPr>
          </a:p>
          <a:p>
            <a:pPr indent="0" lvl="0" marL="0" rtl="0" algn="ctr">
              <a:lnSpc>
                <a:spcPct val="90000"/>
              </a:lnSpc>
              <a:spcBef>
                <a:spcPts val="0"/>
              </a:spcBef>
              <a:spcAft>
                <a:spcPts val="0"/>
              </a:spcAft>
              <a:buClr>
                <a:schemeClr val="lt1"/>
              </a:buClr>
              <a:buSzPct val="285714"/>
              <a:buFont typeface="Century Gothic"/>
              <a:buNone/>
            </a:pPr>
            <a:r>
              <a:rPr b="1" lang="en-US" sz="1400">
                <a:solidFill>
                  <a:srgbClr val="B45F06"/>
                </a:solidFill>
              </a:rPr>
              <a:t>Object Oriented Programming</a:t>
            </a:r>
            <a:endParaRPr b="1" sz="1400">
              <a:solidFill>
                <a:srgbClr val="B45F06"/>
              </a:solidFill>
            </a:endParaRPr>
          </a:p>
        </p:txBody>
      </p:sp>
      <p:sp>
        <p:nvSpPr>
          <p:cNvPr id="175" name="Google Shape;175;p21"/>
          <p:cNvSpPr txBox="1"/>
          <p:nvPr>
            <p:ph type="title"/>
          </p:nvPr>
        </p:nvSpPr>
        <p:spPr>
          <a:xfrm>
            <a:off x="7702350" y="4214225"/>
            <a:ext cx="1542600" cy="6474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222222"/>
              <a:buFont typeface="Century Gothic"/>
              <a:buNone/>
            </a:pPr>
            <a:r>
              <a:rPr b="1" lang="en-US" sz="1800">
                <a:solidFill>
                  <a:schemeClr val="accent1"/>
                </a:solidFill>
              </a:rPr>
              <a:t>STD-009-CPP</a:t>
            </a:r>
            <a:endParaRPr b="1" sz="1800">
              <a:solidFill>
                <a:schemeClr val="accent1"/>
              </a:solidFill>
            </a:endParaRPr>
          </a:p>
          <a:p>
            <a:pPr indent="0" lvl="0" marL="0" rtl="0" algn="ctr">
              <a:lnSpc>
                <a:spcPct val="90000"/>
              </a:lnSpc>
              <a:spcBef>
                <a:spcPts val="0"/>
              </a:spcBef>
              <a:spcAft>
                <a:spcPts val="0"/>
              </a:spcAft>
              <a:buClr>
                <a:schemeClr val="lt1"/>
              </a:buClr>
              <a:buSzPct val="285714"/>
              <a:buFont typeface="Century Gothic"/>
              <a:buNone/>
            </a:pPr>
            <a:r>
              <a:rPr b="1" lang="en-US" sz="1400">
                <a:solidFill>
                  <a:schemeClr val="accent1"/>
                </a:solidFill>
              </a:rPr>
              <a:t>Input/Output</a:t>
            </a:r>
            <a:endParaRPr b="1" sz="1400">
              <a:solidFill>
                <a:schemeClr val="accent1"/>
              </a:solidFill>
            </a:endParaRPr>
          </a:p>
        </p:txBody>
      </p:sp>
      <p:sp>
        <p:nvSpPr>
          <p:cNvPr id="176" name="Google Shape;176;p21"/>
          <p:cNvSpPr txBox="1"/>
          <p:nvPr>
            <p:ph type="title"/>
          </p:nvPr>
        </p:nvSpPr>
        <p:spPr>
          <a:xfrm>
            <a:off x="5993250" y="5420575"/>
            <a:ext cx="1664700" cy="7383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000"/>
              <a:buFont typeface="Century Gothic"/>
              <a:buNone/>
            </a:pPr>
            <a:r>
              <a:rPr b="1" lang="en-US" sz="1800">
                <a:solidFill>
                  <a:srgbClr val="B45F06"/>
                </a:solidFill>
              </a:rPr>
              <a:t>STD-010-CPP</a:t>
            </a:r>
            <a:endParaRPr b="1" sz="1800">
              <a:solidFill>
                <a:srgbClr val="B45F06"/>
              </a:solidFill>
            </a:endParaRPr>
          </a:p>
          <a:p>
            <a:pPr indent="0" lvl="0" marL="0" rtl="0" algn="ctr">
              <a:lnSpc>
                <a:spcPct val="90000"/>
              </a:lnSpc>
              <a:spcBef>
                <a:spcPts val="0"/>
              </a:spcBef>
              <a:spcAft>
                <a:spcPts val="0"/>
              </a:spcAft>
              <a:buClr>
                <a:schemeClr val="lt1"/>
              </a:buClr>
              <a:buSzPts val="4000"/>
              <a:buFont typeface="Century Gothic"/>
              <a:buNone/>
            </a:pPr>
            <a:r>
              <a:rPr b="1" lang="en-US" sz="1400">
                <a:solidFill>
                  <a:srgbClr val="B45F06"/>
                </a:solidFill>
              </a:rPr>
              <a:t>Espressions</a:t>
            </a:r>
            <a:endParaRPr b="1" sz="1400">
              <a:solidFill>
                <a:srgbClr val="B45F0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2"/>
          <p:cNvSpPr txBox="1"/>
          <p:nvPr>
            <p:ph type="title"/>
          </p:nvPr>
        </p:nvSpPr>
        <p:spPr>
          <a:xfrm>
            <a:off x="2199100" y="67873"/>
            <a:ext cx="8610600" cy="1293000"/>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b="1" lang="en-US"/>
              <a:t>10 PRINCIPLES</a:t>
            </a:r>
            <a:endParaRPr b="1"/>
          </a:p>
        </p:txBody>
      </p:sp>
      <p:sp>
        <p:nvSpPr>
          <p:cNvPr id="182" name="Google Shape;182;p22"/>
          <p:cNvSpPr txBox="1"/>
          <p:nvPr>
            <p:ph idx="1" type="body"/>
          </p:nvPr>
        </p:nvSpPr>
        <p:spPr>
          <a:xfrm>
            <a:off x="230375" y="1360875"/>
            <a:ext cx="5585400" cy="52290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None/>
            </a:pPr>
            <a:r>
              <a:rPr b="1" lang="en-US" sz="1800">
                <a:solidFill>
                  <a:srgbClr val="3D85C6"/>
                </a:solidFill>
              </a:rPr>
              <a:t>1. Validate Input Data</a:t>
            </a:r>
            <a:endParaRPr b="1" sz="1800">
              <a:solidFill>
                <a:srgbClr val="3D85C6"/>
              </a:solidFill>
            </a:endParaRPr>
          </a:p>
          <a:p>
            <a:pPr indent="0" lvl="0" marL="0" rtl="0" algn="l">
              <a:lnSpc>
                <a:spcPct val="90000"/>
              </a:lnSpc>
              <a:spcBef>
                <a:spcPts val="0"/>
              </a:spcBef>
              <a:spcAft>
                <a:spcPts val="0"/>
              </a:spcAft>
              <a:buNone/>
            </a:pPr>
            <a:r>
              <a:rPr lang="en-US" sz="1800"/>
              <a:t>	</a:t>
            </a:r>
            <a:r>
              <a:rPr lang="en-US" sz="1800">
                <a:solidFill>
                  <a:srgbClr val="FFFF00"/>
                </a:solidFill>
              </a:rPr>
              <a:t>Applicable Standards:</a:t>
            </a:r>
            <a:endParaRPr sz="1800">
              <a:solidFill>
                <a:srgbClr val="FFFF00"/>
              </a:solidFill>
            </a:endParaRPr>
          </a:p>
          <a:p>
            <a:pPr indent="0" lvl="0" marL="0" rtl="0" algn="l">
              <a:lnSpc>
                <a:spcPct val="90000"/>
              </a:lnSpc>
              <a:spcBef>
                <a:spcPts val="0"/>
              </a:spcBef>
              <a:spcAft>
                <a:spcPts val="0"/>
              </a:spcAft>
              <a:buNone/>
            </a:pPr>
            <a:r>
              <a:rPr lang="en-US" sz="1800"/>
              <a:t>STD-001-CPP, STD-003-CPP, STD-004-CPP, STD-009-CPP</a:t>
            </a:r>
            <a:endParaRPr sz="1800"/>
          </a:p>
          <a:p>
            <a:pPr indent="0" lvl="0" marL="0" rtl="0" algn="l">
              <a:lnSpc>
                <a:spcPct val="90000"/>
              </a:lnSpc>
              <a:spcBef>
                <a:spcPts val="0"/>
              </a:spcBef>
              <a:spcAft>
                <a:spcPts val="0"/>
              </a:spcAft>
              <a:buNone/>
            </a:pPr>
            <a:r>
              <a:t/>
            </a:r>
            <a:endParaRPr sz="1800"/>
          </a:p>
          <a:p>
            <a:pPr indent="0" lvl="0" marL="0" rtl="0" algn="l">
              <a:lnSpc>
                <a:spcPct val="90000"/>
              </a:lnSpc>
              <a:spcBef>
                <a:spcPts val="0"/>
              </a:spcBef>
              <a:spcAft>
                <a:spcPts val="0"/>
              </a:spcAft>
              <a:buNone/>
            </a:pPr>
            <a:r>
              <a:rPr b="1" lang="en-US" sz="1800">
                <a:solidFill>
                  <a:srgbClr val="3D85C6"/>
                </a:solidFill>
              </a:rPr>
              <a:t>2. Heed Compiler Warnings </a:t>
            </a:r>
            <a:endParaRPr b="1" sz="1800">
              <a:solidFill>
                <a:srgbClr val="3D85C6"/>
              </a:solidFill>
            </a:endParaRPr>
          </a:p>
          <a:p>
            <a:pPr indent="457200" lvl="0" marL="0" rtl="0" algn="l">
              <a:spcBef>
                <a:spcPts val="0"/>
              </a:spcBef>
              <a:spcAft>
                <a:spcPts val="0"/>
              </a:spcAft>
              <a:buClr>
                <a:schemeClr val="dk1"/>
              </a:buClr>
              <a:buSzPts val="1100"/>
              <a:buFont typeface="Arial"/>
              <a:buNone/>
            </a:pPr>
            <a:r>
              <a:rPr lang="en-US" sz="1800">
                <a:solidFill>
                  <a:srgbClr val="FFFF00"/>
                </a:solidFill>
              </a:rPr>
              <a:t>Applicable Standards:</a:t>
            </a:r>
            <a:endParaRPr sz="1800">
              <a:solidFill>
                <a:srgbClr val="FFFF00"/>
              </a:solidFill>
            </a:endParaRPr>
          </a:p>
          <a:p>
            <a:pPr indent="0" lvl="0" marL="0" rtl="0" algn="l">
              <a:lnSpc>
                <a:spcPct val="90000"/>
              </a:lnSpc>
              <a:spcBef>
                <a:spcPts val="0"/>
              </a:spcBef>
              <a:spcAft>
                <a:spcPts val="0"/>
              </a:spcAft>
              <a:buNone/>
            </a:pPr>
            <a:r>
              <a:rPr lang="en-US" sz="1800"/>
              <a:t>STD-002-CPP, STD-008-CPP</a:t>
            </a:r>
            <a:endParaRPr sz="1800"/>
          </a:p>
          <a:p>
            <a:pPr indent="0" lvl="0" marL="0" rtl="0" algn="l">
              <a:lnSpc>
                <a:spcPct val="90000"/>
              </a:lnSpc>
              <a:spcBef>
                <a:spcPts val="0"/>
              </a:spcBef>
              <a:spcAft>
                <a:spcPts val="0"/>
              </a:spcAft>
              <a:buNone/>
            </a:pPr>
            <a:r>
              <a:rPr lang="en-US" sz="1800"/>
              <a:t> </a:t>
            </a:r>
            <a:endParaRPr sz="1800"/>
          </a:p>
          <a:p>
            <a:pPr indent="0" lvl="0" marL="0" rtl="0" algn="l">
              <a:lnSpc>
                <a:spcPct val="90000"/>
              </a:lnSpc>
              <a:spcBef>
                <a:spcPts val="0"/>
              </a:spcBef>
              <a:spcAft>
                <a:spcPts val="0"/>
              </a:spcAft>
              <a:buNone/>
            </a:pPr>
            <a:r>
              <a:rPr b="1" lang="en-US" sz="1800">
                <a:solidFill>
                  <a:srgbClr val="3D85C6"/>
                </a:solidFill>
              </a:rPr>
              <a:t>3. Architect and Design for Security Policies</a:t>
            </a:r>
            <a:endParaRPr b="1" sz="1800">
              <a:solidFill>
                <a:srgbClr val="3D85C6"/>
              </a:solidFill>
            </a:endParaRPr>
          </a:p>
          <a:p>
            <a:pPr indent="0" lvl="0" marL="0" rtl="0" algn="l">
              <a:lnSpc>
                <a:spcPct val="90000"/>
              </a:lnSpc>
              <a:spcBef>
                <a:spcPts val="0"/>
              </a:spcBef>
              <a:spcAft>
                <a:spcPts val="0"/>
              </a:spcAft>
              <a:buNone/>
            </a:pPr>
            <a:r>
              <a:rPr lang="en-US" sz="1800"/>
              <a:t>	</a:t>
            </a:r>
            <a:r>
              <a:rPr lang="en-US" sz="1800">
                <a:solidFill>
                  <a:srgbClr val="FFFF00"/>
                </a:solidFill>
              </a:rPr>
              <a:t>Applicable Standards:</a:t>
            </a:r>
            <a:endParaRPr sz="1800">
              <a:solidFill>
                <a:srgbClr val="FFFF00"/>
              </a:solidFill>
            </a:endParaRPr>
          </a:p>
          <a:p>
            <a:pPr indent="0" lvl="0" marL="0" rtl="0" algn="l">
              <a:lnSpc>
                <a:spcPct val="90000"/>
              </a:lnSpc>
              <a:spcBef>
                <a:spcPts val="0"/>
              </a:spcBef>
              <a:spcAft>
                <a:spcPts val="0"/>
              </a:spcAft>
              <a:buNone/>
            </a:pPr>
            <a:r>
              <a:rPr lang="en-US" sz="1800"/>
              <a:t>STD-001-CPP</a:t>
            </a:r>
            <a:endParaRPr sz="1800"/>
          </a:p>
          <a:p>
            <a:pPr indent="0" lvl="0" marL="0" rtl="0" algn="l">
              <a:lnSpc>
                <a:spcPct val="90000"/>
              </a:lnSpc>
              <a:spcBef>
                <a:spcPts val="0"/>
              </a:spcBef>
              <a:spcAft>
                <a:spcPts val="0"/>
              </a:spcAft>
              <a:buNone/>
            </a:pPr>
            <a:r>
              <a:t/>
            </a:r>
            <a:endParaRPr sz="1800"/>
          </a:p>
          <a:p>
            <a:pPr indent="0" lvl="0" marL="0" rtl="0" algn="l">
              <a:lnSpc>
                <a:spcPct val="90000"/>
              </a:lnSpc>
              <a:spcBef>
                <a:spcPts val="0"/>
              </a:spcBef>
              <a:spcAft>
                <a:spcPts val="0"/>
              </a:spcAft>
              <a:buNone/>
            </a:pPr>
            <a:r>
              <a:rPr b="1" lang="en-US" sz="1800">
                <a:solidFill>
                  <a:srgbClr val="3D85C6"/>
                </a:solidFill>
              </a:rPr>
              <a:t>4. Keep it Simple</a:t>
            </a:r>
            <a:endParaRPr b="1" sz="1800">
              <a:solidFill>
                <a:srgbClr val="3D85C6"/>
              </a:solidFill>
            </a:endParaRPr>
          </a:p>
          <a:p>
            <a:pPr indent="0" lvl="0" marL="0" rtl="0" algn="l">
              <a:lnSpc>
                <a:spcPct val="90000"/>
              </a:lnSpc>
              <a:spcBef>
                <a:spcPts val="0"/>
              </a:spcBef>
              <a:spcAft>
                <a:spcPts val="0"/>
              </a:spcAft>
              <a:buNone/>
            </a:pPr>
            <a:r>
              <a:rPr lang="en-US" sz="1800"/>
              <a:t>	</a:t>
            </a:r>
            <a:r>
              <a:rPr lang="en-US" sz="1800">
                <a:solidFill>
                  <a:srgbClr val="FFFF00"/>
                </a:solidFill>
              </a:rPr>
              <a:t>Applicable Standards:</a:t>
            </a:r>
            <a:endParaRPr sz="1800">
              <a:solidFill>
                <a:srgbClr val="FFFF00"/>
              </a:solidFill>
            </a:endParaRPr>
          </a:p>
          <a:p>
            <a:pPr indent="0" lvl="0" marL="0" rtl="0" algn="l">
              <a:lnSpc>
                <a:spcPct val="90000"/>
              </a:lnSpc>
              <a:spcBef>
                <a:spcPts val="0"/>
              </a:spcBef>
              <a:spcAft>
                <a:spcPts val="0"/>
              </a:spcAft>
              <a:buNone/>
            </a:pPr>
            <a:r>
              <a:rPr lang="en-US" sz="1800"/>
              <a:t>STD-001-CPP</a:t>
            </a:r>
            <a:endParaRPr sz="1800"/>
          </a:p>
          <a:p>
            <a:pPr indent="0" lvl="0" marL="0" rtl="0" algn="l">
              <a:lnSpc>
                <a:spcPct val="90000"/>
              </a:lnSpc>
              <a:spcBef>
                <a:spcPts val="0"/>
              </a:spcBef>
              <a:spcAft>
                <a:spcPts val="0"/>
              </a:spcAft>
              <a:buNone/>
            </a:pPr>
            <a:r>
              <a:rPr b="1" lang="en-US" sz="1800">
                <a:solidFill>
                  <a:srgbClr val="3D85C6"/>
                </a:solidFill>
              </a:rPr>
              <a:t>5. Default Deny</a:t>
            </a:r>
            <a:endParaRPr b="1" sz="1800">
              <a:solidFill>
                <a:srgbClr val="3D85C6"/>
              </a:solidFill>
            </a:endParaRPr>
          </a:p>
          <a:p>
            <a:pPr indent="0" lvl="0" marL="0" rtl="0" algn="l">
              <a:lnSpc>
                <a:spcPct val="90000"/>
              </a:lnSpc>
              <a:spcBef>
                <a:spcPts val="0"/>
              </a:spcBef>
              <a:spcAft>
                <a:spcPts val="0"/>
              </a:spcAft>
              <a:buNone/>
            </a:pPr>
            <a:r>
              <a:rPr lang="en-US" sz="1800"/>
              <a:t>	</a:t>
            </a:r>
            <a:r>
              <a:rPr lang="en-US" sz="1800">
                <a:solidFill>
                  <a:srgbClr val="FFFF00"/>
                </a:solidFill>
              </a:rPr>
              <a:t>Applicable Standards:</a:t>
            </a:r>
            <a:endParaRPr sz="1800">
              <a:solidFill>
                <a:srgbClr val="FFFF00"/>
              </a:solidFill>
            </a:endParaRPr>
          </a:p>
          <a:p>
            <a:pPr indent="0" lvl="0" marL="0" rtl="0" algn="l">
              <a:lnSpc>
                <a:spcPct val="90000"/>
              </a:lnSpc>
              <a:spcBef>
                <a:spcPts val="0"/>
              </a:spcBef>
              <a:spcAft>
                <a:spcPts val="0"/>
              </a:spcAft>
              <a:buNone/>
            </a:pPr>
            <a:r>
              <a:rPr lang="en-US" sz="1800"/>
              <a:t>STD-003-CPP, STD-004-CPP, STD-009-CPP</a:t>
            </a:r>
            <a:endParaRPr sz="1800"/>
          </a:p>
          <a:p>
            <a:pPr indent="0" lvl="0" marL="0" rtl="0" algn="l">
              <a:lnSpc>
                <a:spcPct val="90000"/>
              </a:lnSpc>
              <a:spcBef>
                <a:spcPts val="0"/>
              </a:spcBef>
              <a:spcAft>
                <a:spcPts val="0"/>
              </a:spcAft>
              <a:buNone/>
            </a:pPr>
            <a:r>
              <a:t/>
            </a:r>
            <a:endParaRPr sz="1800"/>
          </a:p>
          <a:p>
            <a:pPr indent="0" lvl="0" marL="0" rtl="0" algn="l">
              <a:spcBef>
                <a:spcPts val="0"/>
              </a:spcBef>
              <a:spcAft>
                <a:spcPts val="0"/>
              </a:spcAft>
              <a:buClr>
                <a:schemeClr val="dk1"/>
              </a:buClr>
              <a:buSzPts val="1100"/>
              <a:buFont typeface="Arial"/>
              <a:buNone/>
            </a:pPr>
            <a:r>
              <a:rPr b="1" lang="en-US" sz="1800">
                <a:solidFill>
                  <a:srgbClr val="3D85C6"/>
                </a:solidFill>
              </a:rPr>
              <a:t>6. Adhere to the Principle of Least Privilege</a:t>
            </a:r>
            <a:endParaRPr b="1" sz="1800">
              <a:solidFill>
                <a:srgbClr val="3D85C6"/>
              </a:solidFill>
            </a:endParaRPr>
          </a:p>
          <a:p>
            <a:pPr indent="0" lvl="0" marL="0" rtl="0" algn="l">
              <a:spcBef>
                <a:spcPts val="0"/>
              </a:spcBef>
              <a:spcAft>
                <a:spcPts val="0"/>
              </a:spcAft>
              <a:buClr>
                <a:schemeClr val="dk1"/>
              </a:buClr>
              <a:buSzPts val="1100"/>
              <a:buFont typeface="Arial"/>
              <a:buNone/>
            </a:pPr>
            <a:r>
              <a:rPr lang="en-US" sz="1800"/>
              <a:t>	</a:t>
            </a:r>
            <a:r>
              <a:rPr lang="en-US" sz="1800">
                <a:solidFill>
                  <a:srgbClr val="FFFF00"/>
                </a:solidFill>
              </a:rPr>
              <a:t>Applicable Standards:</a:t>
            </a:r>
            <a:endParaRPr sz="1800">
              <a:solidFill>
                <a:srgbClr val="FFFF00"/>
              </a:solidFill>
            </a:endParaRPr>
          </a:p>
          <a:p>
            <a:pPr indent="0" lvl="0" marL="0" rtl="0" algn="l">
              <a:spcBef>
                <a:spcPts val="0"/>
              </a:spcBef>
              <a:spcAft>
                <a:spcPts val="0"/>
              </a:spcAft>
              <a:buClr>
                <a:schemeClr val="dk1"/>
              </a:buClr>
              <a:buSzPts val="1100"/>
              <a:buFont typeface="Arial"/>
              <a:buNone/>
            </a:pPr>
            <a:r>
              <a:rPr lang="en-US" sz="1800"/>
              <a:t>STD-004-CPP, STD-009-CPP</a:t>
            </a:r>
            <a:endParaRPr sz="1800"/>
          </a:p>
        </p:txBody>
      </p:sp>
      <p:pic>
        <p:nvPicPr>
          <p:cNvPr descr="Green Pace logo" id="183" name="Google Shape;183;p22"/>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
        <p:nvSpPr>
          <p:cNvPr id="184" name="Google Shape;184;p22"/>
          <p:cNvSpPr txBox="1"/>
          <p:nvPr>
            <p:ph idx="1" type="body"/>
          </p:nvPr>
        </p:nvSpPr>
        <p:spPr>
          <a:xfrm>
            <a:off x="6283525" y="1360875"/>
            <a:ext cx="5687100" cy="53418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90000"/>
              </a:lnSpc>
              <a:spcBef>
                <a:spcPts val="0"/>
              </a:spcBef>
              <a:spcAft>
                <a:spcPts val="0"/>
              </a:spcAft>
              <a:buNone/>
            </a:pPr>
            <a:r>
              <a:t/>
            </a:r>
            <a:endParaRPr sz="1800"/>
          </a:p>
          <a:p>
            <a:pPr indent="0" lvl="0" marL="0" rtl="0" algn="l">
              <a:lnSpc>
                <a:spcPct val="90000"/>
              </a:lnSpc>
              <a:spcBef>
                <a:spcPts val="0"/>
              </a:spcBef>
              <a:spcAft>
                <a:spcPts val="0"/>
              </a:spcAft>
              <a:buNone/>
            </a:pPr>
            <a:r>
              <a:rPr b="1" lang="en-US" sz="1800">
                <a:solidFill>
                  <a:srgbClr val="3D85C6"/>
                </a:solidFill>
              </a:rPr>
              <a:t>7. Sanitize Data Sent to Other Systems</a:t>
            </a:r>
            <a:endParaRPr b="1" sz="1800">
              <a:solidFill>
                <a:srgbClr val="3D85C6"/>
              </a:solidFill>
            </a:endParaRPr>
          </a:p>
          <a:p>
            <a:pPr indent="0" lvl="0" marL="0" rtl="0" algn="l">
              <a:lnSpc>
                <a:spcPct val="90000"/>
              </a:lnSpc>
              <a:spcBef>
                <a:spcPts val="0"/>
              </a:spcBef>
              <a:spcAft>
                <a:spcPts val="0"/>
              </a:spcAft>
              <a:buNone/>
            </a:pPr>
            <a:r>
              <a:rPr lang="en-US" sz="1800"/>
              <a:t>	</a:t>
            </a:r>
            <a:r>
              <a:rPr lang="en-US" sz="1800">
                <a:solidFill>
                  <a:srgbClr val="FFFF00"/>
                </a:solidFill>
              </a:rPr>
              <a:t>Applicable Standards:</a:t>
            </a:r>
            <a:endParaRPr sz="1800">
              <a:solidFill>
                <a:srgbClr val="FFFF00"/>
              </a:solidFill>
            </a:endParaRPr>
          </a:p>
          <a:p>
            <a:pPr indent="0" lvl="0" marL="0" rtl="0" algn="l">
              <a:lnSpc>
                <a:spcPct val="90000"/>
              </a:lnSpc>
              <a:spcBef>
                <a:spcPts val="0"/>
              </a:spcBef>
              <a:spcAft>
                <a:spcPts val="0"/>
              </a:spcAft>
              <a:buNone/>
            </a:pPr>
            <a:r>
              <a:rPr lang="en-US" sz="1800"/>
              <a:t>STD-003-CPP, STD-004-CPP, STD-009-CPP</a:t>
            </a:r>
            <a:endParaRPr sz="1800"/>
          </a:p>
          <a:p>
            <a:pPr indent="0" lvl="0" marL="0" rtl="0" algn="l">
              <a:lnSpc>
                <a:spcPct val="90000"/>
              </a:lnSpc>
              <a:spcBef>
                <a:spcPts val="0"/>
              </a:spcBef>
              <a:spcAft>
                <a:spcPts val="0"/>
              </a:spcAft>
              <a:buNone/>
            </a:pPr>
            <a:r>
              <a:t/>
            </a:r>
            <a:endParaRPr sz="1800"/>
          </a:p>
          <a:p>
            <a:pPr indent="0" lvl="0" marL="0" rtl="0" algn="l">
              <a:lnSpc>
                <a:spcPct val="90000"/>
              </a:lnSpc>
              <a:spcBef>
                <a:spcPts val="0"/>
              </a:spcBef>
              <a:spcAft>
                <a:spcPts val="0"/>
              </a:spcAft>
              <a:buNone/>
            </a:pPr>
            <a:r>
              <a:rPr b="1" lang="en-US" sz="1800">
                <a:solidFill>
                  <a:srgbClr val="3D85C6"/>
                </a:solidFill>
              </a:rPr>
              <a:t>8. Practice Defense in Depth</a:t>
            </a:r>
            <a:endParaRPr b="1" sz="1800">
              <a:solidFill>
                <a:srgbClr val="3D85C6"/>
              </a:solidFill>
            </a:endParaRPr>
          </a:p>
          <a:p>
            <a:pPr indent="0" lvl="0" marL="0" rtl="0" algn="l">
              <a:lnSpc>
                <a:spcPct val="90000"/>
              </a:lnSpc>
              <a:spcBef>
                <a:spcPts val="0"/>
              </a:spcBef>
              <a:spcAft>
                <a:spcPts val="0"/>
              </a:spcAft>
              <a:buNone/>
            </a:pPr>
            <a:r>
              <a:rPr lang="en-US" sz="1800"/>
              <a:t>	</a:t>
            </a:r>
            <a:r>
              <a:rPr lang="en-US" sz="1800">
                <a:solidFill>
                  <a:srgbClr val="FFFF00"/>
                </a:solidFill>
              </a:rPr>
              <a:t>Applicable Standards:</a:t>
            </a:r>
            <a:endParaRPr sz="1800">
              <a:solidFill>
                <a:srgbClr val="FFFF00"/>
              </a:solidFill>
            </a:endParaRPr>
          </a:p>
          <a:p>
            <a:pPr indent="0" lvl="0" marL="0" rtl="0" algn="l">
              <a:lnSpc>
                <a:spcPct val="90000"/>
              </a:lnSpc>
              <a:spcBef>
                <a:spcPts val="0"/>
              </a:spcBef>
              <a:spcAft>
                <a:spcPts val="0"/>
              </a:spcAft>
              <a:buNone/>
            </a:pPr>
            <a:r>
              <a:rPr lang="en-US" sz="1800"/>
              <a:t>STD-001-CPP, STD-002-CPP, STD-003-CPP, STD-004-CPP, STD-005-CPP, STD-006-CPP, STD-007-CPP, STD-008-CPP, STD-009-CPP, </a:t>
            </a:r>
            <a:endParaRPr sz="1800"/>
          </a:p>
          <a:p>
            <a:pPr indent="0" lvl="0" marL="0" rtl="0" algn="l">
              <a:lnSpc>
                <a:spcPct val="90000"/>
              </a:lnSpc>
              <a:spcBef>
                <a:spcPts val="0"/>
              </a:spcBef>
              <a:spcAft>
                <a:spcPts val="0"/>
              </a:spcAft>
              <a:buNone/>
            </a:pPr>
            <a:r>
              <a:rPr lang="en-US" sz="1800"/>
              <a:t>STD-010-CPP</a:t>
            </a:r>
            <a:endParaRPr sz="1800"/>
          </a:p>
          <a:p>
            <a:pPr indent="0" lvl="0" marL="0" rtl="0" algn="l">
              <a:lnSpc>
                <a:spcPct val="90000"/>
              </a:lnSpc>
              <a:spcBef>
                <a:spcPts val="0"/>
              </a:spcBef>
              <a:spcAft>
                <a:spcPts val="0"/>
              </a:spcAft>
              <a:buNone/>
            </a:pPr>
            <a:r>
              <a:t/>
            </a:r>
            <a:endParaRPr sz="1800"/>
          </a:p>
          <a:p>
            <a:pPr indent="0" lvl="0" marL="0" rtl="0" algn="l">
              <a:lnSpc>
                <a:spcPct val="90000"/>
              </a:lnSpc>
              <a:spcBef>
                <a:spcPts val="0"/>
              </a:spcBef>
              <a:spcAft>
                <a:spcPts val="0"/>
              </a:spcAft>
              <a:buNone/>
            </a:pPr>
            <a:r>
              <a:rPr b="1" lang="en-US" sz="1800">
                <a:solidFill>
                  <a:srgbClr val="3D85C6"/>
                </a:solidFill>
              </a:rPr>
              <a:t>9. Use Effective Quality Assurance Techniques</a:t>
            </a:r>
            <a:endParaRPr b="1" sz="1800">
              <a:solidFill>
                <a:srgbClr val="3D85C6"/>
              </a:solidFill>
            </a:endParaRPr>
          </a:p>
          <a:p>
            <a:pPr indent="0" lvl="0" marL="0" rtl="0" algn="l">
              <a:lnSpc>
                <a:spcPct val="90000"/>
              </a:lnSpc>
              <a:spcBef>
                <a:spcPts val="0"/>
              </a:spcBef>
              <a:spcAft>
                <a:spcPts val="0"/>
              </a:spcAft>
              <a:buNone/>
            </a:pPr>
            <a:r>
              <a:rPr lang="en-US" sz="1800"/>
              <a:t>	</a:t>
            </a:r>
            <a:r>
              <a:rPr lang="en-US" sz="1800">
                <a:solidFill>
                  <a:srgbClr val="FFFF00"/>
                </a:solidFill>
              </a:rPr>
              <a:t>Applicable Standards:</a:t>
            </a:r>
            <a:endParaRPr sz="1800">
              <a:solidFill>
                <a:srgbClr val="FFFF00"/>
              </a:solidFill>
            </a:endParaRPr>
          </a:p>
          <a:p>
            <a:pPr indent="0" lvl="0" marL="0" rtl="0" algn="l">
              <a:lnSpc>
                <a:spcPct val="90000"/>
              </a:lnSpc>
              <a:spcBef>
                <a:spcPts val="0"/>
              </a:spcBef>
              <a:spcAft>
                <a:spcPts val="0"/>
              </a:spcAft>
              <a:buNone/>
            </a:pPr>
            <a:r>
              <a:rPr lang="en-US" sz="1800"/>
              <a:t>STD-001-CPP, STD-002-CPP, STD-003-CPP, STD-004-CPP, STD-005-CPP, STD-006-CPP, STD-007-CPP, </a:t>
            </a:r>
            <a:r>
              <a:rPr lang="en-US" sz="1800"/>
              <a:t>STD-008-CPP, STD-009-CPP, </a:t>
            </a:r>
            <a:endParaRPr sz="1800"/>
          </a:p>
          <a:p>
            <a:pPr indent="0" lvl="0" marL="0" rtl="0" algn="l">
              <a:lnSpc>
                <a:spcPct val="90000"/>
              </a:lnSpc>
              <a:spcBef>
                <a:spcPts val="0"/>
              </a:spcBef>
              <a:spcAft>
                <a:spcPts val="0"/>
              </a:spcAft>
              <a:buNone/>
            </a:pPr>
            <a:r>
              <a:rPr lang="en-US" sz="1800"/>
              <a:t>STD-010-CPP</a:t>
            </a:r>
            <a:endParaRPr sz="1800"/>
          </a:p>
          <a:p>
            <a:pPr indent="0" lvl="0" marL="0" rtl="0" algn="l">
              <a:lnSpc>
                <a:spcPct val="90000"/>
              </a:lnSpc>
              <a:spcBef>
                <a:spcPts val="0"/>
              </a:spcBef>
              <a:spcAft>
                <a:spcPts val="0"/>
              </a:spcAft>
              <a:buNone/>
            </a:pPr>
            <a:r>
              <a:t/>
            </a:r>
            <a:endParaRPr sz="1800"/>
          </a:p>
          <a:p>
            <a:pPr indent="0" lvl="0" marL="0" rtl="0" algn="l">
              <a:lnSpc>
                <a:spcPct val="90000"/>
              </a:lnSpc>
              <a:spcBef>
                <a:spcPts val="0"/>
              </a:spcBef>
              <a:spcAft>
                <a:spcPts val="0"/>
              </a:spcAft>
              <a:buNone/>
            </a:pPr>
            <a:r>
              <a:rPr b="1" lang="en-US" sz="1800">
                <a:solidFill>
                  <a:srgbClr val="3D85C6"/>
                </a:solidFill>
              </a:rPr>
              <a:t>10. Adopt a Secure Coding Standard</a:t>
            </a:r>
            <a:endParaRPr b="1" sz="1800">
              <a:solidFill>
                <a:srgbClr val="3D85C6"/>
              </a:solidFill>
            </a:endParaRPr>
          </a:p>
          <a:p>
            <a:pPr indent="0" lvl="0" marL="0" rtl="0" algn="l">
              <a:lnSpc>
                <a:spcPct val="90000"/>
              </a:lnSpc>
              <a:spcBef>
                <a:spcPts val="0"/>
              </a:spcBef>
              <a:spcAft>
                <a:spcPts val="0"/>
              </a:spcAft>
              <a:buNone/>
            </a:pPr>
            <a:r>
              <a:rPr lang="en-US" sz="1800"/>
              <a:t>	</a:t>
            </a:r>
            <a:r>
              <a:rPr lang="en-US" sz="1800">
                <a:solidFill>
                  <a:srgbClr val="FFFF00"/>
                </a:solidFill>
              </a:rPr>
              <a:t>Applicable Standards:</a:t>
            </a:r>
            <a:endParaRPr sz="1800">
              <a:solidFill>
                <a:srgbClr val="FFFF00"/>
              </a:solidFill>
            </a:endParaRPr>
          </a:p>
          <a:p>
            <a:pPr indent="0" lvl="0" marL="0" rtl="0" algn="l">
              <a:lnSpc>
                <a:spcPct val="90000"/>
              </a:lnSpc>
              <a:spcBef>
                <a:spcPts val="0"/>
              </a:spcBef>
              <a:spcAft>
                <a:spcPts val="0"/>
              </a:spcAft>
              <a:buNone/>
            </a:pPr>
            <a:r>
              <a:rPr lang="en-US" sz="1800"/>
              <a:t>STD-001-CPP, STD-002-CPP, STD-003-CPP, STS-004-CPP, STD-005-CPP, STD-006-CPP, STD-007-CPP, STD-008-CPP, STD-009-CPP, STD-010-CPP</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3"/>
          <p:cNvSpPr txBox="1"/>
          <p:nvPr>
            <p:ph type="title"/>
          </p:nvPr>
        </p:nvSpPr>
        <p:spPr>
          <a:xfrm>
            <a:off x="2352925" y="252723"/>
            <a:ext cx="8610600" cy="1293000"/>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b="1" lang="en-US"/>
              <a:t>CODING STANDARDS</a:t>
            </a:r>
            <a:endParaRPr b="1"/>
          </a:p>
        </p:txBody>
      </p:sp>
      <p:sp>
        <p:nvSpPr>
          <p:cNvPr id="190" name="Google Shape;190;p23"/>
          <p:cNvSpPr txBox="1"/>
          <p:nvPr>
            <p:ph idx="1" type="body"/>
          </p:nvPr>
        </p:nvSpPr>
        <p:spPr>
          <a:xfrm>
            <a:off x="685800" y="2313375"/>
            <a:ext cx="10820400" cy="4339800"/>
          </a:xfrm>
          <a:prstGeom prst="rect">
            <a:avLst/>
          </a:prstGeom>
          <a:noFill/>
          <a:ln>
            <a:noFill/>
          </a:ln>
        </p:spPr>
        <p:txBody>
          <a:bodyPr anchorCtr="0" anchor="t" bIns="45700" lIns="91425" spcFirstLastPara="1" rIns="91425" wrap="square" tIns="45700">
            <a:normAutofit lnSpcReduction="10000"/>
          </a:bodyPr>
          <a:lstStyle/>
          <a:p>
            <a:pPr indent="-342900" lvl="0" marL="457200" rtl="0" algn="l">
              <a:lnSpc>
                <a:spcPct val="90000"/>
              </a:lnSpc>
              <a:spcBef>
                <a:spcPts val="0"/>
              </a:spcBef>
              <a:spcAft>
                <a:spcPts val="0"/>
              </a:spcAft>
              <a:buSzPts val="1800"/>
              <a:buAutoNum type="arabicPeriod"/>
            </a:pPr>
            <a:r>
              <a:rPr lang="en-US" sz="1800"/>
              <a:t>STD-001-CPP - Use Appropriate Data Types</a:t>
            </a:r>
            <a:br>
              <a:rPr lang="en-US" sz="1800"/>
            </a:br>
            <a:endParaRPr sz="1800"/>
          </a:p>
          <a:p>
            <a:pPr indent="-342900" lvl="0" marL="457200" rtl="0" algn="l">
              <a:spcBef>
                <a:spcPts val="0"/>
              </a:spcBef>
              <a:spcAft>
                <a:spcPts val="0"/>
              </a:spcAft>
              <a:buSzPts val="1800"/>
              <a:buAutoNum type="arabicPeriod"/>
            </a:pPr>
            <a:r>
              <a:rPr lang="en-US" sz="1800"/>
              <a:t>STD-002-CPP - Always Initialize Variables</a:t>
            </a:r>
            <a:br>
              <a:rPr lang="en-US" sz="1800"/>
            </a:br>
            <a:endParaRPr sz="1800"/>
          </a:p>
          <a:p>
            <a:pPr indent="-342900" lvl="0" marL="457200" rtl="0" algn="l">
              <a:spcBef>
                <a:spcPts val="0"/>
              </a:spcBef>
              <a:spcAft>
                <a:spcPts val="0"/>
              </a:spcAft>
              <a:buSzPts val="1800"/>
              <a:buAutoNum type="arabicPeriod"/>
            </a:pPr>
            <a:r>
              <a:rPr lang="en-US" sz="1800"/>
              <a:t>STD-003-CPP - Always Validate Strings to Prevent Buffer Overflows</a:t>
            </a:r>
            <a:br>
              <a:rPr lang="en-US" sz="1800"/>
            </a:br>
            <a:endParaRPr sz="1800"/>
          </a:p>
          <a:p>
            <a:pPr indent="-342900" lvl="0" marL="457200" rtl="0" algn="l">
              <a:spcBef>
                <a:spcPts val="0"/>
              </a:spcBef>
              <a:spcAft>
                <a:spcPts val="0"/>
              </a:spcAft>
              <a:buSzPts val="1800"/>
              <a:buAutoNum type="arabicPeriod"/>
            </a:pPr>
            <a:r>
              <a:rPr lang="en-US" sz="1800"/>
              <a:t>STD-004-CPP - Always Validate Input to Prevent SQL Injections</a:t>
            </a:r>
            <a:br>
              <a:rPr lang="en-US" sz="1800"/>
            </a:br>
            <a:endParaRPr sz="1800"/>
          </a:p>
          <a:p>
            <a:pPr indent="-342900" lvl="0" marL="457200" rtl="0" algn="l">
              <a:spcBef>
                <a:spcPts val="0"/>
              </a:spcBef>
              <a:spcAft>
                <a:spcPts val="0"/>
              </a:spcAft>
              <a:buSzPts val="1800"/>
              <a:buAutoNum type="arabicPeriod"/>
            </a:pPr>
            <a:r>
              <a:rPr lang="en-US" sz="1800"/>
              <a:t>STD-005-CPP - Refrain from Accessing Dangling Pointers </a:t>
            </a:r>
            <a:br>
              <a:rPr lang="en-US" sz="1800"/>
            </a:br>
            <a:endParaRPr sz="1800"/>
          </a:p>
          <a:p>
            <a:pPr indent="-342900" lvl="0" marL="457200" rtl="0" algn="l">
              <a:spcBef>
                <a:spcPts val="0"/>
              </a:spcBef>
              <a:spcAft>
                <a:spcPts val="0"/>
              </a:spcAft>
              <a:buSzPts val="1800"/>
              <a:buAutoNum type="arabicPeriod"/>
            </a:pPr>
            <a:r>
              <a:rPr lang="en-US" sz="1800"/>
              <a:t>STD-006-CPP - Use Assertions to Diagnose Errors</a:t>
            </a:r>
            <a:br>
              <a:rPr lang="en-US" sz="1800"/>
            </a:br>
            <a:endParaRPr sz="1800"/>
          </a:p>
          <a:p>
            <a:pPr indent="-342900" lvl="0" marL="457200" rtl="0" algn="l">
              <a:spcBef>
                <a:spcPts val="0"/>
              </a:spcBef>
              <a:spcAft>
                <a:spcPts val="0"/>
              </a:spcAft>
              <a:buSzPts val="1800"/>
              <a:buAutoNum type="arabicPeriod"/>
            </a:pPr>
            <a:r>
              <a:rPr lang="en-US" sz="1800"/>
              <a:t>STD-007-CPP - Use ‘try,’ ‘catch,’ and ‘throw’ statements to catch exceptions</a:t>
            </a:r>
            <a:br>
              <a:rPr lang="en-US" sz="1800"/>
            </a:br>
            <a:endParaRPr sz="1800"/>
          </a:p>
          <a:p>
            <a:pPr indent="-342900" lvl="0" marL="457200" rtl="0" algn="l">
              <a:spcBef>
                <a:spcPts val="0"/>
              </a:spcBef>
              <a:spcAft>
                <a:spcPts val="0"/>
              </a:spcAft>
              <a:buSzPts val="1800"/>
              <a:buFont typeface="Century Gothic"/>
              <a:buAutoNum type="arabicPeriod"/>
            </a:pPr>
            <a:r>
              <a:rPr lang="en-US" sz="1800"/>
              <a:t>STD-008-CPP - Do Not Invoke Virtual Functions from Constructors and Destructors</a:t>
            </a:r>
            <a:br>
              <a:rPr lang="en-US" sz="1800"/>
            </a:br>
            <a:endParaRPr sz="1800"/>
          </a:p>
          <a:p>
            <a:pPr indent="-342900" lvl="0" marL="457200" rtl="0" algn="l">
              <a:spcBef>
                <a:spcPts val="0"/>
              </a:spcBef>
              <a:spcAft>
                <a:spcPts val="0"/>
              </a:spcAft>
              <a:buSzPts val="1800"/>
              <a:buFont typeface="Century Gothic"/>
              <a:buAutoNum type="arabicPeriod"/>
            </a:pPr>
            <a:r>
              <a:rPr lang="en-US" sz="1800"/>
              <a:t>STD-009-CPP - Prevent User Input Format String Vulnerabilities</a:t>
            </a:r>
            <a:br>
              <a:rPr lang="en-US" sz="1800"/>
            </a:br>
            <a:endParaRPr sz="1800"/>
          </a:p>
          <a:p>
            <a:pPr indent="-355600" lvl="0" marL="457200" rtl="0" algn="l">
              <a:spcBef>
                <a:spcPts val="0"/>
              </a:spcBef>
              <a:spcAft>
                <a:spcPts val="0"/>
              </a:spcAft>
              <a:buSzPts val="2000"/>
              <a:buFont typeface="Century Gothic"/>
              <a:buAutoNum type="arabicPeriod"/>
            </a:pPr>
            <a:r>
              <a:rPr lang="en-US" sz="1800"/>
              <a:t>STD-010-CPP - Do Not Access an Object Outside of its Lifetime</a:t>
            </a:r>
            <a:endParaRPr sz="2000"/>
          </a:p>
        </p:txBody>
      </p:sp>
      <p:pic>
        <p:nvPicPr>
          <p:cNvPr descr="Green Pace logo" id="191" name="Google Shape;191;p23"/>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
        <p:nvSpPr>
          <p:cNvPr id="192" name="Google Shape;192;p23"/>
          <p:cNvSpPr txBox="1"/>
          <p:nvPr>
            <p:ph idx="1" type="body"/>
          </p:nvPr>
        </p:nvSpPr>
        <p:spPr>
          <a:xfrm>
            <a:off x="1234875" y="1529800"/>
            <a:ext cx="10735800" cy="723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sz="2400"/>
              <a:t>This list of our coding standards is arranged in order of priority: </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4"/>
          <p:cNvSpPr txBox="1"/>
          <p:nvPr>
            <p:ph type="title"/>
          </p:nvPr>
        </p:nvSpPr>
        <p:spPr>
          <a:xfrm>
            <a:off x="5601500" y="372850"/>
            <a:ext cx="5650200" cy="1293000"/>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b="1" lang="en-US"/>
              <a:t>ENCRYPTION POLICIES</a:t>
            </a:r>
            <a:endParaRPr b="1"/>
          </a:p>
        </p:txBody>
      </p:sp>
      <p:sp>
        <p:nvSpPr>
          <p:cNvPr id="198" name="Google Shape;198;p24"/>
          <p:cNvSpPr txBox="1"/>
          <p:nvPr>
            <p:ph idx="1" type="body"/>
          </p:nvPr>
        </p:nvSpPr>
        <p:spPr>
          <a:xfrm>
            <a:off x="859925" y="3287047"/>
            <a:ext cx="2892000" cy="3993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None/>
            </a:pPr>
            <a:r>
              <a:rPr b="1" lang="en-US" sz="2000"/>
              <a:t>ENCRYPTION AT REST:</a:t>
            </a:r>
            <a:endParaRPr b="1"/>
          </a:p>
        </p:txBody>
      </p:sp>
      <p:pic>
        <p:nvPicPr>
          <p:cNvPr descr="Green Pace logo" id="199" name="Google Shape;199;p24"/>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
        <p:nvSpPr>
          <p:cNvPr id="200" name="Google Shape;200;p24"/>
          <p:cNvSpPr txBox="1"/>
          <p:nvPr>
            <p:ph idx="1" type="body"/>
          </p:nvPr>
        </p:nvSpPr>
        <p:spPr>
          <a:xfrm>
            <a:off x="4776200" y="3287047"/>
            <a:ext cx="2892000" cy="399300"/>
          </a:xfrm>
          <a:prstGeom prst="rect">
            <a:avLst/>
          </a:prstGeom>
          <a:noFill/>
          <a:ln>
            <a:noFill/>
          </a:ln>
        </p:spPr>
        <p:txBody>
          <a:bodyPr anchorCtr="0" anchor="t" bIns="45700" lIns="91425" spcFirstLastPara="1" rIns="91425" wrap="square" tIns="45700">
            <a:normAutofit fontScale="92500"/>
          </a:bodyPr>
          <a:lstStyle/>
          <a:p>
            <a:pPr indent="0" lvl="0" marL="0" rtl="0" algn="ctr">
              <a:lnSpc>
                <a:spcPct val="90000"/>
              </a:lnSpc>
              <a:spcBef>
                <a:spcPts val="0"/>
              </a:spcBef>
              <a:spcAft>
                <a:spcPts val="0"/>
              </a:spcAft>
              <a:buNone/>
            </a:pPr>
            <a:r>
              <a:rPr b="1" lang="en-US" sz="2000"/>
              <a:t>ENCRYPTION IN FLIGHT:</a:t>
            </a:r>
            <a:endParaRPr b="1"/>
          </a:p>
        </p:txBody>
      </p:sp>
      <p:sp>
        <p:nvSpPr>
          <p:cNvPr id="201" name="Google Shape;201;p24"/>
          <p:cNvSpPr txBox="1"/>
          <p:nvPr>
            <p:ph idx="1" type="body"/>
          </p:nvPr>
        </p:nvSpPr>
        <p:spPr>
          <a:xfrm>
            <a:off x="8359700" y="3287047"/>
            <a:ext cx="2892000" cy="3993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None/>
            </a:pPr>
            <a:r>
              <a:rPr b="1" lang="en-US" sz="2000"/>
              <a:t>ENCRYPTION IN USE:</a:t>
            </a:r>
            <a:endParaRPr b="1"/>
          </a:p>
        </p:txBody>
      </p:sp>
      <p:sp>
        <p:nvSpPr>
          <p:cNvPr id="202" name="Google Shape;202;p24"/>
          <p:cNvSpPr txBox="1"/>
          <p:nvPr>
            <p:ph idx="1" type="body"/>
          </p:nvPr>
        </p:nvSpPr>
        <p:spPr>
          <a:xfrm>
            <a:off x="859925" y="3760978"/>
            <a:ext cx="2892000" cy="23460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lang="en-US" sz="1800"/>
              <a:t>‘Encryption at rest’ refers to the encryption of data while it is being stored (IBM, 2025) in a data store or database.</a:t>
            </a:r>
            <a:endParaRPr sz="1800"/>
          </a:p>
        </p:txBody>
      </p:sp>
      <p:sp>
        <p:nvSpPr>
          <p:cNvPr id="203" name="Google Shape;203;p24"/>
          <p:cNvSpPr txBox="1"/>
          <p:nvPr>
            <p:ph idx="1" type="body"/>
          </p:nvPr>
        </p:nvSpPr>
        <p:spPr>
          <a:xfrm>
            <a:off x="4910125" y="3760978"/>
            <a:ext cx="2892000" cy="23460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rPr lang="en-US" sz="1800"/>
              <a:t>‘Encryption in flight’ refers to the encryption of data when it is sent from one place to another (IBM, 2025).</a:t>
            </a:r>
            <a:endParaRPr sz="1800"/>
          </a:p>
        </p:txBody>
      </p:sp>
      <p:sp>
        <p:nvSpPr>
          <p:cNvPr id="204" name="Google Shape;204;p24"/>
          <p:cNvSpPr txBox="1"/>
          <p:nvPr>
            <p:ph idx="1" type="body"/>
          </p:nvPr>
        </p:nvSpPr>
        <p:spPr>
          <a:xfrm>
            <a:off x="8544075" y="3760978"/>
            <a:ext cx="2892000" cy="23460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lang="en-US" sz="1800"/>
              <a:t>‘Encryption in use’ refers to the encryption of data which is in memory at runtime (Google Cloud, n. d.). </a:t>
            </a:r>
            <a:endParaRPr sz="1800"/>
          </a:p>
        </p:txBody>
      </p:sp>
      <p:sp>
        <p:nvSpPr>
          <p:cNvPr id="205" name="Google Shape;205;p24"/>
          <p:cNvSpPr txBox="1"/>
          <p:nvPr>
            <p:ph idx="1" type="body"/>
          </p:nvPr>
        </p:nvSpPr>
        <p:spPr>
          <a:xfrm>
            <a:off x="1345075" y="1572100"/>
            <a:ext cx="10022100" cy="14526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lang="en-US" sz="1800"/>
              <a:t>The encryption of data is an important part of data security, and systems where data is not encrypted should not be trusted with potentially sensitive data.  In order to ensure data security throughout our systems, data should be encrypted while it is at rest, while it is in flight, and while it is in use.</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5"/>
          <p:cNvSpPr txBox="1"/>
          <p:nvPr>
            <p:ph type="title"/>
          </p:nvPr>
        </p:nvSpPr>
        <p:spPr>
          <a:xfrm>
            <a:off x="2050825" y="232748"/>
            <a:ext cx="8610600" cy="1293000"/>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b="1" lang="en-US"/>
              <a:t>TRIPLE-A POLICIES</a:t>
            </a:r>
            <a:endParaRPr b="1"/>
          </a:p>
        </p:txBody>
      </p:sp>
      <p:pic>
        <p:nvPicPr>
          <p:cNvPr descr="Green Pace logo" id="211" name="Google Shape;211;p25"/>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
        <p:nvSpPr>
          <p:cNvPr id="212" name="Google Shape;212;p25"/>
          <p:cNvSpPr txBox="1"/>
          <p:nvPr>
            <p:ph idx="1" type="body"/>
          </p:nvPr>
        </p:nvSpPr>
        <p:spPr>
          <a:xfrm>
            <a:off x="1012325" y="3439447"/>
            <a:ext cx="2892000" cy="3993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None/>
            </a:pPr>
            <a:r>
              <a:rPr b="1" lang="en-US" sz="2000"/>
              <a:t>AUTHENTICATION:</a:t>
            </a:r>
            <a:endParaRPr b="1"/>
          </a:p>
        </p:txBody>
      </p:sp>
      <p:sp>
        <p:nvSpPr>
          <p:cNvPr id="213" name="Google Shape;213;p25"/>
          <p:cNvSpPr txBox="1"/>
          <p:nvPr>
            <p:ph idx="1" type="body"/>
          </p:nvPr>
        </p:nvSpPr>
        <p:spPr>
          <a:xfrm>
            <a:off x="4395200" y="3439447"/>
            <a:ext cx="2892000" cy="3993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None/>
            </a:pPr>
            <a:r>
              <a:rPr b="1" lang="en-US" sz="2000"/>
              <a:t>AUTHORIZATION:</a:t>
            </a:r>
            <a:endParaRPr b="1"/>
          </a:p>
        </p:txBody>
      </p:sp>
      <p:sp>
        <p:nvSpPr>
          <p:cNvPr id="214" name="Google Shape;214;p25"/>
          <p:cNvSpPr txBox="1"/>
          <p:nvPr>
            <p:ph idx="1" type="body"/>
          </p:nvPr>
        </p:nvSpPr>
        <p:spPr>
          <a:xfrm>
            <a:off x="7597700" y="3439450"/>
            <a:ext cx="3515100" cy="3993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None/>
            </a:pPr>
            <a:r>
              <a:rPr b="1" lang="en-US" sz="2000"/>
              <a:t>ACCOUNTING:</a:t>
            </a:r>
            <a:endParaRPr b="1"/>
          </a:p>
        </p:txBody>
      </p:sp>
      <p:sp>
        <p:nvSpPr>
          <p:cNvPr id="215" name="Google Shape;215;p25"/>
          <p:cNvSpPr txBox="1"/>
          <p:nvPr>
            <p:ph idx="1" type="body"/>
          </p:nvPr>
        </p:nvSpPr>
        <p:spPr>
          <a:xfrm>
            <a:off x="1012325" y="3913378"/>
            <a:ext cx="2892000" cy="23460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lang="en-US" sz="1800"/>
              <a:t>Authentication involves prompting system users for information which proves that they are who they say that they are (Fortinet, 2025). </a:t>
            </a:r>
            <a:endParaRPr sz="1800"/>
          </a:p>
        </p:txBody>
      </p:sp>
      <p:sp>
        <p:nvSpPr>
          <p:cNvPr id="216" name="Google Shape;216;p25"/>
          <p:cNvSpPr txBox="1"/>
          <p:nvPr>
            <p:ph idx="1" type="body"/>
          </p:nvPr>
        </p:nvSpPr>
        <p:spPr>
          <a:xfrm>
            <a:off x="4014200" y="3913375"/>
            <a:ext cx="3603900" cy="23460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Clr>
                <a:schemeClr val="dk1"/>
              </a:buClr>
              <a:buSzPts val="1100"/>
              <a:buFont typeface="Arial"/>
              <a:buNone/>
            </a:pPr>
            <a:r>
              <a:rPr lang="en-US" sz="1800"/>
              <a:t>“Authorization dictates what a user is allowed to do” (Fortinet, 2025). </a:t>
            </a:r>
            <a:endParaRPr sz="1800"/>
          </a:p>
        </p:txBody>
      </p:sp>
      <p:sp>
        <p:nvSpPr>
          <p:cNvPr id="217" name="Google Shape;217;p25"/>
          <p:cNvSpPr txBox="1"/>
          <p:nvPr>
            <p:ph idx="1" type="body"/>
          </p:nvPr>
        </p:nvSpPr>
        <p:spPr>
          <a:xfrm>
            <a:off x="7821801" y="3913379"/>
            <a:ext cx="3515100" cy="2346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200"/>
              </a:spcAft>
              <a:buClr>
                <a:schemeClr val="dk1"/>
              </a:buClr>
              <a:buSzPts val="1100"/>
              <a:buFont typeface="Arial"/>
              <a:buNone/>
            </a:pPr>
            <a:r>
              <a:rPr lang="en-US" sz="1800"/>
              <a:t>“Accounting keeps track of user activity…such as how long they were logged in, the data they sent or received, their…(IP) address…and the different services they accessed” (Fortinet, 2025).</a:t>
            </a:r>
            <a:endParaRPr sz="1800"/>
          </a:p>
        </p:txBody>
      </p:sp>
      <p:sp>
        <p:nvSpPr>
          <p:cNvPr id="218" name="Google Shape;218;p25"/>
          <p:cNvSpPr txBox="1"/>
          <p:nvPr>
            <p:ph idx="1" type="body"/>
          </p:nvPr>
        </p:nvSpPr>
        <p:spPr>
          <a:xfrm>
            <a:off x="1345075" y="1418600"/>
            <a:ext cx="10022100" cy="1685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800"/>
              <a:t>Triple a is “a security framework that controls access to computer resources, enforces policies, and audits usage…its combined processes play a major role in…cybersecurity by screening users and keeping in track of their activity while they are connected (Fortinet, 2025).  The three As in Triple-A stand for authentication, authorization, and accounting.</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6"/>
          <p:cNvSpPr txBox="1"/>
          <p:nvPr>
            <p:ph type="title"/>
          </p:nvPr>
        </p:nvSpPr>
        <p:spPr>
          <a:xfrm>
            <a:off x="2895600" y="670598"/>
            <a:ext cx="8610600" cy="12930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SzPts val="1800"/>
              <a:buNone/>
            </a:pPr>
            <a:r>
              <a:rPr b="1" lang="en-US"/>
              <a:t>Unit Testing</a:t>
            </a:r>
            <a:endParaRPr b="1"/>
          </a:p>
        </p:txBody>
      </p:sp>
      <p:sp>
        <p:nvSpPr>
          <p:cNvPr id="224" name="Google Shape;224;p26"/>
          <p:cNvSpPr txBox="1"/>
          <p:nvPr>
            <p:ph idx="1" type="body"/>
          </p:nvPr>
        </p:nvSpPr>
        <p:spPr>
          <a:xfrm>
            <a:off x="685800" y="2057385"/>
            <a:ext cx="10820400" cy="4024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lang="en-US"/>
              <a:t>“</a:t>
            </a:r>
            <a:r>
              <a:rPr lang="en-US"/>
              <a:t>Unit Testing is a software testing technique in which individual units or components of a software application are tested in isolation” (GeeksForGeeks, 2024). </a:t>
            </a:r>
            <a:endParaRPr/>
          </a:p>
          <a:p>
            <a:pPr indent="0" lvl="0" marL="0" rtl="0" algn="l">
              <a:lnSpc>
                <a:spcPct val="90000"/>
              </a:lnSpc>
              <a:spcBef>
                <a:spcPts val="1000"/>
              </a:spcBef>
              <a:spcAft>
                <a:spcPts val="0"/>
              </a:spcAft>
              <a:buSzPts val="1800"/>
              <a:buNone/>
            </a:pPr>
            <a:r>
              <a:t/>
            </a:r>
            <a:endParaRPr/>
          </a:p>
          <a:p>
            <a:pPr indent="0" lvl="0" marL="0" rtl="0" algn="l">
              <a:lnSpc>
                <a:spcPct val="90000"/>
              </a:lnSpc>
              <a:spcBef>
                <a:spcPts val="1000"/>
              </a:spcBef>
              <a:spcAft>
                <a:spcPts val="0"/>
              </a:spcAft>
              <a:buSzPts val="1800"/>
              <a:buNone/>
            </a:pPr>
            <a:r>
              <a:rPr lang="en-US"/>
              <a:t>By comprehensively unit testing small </a:t>
            </a:r>
            <a:r>
              <a:rPr lang="en-US"/>
              <a:t>components</a:t>
            </a:r>
            <a:r>
              <a:rPr lang="en-US"/>
              <a:t> of our system, we can assure a constant adherence to our security policy which will help us to increase the security of our systems.  </a:t>
            </a:r>
            <a:endParaRPr/>
          </a:p>
          <a:p>
            <a:pPr indent="0" lvl="0" marL="0" rtl="0" algn="l">
              <a:lnSpc>
                <a:spcPct val="90000"/>
              </a:lnSpc>
              <a:spcBef>
                <a:spcPts val="1000"/>
              </a:spcBef>
              <a:spcAft>
                <a:spcPts val="0"/>
              </a:spcAft>
              <a:buSzPts val="1800"/>
              <a:buNone/>
            </a:pPr>
            <a:r>
              <a:t/>
            </a:r>
            <a:endParaRPr/>
          </a:p>
          <a:p>
            <a:pPr indent="0" lvl="0" marL="0" rtl="0" algn="l">
              <a:lnSpc>
                <a:spcPct val="90000"/>
              </a:lnSpc>
              <a:spcBef>
                <a:spcPts val="1000"/>
              </a:spcBef>
              <a:spcAft>
                <a:spcPts val="0"/>
              </a:spcAft>
              <a:buSzPts val="1800"/>
              <a:buNone/>
            </a:pPr>
            <a:r>
              <a:rPr lang="en-US"/>
              <a:t>This is especially important when writing in C++ for optimized memory management.</a:t>
            </a:r>
            <a:endParaRPr/>
          </a:p>
        </p:txBody>
      </p:sp>
      <p:pic>
        <p:nvPicPr>
          <p:cNvPr descr="Green Pace logo" id="225" name="Google Shape;225;p26"/>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7"/>
          <p:cNvSpPr txBox="1"/>
          <p:nvPr>
            <p:ph type="title"/>
          </p:nvPr>
        </p:nvSpPr>
        <p:spPr>
          <a:xfrm>
            <a:off x="5728875" y="307800"/>
            <a:ext cx="6241800" cy="9090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SzPts val="1800"/>
              <a:buNone/>
            </a:pPr>
            <a:r>
              <a:rPr b="1" lang="en-US" sz="3200"/>
              <a:t>VerifyIntegerIsNotStringPositive</a:t>
            </a:r>
            <a:endParaRPr b="1" sz="3200"/>
          </a:p>
        </p:txBody>
      </p:sp>
      <p:sp>
        <p:nvSpPr>
          <p:cNvPr id="231" name="Google Shape;231;p27"/>
          <p:cNvSpPr txBox="1"/>
          <p:nvPr>
            <p:ph idx="1" type="body"/>
          </p:nvPr>
        </p:nvSpPr>
        <p:spPr>
          <a:xfrm>
            <a:off x="5842700" y="1216800"/>
            <a:ext cx="5623200" cy="5222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lang="en-US" sz="1800"/>
              <a:t>This positive unit test checks for adherence to Standard 1: Use Appropriate Data Types (STD-001-CPP) by declaring a variable called ‘number’ as a string data type when the name of the variable implies that it was meant to be used as an int data type.  </a:t>
            </a:r>
            <a:endParaRPr sz="1800"/>
          </a:p>
          <a:p>
            <a:pPr indent="0" lvl="0" marL="0" rtl="0" algn="l">
              <a:lnSpc>
                <a:spcPct val="90000"/>
              </a:lnSpc>
              <a:spcBef>
                <a:spcPts val="1000"/>
              </a:spcBef>
              <a:spcAft>
                <a:spcPts val="0"/>
              </a:spcAft>
              <a:buSzPts val="1800"/>
              <a:buNone/>
            </a:pPr>
            <a:r>
              <a:t/>
            </a:r>
            <a:endParaRPr sz="1800"/>
          </a:p>
          <a:p>
            <a:pPr indent="0" lvl="0" marL="0" rtl="0" algn="l">
              <a:lnSpc>
                <a:spcPct val="90000"/>
              </a:lnSpc>
              <a:spcBef>
                <a:spcPts val="1000"/>
              </a:spcBef>
              <a:spcAft>
                <a:spcPts val="0"/>
              </a:spcAft>
              <a:buSzPts val="1800"/>
              <a:buNone/>
            </a:pPr>
            <a:r>
              <a:rPr lang="en-US" sz="1800"/>
              <a:t>We use a boolean variable called ‘is_not_an_int’ which is set to ‘true’ if the ‘number’ variable is not of int data type.  </a:t>
            </a:r>
            <a:endParaRPr sz="1800"/>
          </a:p>
          <a:p>
            <a:pPr indent="0" lvl="0" marL="0" rtl="0" algn="l">
              <a:lnSpc>
                <a:spcPct val="90000"/>
              </a:lnSpc>
              <a:spcBef>
                <a:spcPts val="1000"/>
              </a:spcBef>
              <a:spcAft>
                <a:spcPts val="0"/>
              </a:spcAft>
              <a:buSzPts val="1800"/>
              <a:buNone/>
            </a:pPr>
            <a:r>
              <a:t/>
            </a:r>
            <a:endParaRPr sz="1800"/>
          </a:p>
          <a:p>
            <a:pPr indent="0" lvl="0" marL="0" rtl="0" algn="l">
              <a:lnSpc>
                <a:spcPct val="90000"/>
              </a:lnSpc>
              <a:spcBef>
                <a:spcPts val="1000"/>
              </a:spcBef>
              <a:spcAft>
                <a:spcPts val="0"/>
              </a:spcAft>
              <a:buSzPts val="1800"/>
              <a:buNone/>
            </a:pPr>
            <a:r>
              <a:rPr lang="en-US" sz="1800"/>
              <a:t>We then assert that ‘is_not_an_int’ has been set to true.</a:t>
            </a:r>
            <a:endParaRPr sz="1800"/>
          </a:p>
          <a:p>
            <a:pPr indent="0" lvl="0" marL="0" rtl="0" algn="l">
              <a:lnSpc>
                <a:spcPct val="90000"/>
              </a:lnSpc>
              <a:spcBef>
                <a:spcPts val="1000"/>
              </a:spcBef>
              <a:spcAft>
                <a:spcPts val="0"/>
              </a:spcAft>
              <a:buSzPts val="1800"/>
              <a:buNone/>
            </a:pPr>
            <a:r>
              <a:t/>
            </a:r>
            <a:endParaRPr sz="1800"/>
          </a:p>
          <a:p>
            <a:pPr indent="0" lvl="0" marL="0" rtl="0" algn="l">
              <a:lnSpc>
                <a:spcPct val="90000"/>
              </a:lnSpc>
              <a:spcBef>
                <a:spcPts val="1000"/>
              </a:spcBef>
              <a:spcAft>
                <a:spcPts val="0"/>
              </a:spcAft>
              <a:buSzPts val="1800"/>
              <a:buNone/>
            </a:pPr>
            <a:r>
              <a:rPr lang="en-US" sz="1800"/>
              <a:t>In practice, the value of this boolean variable could be used to determine whether or not </a:t>
            </a:r>
            <a:br>
              <a:rPr lang="en-US" sz="1800"/>
            </a:br>
            <a:r>
              <a:rPr lang="en-US" sz="1800"/>
              <a:t>user input is allowed to be set as the value of a variable.</a:t>
            </a:r>
            <a:endParaRPr sz="1800"/>
          </a:p>
          <a:p>
            <a:pPr indent="0" lvl="0" marL="0" rtl="0" algn="l">
              <a:lnSpc>
                <a:spcPct val="90000"/>
              </a:lnSpc>
              <a:spcBef>
                <a:spcPts val="1000"/>
              </a:spcBef>
              <a:spcAft>
                <a:spcPts val="0"/>
              </a:spcAft>
              <a:buSzPts val="1800"/>
              <a:buNone/>
            </a:pPr>
            <a:r>
              <a:t/>
            </a:r>
            <a:endParaRPr sz="1800"/>
          </a:p>
          <a:p>
            <a:pPr indent="0" lvl="0" marL="0" rtl="0" algn="l">
              <a:lnSpc>
                <a:spcPct val="90000"/>
              </a:lnSpc>
              <a:spcBef>
                <a:spcPts val="1000"/>
              </a:spcBef>
              <a:spcAft>
                <a:spcPts val="0"/>
              </a:spcAft>
              <a:buSzPts val="1800"/>
              <a:buNone/>
            </a:pPr>
            <a:r>
              <a:t/>
            </a:r>
            <a:endParaRPr sz="1800"/>
          </a:p>
          <a:p>
            <a:pPr indent="0" lvl="0" marL="0" rtl="0" algn="l">
              <a:lnSpc>
                <a:spcPct val="90000"/>
              </a:lnSpc>
              <a:spcBef>
                <a:spcPts val="1000"/>
              </a:spcBef>
              <a:spcAft>
                <a:spcPts val="0"/>
              </a:spcAft>
              <a:buSzPts val="1800"/>
              <a:buNone/>
            </a:pPr>
            <a:r>
              <a:t/>
            </a:r>
            <a:endParaRPr sz="1800"/>
          </a:p>
        </p:txBody>
      </p:sp>
      <p:pic>
        <p:nvPicPr>
          <p:cNvPr descr="Green Pace logo" id="232" name="Google Shape;232;p27"/>
          <p:cNvPicPr preferRelativeResize="0"/>
          <p:nvPr/>
        </p:nvPicPr>
        <p:blipFill rotWithShape="1">
          <a:blip r:embed="rId3">
            <a:alphaModFix/>
          </a:blip>
          <a:srcRect b="0" l="0" r="0" t="0"/>
          <a:stretch/>
        </p:blipFill>
        <p:spPr>
          <a:xfrm>
            <a:off x="11084074" y="5440526"/>
            <a:ext cx="886603" cy="1149223"/>
          </a:xfrm>
          <a:prstGeom prst="rect">
            <a:avLst/>
          </a:prstGeom>
          <a:noFill/>
          <a:ln>
            <a:noFill/>
          </a:ln>
        </p:spPr>
      </p:pic>
      <p:pic>
        <p:nvPicPr>
          <p:cNvPr id="233" name="Google Shape;233;p27"/>
          <p:cNvPicPr preferRelativeResize="0"/>
          <p:nvPr/>
        </p:nvPicPr>
        <p:blipFill>
          <a:blip r:embed="rId4">
            <a:alphaModFix/>
          </a:blip>
          <a:stretch>
            <a:fillRect/>
          </a:stretch>
        </p:blipFill>
        <p:spPr>
          <a:xfrm>
            <a:off x="266088" y="598300"/>
            <a:ext cx="5267325" cy="3086100"/>
          </a:xfrm>
          <a:prstGeom prst="rect">
            <a:avLst/>
          </a:prstGeom>
          <a:noFill/>
          <a:ln>
            <a:noFill/>
          </a:ln>
        </p:spPr>
      </p:pic>
      <p:pic>
        <p:nvPicPr>
          <p:cNvPr id="234" name="Google Shape;234;p27"/>
          <p:cNvPicPr preferRelativeResize="0"/>
          <p:nvPr/>
        </p:nvPicPr>
        <p:blipFill>
          <a:blip r:embed="rId5">
            <a:alphaModFix/>
          </a:blip>
          <a:stretch>
            <a:fillRect/>
          </a:stretch>
        </p:blipFill>
        <p:spPr>
          <a:xfrm>
            <a:off x="237975" y="3783250"/>
            <a:ext cx="5323575" cy="240188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