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116"/>
  </p:notesMasterIdLst>
  <p:handoutMasterIdLst>
    <p:handoutMasterId r:id="rId117"/>
  </p:handoutMasterIdLst>
  <p:sldIdLst>
    <p:sldId id="1519" r:id="rId7"/>
    <p:sldId id="1529" r:id="rId8"/>
    <p:sldId id="1549" r:id="rId9"/>
    <p:sldId id="1553" r:id="rId10"/>
    <p:sldId id="1554" r:id="rId11"/>
    <p:sldId id="1555" r:id="rId12"/>
    <p:sldId id="1556" r:id="rId13"/>
    <p:sldId id="1557" r:id="rId14"/>
    <p:sldId id="1559" r:id="rId15"/>
    <p:sldId id="1560" r:id="rId16"/>
    <p:sldId id="1561" r:id="rId17"/>
    <p:sldId id="1562" r:id="rId18"/>
    <p:sldId id="1563" r:id="rId19"/>
    <p:sldId id="1564" r:id="rId20"/>
    <p:sldId id="1565" r:id="rId21"/>
    <p:sldId id="1566" r:id="rId22"/>
    <p:sldId id="1651" r:id="rId23"/>
    <p:sldId id="1652" r:id="rId24"/>
    <p:sldId id="1653" r:id="rId25"/>
    <p:sldId id="1567" r:id="rId26"/>
    <p:sldId id="1569" r:id="rId27"/>
    <p:sldId id="1570" r:id="rId28"/>
    <p:sldId id="1568" r:id="rId29"/>
    <p:sldId id="1571" r:id="rId30"/>
    <p:sldId id="1572" r:id="rId31"/>
    <p:sldId id="1573" r:id="rId32"/>
    <p:sldId id="1574" r:id="rId33"/>
    <p:sldId id="1575" r:id="rId34"/>
    <p:sldId id="1579" r:id="rId35"/>
    <p:sldId id="1585" r:id="rId36"/>
    <p:sldId id="1576" r:id="rId37"/>
    <p:sldId id="1577" r:id="rId38"/>
    <p:sldId id="1578" r:id="rId39"/>
    <p:sldId id="1580" r:id="rId40"/>
    <p:sldId id="1581" r:id="rId41"/>
    <p:sldId id="1582" r:id="rId42"/>
    <p:sldId id="1583" r:id="rId43"/>
    <p:sldId id="1584" r:id="rId44"/>
    <p:sldId id="1587" r:id="rId45"/>
    <p:sldId id="1588" r:id="rId46"/>
    <p:sldId id="1589" r:id="rId47"/>
    <p:sldId id="1590" r:id="rId48"/>
    <p:sldId id="1592" r:id="rId49"/>
    <p:sldId id="1594" r:id="rId50"/>
    <p:sldId id="1593" r:id="rId51"/>
    <p:sldId id="1595" r:id="rId52"/>
    <p:sldId id="1596" r:id="rId53"/>
    <p:sldId id="1597" r:id="rId54"/>
    <p:sldId id="1598" r:id="rId55"/>
    <p:sldId id="1599" r:id="rId56"/>
    <p:sldId id="1601" r:id="rId57"/>
    <p:sldId id="1602" r:id="rId58"/>
    <p:sldId id="1603" r:id="rId59"/>
    <p:sldId id="1604" r:id="rId60"/>
    <p:sldId id="1605" r:id="rId61"/>
    <p:sldId id="1606" r:id="rId62"/>
    <p:sldId id="1607" r:id="rId63"/>
    <p:sldId id="1608" r:id="rId64"/>
    <p:sldId id="1609" r:id="rId65"/>
    <p:sldId id="1610" r:id="rId66"/>
    <p:sldId id="1611" r:id="rId67"/>
    <p:sldId id="1612" r:id="rId68"/>
    <p:sldId id="1613" r:id="rId69"/>
    <p:sldId id="1614" r:id="rId70"/>
    <p:sldId id="1655" r:id="rId71"/>
    <p:sldId id="1615" r:id="rId72"/>
    <p:sldId id="1616" r:id="rId73"/>
    <p:sldId id="1617" r:id="rId74"/>
    <p:sldId id="1654" r:id="rId75"/>
    <p:sldId id="1641" r:id="rId76"/>
    <p:sldId id="1642" r:id="rId77"/>
    <p:sldId id="1643" r:id="rId78"/>
    <p:sldId id="1644" r:id="rId79"/>
    <p:sldId id="1657" r:id="rId80"/>
    <p:sldId id="1658" r:id="rId81"/>
    <p:sldId id="1659" r:id="rId82"/>
    <p:sldId id="1660" r:id="rId83"/>
    <p:sldId id="1661" r:id="rId84"/>
    <p:sldId id="1662" r:id="rId85"/>
    <p:sldId id="1618" r:id="rId86"/>
    <p:sldId id="1619" r:id="rId87"/>
    <p:sldId id="1620" r:id="rId88"/>
    <p:sldId id="1621" r:id="rId89"/>
    <p:sldId id="1622" r:id="rId90"/>
    <p:sldId id="1623" r:id="rId91"/>
    <p:sldId id="1624" r:id="rId92"/>
    <p:sldId id="1625" r:id="rId93"/>
    <p:sldId id="1626" r:id="rId94"/>
    <p:sldId id="1627" r:id="rId95"/>
    <p:sldId id="1628" r:id="rId96"/>
    <p:sldId id="1629" r:id="rId97"/>
    <p:sldId id="1630" r:id="rId98"/>
    <p:sldId id="1631" r:id="rId99"/>
    <p:sldId id="1632" r:id="rId100"/>
    <p:sldId id="1656" r:id="rId101"/>
    <p:sldId id="1635" r:id="rId102"/>
    <p:sldId id="1636" r:id="rId103"/>
    <p:sldId id="1637" r:id="rId104"/>
    <p:sldId id="1639" r:id="rId105"/>
    <p:sldId id="1640" r:id="rId106"/>
    <p:sldId id="1638" r:id="rId107"/>
    <p:sldId id="1645" r:id="rId108"/>
    <p:sldId id="1646" r:id="rId109"/>
    <p:sldId id="1647" r:id="rId110"/>
    <p:sldId id="1648" r:id="rId111"/>
    <p:sldId id="1649" r:id="rId112"/>
    <p:sldId id="1650" r:id="rId113"/>
    <p:sldId id="1663" r:id="rId114"/>
    <p:sldId id="1532" r:id="rId1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8C00"/>
    <a:srgbClr val="FFB900"/>
    <a:srgbClr val="00BCF2"/>
    <a:srgbClr val="0078D7"/>
    <a:srgbClr val="00188F"/>
    <a:srgbClr val="737373"/>
    <a:srgbClr val="FFFFFF"/>
    <a:srgbClr val="D83B01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8" autoAdjust="0"/>
    <p:restoredTop sz="92136" autoAdjust="0"/>
  </p:normalViewPr>
  <p:slideViewPr>
    <p:cSldViewPr>
      <p:cViewPr varScale="1">
        <p:scale>
          <a:sx n="112" d="100"/>
          <a:sy n="112" d="100"/>
        </p:scale>
        <p:origin x="45" y="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3638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commentAuthors" Target="commentAuthors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presProps" Target="presProps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8/8/2018 10:47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44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8/8/2018 10:47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4765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387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647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6669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315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868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913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91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5611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8/8/2018 10:47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6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18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0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9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75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0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7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21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7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90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13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75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6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8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8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01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8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86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3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33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31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1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5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32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69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820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87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3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9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17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5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05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179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15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4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9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7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8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65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14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26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7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3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52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44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817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75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413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628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90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074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55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18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328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960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810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88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4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5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11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782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509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86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14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92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14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04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0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0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75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045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01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4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856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65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67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434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367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169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176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3755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551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52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8196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8/8/2018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659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8/8/2018 10:47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2109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8/8/2018 10:47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04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8/8/2018 10:47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108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8/8/2018 10:47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28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3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33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93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53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719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61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779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35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02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7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3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03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02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271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9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37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8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88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93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516" r:id="rId4"/>
    <p:sldLayoutId id="2147484517" r:id="rId5"/>
    <p:sldLayoutId id="2147484519" r:id="rId6"/>
    <p:sldLayoutId id="2147484515" r:id="rId7"/>
    <p:sldLayoutId id="2147484518" r:id="rId8"/>
    <p:sldLayoutId id="2147484520" r:id="rId9"/>
    <p:sldLayoutId id="2147484240" r:id="rId10"/>
    <p:sldLayoutId id="2147484241" r:id="rId11"/>
    <p:sldLayoutId id="2147484474" r:id="rId12"/>
    <p:sldLayoutId id="2147484245" r:id="rId13"/>
    <p:sldLayoutId id="2147484247" r:id="rId14"/>
    <p:sldLayoutId id="2147484249" r:id="rId15"/>
    <p:sldLayoutId id="2147484250" r:id="rId16"/>
    <p:sldLayoutId id="2147484264" r:id="rId17"/>
    <p:sldLayoutId id="2147484251" r:id="rId18"/>
    <p:sldLayoutId id="2147484463" r:id="rId19"/>
    <p:sldLayoutId id="2147484256" r:id="rId20"/>
    <p:sldLayoutId id="2147484257" r:id="rId21"/>
    <p:sldLayoutId id="2147484260" r:id="rId22"/>
    <p:sldLayoutId id="2147484299" r:id="rId23"/>
    <p:sldLayoutId id="2147484263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  <p:sldLayoutId id="2147484486" r:id="rId16"/>
    <p:sldLayoutId id="2147484487" r:id="rId17"/>
    <p:sldLayoutId id="2147484488" r:id="rId18"/>
    <p:sldLayoutId id="2147484489" r:id="rId19"/>
    <p:sldLayoutId id="2147484490" r:id="rId20"/>
    <p:sldLayoutId id="2147484491" r:id="rId21"/>
    <p:sldLayoutId id="2147484492" r:id="rId22"/>
    <p:sldLayoutId id="2147484493" r:id="rId23"/>
    <p:sldLayoutId id="2147484494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33" r:id="rId4"/>
    <p:sldLayoutId id="2147484534" r:id="rId5"/>
    <p:sldLayoutId id="2147484535" r:id="rId6"/>
    <p:sldLayoutId id="2147484536" r:id="rId7"/>
    <p:sldLayoutId id="2147484537" r:id="rId8"/>
    <p:sldLayoutId id="2147484538" r:id="rId9"/>
    <p:sldLayoutId id="2147484500" r:id="rId10"/>
    <p:sldLayoutId id="2147484501" r:id="rId11"/>
    <p:sldLayoutId id="2147484502" r:id="rId12"/>
    <p:sldLayoutId id="2147484503" r:id="rId13"/>
    <p:sldLayoutId id="2147484504" r:id="rId14"/>
    <p:sldLayoutId id="2147484505" r:id="rId15"/>
    <p:sldLayoutId id="2147484506" r:id="rId16"/>
    <p:sldLayoutId id="2147484507" r:id="rId17"/>
    <p:sldLayoutId id="2147484508" r:id="rId18"/>
    <p:sldLayoutId id="2147484509" r:id="rId19"/>
    <p:sldLayoutId id="2147484510" r:id="rId20"/>
    <p:sldLayoutId id="2147484511" r:id="rId21"/>
    <p:sldLayoutId id="2147484512" r:id="rId22"/>
    <p:sldLayoutId id="2147484513" r:id="rId23"/>
    <p:sldLayoutId id="2147484514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8C11E-6ADF-4721-9E20-7E4AD26D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" y="0"/>
            <a:ext cx="12428494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93E0A0-038C-45A1-BCD3-7527290E6B33}"/>
              </a:ext>
            </a:extLst>
          </p:cNvPr>
          <p:cNvSpPr/>
          <p:nvPr/>
        </p:nvSpPr>
        <p:spPr bwMode="auto">
          <a:xfrm>
            <a:off x="0" y="2046913"/>
            <a:ext cx="12436475" cy="2376264"/>
          </a:xfrm>
          <a:prstGeom prst="rect">
            <a:avLst/>
          </a:prstGeom>
          <a:solidFill>
            <a:schemeClr val="bg1">
              <a:lumMod val="50000"/>
              <a:alpha val="8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201" y="2057102"/>
            <a:ext cx="9143936" cy="1177282"/>
          </a:xfrm>
        </p:spPr>
        <p:txBody>
          <a:bodyPr/>
          <a:lstStyle/>
          <a:p>
            <a:r>
              <a:rPr lang="en-US" dirty="0"/>
              <a:t>Azure Networking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2200" y="3235706"/>
            <a:ext cx="7315137" cy="1828007"/>
          </a:xfrm>
        </p:spPr>
        <p:txBody>
          <a:bodyPr/>
          <a:lstStyle/>
          <a:p>
            <a:r>
              <a:rPr lang="en-US"/>
              <a:t>Richard Cheney</a:t>
            </a:r>
            <a:endParaRPr lang="en-US" dirty="0"/>
          </a:p>
          <a:p>
            <a:r>
              <a:rPr lang="en-US" sz="2000" dirty="0"/>
              <a:t>Cloud Solution Architect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A2F78-F765-4EA1-BCEB-5FE37B2E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10772240" y="3994261"/>
            <a:ext cx="1483418" cy="310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DC9819-D928-4E9E-9E4A-44441758CC1B}"/>
              </a:ext>
            </a:extLst>
          </p:cNvPr>
          <p:cNvSpPr/>
          <p:nvPr/>
        </p:nvSpPr>
        <p:spPr>
          <a:xfrm>
            <a:off x="691120" y="4029610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@</a:t>
            </a:r>
            <a:r>
              <a:rPr lang="en-US" sz="1400" dirty="0" err="1"/>
              <a:t>adamraffe</a:t>
            </a:r>
            <a:endParaRPr lang="en-US" sz="1400" dirty="0"/>
          </a:p>
        </p:txBody>
      </p:sp>
      <p:pic>
        <p:nvPicPr>
          <p:cNvPr id="9" name="Picture 2" descr="Image result for twitter logo transparent">
            <a:extLst>
              <a:ext uri="{FF2B5EF4-FFF2-40B4-BE49-F238E27FC236}">
                <a16:creationId xmlns:a16="http://schemas.microsoft.com/office/drawing/2014/main" id="{D3A2521F-1F72-4ED7-B580-A195D403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7" y="4030907"/>
            <a:ext cx="338207" cy="33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6227649"/>
            <a:ext cx="11889564" cy="653989"/>
          </a:xfrm>
        </p:spPr>
        <p:txBody>
          <a:bodyPr/>
          <a:lstStyle/>
          <a:p>
            <a:pPr algn="ctr"/>
            <a:r>
              <a:rPr lang="en-US" sz="3600" dirty="0"/>
              <a:t>VMs have outbound Internet connectivity </a:t>
            </a:r>
            <a:r>
              <a:rPr lang="en-US" sz="3600" i="1" dirty="0"/>
              <a:t>by default.</a:t>
            </a:r>
            <a:endParaRPr lang="en-US" sz="3600" dirty="0"/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1" y="454431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35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 bwMode="auto">
          <a:xfrm>
            <a:off x="4752975" y="2000250"/>
            <a:ext cx="1371600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3458337" y="1971570"/>
            <a:ext cx="2496314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 flipH="1">
            <a:off x="6252905" y="2014650"/>
            <a:ext cx="2125571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749" y="559347"/>
            <a:ext cx="1378585" cy="13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45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298" y="4505374"/>
            <a:ext cx="11887878" cy="1288123"/>
          </a:xfrm>
        </p:spPr>
        <p:txBody>
          <a:bodyPr/>
          <a:lstStyle/>
          <a:p>
            <a:pPr algn="ctr"/>
            <a:r>
              <a:rPr lang="en-US" sz="3600" dirty="0"/>
              <a:t>NSGs </a:t>
            </a:r>
            <a:r>
              <a:rPr lang="en-US" sz="3600" i="1" dirty="0"/>
              <a:t>only</a:t>
            </a:r>
            <a:r>
              <a:rPr lang="en-US" sz="3600" dirty="0"/>
              <a:t> work if a resource is connected to a vNet – </a:t>
            </a:r>
            <a:br>
              <a:rPr lang="en-US" sz="3600" dirty="0"/>
            </a:br>
            <a:r>
              <a:rPr lang="en-US" sz="3600" dirty="0"/>
              <a:t>they do not work for other resources (e.g. PaaS services).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50EDE2-C949-4C90-8499-A566B6BAF4DD}"/>
              </a:ext>
            </a:extLst>
          </p:cNvPr>
          <p:cNvSpPr/>
          <p:nvPr/>
        </p:nvSpPr>
        <p:spPr bwMode="auto">
          <a:xfrm>
            <a:off x="3697957" y="1336195"/>
            <a:ext cx="4896544" cy="2024904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19" descr="A close up of a sign&#10;&#10;Description generated with high confidence">
            <a:extLst>
              <a:ext uri="{FF2B5EF4-FFF2-40B4-BE49-F238E27FC236}">
                <a16:creationId xmlns:a16="http://schemas.microsoft.com/office/drawing/2014/main" id="{F1D5E5FA-F274-475A-87DD-92C00E04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24" y="1568357"/>
            <a:ext cx="780290" cy="780290"/>
          </a:xfrm>
          <a:prstGeom prst="rect">
            <a:avLst/>
          </a:prstGeom>
        </p:spPr>
      </p:pic>
      <p:pic>
        <p:nvPicPr>
          <p:cNvPr id="4" name="Picture 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E9FD12F-24BF-4AA1-B919-4722DCED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438" y="1527178"/>
            <a:ext cx="822193" cy="822193"/>
          </a:xfrm>
          <a:prstGeom prst="rect">
            <a:avLst/>
          </a:prstGeom>
        </p:spPr>
      </p:pic>
      <p:pic>
        <p:nvPicPr>
          <p:cNvPr id="7" name="Picture 6" descr="A stop sign&#10;&#10;Description generated with high confidence">
            <a:extLst>
              <a:ext uri="{FF2B5EF4-FFF2-40B4-BE49-F238E27FC236}">
                <a16:creationId xmlns:a16="http://schemas.microsoft.com/office/drawing/2014/main" id="{B4A4DF6E-4C1B-4172-B6CB-E902FF3D9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181" y="2307469"/>
            <a:ext cx="894201" cy="89420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A93B31E-3636-421A-8102-1EA9BF0CC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7501" y="2988206"/>
            <a:ext cx="721802" cy="7218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4E3E5-1624-4081-AF1B-ACDFB57BF684}"/>
              </a:ext>
            </a:extLst>
          </p:cNvPr>
          <p:cNvGrpSpPr/>
          <p:nvPr/>
        </p:nvGrpSpPr>
        <p:grpSpPr>
          <a:xfrm>
            <a:off x="2027866" y="2453067"/>
            <a:ext cx="1210426" cy="1082973"/>
            <a:chOff x="1767451" y="1905233"/>
            <a:chExt cx="560822" cy="51518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9BFF2F-7876-4810-AA3D-22E688D2B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CB1EB8-26EA-402D-BC7E-2632460A8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6042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Advanced Network Topologies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221459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2890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How do we build multiple vNet topologies in Azure?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352D10-84D5-4ED3-80AD-98C9D30CA395}"/>
              </a:ext>
            </a:extLst>
          </p:cNvPr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D3DD8F-9BBE-4F35-A3D1-B5FE3449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24BB45-9FA1-4B79-ADBC-FB9B015BF529}"/>
              </a:ext>
            </a:extLst>
          </p:cNvPr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6CB363-A873-4A1A-9081-F33527186AB7}"/>
              </a:ext>
            </a:extLst>
          </p:cNvPr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A14182-73E5-4FFA-B23F-5B869DB6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01324E-84A6-4312-AC89-3049FBAF4A91}"/>
              </a:ext>
            </a:extLst>
          </p:cNvPr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8E96FF-01CF-49DB-95E0-000C1B9E99BA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EF889D-0551-46C9-8EC9-960411C7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704D0A5-C41F-4ABA-86AE-060D229021B4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08369D-F6DE-4549-AC52-EA6723C7A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C76D7DC-5A22-4082-A6C1-1F812214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8064F0-18B9-48AE-A83F-F14B8F3D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90BE5D-8297-47FB-8909-952E7C874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43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777511" y="834320"/>
            <a:ext cx="5440726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Let’s say we use vNet peering to create connections between the hub and both spoke vNets.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189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851745" y="728670"/>
            <a:ext cx="5152694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We might expect Spoke1 VMs to be able to talk to Spoke2 VMs, but this doesn’t work.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2F4301-5903-45AC-92AD-4FE26B1C7FDD}"/>
              </a:ext>
            </a:extLst>
          </p:cNvPr>
          <p:cNvSpPr/>
          <p:nvPr/>
        </p:nvSpPr>
        <p:spPr bwMode="auto">
          <a:xfrm>
            <a:off x="4309900" y="2504661"/>
            <a:ext cx="3253778" cy="3180522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CCA4F3-5C68-4A90-BBAC-DD20993F4926}"/>
              </a:ext>
            </a:extLst>
          </p:cNvPr>
          <p:cNvGrpSpPr/>
          <p:nvPr/>
        </p:nvGrpSpPr>
        <p:grpSpPr>
          <a:xfrm>
            <a:off x="5522118" y="4737009"/>
            <a:ext cx="504243" cy="470826"/>
            <a:chOff x="1767451" y="1905233"/>
            <a:chExt cx="560822" cy="51518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833BD8-36E9-4E4C-85BE-55BD2CB5C871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7C105C-BDDA-4984-9156-359CC5F4A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511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2F4301-5903-45AC-92AD-4FE26B1C7FDD}"/>
              </a:ext>
            </a:extLst>
          </p:cNvPr>
          <p:cNvSpPr/>
          <p:nvPr/>
        </p:nvSpPr>
        <p:spPr bwMode="auto">
          <a:xfrm>
            <a:off x="4309900" y="2504661"/>
            <a:ext cx="3253778" cy="3180522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CCA4F3-5C68-4A90-BBAC-DD20993F4926}"/>
              </a:ext>
            </a:extLst>
          </p:cNvPr>
          <p:cNvGrpSpPr/>
          <p:nvPr/>
        </p:nvGrpSpPr>
        <p:grpSpPr>
          <a:xfrm>
            <a:off x="5522118" y="4737009"/>
            <a:ext cx="504243" cy="470826"/>
            <a:chOff x="1767451" y="1905233"/>
            <a:chExt cx="560822" cy="51518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833BD8-36E9-4E4C-85BE-55BD2CB5C871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7C105C-BDDA-4984-9156-359CC5F4A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A82F451-0F69-4C67-A158-38A0B0A2D9F3}"/>
              </a:ext>
            </a:extLst>
          </p:cNvPr>
          <p:cNvSpPr/>
          <p:nvPr/>
        </p:nvSpPr>
        <p:spPr bwMode="auto">
          <a:xfrm>
            <a:off x="1" y="-1"/>
            <a:ext cx="12436474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7CD7A-48E5-4482-933C-8F64C19D0FA2}"/>
              </a:ext>
            </a:extLst>
          </p:cNvPr>
          <p:cNvSpPr/>
          <p:nvPr/>
        </p:nvSpPr>
        <p:spPr bwMode="auto">
          <a:xfrm>
            <a:off x="1" y="2443320"/>
            <a:ext cx="12436474" cy="1301974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05569" y="2495913"/>
            <a:ext cx="12025336" cy="119887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This is because vNet </a:t>
            </a:r>
            <a:r>
              <a:rPr lang="en-GB" sz="3600" dirty="0" err="1">
                <a:solidFill>
                  <a:schemeClr val="bg1"/>
                </a:solidFill>
              </a:rPr>
              <a:t>peerings</a:t>
            </a:r>
            <a:r>
              <a:rPr lang="en-GB" sz="3600" dirty="0">
                <a:solidFill>
                  <a:schemeClr val="bg1"/>
                </a:solidFill>
              </a:rPr>
              <a:t> are </a:t>
            </a:r>
            <a:r>
              <a:rPr lang="en-GB" sz="3600" b="1" dirty="0">
                <a:solidFill>
                  <a:schemeClr val="bg1"/>
                </a:solidFill>
              </a:rPr>
              <a:t>non-transitive – 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we can’t talk from vNet A to C, through B.</a:t>
            </a:r>
          </a:p>
        </p:txBody>
      </p:sp>
    </p:spTree>
    <p:extLst>
      <p:ext uri="{BB962C8B-B14F-4D97-AF65-F5344CB8AC3E}">
        <p14:creationId xmlns:p14="http://schemas.microsoft.com/office/powerpoint/2010/main" val="2306665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13581" y="728670"/>
            <a:ext cx="6549049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Using a site-2-site VPN with BGP will allow spoke to spoke communication through the hub.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78" y="1950760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78" y="5629656"/>
            <a:ext cx="527348" cy="52734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20E357-5AF1-4DA8-B994-FB3C98BD158D}"/>
              </a:ext>
            </a:extLst>
          </p:cNvPr>
          <p:cNvSpPr/>
          <p:nvPr/>
        </p:nvSpPr>
        <p:spPr bwMode="auto">
          <a:xfrm>
            <a:off x="3953600" y="3356945"/>
            <a:ext cx="1195699" cy="1148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56AD2936-F4EF-4C3C-9D9E-F643B0670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163" y="3450573"/>
            <a:ext cx="606169" cy="6061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B8D522-12CD-4DF9-8991-89590638864F}"/>
              </a:ext>
            </a:extLst>
          </p:cNvPr>
          <p:cNvSpPr/>
          <p:nvPr/>
        </p:nvSpPr>
        <p:spPr>
          <a:xfrm>
            <a:off x="4022067" y="4088858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1FE493-9D28-497A-8BB1-223969579508}"/>
              </a:ext>
            </a:extLst>
          </p:cNvPr>
          <p:cNvSpPr/>
          <p:nvPr/>
        </p:nvSpPr>
        <p:spPr bwMode="auto">
          <a:xfrm>
            <a:off x="6862631" y="1905785"/>
            <a:ext cx="1195699" cy="1159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DDBFD32A-341E-4B32-A112-0410E3408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828" y="2015493"/>
            <a:ext cx="606169" cy="6061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FA8B0B1-12FC-4839-8D21-095C2EF6FC9C}"/>
              </a:ext>
            </a:extLst>
          </p:cNvPr>
          <p:cNvSpPr/>
          <p:nvPr/>
        </p:nvSpPr>
        <p:spPr>
          <a:xfrm>
            <a:off x="6931098" y="2637698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DC70A7-AF47-4529-8EF9-823987A71334}"/>
              </a:ext>
            </a:extLst>
          </p:cNvPr>
          <p:cNvSpPr/>
          <p:nvPr/>
        </p:nvSpPr>
        <p:spPr bwMode="auto">
          <a:xfrm>
            <a:off x="6867042" y="4984253"/>
            <a:ext cx="1195699" cy="1159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3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82C7407F-D950-4EB3-BD4E-E64F1400C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239" y="5093961"/>
            <a:ext cx="606169" cy="60616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8BA849-A6C4-4D04-BC18-50DAD1CAFE8E}"/>
              </a:ext>
            </a:extLst>
          </p:cNvPr>
          <p:cNvSpPr/>
          <p:nvPr/>
        </p:nvSpPr>
        <p:spPr>
          <a:xfrm>
            <a:off x="6935509" y="5716166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E4D3D2A8-2AD0-4067-85D6-4E5A32B4AB70}"/>
              </a:ext>
            </a:extLst>
          </p:cNvPr>
          <p:cNvSpPr/>
          <p:nvPr/>
        </p:nvSpPr>
        <p:spPr bwMode="auto">
          <a:xfrm rot="3838588">
            <a:off x="5920893" y="1935824"/>
            <a:ext cx="206494" cy="2262989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5D75AC77-D244-41C6-BEBC-85E993BF0F71}"/>
              </a:ext>
            </a:extLst>
          </p:cNvPr>
          <p:cNvSpPr/>
          <p:nvPr/>
        </p:nvSpPr>
        <p:spPr bwMode="auto">
          <a:xfrm rot="7189806">
            <a:off x="5921800" y="3440812"/>
            <a:ext cx="182086" cy="2333721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6BCF7-2EB2-47B9-8D37-7305B454144A}"/>
              </a:ext>
            </a:extLst>
          </p:cNvPr>
          <p:cNvSpPr/>
          <p:nvPr/>
        </p:nvSpPr>
        <p:spPr>
          <a:xfrm rot="20021662">
            <a:off x="5776061" y="2911325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694617-CA11-48B8-88AD-DE6FB90FAF63}"/>
              </a:ext>
            </a:extLst>
          </p:cNvPr>
          <p:cNvSpPr/>
          <p:nvPr/>
        </p:nvSpPr>
        <p:spPr>
          <a:xfrm rot="1816088">
            <a:off x="5725639" y="4440518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62B4EA2-C888-4078-9A93-870DCE07A8DA}"/>
              </a:ext>
            </a:extLst>
          </p:cNvPr>
          <p:cNvSpPr/>
          <p:nvPr/>
        </p:nvSpPr>
        <p:spPr bwMode="auto">
          <a:xfrm>
            <a:off x="4309900" y="2291384"/>
            <a:ext cx="3944478" cy="3393799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E0A4-C808-46AC-8820-BA33E9500250}"/>
              </a:ext>
            </a:extLst>
          </p:cNvPr>
          <p:cNvCxnSpPr>
            <a:cxnSpLocks/>
          </p:cNvCxnSpPr>
          <p:nvPr/>
        </p:nvCxnSpPr>
        <p:spPr>
          <a:xfrm flipV="1">
            <a:off x="5223927" y="2852017"/>
            <a:ext cx="1638703" cy="8045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488CD3-7A28-421D-9640-57806439FA25}"/>
              </a:ext>
            </a:extLst>
          </p:cNvPr>
          <p:cNvCxnSpPr>
            <a:cxnSpLocks/>
          </p:cNvCxnSpPr>
          <p:nvPr/>
        </p:nvCxnSpPr>
        <p:spPr>
          <a:xfrm>
            <a:off x="5223927" y="3988283"/>
            <a:ext cx="1707171" cy="96498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C4499ED-C50A-4394-A0D2-A803120CCD67}"/>
              </a:ext>
            </a:extLst>
          </p:cNvPr>
          <p:cNvSpPr/>
          <p:nvPr/>
        </p:nvSpPr>
        <p:spPr>
          <a:xfrm rot="20021662">
            <a:off x="5907081" y="318873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BGP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E2C774-4966-4E0B-BF76-B4BEA3889E93}"/>
              </a:ext>
            </a:extLst>
          </p:cNvPr>
          <p:cNvSpPr/>
          <p:nvPr/>
        </p:nvSpPr>
        <p:spPr>
          <a:xfrm rot="1677310">
            <a:off x="5870994" y="419657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3280041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821234" y="1141669"/>
            <a:ext cx="5045347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Alternatively, a full mesh of vNet </a:t>
            </a:r>
            <a:r>
              <a:rPr lang="en-GB" sz="3200" dirty="0" err="1"/>
              <a:t>peerings</a:t>
            </a:r>
            <a:r>
              <a:rPr lang="en-GB" sz="3200" dirty="0"/>
              <a:t> will work.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A68A777-06CD-4EBE-AC18-E5B54B8CFBA2}"/>
              </a:ext>
            </a:extLst>
          </p:cNvPr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2A49C0-609A-4005-9906-17F16575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2" y="4120874"/>
            <a:ext cx="780290" cy="7802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2B1615B-0A33-4407-ABFD-1624C05D434A}"/>
              </a:ext>
            </a:extLst>
          </p:cNvPr>
          <p:cNvSpPr/>
          <p:nvPr/>
        </p:nvSpPr>
        <p:spPr>
          <a:xfrm>
            <a:off x="8365552" y="4326353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C32952-3EB0-4AD8-BF1F-BC3F22F30ED3}"/>
              </a:ext>
            </a:extLst>
          </p:cNvPr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06E0D-B717-457C-BB6C-18768505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2" y="1275896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79F1A44-FA7B-4939-823D-9B739133784C}"/>
              </a:ext>
            </a:extLst>
          </p:cNvPr>
          <p:cNvSpPr/>
          <p:nvPr/>
        </p:nvSpPr>
        <p:spPr>
          <a:xfrm>
            <a:off x="8365552" y="148137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843F90-A0AC-4125-A925-9D77031739CF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D8513-81F9-432E-86D3-3523C6E0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F1C1C66-CBBC-4D14-A6AE-E8F4B03BB0E3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47FB9E3C-B666-4206-AF62-3354548AE31D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11274-3D62-43AC-96CD-C7187F9FE3F6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FBF0EB6-904C-47DB-93FD-1F301E0F7701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5F47C4-CA01-4436-ABB5-137C147509F5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56A5C7E-90AC-4951-B92F-6BEDDBA2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5989E7C-6B16-4B62-9745-A6BB9CED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879B44E-7688-4D9E-9069-0CF866BB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0838111-B52A-48B9-8CA9-7ABCA6A9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47BCB642-B1C3-4738-9CBD-1CCCC0AD8F2B}"/>
              </a:ext>
            </a:extLst>
          </p:cNvPr>
          <p:cNvSpPr/>
          <p:nvPr/>
        </p:nvSpPr>
        <p:spPr bwMode="auto">
          <a:xfrm rot="16200000">
            <a:off x="6141101" y="3501305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92F4CA-3856-4462-B21F-09DE4D0F03D4}"/>
              </a:ext>
            </a:extLst>
          </p:cNvPr>
          <p:cNvSpPr/>
          <p:nvPr/>
        </p:nvSpPr>
        <p:spPr>
          <a:xfrm rot="16200000">
            <a:off x="6505771" y="3657103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85126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592017" y="5119300"/>
            <a:ext cx="5970177" cy="154794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2800" dirty="0"/>
              <a:t>It’s possible to use a gateway in a ‘remote’ vNet (e.g. to share an ExpressRoute / VPN connection among spoke vNets).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A68A777-06CD-4EBE-AC18-E5B54B8CFBA2}"/>
              </a:ext>
            </a:extLst>
          </p:cNvPr>
          <p:cNvSpPr/>
          <p:nvPr/>
        </p:nvSpPr>
        <p:spPr bwMode="auto">
          <a:xfrm>
            <a:off x="7226349" y="36593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2A49C0-609A-4005-9906-17F16575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688826"/>
            <a:ext cx="780290" cy="7802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2B1615B-0A33-4407-ABFD-1624C05D434A}"/>
              </a:ext>
            </a:extLst>
          </p:cNvPr>
          <p:cNvSpPr/>
          <p:nvPr/>
        </p:nvSpPr>
        <p:spPr>
          <a:xfrm>
            <a:off x="8797600" y="38943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C32952-3EB0-4AD8-BF1F-BC3F22F30ED3}"/>
              </a:ext>
            </a:extLst>
          </p:cNvPr>
          <p:cNvSpPr/>
          <p:nvPr/>
        </p:nvSpPr>
        <p:spPr bwMode="auto">
          <a:xfrm>
            <a:off x="7226349" y="760958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06E0D-B717-457C-BB6C-18768505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843848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79F1A44-FA7B-4939-823D-9B739133784C}"/>
              </a:ext>
            </a:extLst>
          </p:cNvPr>
          <p:cNvSpPr/>
          <p:nvPr/>
        </p:nvSpPr>
        <p:spPr>
          <a:xfrm>
            <a:off x="8797600" y="104932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843F90-A0AC-4125-A925-9D77031739CF}"/>
              </a:ext>
            </a:extLst>
          </p:cNvPr>
          <p:cNvSpPr/>
          <p:nvPr/>
        </p:nvSpPr>
        <p:spPr bwMode="auto">
          <a:xfrm>
            <a:off x="2864911" y="2196932"/>
            <a:ext cx="2791064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D8513-81F9-432E-86D3-3523C6E0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961" y="2200853"/>
            <a:ext cx="780290" cy="7802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F1C1C66-CBBC-4D14-A6AE-E8F4B03BB0E3}"/>
              </a:ext>
            </a:extLst>
          </p:cNvPr>
          <p:cNvSpPr/>
          <p:nvPr/>
        </p:nvSpPr>
        <p:spPr>
          <a:xfrm>
            <a:off x="3967251" y="2406332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47FB9E3C-B666-4206-AF62-3354548AE31D}"/>
              </a:ext>
            </a:extLst>
          </p:cNvPr>
          <p:cNvSpPr/>
          <p:nvPr/>
        </p:nvSpPr>
        <p:spPr bwMode="auto">
          <a:xfrm rot="20577215">
            <a:off x="5407171" y="2485700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11274-3D62-43AC-96CD-C7187F9FE3F6}"/>
              </a:ext>
            </a:extLst>
          </p:cNvPr>
          <p:cNvSpPr/>
          <p:nvPr/>
        </p:nvSpPr>
        <p:spPr>
          <a:xfrm rot="20577215">
            <a:off x="5789461" y="263453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FBF0EB6-904C-47DB-93FD-1F301E0F7701}"/>
              </a:ext>
            </a:extLst>
          </p:cNvPr>
          <p:cNvSpPr/>
          <p:nvPr/>
        </p:nvSpPr>
        <p:spPr bwMode="auto">
          <a:xfrm rot="1263353">
            <a:off x="5424420" y="3601176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5F47C4-CA01-4436-ABB5-137C147509F5}"/>
              </a:ext>
            </a:extLst>
          </p:cNvPr>
          <p:cNvSpPr/>
          <p:nvPr/>
        </p:nvSpPr>
        <p:spPr>
          <a:xfrm rot="1263353">
            <a:off x="5806710" y="3750014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56A5C7E-90AC-4951-B92F-6BEDDBA2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36" y="1767548"/>
            <a:ext cx="527348" cy="5273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5989E7C-6B16-4B62-9745-A6BB9CED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565" y="2196932"/>
            <a:ext cx="527348" cy="5273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879B44E-7688-4D9E-9069-0CF866BB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210" y="4604572"/>
            <a:ext cx="527348" cy="52734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0838111-B52A-48B9-8CA9-7ABCA6A9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36" y="5049892"/>
            <a:ext cx="527348" cy="527348"/>
          </a:xfrm>
          <a:prstGeom prst="rect">
            <a:avLst/>
          </a:prstGeom>
        </p:spPr>
      </p:pic>
      <p:pic>
        <p:nvPicPr>
          <p:cNvPr id="22" name="Picture 21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91493D-014C-4CBF-B256-3A17C5B4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684" y="3098048"/>
            <a:ext cx="780290" cy="7802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CA1CCCD-F2E3-4D9C-82ED-B1869B345DD0}"/>
              </a:ext>
            </a:extLst>
          </p:cNvPr>
          <p:cNvSpPr/>
          <p:nvPr/>
        </p:nvSpPr>
        <p:spPr>
          <a:xfrm>
            <a:off x="2857969" y="3870377"/>
            <a:ext cx="1488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ExpressRoute / VPN</a:t>
            </a:r>
            <a:endParaRPr lang="en-GB" sz="1200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8109BD73-96CA-40AE-9D61-9C91F0C93858}"/>
              </a:ext>
            </a:extLst>
          </p:cNvPr>
          <p:cNvSpPr/>
          <p:nvPr/>
        </p:nvSpPr>
        <p:spPr bwMode="auto">
          <a:xfrm rot="5400000" flipV="1">
            <a:off x="2240246" y="2797257"/>
            <a:ext cx="306504" cy="1705373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368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653989"/>
          </a:xfrm>
        </p:spPr>
        <p:txBody>
          <a:bodyPr/>
          <a:lstStyle/>
          <a:p>
            <a:pPr algn="ctr"/>
            <a:r>
              <a:rPr lang="en-US" sz="3200" dirty="0"/>
              <a:t>Technically, it is the </a:t>
            </a:r>
            <a:r>
              <a:rPr lang="en-US" sz="3200" i="1" dirty="0"/>
              <a:t>Network Interface </a:t>
            </a:r>
            <a:r>
              <a:rPr lang="en-US" sz="3200" dirty="0"/>
              <a:t>that connects a VM to a subnet.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2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Private IP addresses (i.e. taken from the subnet range) can be allocated either </a:t>
            </a:r>
            <a:r>
              <a:rPr lang="en-US" sz="3200" i="1" dirty="0"/>
              <a:t>dynamically</a:t>
            </a:r>
            <a:r>
              <a:rPr lang="en-US" sz="3200" dirty="0"/>
              <a:t> or </a:t>
            </a:r>
            <a:r>
              <a:rPr lang="en-US" sz="3200" i="1" dirty="0"/>
              <a:t>statically</a:t>
            </a:r>
            <a:r>
              <a:rPr lang="en-US" sz="32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285" y="2683688"/>
            <a:ext cx="1704975" cy="5238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9" name="Rectangle: Rounded Corners 8"/>
          <p:cNvSpPr/>
          <p:nvPr/>
        </p:nvSpPr>
        <p:spPr bwMode="auto">
          <a:xfrm>
            <a:off x="8018437" y="3406077"/>
            <a:ext cx="4112700" cy="1243313"/>
          </a:xfrm>
          <a:prstGeom prst="round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tle 16"/>
          <p:cNvSpPr txBox="1">
            <a:spLocks/>
          </p:cNvSpPr>
          <p:nvPr/>
        </p:nvSpPr>
        <p:spPr>
          <a:xfrm>
            <a:off x="8162453" y="3453967"/>
            <a:ext cx="3888432" cy="114753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/>
              <a:t>With </a:t>
            </a:r>
            <a:r>
              <a:rPr lang="en-GB" sz="1800" b="1" i="1" dirty="0"/>
              <a:t>dynamic</a:t>
            </a:r>
            <a:r>
              <a:rPr lang="en-GB" sz="1800" dirty="0"/>
              <a:t> assignment, addresses are automatically allocated by the DHCP server when the VM starts and </a:t>
            </a:r>
            <a:r>
              <a:rPr lang="en-GB" sz="1800" b="1" dirty="0"/>
              <a:t>may not remain the same </a:t>
            </a:r>
            <a:r>
              <a:rPr lang="en-GB" sz="1800" dirty="0"/>
              <a:t>when the VM reboots.</a:t>
            </a:r>
          </a:p>
        </p:txBody>
      </p:sp>
    </p:spTree>
    <p:extLst>
      <p:ext uri="{BB962C8B-B14F-4D97-AF65-F5344CB8AC3E}">
        <p14:creationId xmlns:p14="http://schemas.microsoft.com/office/powerpoint/2010/main" val="421730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Private IP addresses (i.e. taken from the subnet range) can be allocated either </a:t>
            </a:r>
            <a:r>
              <a:rPr lang="en-US" sz="3200" i="1" dirty="0"/>
              <a:t>dynamically</a:t>
            </a:r>
            <a:r>
              <a:rPr lang="en-US" sz="3200" dirty="0"/>
              <a:t> or </a:t>
            </a:r>
            <a:r>
              <a:rPr lang="en-US" sz="3200" i="1" dirty="0"/>
              <a:t>statically</a:t>
            </a:r>
            <a:r>
              <a:rPr lang="en-US" sz="32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 bwMode="auto">
          <a:xfrm>
            <a:off x="8018437" y="3406077"/>
            <a:ext cx="4112700" cy="1099297"/>
          </a:xfrm>
          <a:prstGeom prst="round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tle 16"/>
          <p:cNvSpPr txBox="1">
            <a:spLocks/>
          </p:cNvSpPr>
          <p:nvPr/>
        </p:nvSpPr>
        <p:spPr>
          <a:xfrm>
            <a:off x="8115518" y="3485899"/>
            <a:ext cx="3918538" cy="91381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b="1" i="1" dirty="0"/>
              <a:t>Static</a:t>
            </a:r>
            <a:r>
              <a:rPr lang="en-GB" sz="1800" dirty="0"/>
              <a:t> assignment means that you can manually specify the address and it will be set as a reservation by DHCP.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312" y="2050300"/>
            <a:ext cx="276225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2131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A VM can also have a </a:t>
            </a:r>
            <a:r>
              <a:rPr lang="en-US" sz="3200" i="1" dirty="0"/>
              <a:t>Public IP </a:t>
            </a:r>
            <a:r>
              <a:rPr lang="en-US" sz="3200" dirty="0"/>
              <a:t>assigned to it – </a:t>
            </a:r>
            <a:br>
              <a:rPr lang="en-US" sz="3200" dirty="0"/>
            </a:br>
            <a:r>
              <a:rPr lang="en-US" sz="3200" dirty="0"/>
              <a:t>by doing so, the VM will be accessible from the Internet.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097" y="3390189"/>
            <a:ext cx="2486025" cy="18954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4" name="Rectangle: Rounded Corners 3"/>
          <p:cNvSpPr/>
          <p:nvPr/>
        </p:nvSpPr>
        <p:spPr bwMode="auto">
          <a:xfrm>
            <a:off x="6818097" y="4505375"/>
            <a:ext cx="1044527" cy="326386"/>
          </a:xfrm>
          <a:prstGeom prst="round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0805" y="5180002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0949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with Corners Rounded 7"/>
          <p:cNvSpPr/>
          <p:nvPr/>
        </p:nvSpPr>
        <p:spPr bwMode="auto">
          <a:xfrm>
            <a:off x="5354141" y="2868002"/>
            <a:ext cx="6480720" cy="3149540"/>
          </a:xfrm>
          <a:prstGeom prst="wedgeRoundRectCallout">
            <a:avLst>
              <a:gd name="adj1" fmla="val -82371"/>
              <a:gd name="adj2" fmla="val 9474"/>
              <a:gd name="adj3" fmla="val 16667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-1" y="1018885"/>
            <a:ext cx="12436475" cy="720080"/>
          </a:xfrm>
        </p:spPr>
        <p:txBody>
          <a:bodyPr/>
          <a:lstStyle/>
          <a:p>
            <a:pPr algn="ctr"/>
            <a:r>
              <a:rPr lang="en-US" sz="3200" dirty="0"/>
              <a:t>But…when I look at the interfaces on my VM, I don’t see my public IP?!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817637" y="2129110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89" y="443336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89" y="2838262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89645" y="2273126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2575934" y="361855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676" y="2934489"/>
            <a:ext cx="5581650" cy="28098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42413" y="510799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200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50085" y="2611680"/>
            <a:ext cx="7056784" cy="1821686"/>
          </a:xfrm>
        </p:spPr>
        <p:txBody>
          <a:bodyPr/>
          <a:lstStyle/>
          <a:p>
            <a:pPr algn="ctr"/>
            <a:r>
              <a:rPr lang="en-US" sz="2800" dirty="0"/>
              <a:t>This is because the public IP actually exists as a NAT (Network Address Translation) entry on the Azure fabric that gets mapped to the VM.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817637" y="2129110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89" y="443336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89" y="2838262"/>
            <a:ext cx="780290" cy="780290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2575934" y="361855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 bwMode="auto">
          <a:xfrm>
            <a:off x="1891858" y="1913086"/>
            <a:ext cx="1368152" cy="432048"/>
          </a:xfrm>
          <a:prstGeom prst="roundRect">
            <a:avLst/>
          </a:prstGeom>
          <a:solidFill>
            <a:srgbClr val="FFC00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8614" y="1959833"/>
            <a:ext cx="55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NAT</a:t>
            </a:r>
            <a:endParaRPr lang="en-GB" sz="1600" b="1" dirty="0"/>
          </a:p>
        </p:txBody>
      </p:sp>
      <p:sp>
        <p:nvSpPr>
          <p:cNvPr id="2" name="Oval 1"/>
          <p:cNvSpPr/>
          <p:nvPr/>
        </p:nvSpPr>
        <p:spPr bwMode="auto">
          <a:xfrm>
            <a:off x="2431917" y="1540416"/>
            <a:ext cx="288032" cy="288032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2413" y="510799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2719949" y="1520158"/>
            <a:ext cx="22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IP: 52.232.35.200</a:t>
            </a:r>
            <a:endParaRPr lang="en-GB" sz="1600" dirty="0"/>
          </a:p>
        </p:txBody>
      </p:sp>
      <p:sp>
        <p:nvSpPr>
          <p:cNvPr id="15" name="Arrow: Right 14"/>
          <p:cNvSpPr/>
          <p:nvPr/>
        </p:nvSpPr>
        <p:spPr bwMode="auto">
          <a:xfrm rot="5400000">
            <a:off x="2292292" y="2527427"/>
            <a:ext cx="567281" cy="329176"/>
          </a:xfrm>
          <a:prstGeom prst="rightArrow">
            <a:avLst/>
          </a:prstGeom>
          <a:solidFill>
            <a:srgbClr val="FF000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5629" y="883158"/>
            <a:ext cx="10801200" cy="1006872"/>
          </a:xfrm>
        </p:spPr>
        <p:txBody>
          <a:bodyPr/>
          <a:lstStyle/>
          <a:p>
            <a:pPr algn="ctr"/>
            <a:r>
              <a:rPr lang="en-US" sz="4000" dirty="0"/>
              <a:t>Public IP addresses are available in two “SKUs” – </a:t>
            </a:r>
            <a:r>
              <a:rPr lang="en-US" sz="4000" i="1" dirty="0"/>
              <a:t>Basic</a:t>
            </a:r>
            <a:r>
              <a:rPr lang="en-US" sz="4000" dirty="0"/>
              <a:t> or </a:t>
            </a:r>
            <a:r>
              <a:rPr lang="en-US" sz="4000" i="1" dirty="0"/>
              <a:t>Standard</a:t>
            </a:r>
            <a:r>
              <a:rPr lang="en-US" sz="40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2194173" y="3137222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25" y="473232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25" y="3137222"/>
            <a:ext cx="780290" cy="780290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3952470" y="391751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 bwMode="auto">
          <a:xfrm>
            <a:off x="3058269" y="2815729"/>
            <a:ext cx="288032" cy="288032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8949" y="540695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346301" y="2795471"/>
            <a:ext cx="1552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 (Basic)</a:t>
            </a:r>
            <a:endParaRPr lang="en-GB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6866309" y="3137222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1" y="4732326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89676E-D8BF-446D-9B9E-944708E8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461" y="3137222"/>
            <a:ext cx="780290" cy="7802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9D752-5916-46CA-B014-584B9EA29FBC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V="1">
            <a:off x="8624606" y="391751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7730405" y="2815729"/>
            <a:ext cx="288032" cy="288032"/>
          </a:xfrm>
          <a:prstGeom prst="ellipse">
            <a:avLst/>
          </a:prstGeom>
          <a:solidFill>
            <a:srgbClr val="FFC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8291085" y="5406954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Web2</a:t>
            </a:r>
            <a:endParaRPr lang="en-GB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10E0B-4F79-4B41-A8FB-F653544B2D87}"/>
              </a:ext>
            </a:extLst>
          </p:cNvPr>
          <p:cNvSpPr/>
          <p:nvPr/>
        </p:nvSpPr>
        <p:spPr>
          <a:xfrm>
            <a:off x="8018437" y="2795471"/>
            <a:ext cx="189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 (Standard)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1410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5629" y="883158"/>
            <a:ext cx="10801200" cy="1006872"/>
          </a:xfrm>
        </p:spPr>
        <p:txBody>
          <a:bodyPr/>
          <a:lstStyle/>
          <a:p>
            <a:pPr algn="ctr"/>
            <a:r>
              <a:rPr lang="en-US" sz="4000" dirty="0"/>
              <a:t>The main difference with Standard Public IP addresses are that they are </a:t>
            </a:r>
            <a:r>
              <a:rPr lang="en-US" sz="4000" i="1" dirty="0"/>
              <a:t>zone redundant</a:t>
            </a:r>
            <a:r>
              <a:rPr lang="en-US" sz="4000" dirty="0"/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1102331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51" y="5011014"/>
            <a:ext cx="780290" cy="78029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2428580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2239075" y="5685642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C1EE4A-00F1-4F17-B3F2-128D622CAEA1}"/>
              </a:ext>
            </a:extLst>
          </p:cNvPr>
          <p:cNvSpPr/>
          <p:nvPr/>
        </p:nvSpPr>
        <p:spPr>
          <a:xfrm>
            <a:off x="1766102" y="6048155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1</a:t>
            </a:r>
            <a:endParaRPr lang="en-GB" sz="1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2B1DA6-660A-417B-9673-2A2A520DFC2D}"/>
              </a:ext>
            </a:extLst>
          </p:cNvPr>
          <p:cNvSpPr/>
          <p:nvPr/>
        </p:nvSpPr>
        <p:spPr bwMode="auto">
          <a:xfrm>
            <a:off x="4632392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EB10EC-4210-48F4-8C9A-DEF36B2D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12" y="5011014"/>
            <a:ext cx="780290" cy="78029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7D06C86-C945-4BA9-A278-C0A0948C6709}"/>
              </a:ext>
            </a:extLst>
          </p:cNvPr>
          <p:cNvSpPr/>
          <p:nvPr/>
        </p:nvSpPr>
        <p:spPr bwMode="auto">
          <a:xfrm>
            <a:off x="5958641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6BE37B-4F3B-405B-BE94-1BD72BF19BD2}"/>
              </a:ext>
            </a:extLst>
          </p:cNvPr>
          <p:cNvSpPr/>
          <p:nvPr/>
        </p:nvSpPr>
        <p:spPr>
          <a:xfrm>
            <a:off x="5769136" y="5685642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Web2</a:t>
            </a:r>
            <a:endParaRPr lang="en-GB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8FE3B3-8EBE-430B-9457-7A6164306F3A}"/>
              </a:ext>
            </a:extLst>
          </p:cNvPr>
          <p:cNvSpPr/>
          <p:nvPr/>
        </p:nvSpPr>
        <p:spPr>
          <a:xfrm>
            <a:off x="5296163" y="6048155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2</a:t>
            </a:r>
            <a:endParaRPr lang="en-GB" sz="1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E7A0AA-9872-446A-AE06-47E5B6AA04B7}"/>
              </a:ext>
            </a:extLst>
          </p:cNvPr>
          <p:cNvSpPr/>
          <p:nvPr/>
        </p:nvSpPr>
        <p:spPr bwMode="auto">
          <a:xfrm>
            <a:off x="8162453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26E24FF-FAD7-48D2-85A1-098701F0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573" y="5011014"/>
            <a:ext cx="780290" cy="78029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A1467FFB-C6BA-4633-B0A4-464201E3FC66}"/>
              </a:ext>
            </a:extLst>
          </p:cNvPr>
          <p:cNvSpPr/>
          <p:nvPr/>
        </p:nvSpPr>
        <p:spPr bwMode="auto">
          <a:xfrm>
            <a:off x="9488702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384E15-BEF1-4B9E-8F63-9113DAF5BC29}"/>
              </a:ext>
            </a:extLst>
          </p:cNvPr>
          <p:cNvSpPr/>
          <p:nvPr/>
        </p:nvSpPr>
        <p:spPr>
          <a:xfrm>
            <a:off x="9299197" y="5685642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Web3</a:t>
            </a:r>
            <a:endParaRPr lang="en-GB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1F877-F8D6-408F-970E-3B040049693B}"/>
              </a:ext>
            </a:extLst>
          </p:cNvPr>
          <p:cNvSpPr/>
          <p:nvPr/>
        </p:nvSpPr>
        <p:spPr>
          <a:xfrm>
            <a:off x="8826224" y="6048155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3</a:t>
            </a:r>
            <a:endParaRPr lang="en-GB" sz="1600" dirty="0"/>
          </a:p>
        </p:txBody>
      </p:sp>
      <p:pic>
        <p:nvPicPr>
          <p:cNvPr id="37" name="Picture 3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EAD4D34-3BF6-4468-B099-D7111EABB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772" y="3252549"/>
            <a:ext cx="797770" cy="79777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D82DD9A-9857-4FAE-A74C-7AFB263B6AA2}"/>
              </a:ext>
            </a:extLst>
          </p:cNvPr>
          <p:cNvSpPr/>
          <p:nvPr/>
        </p:nvSpPr>
        <p:spPr bwMode="auto">
          <a:xfrm>
            <a:off x="5958641" y="291715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881EF5D-66E7-48B7-BF93-40135AE27CBA}"/>
              </a:ext>
            </a:extLst>
          </p:cNvPr>
          <p:cNvSpPr/>
          <p:nvPr/>
        </p:nvSpPr>
        <p:spPr bwMode="auto">
          <a:xfrm>
            <a:off x="2832652" y="4124739"/>
            <a:ext cx="3240157" cy="884583"/>
          </a:xfrm>
          <a:custGeom>
            <a:avLst/>
            <a:gdLst>
              <a:gd name="connsiteX0" fmla="*/ 3240157 w 3240157"/>
              <a:gd name="connsiteY0" fmla="*/ 0 h 884583"/>
              <a:gd name="connsiteX1" fmla="*/ 1610139 w 3240157"/>
              <a:gd name="connsiteY1" fmla="*/ 596348 h 884583"/>
              <a:gd name="connsiteX2" fmla="*/ 0 w 3240157"/>
              <a:gd name="connsiteY2" fmla="*/ 884583 h 8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0157" h="884583">
                <a:moveTo>
                  <a:pt x="3240157" y="0"/>
                </a:moveTo>
                <a:cubicBezTo>
                  <a:pt x="2695161" y="224459"/>
                  <a:pt x="2150165" y="448918"/>
                  <a:pt x="1610139" y="596348"/>
                </a:cubicBezTo>
                <a:cubicBezTo>
                  <a:pt x="1070113" y="743779"/>
                  <a:pt x="535056" y="814181"/>
                  <a:pt x="0" y="884583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6644555-93A1-4975-9EF4-601388C35EBA}"/>
              </a:ext>
            </a:extLst>
          </p:cNvPr>
          <p:cNvSpPr/>
          <p:nvPr/>
        </p:nvSpPr>
        <p:spPr bwMode="auto">
          <a:xfrm flipH="1">
            <a:off x="6132506" y="4130262"/>
            <a:ext cx="3240157" cy="884583"/>
          </a:xfrm>
          <a:custGeom>
            <a:avLst/>
            <a:gdLst>
              <a:gd name="connsiteX0" fmla="*/ 3240157 w 3240157"/>
              <a:gd name="connsiteY0" fmla="*/ 0 h 884583"/>
              <a:gd name="connsiteX1" fmla="*/ 1610139 w 3240157"/>
              <a:gd name="connsiteY1" fmla="*/ 596348 h 884583"/>
              <a:gd name="connsiteX2" fmla="*/ 0 w 3240157"/>
              <a:gd name="connsiteY2" fmla="*/ 884583 h 8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0157" h="884583">
                <a:moveTo>
                  <a:pt x="3240157" y="0"/>
                </a:moveTo>
                <a:cubicBezTo>
                  <a:pt x="2695161" y="224459"/>
                  <a:pt x="2150165" y="448918"/>
                  <a:pt x="1610139" y="596348"/>
                </a:cubicBezTo>
                <a:cubicBezTo>
                  <a:pt x="1070113" y="743779"/>
                  <a:pt x="535056" y="814181"/>
                  <a:pt x="0" y="884583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A82642-48C6-438E-BD0F-4DD92FBC3B4F}"/>
              </a:ext>
            </a:extLst>
          </p:cNvPr>
          <p:cNvCxnSpPr>
            <a:cxnSpLocks/>
          </p:cNvCxnSpPr>
          <p:nvPr/>
        </p:nvCxnSpPr>
        <p:spPr>
          <a:xfrm>
            <a:off x="6102657" y="4124739"/>
            <a:ext cx="0" cy="740675"/>
          </a:xfrm>
          <a:prstGeom prst="straightConnector1">
            <a:avLst/>
          </a:prstGeom>
          <a:ln w="158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3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34547" y="1058149"/>
            <a:ext cx="9721080" cy="1812012"/>
          </a:xfrm>
        </p:spPr>
        <p:txBody>
          <a:bodyPr/>
          <a:lstStyle/>
          <a:p>
            <a:pPr algn="ctr"/>
            <a:r>
              <a:rPr lang="en-US" sz="3200" b="1" dirty="0"/>
              <a:t>Caution</a:t>
            </a:r>
            <a:r>
              <a:rPr lang="en-US" sz="3200" dirty="0"/>
              <a:t>: If attaching a “Standard SKU” public IP to a VM interface, you </a:t>
            </a:r>
            <a:r>
              <a:rPr lang="en-US" sz="3200" i="1" dirty="0"/>
              <a:t>must</a:t>
            </a:r>
            <a:r>
              <a:rPr lang="en-US" sz="3200" dirty="0"/>
              <a:t> apply a Network Security Group, otherwise you won’t be able to reach that VM.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4117612" y="3669736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64" y="5264840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89676E-D8BF-446D-9B9E-944708E8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764" y="3669736"/>
            <a:ext cx="780290" cy="7802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9D752-5916-46CA-B014-584B9EA29FBC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V="1">
            <a:off x="5875909" y="4450026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5731893" y="3627833"/>
            <a:ext cx="288032" cy="288032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5542388" y="5939468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62E969C-2511-43FE-860A-C5F3E98E1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111" y="3404322"/>
            <a:ext cx="595214" cy="5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Virtual Networks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55636" y="778950"/>
            <a:ext cx="9797210" cy="917575"/>
          </a:xfrm>
        </p:spPr>
        <p:txBody>
          <a:bodyPr/>
          <a:lstStyle/>
          <a:p>
            <a:pPr algn="ctr"/>
            <a:r>
              <a:rPr lang="en-US" sz="3600" dirty="0"/>
              <a:t>By default, VMs in different subnets within a vNet can route to each other directly.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A2BDD5-02E2-4748-98F0-393637BD0B13}"/>
              </a:ext>
            </a:extLst>
          </p:cNvPr>
          <p:cNvSpPr/>
          <p:nvPr/>
        </p:nvSpPr>
        <p:spPr bwMode="auto">
          <a:xfrm>
            <a:off x="3871784" y="5338119"/>
            <a:ext cx="4703805" cy="486085"/>
          </a:xfrm>
          <a:custGeom>
            <a:avLst/>
            <a:gdLst>
              <a:gd name="connsiteX0" fmla="*/ 0 w 4703805"/>
              <a:gd name="connsiteY0" fmla="*/ 24713 h 486085"/>
              <a:gd name="connsiteX1" fmla="*/ 2388973 w 4703805"/>
              <a:gd name="connsiteY1" fmla="*/ 486032 h 486085"/>
              <a:gd name="connsiteX2" fmla="*/ 4703805 w 4703805"/>
              <a:gd name="connsiteY2" fmla="*/ 0 h 4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3805" h="486085">
                <a:moveTo>
                  <a:pt x="0" y="24713"/>
                </a:moveTo>
                <a:cubicBezTo>
                  <a:pt x="802503" y="257432"/>
                  <a:pt x="1605006" y="490151"/>
                  <a:pt x="2388973" y="486032"/>
                </a:cubicBezTo>
                <a:cubicBezTo>
                  <a:pt x="3172940" y="481913"/>
                  <a:pt x="3938372" y="240956"/>
                  <a:pt x="4703805" y="0"/>
                </a:cubicBezTo>
              </a:path>
            </a:pathLst>
          </a:custGeom>
          <a:noFill/>
          <a:ln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2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716867"/>
            <a:ext cx="11665295" cy="1155001"/>
          </a:xfrm>
        </p:spPr>
        <p:txBody>
          <a:bodyPr/>
          <a:lstStyle/>
          <a:p>
            <a:pPr algn="ctr"/>
            <a:r>
              <a:rPr lang="en-US" sz="3600" dirty="0"/>
              <a:t>A </a:t>
            </a:r>
            <a:r>
              <a:rPr lang="en-US" sz="3600" i="1" dirty="0"/>
              <a:t>system route</a:t>
            </a:r>
            <a:r>
              <a:rPr lang="en-US" sz="3600" dirty="0"/>
              <a:t> is installed to allow traffic within the vNet.</a:t>
            </a:r>
            <a:br>
              <a:rPr lang="en-US" sz="3600" dirty="0"/>
            </a:br>
            <a:r>
              <a:rPr lang="en-US" sz="1800" dirty="0"/>
              <a:t>System routes are also installed for vNet </a:t>
            </a:r>
            <a:r>
              <a:rPr lang="en-US" sz="1800" dirty="0" err="1"/>
              <a:t>peerings</a:t>
            </a:r>
            <a:r>
              <a:rPr lang="en-US" sz="1800" dirty="0"/>
              <a:t>, VM to Internet connectivity, VPN gateway connectivity,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A25E8-09FA-4C7C-80D3-697FA168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434" y="5989135"/>
            <a:ext cx="7762875" cy="9525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5CFA726-A570-4546-9655-42E034551B09}"/>
              </a:ext>
            </a:extLst>
          </p:cNvPr>
          <p:cNvSpPr/>
          <p:nvPr/>
        </p:nvSpPr>
        <p:spPr bwMode="auto">
          <a:xfrm>
            <a:off x="6617583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7A2214-2A12-48F1-AF24-680F268D123F}"/>
              </a:ext>
            </a:extLst>
          </p:cNvPr>
          <p:cNvSpPr/>
          <p:nvPr/>
        </p:nvSpPr>
        <p:spPr bwMode="auto">
          <a:xfrm rot="10800000">
            <a:off x="4296254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CF1FF7-E42A-4116-B5EF-F3779EF24F77}"/>
              </a:ext>
            </a:extLst>
          </p:cNvPr>
          <p:cNvSpPr/>
          <p:nvPr/>
        </p:nvSpPr>
        <p:spPr bwMode="auto">
          <a:xfrm>
            <a:off x="5911458" y="4574560"/>
            <a:ext cx="644292" cy="683818"/>
          </a:xfrm>
          <a:prstGeom prst="roundRect">
            <a:avLst/>
          </a:prstGeom>
          <a:solidFill>
            <a:srgbClr val="002060">
              <a:alpha val="8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F98D4-AAAA-4212-A6A9-C1C9A5FF175E}"/>
              </a:ext>
            </a:extLst>
          </p:cNvPr>
          <p:cNvSpPr/>
          <p:nvPr/>
        </p:nvSpPr>
        <p:spPr>
          <a:xfrm>
            <a:off x="5748674" y="4687946"/>
            <a:ext cx="944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System Route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716867"/>
            <a:ext cx="11665295" cy="1155001"/>
          </a:xfrm>
        </p:spPr>
        <p:txBody>
          <a:bodyPr/>
          <a:lstStyle/>
          <a:p>
            <a:pPr algn="ctr"/>
            <a:r>
              <a:rPr lang="en-US" sz="3600" dirty="0"/>
              <a:t>A </a:t>
            </a:r>
            <a:r>
              <a:rPr lang="en-US" sz="3600" i="1" dirty="0"/>
              <a:t>system route</a:t>
            </a:r>
            <a:r>
              <a:rPr lang="en-US" sz="3600" dirty="0"/>
              <a:t> is installed to allow traffic within the vNet.</a:t>
            </a:r>
            <a:br>
              <a:rPr lang="en-US" sz="3600" dirty="0"/>
            </a:br>
            <a:r>
              <a:rPr lang="en-US" sz="1800" dirty="0"/>
              <a:t>System routes are also installed for vNet </a:t>
            </a:r>
            <a:r>
              <a:rPr lang="en-US" sz="1800" dirty="0" err="1"/>
              <a:t>peerings</a:t>
            </a:r>
            <a:r>
              <a:rPr lang="en-US" sz="1800" dirty="0"/>
              <a:t>, VM to Internet connectivity, VPN gateway connectivity,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A25E8-09FA-4C7C-80D3-697FA168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434" y="5989135"/>
            <a:ext cx="7762875" cy="9525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5CFA726-A570-4546-9655-42E034551B09}"/>
              </a:ext>
            </a:extLst>
          </p:cNvPr>
          <p:cNvSpPr/>
          <p:nvPr/>
        </p:nvSpPr>
        <p:spPr bwMode="auto">
          <a:xfrm>
            <a:off x="6617583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7A2214-2A12-48F1-AF24-680F268D123F}"/>
              </a:ext>
            </a:extLst>
          </p:cNvPr>
          <p:cNvSpPr/>
          <p:nvPr/>
        </p:nvSpPr>
        <p:spPr bwMode="auto">
          <a:xfrm rot="10800000">
            <a:off x="4296254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CF1FF7-E42A-4116-B5EF-F3779EF24F77}"/>
              </a:ext>
            </a:extLst>
          </p:cNvPr>
          <p:cNvSpPr/>
          <p:nvPr/>
        </p:nvSpPr>
        <p:spPr bwMode="auto">
          <a:xfrm>
            <a:off x="5911458" y="4574560"/>
            <a:ext cx="644292" cy="683818"/>
          </a:xfrm>
          <a:prstGeom prst="roundRect">
            <a:avLst/>
          </a:prstGeom>
          <a:solidFill>
            <a:srgbClr val="002060">
              <a:alpha val="8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F98D4-AAAA-4212-A6A9-C1C9A5FF175E}"/>
              </a:ext>
            </a:extLst>
          </p:cNvPr>
          <p:cNvSpPr/>
          <p:nvPr/>
        </p:nvSpPr>
        <p:spPr>
          <a:xfrm>
            <a:off x="5748674" y="4687946"/>
            <a:ext cx="944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System Route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C337D-9109-4F59-9901-3F11FB6DEA0B}"/>
              </a:ext>
            </a:extLst>
          </p:cNvPr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3325A-B9EA-412C-91FD-F3199B83F054}"/>
              </a:ext>
            </a:extLst>
          </p:cNvPr>
          <p:cNvSpPr/>
          <p:nvPr/>
        </p:nvSpPr>
        <p:spPr bwMode="auto">
          <a:xfrm>
            <a:off x="-1" y="2587681"/>
            <a:ext cx="12436475" cy="105053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AD1EB427-BCB1-45D4-8A65-7CCF2404D6A1}"/>
              </a:ext>
            </a:extLst>
          </p:cNvPr>
          <p:cNvSpPr txBox="1">
            <a:spLocks/>
          </p:cNvSpPr>
          <p:nvPr/>
        </p:nvSpPr>
        <p:spPr>
          <a:xfrm>
            <a:off x="588219" y="2713941"/>
            <a:ext cx="11450661" cy="69597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System routes can be overridden! More on this later.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9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VMs in different vNets </a:t>
            </a:r>
            <a:r>
              <a:rPr lang="en-US" sz="3600" i="1" dirty="0"/>
              <a:t>cannot</a:t>
            </a:r>
            <a:r>
              <a:rPr lang="en-US" sz="3600" dirty="0"/>
              <a:t> communicate, unless you configure this specifically (e.g. vNet peering or other method).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553" y="3465665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463880"/>
            <a:ext cx="780290" cy="7802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EF4B5B-58D0-4A19-B164-1826A9A2840B}"/>
              </a:ext>
            </a:extLst>
          </p:cNvPr>
          <p:cNvSpPr/>
          <p:nvPr/>
        </p:nvSpPr>
        <p:spPr bwMode="auto">
          <a:xfrm>
            <a:off x="3686327" y="4307587"/>
            <a:ext cx="5135827" cy="486085"/>
          </a:xfrm>
          <a:custGeom>
            <a:avLst/>
            <a:gdLst>
              <a:gd name="connsiteX0" fmla="*/ 0 w 4703805"/>
              <a:gd name="connsiteY0" fmla="*/ 24713 h 486085"/>
              <a:gd name="connsiteX1" fmla="*/ 2388973 w 4703805"/>
              <a:gd name="connsiteY1" fmla="*/ 486032 h 486085"/>
              <a:gd name="connsiteX2" fmla="*/ 4703805 w 4703805"/>
              <a:gd name="connsiteY2" fmla="*/ 0 h 4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3805" h="486085">
                <a:moveTo>
                  <a:pt x="0" y="24713"/>
                </a:moveTo>
                <a:cubicBezTo>
                  <a:pt x="802503" y="257432"/>
                  <a:pt x="1605006" y="490151"/>
                  <a:pt x="2388973" y="486032"/>
                </a:cubicBezTo>
                <a:cubicBezTo>
                  <a:pt x="3172940" y="481913"/>
                  <a:pt x="3938372" y="240956"/>
                  <a:pt x="4703805" y="0"/>
                </a:cubicBezTo>
              </a:path>
            </a:pathLst>
          </a:custGeom>
          <a:noFill/>
          <a:ln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cross sign">
            <a:extLst>
              <a:ext uri="{FF2B5EF4-FFF2-40B4-BE49-F238E27FC236}">
                <a16:creationId xmlns:a16="http://schemas.microsoft.com/office/drawing/2014/main" id="{63925B7C-0495-4681-9C5A-A6AB6024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97" y="4449692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0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Connecting Virtual Networks Together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226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At some point, you’ll want to allow connectivity </a:t>
            </a:r>
            <a:br>
              <a:rPr lang="en-US" sz="3600" dirty="0"/>
            </a:br>
            <a:r>
              <a:rPr lang="en-US" sz="3600" dirty="0"/>
              <a:t>between different virtual networks.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13" name="Title 16">
            <a:extLst>
              <a:ext uri="{FF2B5EF4-FFF2-40B4-BE49-F238E27FC236}">
                <a16:creationId xmlns:a16="http://schemas.microsoft.com/office/drawing/2014/main" id="{A74695DE-842D-40FB-9744-4D9DBA1EB476}"/>
              </a:ext>
            </a:extLst>
          </p:cNvPr>
          <p:cNvSpPr txBox="1">
            <a:spLocks/>
          </p:cNvSpPr>
          <p:nvPr/>
        </p:nvSpPr>
        <p:spPr>
          <a:xfrm>
            <a:off x="54212" y="513978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There are two main ways to achieve that: 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VPN Gateways </a:t>
            </a:r>
            <a:r>
              <a:rPr lang="en-GB" sz="3600" dirty="0"/>
              <a:t>or </a:t>
            </a:r>
            <a:r>
              <a:rPr lang="en-GB" sz="3600" b="1" dirty="0">
                <a:solidFill>
                  <a:srgbClr val="0070C0"/>
                </a:solidFill>
              </a:rPr>
              <a:t>Virtual Network Peering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4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09458" y="99752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VPN gateways are appliances that can be used to connect two vNets together, or between on-premises networks and Azure.</a:t>
            </a:r>
          </a:p>
        </p:txBody>
      </p:sp>
    </p:spTree>
    <p:extLst>
      <p:ext uri="{BB962C8B-B14F-4D97-AF65-F5344CB8AC3E}">
        <p14:creationId xmlns:p14="http://schemas.microsoft.com/office/powerpoint/2010/main" val="3039779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5080831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To connect two vNets together, </a:t>
            </a:r>
          </a:p>
          <a:p>
            <a:pPr algn="ctr"/>
            <a:r>
              <a:rPr lang="en-GB" sz="3600" dirty="0"/>
              <a:t>you must create a VPN gateway in each vNet.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AB73FC4-5409-423E-9A72-17ACAFFAD2F1}"/>
              </a:ext>
            </a:extLst>
          </p:cNvPr>
          <p:cNvSpPr/>
          <p:nvPr/>
        </p:nvSpPr>
        <p:spPr bwMode="auto">
          <a:xfrm rot="16200000">
            <a:off x="4254849" y="4407704"/>
            <a:ext cx="917576" cy="503449"/>
          </a:xfrm>
          <a:prstGeom prst="rightArrow">
            <a:avLst/>
          </a:prstGeom>
          <a:solidFill>
            <a:srgbClr val="0070C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4BF6D1-3FF9-4344-B1C9-797B96C18348}"/>
              </a:ext>
            </a:extLst>
          </p:cNvPr>
          <p:cNvSpPr/>
          <p:nvPr/>
        </p:nvSpPr>
        <p:spPr bwMode="auto">
          <a:xfrm rot="16200000">
            <a:off x="7214661" y="4402840"/>
            <a:ext cx="917576" cy="503449"/>
          </a:xfrm>
          <a:prstGeom prst="rightArrow">
            <a:avLst/>
          </a:prstGeom>
          <a:solidFill>
            <a:srgbClr val="0070C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5080831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VPN gateways always connect to a special subnet, called </a:t>
            </a:r>
            <a:r>
              <a:rPr lang="en-GB" sz="3600" i="1" dirty="0" err="1"/>
              <a:t>GatewaySubnet</a:t>
            </a:r>
            <a:r>
              <a:rPr lang="en-GB" sz="3600" dirty="0"/>
              <a:t> (this name is mandatory).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83963" y="4021700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1643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933500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Once the gateways have been created, </a:t>
            </a:r>
          </a:p>
          <a:p>
            <a:pPr algn="ctr"/>
            <a:r>
              <a:rPr lang="en-GB" sz="3600" dirty="0"/>
              <a:t>the next step is to create a </a:t>
            </a:r>
            <a:r>
              <a:rPr lang="en-GB" sz="3600" b="1" dirty="0"/>
              <a:t>connection</a:t>
            </a:r>
            <a:r>
              <a:rPr lang="en-GB" sz="3600" dirty="0"/>
              <a:t> between them.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83963" y="4021700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3F74AF0-9511-4CD3-BC41-C5574BA0136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02B5-70C3-4FEA-A08F-C7D6697200FC}"/>
              </a:ext>
            </a:extLst>
          </p:cNvPr>
          <p:cNvSpPr/>
          <p:nvPr/>
        </p:nvSpPr>
        <p:spPr>
          <a:xfrm>
            <a:off x="5640771" y="3641544"/>
            <a:ext cx="115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IPSec Tunnel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6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Azure networking is built around the concept of </a:t>
            </a:r>
            <a:r>
              <a:rPr lang="en-US" sz="3600" b="1" i="1" dirty="0"/>
              <a:t>Virtual Networks</a:t>
            </a:r>
            <a:r>
              <a:rPr lang="en-US" sz="3600" i="1" dirty="0"/>
              <a:t> </a:t>
            </a:r>
            <a:r>
              <a:rPr lang="en-US" sz="3600" dirty="0"/>
              <a:t>(vNets).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140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83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13581" y="1769070"/>
            <a:ext cx="7848872" cy="295232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To create a connection, simply specify the two VPN gateways and configure a shared key.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You need to do this from both sides, i.e. create a connection from each VPN gateway to the other 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FA915-EC00-466B-AF8E-A477833C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493" y="933500"/>
            <a:ext cx="2657475" cy="50768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47998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Although this is hidden from the user, VPN gateways consist of two instances in an active / standby configuration.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24C610-C3A0-45A0-8B5E-5BA50EF44A1F}"/>
              </a:ext>
            </a:extLst>
          </p:cNvPr>
          <p:cNvSpPr/>
          <p:nvPr/>
        </p:nvSpPr>
        <p:spPr>
          <a:xfrm>
            <a:off x="4149409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864BE87-33DC-47CA-B6C9-FB6F332EC61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2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Failure of a gateway will result in the standby taking over </a:t>
            </a:r>
          </a:p>
          <a:p>
            <a:pPr algn="ctr"/>
            <a:r>
              <a:rPr lang="en-GB" sz="3600" dirty="0"/>
              <a:t>(worst case 1.5 mins failover time).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pic>
        <p:nvPicPr>
          <p:cNvPr id="30" name="Picture 2" descr="Image result for cross sign">
            <a:extLst>
              <a:ext uri="{FF2B5EF4-FFF2-40B4-BE49-F238E27FC236}">
                <a16:creationId xmlns:a16="http://schemas.microsoft.com/office/drawing/2014/main" id="{E3787E28-1783-4C1B-BD68-00E4D13BE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33" y="3505696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ylinder 30">
            <a:extLst>
              <a:ext uri="{FF2B5EF4-FFF2-40B4-BE49-F238E27FC236}">
                <a16:creationId xmlns:a16="http://schemas.microsoft.com/office/drawing/2014/main" id="{782DDED6-ED0D-47DF-AE3B-3936EC827D42}"/>
              </a:ext>
            </a:extLst>
          </p:cNvPr>
          <p:cNvSpPr/>
          <p:nvPr/>
        </p:nvSpPr>
        <p:spPr bwMode="auto">
          <a:xfrm rot="4256956">
            <a:off x="6014190" y="3118022"/>
            <a:ext cx="306504" cy="2333721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8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It’s also possible to create VPN gateways in an active / active configuration, which will use a full mesh of IPSec tunnels.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782DDED6-ED0D-47DF-AE3B-3936EC827D42}"/>
              </a:ext>
            </a:extLst>
          </p:cNvPr>
          <p:cNvSpPr/>
          <p:nvPr/>
        </p:nvSpPr>
        <p:spPr bwMode="auto">
          <a:xfrm rot="6629225">
            <a:off x="6103919" y="3010635"/>
            <a:ext cx="123948" cy="2398587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9B0478E-FEB4-46F6-AE67-139BC58BF604}"/>
              </a:ext>
            </a:extLst>
          </p:cNvPr>
          <p:cNvSpPr/>
          <p:nvPr/>
        </p:nvSpPr>
        <p:spPr bwMode="auto">
          <a:xfrm rot="5400000">
            <a:off x="6116313" y="2519171"/>
            <a:ext cx="135647" cy="2290263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FF5D376-3B8E-43B0-BF84-AB501C19C837}"/>
              </a:ext>
            </a:extLst>
          </p:cNvPr>
          <p:cNvSpPr/>
          <p:nvPr/>
        </p:nvSpPr>
        <p:spPr bwMode="auto">
          <a:xfrm rot="5400000">
            <a:off x="6120154" y="3629477"/>
            <a:ext cx="135647" cy="2290263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B815E5FF-46C7-45C4-A660-F20A2AB4DBF1}"/>
              </a:ext>
            </a:extLst>
          </p:cNvPr>
          <p:cNvSpPr/>
          <p:nvPr/>
        </p:nvSpPr>
        <p:spPr bwMode="auto">
          <a:xfrm rot="4286069">
            <a:off x="6113702" y="3043404"/>
            <a:ext cx="148903" cy="2357502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F0513-AF24-4A21-B129-41DAEB7D3B33}"/>
              </a:ext>
            </a:extLst>
          </p:cNvPr>
          <p:cNvSpPr/>
          <p:nvPr/>
        </p:nvSpPr>
        <p:spPr>
          <a:xfrm>
            <a:off x="4151523" y="3619704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5EEDDC-F2E7-44D7-82E0-01046EDE181A}"/>
              </a:ext>
            </a:extLst>
          </p:cNvPr>
          <p:cNvSpPr/>
          <p:nvPr/>
        </p:nvSpPr>
        <p:spPr bwMode="auto">
          <a:xfrm>
            <a:off x="4226216" y="6231161"/>
            <a:ext cx="4176142" cy="431941"/>
          </a:xfrm>
          <a:prstGeom prst="roundRect">
            <a:avLst/>
          </a:prstGeom>
          <a:solidFill>
            <a:srgbClr val="000000">
              <a:alpha val="71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C0E6-F195-4849-823D-3ADD8B32D19F}"/>
              </a:ext>
            </a:extLst>
          </p:cNvPr>
          <p:cNvSpPr/>
          <p:nvPr/>
        </p:nvSpPr>
        <p:spPr>
          <a:xfrm>
            <a:off x="4218732" y="6288822"/>
            <a:ext cx="41761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New-</a:t>
            </a:r>
            <a:r>
              <a:rPr lang="en-GB" sz="1100" dirty="0" err="1">
                <a:solidFill>
                  <a:schemeClr val="bg1"/>
                </a:solidFill>
              </a:rPr>
              <a:t>AzureRmVirtualNetworkGateway</a:t>
            </a:r>
            <a:r>
              <a:rPr lang="en-GB" sz="1100" dirty="0">
                <a:solidFill>
                  <a:schemeClr val="bg1"/>
                </a:solidFill>
              </a:rPr>
              <a:t> -</a:t>
            </a:r>
            <a:r>
              <a:rPr lang="en-GB" sz="1100" dirty="0" err="1">
                <a:solidFill>
                  <a:schemeClr val="bg1"/>
                </a:solidFill>
              </a:rPr>
              <a:t>EnableActiveActiveFeature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8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771077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One of the issues with using VPN gateways to connect vNets is that you are limited to the bandwidth of the gateway (e.g. 650Mbps for VpnGw1).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3F74AF0-9511-4CD3-BC41-C5574BA0136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02B5-70C3-4FEA-A08F-C7D6697200FC}"/>
              </a:ext>
            </a:extLst>
          </p:cNvPr>
          <p:cNvSpPr/>
          <p:nvPr/>
        </p:nvSpPr>
        <p:spPr>
          <a:xfrm>
            <a:off x="5640771" y="3641544"/>
            <a:ext cx="115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IPSec Tunnel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2B751-0668-4574-9FD9-219A889CA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587" y="3415416"/>
            <a:ext cx="780290" cy="780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D6ED7B-6AEB-4343-945F-4B842D1CC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368" y="3368778"/>
            <a:ext cx="780290" cy="7802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5186F28-8B49-495B-BC03-807CCAAD7963}"/>
              </a:ext>
            </a:extLst>
          </p:cNvPr>
          <p:cNvSpPr/>
          <p:nvPr/>
        </p:nvSpPr>
        <p:spPr>
          <a:xfrm>
            <a:off x="4311250" y="3995179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EF23EE-9F61-4381-B8C3-2D8D4D4158D4}"/>
              </a:ext>
            </a:extLst>
          </p:cNvPr>
          <p:cNvSpPr/>
          <p:nvPr/>
        </p:nvSpPr>
        <p:spPr>
          <a:xfrm>
            <a:off x="7271063" y="3995178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392EC3-5842-41C5-9C69-36C3C37FCCF7}"/>
              </a:ext>
            </a:extLst>
          </p:cNvPr>
          <p:cNvCxnSpPr/>
          <p:nvPr/>
        </p:nvCxnSpPr>
        <p:spPr>
          <a:xfrm>
            <a:off x="2856732" y="4433366"/>
            <a:ext cx="688989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CFAF26-DCAF-4B49-846F-EF219A86791E}"/>
              </a:ext>
            </a:extLst>
          </p:cNvPr>
          <p:cNvSpPr/>
          <p:nvPr/>
        </p:nvSpPr>
        <p:spPr>
          <a:xfrm>
            <a:off x="5594595" y="4486832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650Mbps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3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082333" y="10633"/>
            <a:ext cx="5260707" cy="627532"/>
          </a:xfrm>
        </p:spPr>
        <p:txBody>
          <a:bodyPr/>
          <a:lstStyle/>
          <a:p>
            <a:pPr algn="r"/>
            <a:r>
              <a:rPr lang="en-US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771077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One of the issues in using VPN gateways to connect vNets is that you are limited to the bandwidth of the gateway (e.g. 650Mbps for VpnGw1).</a:t>
            </a:r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65881748-EA76-4818-999B-4728C0F20985}"/>
              </a:ext>
            </a:extLst>
          </p:cNvPr>
          <p:cNvSpPr txBox="1">
            <a:spLocks/>
          </p:cNvSpPr>
          <p:nvPr/>
        </p:nvSpPr>
        <p:spPr>
          <a:xfrm>
            <a:off x="273455" y="3209230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4400" dirty="0"/>
              <a:t>A better way to connect virtual networks together is by using </a:t>
            </a:r>
            <a:r>
              <a:rPr lang="en-GB" sz="4400" b="1" dirty="0"/>
              <a:t>vNet Peering</a:t>
            </a:r>
            <a:r>
              <a:rPr lang="en-GB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423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vNet Peering uses the Microsoft backbone network to connect the vNets together – no gateways required!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</p:spTree>
    <p:extLst>
      <p:ext uri="{BB962C8B-B14F-4D97-AF65-F5344CB8AC3E}">
        <p14:creationId xmlns:p14="http://schemas.microsoft.com/office/powerpoint/2010/main" val="2710555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18237" y="2129110"/>
            <a:ext cx="5764761" cy="2283716"/>
          </a:xfrm>
        </p:spPr>
        <p:txBody>
          <a:bodyPr/>
          <a:lstStyle/>
          <a:p>
            <a:pPr algn="ctr"/>
            <a:r>
              <a:rPr lang="en-US" sz="3600" dirty="0"/>
              <a:t>Setting up vNet Peering is easy – just specify the vNet you want to connect to. 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F9D97C04-7041-4E3F-802A-415252A524DD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F621E-92DB-4910-A577-CBE943F0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7" y="638165"/>
            <a:ext cx="4905375" cy="4953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84750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18237" y="3958844"/>
            <a:ext cx="5764761" cy="2283716"/>
          </a:xfrm>
        </p:spPr>
        <p:txBody>
          <a:bodyPr/>
          <a:lstStyle/>
          <a:p>
            <a:pPr algn="ctr"/>
            <a:r>
              <a:rPr lang="en-US" sz="3600" dirty="0"/>
              <a:t>What are these options for?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These cover more advanced scenarios, such as sharing gateways, hub and spoke networks, </a:t>
            </a:r>
            <a:r>
              <a:rPr lang="en-US" sz="2400" dirty="0" err="1"/>
              <a:t>etc</a:t>
            </a:r>
            <a:r>
              <a:rPr lang="en-US" sz="2400" dirty="0"/>
              <a:t> – we’ll come back to these later!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F9D97C04-7041-4E3F-802A-415252A524DD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F621E-92DB-4910-A577-CBE943F0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7" y="638165"/>
            <a:ext cx="4905375" cy="4953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CAF0D3F7-2E3F-49A0-8690-FD3A6AE5A95C}"/>
              </a:ext>
            </a:extLst>
          </p:cNvPr>
          <p:cNvSpPr/>
          <p:nvPr/>
        </p:nvSpPr>
        <p:spPr bwMode="auto">
          <a:xfrm>
            <a:off x="2545829" y="4721398"/>
            <a:ext cx="3672408" cy="360040"/>
          </a:xfrm>
          <a:prstGeom prst="lef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54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Once a vNet peering connection has been created, routes are automatically added to each vNet to point to the other.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FC5E2-E651-4118-B72E-8D79A9877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96" y="5272963"/>
            <a:ext cx="6772875" cy="112438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B82C7C-0B7E-496B-B646-F952B5C42C2C}"/>
              </a:ext>
            </a:extLst>
          </p:cNvPr>
          <p:cNvSpPr/>
          <p:nvPr/>
        </p:nvSpPr>
        <p:spPr bwMode="auto">
          <a:xfrm>
            <a:off x="1392865" y="3785191"/>
            <a:ext cx="1903228" cy="1446028"/>
          </a:xfrm>
          <a:custGeom>
            <a:avLst/>
            <a:gdLst>
              <a:gd name="connsiteX0" fmla="*/ 1903228 w 1903228"/>
              <a:gd name="connsiteY0" fmla="*/ 0 h 1446028"/>
              <a:gd name="connsiteX1" fmla="*/ 435935 w 1903228"/>
              <a:gd name="connsiteY1" fmla="*/ 446567 h 1446028"/>
              <a:gd name="connsiteX2" fmla="*/ 0 w 1903228"/>
              <a:gd name="connsiteY2" fmla="*/ 1446028 h 144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3228" h="1446028">
                <a:moveTo>
                  <a:pt x="1903228" y="0"/>
                </a:moveTo>
                <a:cubicBezTo>
                  <a:pt x="1328184" y="102781"/>
                  <a:pt x="753140" y="205562"/>
                  <a:pt x="435935" y="446567"/>
                </a:cubicBezTo>
                <a:cubicBezTo>
                  <a:pt x="118730" y="687572"/>
                  <a:pt x="59365" y="1066800"/>
                  <a:pt x="0" y="1446028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52660826-E843-406A-8785-EBFB71D89CFE}"/>
              </a:ext>
            </a:extLst>
          </p:cNvPr>
          <p:cNvSpPr txBox="1">
            <a:spLocks/>
          </p:cNvSpPr>
          <p:nvPr/>
        </p:nvSpPr>
        <p:spPr>
          <a:xfrm>
            <a:off x="7245792" y="5811241"/>
            <a:ext cx="4891606" cy="57540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latin typeface="+mn-lt"/>
              </a:rPr>
              <a:t>You can find this by selecting ‘Effective Routes’ under the NIC connected to a VM inside the vNet. </a:t>
            </a:r>
          </a:p>
        </p:txBody>
      </p:sp>
    </p:spTree>
    <p:extLst>
      <p:ext uri="{BB962C8B-B14F-4D97-AF65-F5344CB8AC3E}">
        <p14:creationId xmlns:p14="http://schemas.microsoft.com/office/powerpoint/2010/main" val="36107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Azure networking is built around the concept of </a:t>
            </a:r>
            <a:r>
              <a:rPr lang="en-US" sz="3600" b="1" i="1" dirty="0"/>
              <a:t>Virtual Networks</a:t>
            </a:r>
            <a:r>
              <a:rPr lang="en-US" sz="3600" i="1" dirty="0"/>
              <a:t> </a:t>
            </a:r>
            <a:r>
              <a:rPr lang="en-US" sz="3600" dirty="0"/>
              <a:t>(vNets).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1346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81733" y="4577382"/>
            <a:ext cx="9217024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94631" y="4087960"/>
            <a:ext cx="89681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400" dirty="0"/>
              <a:t>A vNet is simply a logical, isolated network within the Azure fabric.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0298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You can peer two vNets that reside in different subscriptions…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2AB65D-6460-41DA-B5F7-F2BB293E6333}"/>
              </a:ext>
            </a:extLst>
          </p:cNvPr>
          <p:cNvSpPr/>
          <p:nvPr/>
        </p:nvSpPr>
        <p:spPr bwMode="auto">
          <a:xfrm>
            <a:off x="1636155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32EEAB-6F21-43AC-884C-EC6113B2F6CB}"/>
              </a:ext>
            </a:extLst>
          </p:cNvPr>
          <p:cNvSpPr/>
          <p:nvPr/>
        </p:nvSpPr>
        <p:spPr bwMode="auto">
          <a:xfrm>
            <a:off x="7010326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80EA5-2BF9-47A6-A94C-7F5943DFF1B6}"/>
              </a:ext>
            </a:extLst>
          </p:cNvPr>
          <p:cNvSpPr/>
          <p:nvPr/>
        </p:nvSpPr>
        <p:spPr>
          <a:xfrm>
            <a:off x="2818360" y="486063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A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FA80B2-CBE6-469E-B6FF-BD7F2F53A739}"/>
              </a:ext>
            </a:extLst>
          </p:cNvPr>
          <p:cNvSpPr/>
          <p:nvPr/>
        </p:nvSpPr>
        <p:spPr>
          <a:xfrm>
            <a:off x="8164956" y="487544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B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52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4E7A16-8357-42B4-BF55-3F3A988F20E4}"/>
              </a:ext>
            </a:extLst>
          </p:cNvPr>
          <p:cNvSpPr/>
          <p:nvPr/>
        </p:nvSpPr>
        <p:spPr bwMode="auto">
          <a:xfrm>
            <a:off x="1627919" y="4896538"/>
            <a:ext cx="9190596" cy="1241209"/>
          </a:xfrm>
          <a:prstGeom prst="roundRect">
            <a:avLst/>
          </a:prstGeom>
          <a:solidFill>
            <a:srgbClr val="00B050">
              <a:alpha val="41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…but only if they are associated to the </a:t>
            </a:r>
            <a:r>
              <a:rPr lang="en-US" sz="3600" b="1" dirty="0"/>
              <a:t>same Azure AD tenant</a:t>
            </a:r>
            <a:r>
              <a:rPr lang="en-US" sz="3600" dirty="0"/>
              <a:t>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2AB65D-6460-41DA-B5F7-F2BB293E6333}"/>
              </a:ext>
            </a:extLst>
          </p:cNvPr>
          <p:cNvSpPr/>
          <p:nvPr/>
        </p:nvSpPr>
        <p:spPr bwMode="auto">
          <a:xfrm>
            <a:off x="1636155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32EEAB-6F21-43AC-884C-EC6113B2F6CB}"/>
              </a:ext>
            </a:extLst>
          </p:cNvPr>
          <p:cNvSpPr/>
          <p:nvPr/>
        </p:nvSpPr>
        <p:spPr bwMode="auto">
          <a:xfrm>
            <a:off x="7010326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80EA5-2BF9-47A6-A94C-7F5943DFF1B6}"/>
              </a:ext>
            </a:extLst>
          </p:cNvPr>
          <p:cNvSpPr/>
          <p:nvPr/>
        </p:nvSpPr>
        <p:spPr>
          <a:xfrm>
            <a:off x="2818360" y="486063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A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FA80B2-CBE6-469E-B6FF-BD7F2F53A739}"/>
              </a:ext>
            </a:extLst>
          </p:cNvPr>
          <p:cNvSpPr/>
          <p:nvPr/>
        </p:nvSpPr>
        <p:spPr>
          <a:xfrm>
            <a:off x="8164956" y="487544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B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042F61F-26F7-4AE1-8DCC-29CC2E6CB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084" y="5261358"/>
            <a:ext cx="780290" cy="7802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37B193E-D13C-436C-B7B3-B179671F4B99}"/>
              </a:ext>
            </a:extLst>
          </p:cNvPr>
          <p:cNvSpPr/>
          <p:nvPr/>
        </p:nvSpPr>
        <p:spPr>
          <a:xfrm>
            <a:off x="5630374" y="5517142"/>
            <a:ext cx="199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Azure AD Tenant 1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6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vNet </a:t>
            </a:r>
            <a:r>
              <a:rPr lang="en-US" sz="3600" dirty="0" err="1"/>
              <a:t>Peerings</a:t>
            </a:r>
            <a:r>
              <a:rPr lang="en-US" sz="3600" dirty="0"/>
              <a:t> are </a:t>
            </a:r>
            <a:r>
              <a:rPr lang="en-US" sz="3600" b="1" dirty="0"/>
              <a:t>non-transitive – </a:t>
            </a:r>
            <a:r>
              <a:rPr lang="en-US" sz="3600" dirty="0"/>
              <a:t>this means that vNet </a:t>
            </a:r>
            <a:r>
              <a:rPr lang="en-US" sz="3600" i="1" dirty="0"/>
              <a:t>Prod</a:t>
            </a:r>
            <a:r>
              <a:rPr lang="en-US" sz="3600" dirty="0"/>
              <a:t> cannot communicate with vNet </a:t>
            </a:r>
            <a:r>
              <a:rPr lang="en-US" sz="3600" i="1" dirty="0"/>
              <a:t>Dev</a:t>
            </a:r>
            <a:r>
              <a:rPr lang="en-US" sz="3600" dirty="0"/>
              <a:t> through vNet </a:t>
            </a:r>
            <a:r>
              <a:rPr lang="en-US" sz="3600" i="1" dirty="0"/>
              <a:t>Test</a:t>
            </a:r>
            <a:r>
              <a:rPr lang="en-US" sz="3600" dirty="0"/>
              <a:t>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39238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6" y="239022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576" y="259570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631726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4" y="239022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44064" y="259570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87610" y="3459356"/>
            <a:ext cx="960310" cy="472596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781358" y="3198348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73" y="3202586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5209851" y="3209153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878" y="3209153"/>
            <a:ext cx="780290" cy="78029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D3ED76-C322-42E2-BD7D-02F026980B00}"/>
              </a:ext>
            </a:extLst>
          </p:cNvPr>
          <p:cNvSpPr/>
          <p:nvPr/>
        </p:nvSpPr>
        <p:spPr bwMode="auto">
          <a:xfrm>
            <a:off x="9024214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C77EB61-C5EF-4599-B497-F804F9B4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262" y="2390224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EA98C22-F7A8-4C6C-ADAF-532CBC14CE21}"/>
              </a:ext>
            </a:extLst>
          </p:cNvPr>
          <p:cNvSpPr/>
          <p:nvPr/>
        </p:nvSpPr>
        <p:spPr>
          <a:xfrm>
            <a:off x="10236552" y="2595703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Dev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EE62D61-06E9-41F2-ACAD-C527239A0593}"/>
              </a:ext>
            </a:extLst>
          </p:cNvPr>
          <p:cNvSpPr/>
          <p:nvPr/>
        </p:nvSpPr>
        <p:spPr bwMode="auto">
          <a:xfrm>
            <a:off x="9602339" y="3209153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782408-53F3-47C9-9443-19E7B229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366" y="3209153"/>
            <a:ext cx="780290" cy="780290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89AC87C-AD5F-4952-8573-2AF7B1C7AABA}"/>
              </a:ext>
            </a:extLst>
          </p:cNvPr>
          <p:cNvSpPr/>
          <p:nvPr/>
        </p:nvSpPr>
        <p:spPr bwMode="auto">
          <a:xfrm>
            <a:off x="7970056" y="3461893"/>
            <a:ext cx="960310" cy="453948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1F1624-B46C-462D-ABDF-E221C5E63F7C}"/>
              </a:ext>
            </a:extLst>
          </p:cNvPr>
          <p:cNvSpPr/>
          <p:nvPr/>
        </p:nvSpPr>
        <p:spPr bwMode="auto">
          <a:xfrm>
            <a:off x="1839433" y="4008474"/>
            <a:ext cx="8899451" cy="1573646"/>
          </a:xfrm>
          <a:custGeom>
            <a:avLst/>
            <a:gdLst>
              <a:gd name="connsiteX0" fmla="*/ 0 w 8899451"/>
              <a:gd name="connsiteY0" fmla="*/ 0 h 1573646"/>
              <a:gd name="connsiteX1" fmla="*/ 4529469 w 8899451"/>
              <a:gd name="connsiteY1" fmla="*/ 1573619 h 1573646"/>
              <a:gd name="connsiteX2" fmla="*/ 8899451 w 8899451"/>
              <a:gd name="connsiteY2" fmla="*/ 31898 h 157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9451" h="1573646">
                <a:moveTo>
                  <a:pt x="0" y="0"/>
                </a:moveTo>
                <a:cubicBezTo>
                  <a:pt x="1523113" y="784151"/>
                  <a:pt x="3046227" y="1568303"/>
                  <a:pt x="4529469" y="1573619"/>
                </a:cubicBezTo>
                <a:cubicBezTo>
                  <a:pt x="6012711" y="1578935"/>
                  <a:pt x="7456081" y="805416"/>
                  <a:pt x="8899451" y="31898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2" descr="Image result for cross sign">
            <a:extLst>
              <a:ext uri="{FF2B5EF4-FFF2-40B4-BE49-F238E27FC236}">
                <a16:creationId xmlns:a16="http://schemas.microsoft.com/office/drawing/2014/main" id="{A7AEBB7D-7571-4FB5-9504-DD0C2FB4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10" y="5213614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9100FB5-4FFF-4941-AB19-112E5E7041B1}"/>
              </a:ext>
            </a:extLst>
          </p:cNvPr>
          <p:cNvSpPr/>
          <p:nvPr/>
        </p:nvSpPr>
        <p:spPr>
          <a:xfrm>
            <a:off x="3647748" y="3519590"/>
            <a:ext cx="848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Peering</a:t>
            </a:r>
            <a:endParaRPr lang="en-GB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7BAB6F-CCC6-4D75-8F73-374A5194DDB5}"/>
              </a:ext>
            </a:extLst>
          </p:cNvPr>
          <p:cNvSpPr/>
          <p:nvPr/>
        </p:nvSpPr>
        <p:spPr>
          <a:xfrm>
            <a:off x="8040236" y="3497262"/>
            <a:ext cx="848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Peering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4880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uting">
            <a:extLst>
              <a:ext uri="{FF2B5EF4-FFF2-40B4-BE49-F238E27FC236}">
                <a16:creationId xmlns:a16="http://schemas.microsoft.com/office/drawing/2014/main" id="{92CB65D6-51BC-4C1E-B2BC-7681B4C2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75"/>
            <a:ext cx="12436475" cy="60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4FB5BE-97EA-4BA7-A35A-237A83231677}"/>
              </a:ext>
            </a:extLst>
          </p:cNvPr>
          <p:cNvSpPr/>
          <p:nvPr/>
        </p:nvSpPr>
        <p:spPr bwMode="auto">
          <a:xfrm>
            <a:off x="-1" y="2345134"/>
            <a:ext cx="12436475" cy="1584176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7" y="2581698"/>
            <a:ext cx="11889564" cy="1241209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Routing in Azure</a:t>
            </a:r>
          </a:p>
        </p:txBody>
      </p:sp>
    </p:spTree>
    <p:extLst>
      <p:ext uri="{BB962C8B-B14F-4D97-AF65-F5344CB8AC3E}">
        <p14:creationId xmlns:p14="http://schemas.microsoft.com/office/powerpoint/2010/main" val="4168805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4000" dirty="0"/>
              <a:t>Routing in Azure…is just like routing anywhere else.</a:t>
            </a:r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4883CBB1-BB40-461F-A99A-1CE89E2EAEDE}"/>
              </a:ext>
            </a:extLst>
          </p:cNvPr>
          <p:cNvSpPr txBox="1">
            <a:spLocks/>
          </p:cNvSpPr>
          <p:nvPr/>
        </p:nvSpPr>
        <p:spPr>
          <a:xfrm>
            <a:off x="273455" y="2876657"/>
            <a:ext cx="11889564" cy="12412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4000" dirty="0"/>
              <a:t>You still have destination prefixes, next hops, etc.</a:t>
            </a:r>
          </a:p>
        </p:txBody>
      </p:sp>
    </p:spTree>
    <p:extLst>
      <p:ext uri="{BB962C8B-B14F-4D97-AF65-F5344CB8AC3E}">
        <p14:creationId xmlns:p14="http://schemas.microsoft.com/office/powerpoint/2010/main" val="112705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5210125" y="3497262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Azure configures </a:t>
            </a:r>
            <a:r>
              <a:rPr lang="en-US" sz="3600" b="1" dirty="0"/>
              <a:t>System Routes</a:t>
            </a:r>
            <a:r>
              <a:rPr lang="en-US" sz="3600" dirty="0"/>
              <a:t> when required – for example, for routing between subnets / vNets, routing to the Internet,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024801" y="3493285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8" y="350114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528" y="370662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87" y="350114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09377" y="370662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45081" y="4429389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3808466" y="4578921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76E5A8-E1B8-4E0B-83E8-DBB403A4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93" y="2561158"/>
            <a:ext cx="2053277" cy="1346495"/>
          </a:xfrm>
          <a:prstGeom prst="rect">
            <a:avLst/>
          </a:prstGeom>
        </p:spPr>
      </p:pic>
      <p:sp>
        <p:nvSpPr>
          <p:cNvPr id="29" name="TextBox 179">
            <a:extLst>
              <a:ext uri="{FF2B5EF4-FFF2-40B4-BE49-F238E27FC236}">
                <a16:creationId xmlns:a16="http://schemas.microsoft.com/office/drawing/2014/main" id="{7047126B-EAE9-409D-BDF0-CCD10EECAB86}"/>
              </a:ext>
            </a:extLst>
          </p:cNvPr>
          <p:cNvSpPr txBox="1"/>
          <p:nvPr/>
        </p:nvSpPr>
        <p:spPr>
          <a:xfrm>
            <a:off x="8918600" y="314832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E192A56-FFBF-4E07-860A-E1658CB71096}"/>
              </a:ext>
            </a:extLst>
          </p:cNvPr>
          <p:cNvSpPr/>
          <p:nvPr/>
        </p:nvSpPr>
        <p:spPr bwMode="auto">
          <a:xfrm rot="20037664">
            <a:off x="7744449" y="3637987"/>
            <a:ext cx="739793" cy="34828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08A66-EDCA-407C-A4FA-FB6F6ADC4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74261"/>
              </p:ext>
            </p:extLst>
          </p:nvPr>
        </p:nvGraphicFramePr>
        <p:xfrm>
          <a:off x="6875169" y="4679387"/>
          <a:ext cx="3857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2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vNet_Prod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64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5210125" y="3497262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024801" y="3493285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8" y="350114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528" y="370662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87" y="350114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09377" y="370662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45081" y="4429389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3808466" y="4578921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76E5A8-E1B8-4E0B-83E8-DBB403A4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93" y="2561158"/>
            <a:ext cx="2053277" cy="1346495"/>
          </a:xfrm>
          <a:prstGeom prst="rect">
            <a:avLst/>
          </a:prstGeom>
        </p:spPr>
      </p:pic>
      <p:sp>
        <p:nvSpPr>
          <p:cNvPr id="29" name="TextBox 179">
            <a:extLst>
              <a:ext uri="{FF2B5EF4-FFF2-40B4-BE49-F238E27FC236}">
                <a16:creationId xmlns:a16="http://schemas.microsoft.com/office/drawing/2014/main" id="{7047126B-EAE9-409D-BDF0-CCD10EECAB86}"/>
              </a:ext>
            </a:extLst>
          </p:cNvPr>
          <p:cNvSpPr txBox="1"/>
          <p:nvPr/>
        </p:nvSpPr>
        <p:spPr>
          <a:xfrm>
            <a:off x="8918600" y="314832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E192A56-FFBF-4E07-860A-E1658CB71096}"/>
              </a:ext>
            </a:extLst>
          </p:cNvPr>
          <p:cNvSpPr/>
          <p:nvPr/>
        </p:nvSpPr>
        <p:spPr bwMode="auto">
          <a:xfrm rot="20037664">
            <a:off x="7744449" y="3637987"/>
            <a:ext cx="739793" cy="34828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477DA-CD68-4441-8ACD-11EBDD290ACA}"/>
              </a:ext>
            </a:extLst>
          </p:cNvPr>
          <p:cNvSpPr/>
          <p:nvPr/>
        </p:nvSpPr>
        <p:spPr bwMode="auto">
          <a:xfrm>
            <a:off x="0" y="2057103"/>
            <a:ext cx="12436475" cy="493742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08A66-EDCA-407C-A4FA-FB6F6ADC4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75169" y="4679387"/>
          <a:ext cx="3857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2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vNet_Prod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A2B166-8C95-4051-8704-BD16BCF89FD9}"/>
              </a:ext>
            </a:extLst>
          </p:cNvPr>
          <p:cNvSpPr/>
          <p:nvPr/>
        </p:nvSpPr>
        <p:spPr bwMode="auto">
          <a:xfrm>
            <a:off x="273455" y="2561158"/>
            <a:ext cx="11889564" cy="1241208"/>
          </a:xfrm>
          <a:prstGeom prst="roundRect">
            <a:avLst/>
          </a:prstGeom>
          <a:solidFill>
            <a:srgbClr val="0070C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2670" y="2613800"/>
            <a:ext cx="11633414" cy="124120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You can’t delete System Routes, but you can </a:t>
            </a:r>
            <a:r>
              <a:rPr lang="en-US" sz="3600" i="1" dirty="0">
                <a:solidFill>
                  <a:schemeClr val="bg1"/>
                </a:solidFill>
              </a:rPr>
              <a:t>override</a:t>
            </a:r>
            <a:r>
              <a:rPr lang="en-US" sz="3600" dirty="0">
                <a:solidFill>
                  <a:schemeClr val="bg1"/>
                </a:solidFill>
              </a:rPr>
              <a:t> them, using </a:t>
            </a:r>
            <a:r>
              <a:rPr lang="en-US" sz="3600" b="1" dirty="0">
                <a:solidFill>
                  <a:schemeClr val="bg1"/>
                </a:solidFill>
              </a:rPr>
              <a:t>User Defined Routes (UDRs)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8CED55-09E3-48D6-B1A0-FF079A57B63D}"/>
              </a:ext>
            </a:extLst>
          </p:cNvPr>
          <p:cNvSpPr/>
          <p:nvPr/>
        </p:nvSpPr>
        <p:spPr bwMode="auto">
          <a:xfrm rot="20294225">
            <a:off x="7353570" y="3919186"/>
            <a:ext cx="345876" cy="654913"/>
          </a:xfrm>
          <a:prstGeom prst="downArrow">
            <a:avLst/>
          </a:prstGeom>
          <a:solidFill>
            <a:srgbClr val="0070C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17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179" y="1084357"/>
            <a:ext cx="6319947" cy="1241209"/>
          </a:xfrm>
        </p:spPr>
        <p:txBody>
          <a:bodyPr/>
          <a:lstStyle/>
          <a:p>
            <a:pPr algn="ctr"/>
            <a:r>
              <a:rPr lang="en-US" sz="2400" dirty="0"/>
              <a:t>We have a Network Virtual Appliance (e.g. firewall) in the ‘Hub’ vNet, which we want to act as the enforcement point for Internet traffic.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282C24-82E5-4829-83A9-B7F38B324FB3}"/>
              </a:ext>
            </a:extLst>
          </p:cNvPr>
          <p:cNvSpPr/>
          <p:nvPr/>
        </p:nvSpPr>
        <p:spPr bwMode="auto">
          <a:xfrm>
            <a:off x="4146698" y="1669312"/>
            <a:ext cx="1871330" cy="925032"/>
          </a:xfrm>
          <a:custGeom>
            <a:avLst/>
            <a:gdLst>
              <a:gd name="connsiteX0" fmla="*/ 1871330 w 1871330"/>
              <a:gd name="connsiteY0" fmla="*/ 0 h 925032"/>
              <a:gd name="connsiteX1" fmla="*/ 893135 w 1871330"/>
              <a:gd name="connsiteY1" fmla="*/ 244548 h 925032"/>
              <a:gd name="connsiteX2" fmla="*/ 0 w 1871330"/>
              <a:gd name="connsiteY2" fmla="*/ 925032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330" h="925032">
                <a:moveTo>
                  <a:pt x="1871330" y="0"/>
                </a:moveTo>
                <a:cubicBezTo>
                  <a:pt x="1538176" y="45188"/>
                  <a:pt x="1205023" y="90376"/>
                  <a:pt x="893135" y="244548"/>
                </a:cubicBezTo>
                <a:cubicBezTo>
                  <a:pt x="581247" y="398720"/>
                  <a:pt x="290623" y="661876"/>
                  <a:pt x="0" y="925032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40E5AC-2148-4102-ACBD-6E39EFB0CDD0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68271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6252" y="4634281"/>
          <a:ext cx="3631536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1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10512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10512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vNet_Hub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633" y="3298297"/>
            <a:ext cx="5465293" cy="1241209"/>
          </a:xfrm>
        </p:spPr>
        <p:txBody>
          <a:bodyPr/>
          <a:lstStyle/>
          <a:p>
            <a:pPr algn="ctr"/>
            <a:r>
              <a:rPr lang="en-US" sz="2400" dirty="0"/>
              <a:t>The problem is, system routing means Internet traffic from the Spoke vNets goes directly out from the vNet (not via the NVA).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0F876E-669F-46A1-8326-4F69BC01945D}"/>
              </a:ext>
            </a:extLst>
          </p:cNvPr>
          <p:cNvSpPr/>
          <p:nvPr/>
        </p:nvSpPr>
        <p:spPr bwMode="auto">
          <a:xfrm>
            <a:off x="5794744" y="4450335"/>
            <a:ext cx="1733107" cy="929739"/>
          </a:xfrm>
          <a:custGeom>
            <a:avLst/>
            <a:gdLst>
              <a:gd name="connsiteX0" fmla="*/ 1733107 w 1733107"/>
              <a:gd name="connsiteY0" fmla="*/ 0 h 1254641"/>
              <a:gd name="connsiteX1" fmla="*/ 1360968 w 1733107"/>
              <a:gd name="connsiteY1" fmla="*/ 839972 h 1254641"/>
              <a:gd name="connsiteX2" fmla="*/ 0 w 1733107"/>
              <a:gd name="connsiteY2" fmla="*/ 1254641 h 125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107" h="1254641">
                <a:moveTo>
                  <a:pt x="1733107" y="0"/>
                </a:moveTo>
                <a:cubicBezTo>
                  <a:pt x="1691463" y="315432"/>
                  <a:pt x="1649819" y="630865"/>
                  <a:pt x="1360968" y="839972"/>
                </a:cubicBezTo>
                <a:cubicBezTo>
                  <a:pt x="1072117" y="1049079"/>
                  <a:pt x="536058" y="1151860"/>
                  <a:pt x="0" y="1254641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8BE27-FB8F-44A7-A2CA-321ADD38618D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14085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3D89E1-DA0A-4824-B71C-02C124BAFC28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6370"/>
              </p:ext>
            </p:extLst>
          </p:nvPr>
        </p:nvGraphicFramePr>
        <p:xfrm>
          <a:off x="7410907" y="5274230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vNet_Hub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524" y="4025512"/>
            <a:ext cx="5606670" cy="1241209"/>
          </a:xfrm>
        </p:spPr>
        <p:txBody>
          <a:bodyPr/>
          <a:lstStyle/>
          <a:p>
            <a:pPr algn="ctr"/>
            <a:r>
              <a:rPr lang="en-US" sz="2400" dirty="0"/>
              <a:t>We configure a User Defined Route to point to the Internet via the virtual appliance.</a:t>
            </a:r>
          </a:p>
        </p:txBody>
      </p:sp>
    </p:spTree>
    <p:extLst>
      <p:ext uri="{BB962C8B-B14F-4D97-AF65-F5344CB8AC3E}">
        <p14:creationId xmlns:p14="http://schemas.microsoft.com/office/powerpoint/2010/main" val="255933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565274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vNets are (by default) completely isolated from each other.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105669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8007" y="265469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634061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109" y="244921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46399" y="265469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8162453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01" y="2449214"/>
            <a:ext cx="780290" cy="7802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74791" y="2654693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Dev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339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73335"/>
              </p:ext>
            </p:extLst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75" y="2084569"/>
            <a:ext cx="6388003" cy="620605"/>
          </a:xfrm>
        </p:spPr>
        <p:txBody>
          <a:bodyPr/>
          <a:lstStyle/>
          <a:p>
            <a:pPr algn="ctr"/>
            <a:r>
              <a:rPr lang="en-US" sz="2400" dirty="0"/>
              <a:t>To configure UDRs, we first create a </a:t>
            </a:r>
            <a:r>
              <a:rPr lang="en-US" sz="2400" b="1" dirty="0"/>
              <a:t>Route Table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818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23733"/>
              </p:ext>
            </p:extLst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17" y="3014308"/>
            <a:ext cx="3106262" cy="620605"/>
          </a:xfrm>
        </p:spPr>
        <p:txBody>
          <a:bodyPr/>
          <a:lstStyle/>
          <a:p>
            <a:pPr algn="ctr"/>
            <a:r>
              <a:rPr lang="en-US" sz="2400" dirty="0"/>
              <a:t>We then create </a:t>
            </a:r>
            <a:r>
              <a:rPr lang="en-US" sz="2400" b="1" dirty="0"/>
              <a:t>routes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136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421" y="5225454"/>
            <a:ext cx="3672408" cy="843377"/>
          </a:xfrm>
        </p:spPr>
        <p:txBody>
          <a:bodyPr/>
          <a:lstStyle/>
          <a:p>
            <a:pPr algn="ctr"/>
            <a:r>
              <a:rPr lang="en-US" sz="2400" dirty="0"/>
              <a:t>Finally, we </a:t>
            </a:r>
            <a:r>
              <a:rPr lang="en-US" sz="2400" b="1" dirty="0"/>
              <a:t>associate</a:t>
            </a:r>
            <a:r>
              <a:rPr lang="en-US" sz="2400" dirty="0"/>
              <a:t> the route table with a </a:t>
            </a:r>
            <a:r>
              <a:rPr lang="en-US" sz="2400" b="1" dirty="0"/>
              <a:t>subnet</a:t>
            </a:r>
            <a:r>
              <a:rPr lang="en-US" sz="24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1E393-FC36-471A-965D-2371DFFEDA26}"/>
              </a:ext>
            </a:extLst>
          </p:cNvPr>
          <p:cNvSpPr/>
          <p:nvPr/>
        </p:nvSpPr>
        <p:spPr bwMode="auto">
          <a:xfrm>
            <a:off x="4778077" y="5108524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FCBE7C5-35B4-41B5-BDAE-5F521932E29C}"/>
              </a:ext>
            </a:extLst>
          </p:cNvPr>
          <p:cNvSpPr/>
          <p:nvPr/>
        </p:nvSpPr>
        <p:spPr bwMode="auto">
          <a:xfrm>
            <a:off x="5786189" y="3826461"/>
            <a:ext cx="360040" cy="1224136"/>
          </a:xfrm>
          <a:prstGeom prst="downArrow">
            <a:avLst/>
          </a:prstGeom>
          <a:solidFill>
            <a:schemeClr val="accent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7FD7E-1DC6-4ADC-A36E-AEF88EE1D878}"/>
              </a:ext>
            </a:extLst>
          </p:cNvPr>
          <p:cNvSpPr/>
          <p:nvPr/>
        </p:nvSpPr>
        <p:spPr>
          <a:xfrm>
            <a:off x="5006651" y="5472384"/>
            <a:ext cx="1919115" cy="338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i="1" dirty="0"/>
              <a:t>Subnet1</a:t>
            </a:r>
            <a:r>
              <a:rPr lang="en-US" sz="1599" dirty="0"/>
              <a:t>: 10.0.0.0/24</a:t>
            </a:r>
            <a:endParaRPr lang="en-GB" sz="1599" dirty="0"/>
          </a:p>
        </p:txBody>
      </p:sp>
    </p:spTree>
    <p:extLst>
      <p:ext uri="{BB962C8B-B14F-4D97-AF65-F5344CB8AC3E}">
        <p14:creationId xmlns:p14="http://schemas.microsoft.com/office/powerpoint/2010/main" val="752211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900382-104C-4AD5-A3E7-FBF8AB132629}"/>
              </a:ext>
            </a:extLst>
          </p:cNvPr>
          <p:cNvSpPr/>
          <p:nvPr/>
        </p:nvSpPr>
        <p:spPr bwMode="auto">
          <a:xfrm>
            <a:off x="0" y="2201118"/>
            <a:ext cx="12436475" cy="158417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2273126"/>
            <a:ext cx="11665296" cy="843377"/>
          </a:xfrm>
        </p:spPr>
        <p:txBody>
          <a:bodyPr/>
          <a:lstStyle/>
          <a:p>
            <a:pPr algn="ctr"/>
            <a:r>
              <a:rPr lang="en-US" sz="4400" dirty="0"/>
              <a:t>What about dynamic routing? </a:t>
            </a:r>
            <a:br>
              <a:rPr lang="en-US" sz="4400" dirty="0"/>
            </a:br>
            <a:r>
              <a:rPr lang="en-US" sz="4400" dirty="0"/>
              <a:t>Is that supported?</a:t>
            </a:r>
          </a:p>
        </p:txBody>
      </p:sp>
    </p:spTree>
    <p:extLst>
      <p:ext uri="{BB962C8B-B14F-4D97-AF65-F5344CB8AC3E}">
        <p14:creationId xmlns:p14="http://schemas.microsoft.com/office/powerpoint/2010/main" val="1394594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7" y="282283"/>
            <a:ext cx="11665296" cy="1597516"/>
          </a:xfrm>
        </p:spPr>
        <p:txBody>
          <a:bodyPr/>
          <a:lstStyle/>
          <a:p>
            <a:pPr algn="ctr"/>
            <a:r>
              <a:rPr lang="en-US" sz="4400" dirty="0"/>
              <a:t>BGP is supported on VPN Gateways*.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9C6D0D76-2797-46A0-B6E5-E820897F2B01}"/>
              </a:ext>
            </a:extLst>
          </p:cNvPr>
          <p:cNvSpPr txBox="1">
            <a:spLocks/>
          </p:cNvSpPr>
          <p:nvPr/>
        </p:nvSpPr>
        <p:spPr>
          <a:xfrm>
            <a:off x="6578277" y="6366993"/>
            <a:ext cx="5764763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1800" dirty="0">
                <a:solidFill>
                  <a:srgbClr val="000000"/>
                </a:solidFill>
              </a:rPr>
              <a:t>* Not on ‘Basic’ SKU or on ‘policy-based’ gateways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45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5" y="757748"/>
            <a:ext cx="11665296" cy="721849"/>
          </a:xfrm>
        </p:spPr>
        <p:txBody>
          <a:bodyPr/>
          <a:lstStyle/>
          <a:p>
            <a:pPr algn="ctr"/>
            <a:r>
              <a:rPr lang="en-US" sz="3200" dirty="0"/>
              <a:t>Advertising 0.0.0.0 to Azure forces all traffic via the VPN gateway.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C7E5EDC-64C7-4CB0-AE0A-3CF1654B5B69}"/>
              </a:ext>
            </a:extLst>
          </p:cNvPr>
          <p:cNvSpPr/>
          <p:nvPr/>
        </p:nvSpPr>
        <p:spPr bwMode="auto">
          <a:xfrm rot="10800000">
            <a:off x="4506015" y="3662581"/>
            <a:ext cx="3528392" cy="482751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21B1CF-0EFF-4952-9FC3-C4C87B9C6F9D}"/>
              </a:ext>
            </a:extLst>
          </p:cNvPr>
          <p:cNvSpPr/>
          <p:nvPr/>
        </p:nvSpPr>
        <p:spPr>
          <a:xfrm>
            <a:off x="5255908" y="3753726"/>
            <a:ext cx="1975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Advertise 0.0.0.0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4DCFCF-219C-4112-959F-CC0655FC3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364" y="5081438"/>
            <a:ext cx="2053277" cy="1346495"/>
          </a:xfrm>
          <a:prstGeom prst="rect">
            <a:avLst/>
          </a:prstGeom>
        </p:spPr>
      </p:pic>
      <p:sp>
        <p:nvSpPr>
          <p:cNvPr id="23" name="TextBox 179">
            <a:extLst>
              <a:ext uri="{FF2B5EF4-FFF2-40B4-BE49-F238E27FC236}">
                <a16:creationId xmlns:a16="http://schemas.microsoft.com/office/drawing/2014/main" id="{3C448881-E3BF-489D-8A6A-962383B4DA9A}"/>
              </a:ext>
            </a:extLst>
          </p:cNvPr>
          <p:cNvSpPr txBox="1"/>
          <p:nvPr/>
        </p:nvSpPr>
        <p:spPr>
          <a:xfrm>
            <a:off x="10405471" y="566860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pic>
        <p:nvPicPr>
          <p:cNvPr id="24" name="Picture 2" descr="Image result for router icon">
            <a:extLst>
              <a:ext uri="{FF2B5EF4-FFF2-40B4-BE49-F238E27FC236}">
                <a16:creationId xmlns:a16="http://schemas.microsoft.com/office/drawing/2014/main" id="{FA12190D-7FE6-4EE3-993E-1B27BC6B6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88" y="4041648"/>
            <a:ext cx="961532" cy="6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499CAD-12CA-422D-813C-1D3CBB5C27A5}"/>
              </a:ext>
            </a:extLst>
          </p:cNvPr>
          <p:cNvCxnSpPr>
            <a:cxnSpLocks/>
          </p:cNvCxnSpPr>
          <p:nvPr/>
        </p:nvCxnSpPr>
        <p:spPr>
          <a:xfrm>
            <a:off x="9854641" y="4537051"/>
            <a:ext cx="396044" cy="86409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03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5" y="757748"/>
            <a:ext cx="11665296" cy="721849"/>
          </a:xfrm>
        </p:spPr>
        <p:txBody>
          <a:bodyPr/>
          <a:lstStyle/>
          <a:p>
            <a:pPr algn="ctr"/>
            <a:r>
              <a:rPr lang="en-US" sz="3200" dirty="0"/>
              <a:t>Advertising 0.0.0.0 to Azure forces all traffic via the VPN gateway.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C7E5EDC-64C7-4CB0-AE0A-3CF1654B5B69}"/>
              </a:ext>
            </a:extLst>
          </p:cNvPr>
          <p:cNvSpPr/>
          <p:nvPr/>
        </p:nvSpPr>
        <p:spPr bwMode="auto">
          <a:xfrm rot="10800000">
            <a:off x="4506015" y="3662581"/>
            <a:ext cx="3528392" cy="482751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21B1CF-0EFF-4952-9FC3-C4C87B9C6F9D}"/>
              </a:ext>
            </a:extLst>
          </p:cNvPr>
          <p:cNvSpPr/>
          <p:nvPr/>
        </p:nvSpPr>
        <p:spPr>
          <a:xfrm>
            <a:off x="5255908" y="3753726"/>
            <a:ext cx="1975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Advertise 0.0.0.0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7FFEF7-ABFA-4036-B56E-3E65158E2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364" y="5081438"/>
            <a:ext cx="2053277" cy="1346495"/>
          </a:xfrm>
          <a:prstGeom prst="rect">
            <a:avLst/>
          </a:prstGeom>
        </p:spPr>
      </p:pic>
      <p:sp>
        <p:nvSpPr>
          <p:cNvPr id="23" name="TextBox 179">
            <a:extLst>
              <a:ext uri="{FF2B5EF4-FFF2-40B4-BE49-F238E27FC236}">
                <a16:creationId xmlns:a16="http://schemas.microsoft.com/office/drawing/2014/main" id="{89B32B13-12DA-41DF-96F1-8619436C860C}"/>
              </a:ext>
            </a:extLst>
          </p:cNvPr>
          <p:cNvSpPr txBox="1"/>
          <p:nvPr/>
        </p:nvSpPr>
        <p:spPr>
          <a:xfrm>
            <a:off x="10405471" y="566860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pic>
        <p:nvPicPr>
          <p:cNvPr id="2050" name="Picture 2" descr="Image result for router icon">
            <a:extLst>
              <a:ext uri="{FF2B5EF4-FFF2-40B4-BE49-F238E27FC236}">
                <a16:creationId xmlns:a16="http://schemas.microsoft.com/office/drawing/2014/main" id="{D34953B2-9E6A-403A-907D-2507F571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88" y="4041648"/>
            <a:ext cx="961532" cy="6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12755B-28F3-4531-9843-0FBCE8473027}"/>
              </a:ext>
            </a:extLst>
          </p:cNvPr>
          <p:cNvCxnSpPr>
            <a:cxnSpLocks/>
          </p:cNvCxnSpPr>
          <p:nvPr/>
        </p:nvCxnSpPr>
        <p:spPr>
          <a:xfrm>
            <a:off x="9854641" y="4537051"/>
            <a:ext cx="396044" cy="86409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9BCC29-E055-4148-B224-7D2361C6E416}"/>
              </a:ext>
            </a:extLst>
          </p:cNvPr>
          <p:cNvSpPr/>
          <p:nvPr/>
        </p:nvSpPr>
        <p:spPr bwMode="auto">
          <a:xfrm>
            <a:off x="3857297" y="2592730"/>
            <a:ext cx="6905296" cy="2872649"/>
          </a:xfrm>
          <a:custGeom>
            <a:avLst/>
            <a:gdLst>
              <a:gd name="connsiteX0" fmla="*/ 0 w 6905296"/>
              <a:gd name="connsiteY0" fmla="*/ 360677 h 2872649"/>
              <a:gd name="connsiteX1" fmla="*/ 1324303 w 6905296"/>
              <a:gd name="connsiteY1" fmla="*/ 87408 h 2872649"/>
              <a:gd name="connsiteX2" fmla="*/ 3594537 w 6905296"/>
              <a:gd name="connsiteY2" fmla="*/ 76898 h 2872649"/>
              <a:gd name="connsiteX3" fmla="*/ 5570482 w 6905296"/>
              <a:gd name="connsiteY3" fmla="*/ 1012318 h 2872649"/>
              <a:gd name="connsiteX4" fmla="*/ 6905296 w 6905296"/>
              <a:gd name="connsiteY4" fmla="*/ 2872649 h 2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296" h="2872649">
                <a:moveTo>
                  <a:pt x="0" y="360677"/>
                </a:moveTo>
                <a:cubicBezTo>
                  <a:pt x="362607" y="247690"/>
                  <a:pt x="725214" y="134704"/>
                  <a:pt x="1324303" y="87408"/>
                </a:cubicBezTo>
                <a:cubicBezTo>
                  <a:pt x="1923393" y="40111"/>
                  <a:pt x="2886841" y="-77254"/>
                  <a:pt x="3594537" y="76898"/>
                </a:cubicBezTo>
                <a:cubicBezTo>
                  <a:pt x="4302233" y="231050"/>
                  <a:pt x="5018689" y="546360"/>
                  <a:pt x="5570482" y="1012318"/>
                </a:cubicBezTo>
                <a:cubicBezTo>
                  <a:pt x="6122275" y="1478277"/>
                  <a:pt x="6513785" y="2175463"/>
                  <a:pt x="6905296" y="2872649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57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044BC3-EC83-4D44-9900-3FEFE79038A2}"/>
              </a:ext>
            </a:extLst>
          </p:cNvPr>
          <p:cNvSpPr/>
          <p:nvPr/>
        </p:nvSpPr>
        <p:spPr bwMode="auto">
          <a:xfrm>
            <a:off x="457597" y="1811410"/>
            <a:ext cx="7272808" cy="132581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6" name="Picture 2" descr="Image result for azure expressroute">
            <a:extLst>
              <a:ext uri="{FF2B5EF4-FFF2-40B4-BE49-F238E27FC236}">
                <a16:creationId xmlns:a16="http://schemas.microsoft.com/office/drawing/2014/main" id="{87D8068E-FB55-4C2F-BA3F-4242E9ADF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54141" y="1832243"/>
            <a:ext cx="6940514" cy="36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1" y="1811410"/>
            <a:ext cx="7516578" cy="1635082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Connecting to On-Premises Data </a:t>
            </a:r>
            <a:r>
              <a:rPr lang="en-US" sz="4000" dirty="0" err="1">
                <a:solidFill>
                  <a:schemeClr val="bg1"/>
                </a:solidFill>
              </a:rPr>
              <a:t>Centres</a:t>
            </a:r>
            <a:r>
              <a:rPr lang="en-US" sz="4000" dirty="0">
                <a:solidFill>
                  <a:schemeClr val="bg1"/>
                </a:solidFill>
              </a:rPr>
              <a:t> Using ExpressRoute</a:t>
            </a:r>
          </a:p>
        </p:txBody>
      </p:sp>
    </p:spTree>
    <p:extLst>
      <p:ext uri="{BB962C8B-B14F-4D97-AF65-F5344CB8AC3E}">
        <p14:creationId xmlns:p14="http://schemas.microsoft.com/office/powerpoint/2010/main" val="1179015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1" y="616942"/>
            <a:ext cx="8821582" cy="1275042"/>
          </a:xfrm>
        </p:spPr>
        <p:txBody>
          <a:bodyPr/>
          <a:lstStyle/>
          <a:p>
            <a:pPr algn="ctr"/>
            <a:r>
              <a:rPr lang="en-US" sz="3200" dirty="0"/>
              <a:t>ExpressRoute extends On-Premises networks into the Microsoft Cloud using a </a:t>
            </a:r>
            <a:r>
              <a:rPr lang="en-US" sz="3200" i="1" dirty="0"/>
              <a:t>dedicated connection</a:t>
            </a:r>
            <a:r>
              <a:rPr lang="en-US" sz="3200" dirty="0"/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54AB96-04DD-4F76-9BDA-A5D028E0843A}"/>
              </a:ext>
            </a:extLst>
          </p:cNvPr>
          <p:cNvSpPr/>
          <p:nvPr/>
        </p:nvSpPr>
        <p:spPr bwMode="auto">
          <a:xfrm>
            <a:off x="998259" y="3219781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D4664435-223C-4BD3-B050-D613F88A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540758" y="3296668"/>
            <a:ext cx="571185" cy="571185"/>
          </a:xfrm>
          <a:prstGeom prst="rect">
            <a:avLst/>
          </a:prstGeom>
          <a:noFill/>
        </p:spPr>
      </p:pic>
      <p:pic>
        <p:nvPicPr>
          <p:cNvPr id="7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8866595-A7DD-4563-9C29-E280F8F9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142275" y="3978304"/>
            <a:ext cx="571185" cy="571185"/>
          </a:xfrm>
          <a:prstGeom prst="rect">
            <a:avLst/>
          </a:prstGeom>
          <a:noFill/>
        </p:spPr>
      </p:pic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CC6DE37-74BC-4B2F-A6CD-C9275C73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898359" y="3978303"/>
            <a:ext cx="571185" cy="57118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73524-BA61-4800-B3D8-EBA9C3D23A1D}"/>
              </a:ext>
            </a:extLst>
          </p:cNvPr>
          <p:cNvSpPr/>
          <p:nvPr/>
        </p:nvSpPr>
        <p:spPr bwMode="auto">
          <a:xfrm>
            <a:off x="2654442" y="3812628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D789BA-5111-4CD4-B90A-CEE041D4D57E}"/>
              </a:ext>
            </a:extLst>
          </p:cNvPr>
          <p:cNvSpPr/>
          <p:nvPr/>
        </p:nvSpPr>
        <p:spPr bwMode="auto">
          <a:xfrm>
            <a:off x="4029077" y="3435805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515B5-CBBD-478D-BAB5-B5A0ADD2C9B7}"/>
              </a:ext>
            </a:extLst>
          </p:cNvPr>
          <p:cNvSpPr/>
          <p:nvPr/>
        </p:nvSpPr>
        <p:spPr>
          <a:xfrm>
            <a:off x="4137349" y="362511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1DAFF8-BD87-434A-98F7-4E625A974BF7}"/>
              </a:ext>
            </a:extLst>
          </p:cNvPr>
          <p:cNvSpPr/>
          <p:nvPr/>
        </p:nvSpPr>
        <p:spPr bwMode="auto">
          <a:xfrm>
            <a:off x="6771863" y="3435805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F6B52-1B4B-4DDF-8DCF-70B8E032E6B5}"/>
              </a:ext>
            </a:extLst>
          </p:cNvPr>
          <p:cNvSpPr/>
          <p:nvPr/>
        </p:nvSpPr>
        <p:spPr>
          <a:xfrm>
            <a:off x="6880135" y="3655137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0810066-BC3E-4AE4-9B03-89803760395C}"/>
              </a:ext>
            </a:extLst>
          </p:cNvPr>
          <p:cNvSpPr/>
          <p:nvPr/>
        </p:nvSpPr>
        <p:spPr bwMode="auto">
          <a:xfrm rot="16200000">
            <a:off x="5928053" y="3030525"/>
            <a:ext cx="306504" cy="1368152"/>
          </a:xfrm>
          <a:prstGeom prst="can">
            <a:avLst/>
          </a:prstGeom>
          <a:solidFill>
            <a:srgbClr val="00B05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21956B3-ACD7-421B-9843-AF0160C6D848}"/>
              </a:ext>
            </a:extLst>
          </p:cNvPr>
          <p:cNvSpPr/>
          <p:nvPr/>
        </p:nvSpPr>
        <p:spPr bwMode="auto">
          <a:xfrm rot="16200000">
            <a:off x="5928052" y="3514663"/>
            <a:ext cx="306504" cy="1368152"/>
          </a:xfrm>
          <a:prstGeom prst="can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871BC-CBA4-4328-B663-10A5BA7F53C8}"/>
              </a:ext>
            </a:extLst>
          </p:cNvPr>
          <p:cNvSpPr/>
          <p:nvPr/>
        </p:nvSpPr>
        <p:spPr>
          <a:xfrm>
            <a:off x="5512534" y="3506851"/>
            <a:ext cx="11873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Primary Connection</a:t>
            </a:r>
            <a:endParaRPr lang="en-GB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4EFBB-EDF3-4189-A6C3-B79A52876192}"/>
              </a:ext>
            </a:extLst>
          </p:cNvPr>
          <p:cNvSpPr/>
          <p:nvPr/>
        </p:nvSpPr>
        <p:spPr>
          <a:xfrm>
            <a:off x="5504300" y="3993396"/>
            <a:ext cx="12302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Secondary Connection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9743A8-C20B-4CD4-8043-538BB993236A}"/>
              </a:ext>
            </a:extLst>
          </p:cNvPr>
          <p:cNvSpPr/>
          <p:nvPr/>
        </p:nvSpPr>
        <p:spPr bwMode="auto">
          <a:xfrm>
            <a:off x="9135163" y="184107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89F2A6-DDA0-492E-B258-BCDAF5A3FC78}"/>
              </a:ext>
            </a:extLst>
          </p:cNvPr>
          <p:cNvSpPr/>
          <p:nvPr/>
        </p:nvSpPr>
        <p:spPr bwMode="auto">
          <a:xfrm>
            <a:off x="9135163" y="4659941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4043E0E0-1EB0-4D2E-8791-6CBDDC9BA807}"/>
              </a:ext>
            </a:extLst>
          </p:cNvPr>
          <p:cNvSpPr/>
          <p:nvPr/>
        </p:nvSpPr>
        <p:spPr bwMode="auto">
          <a:xfrm rot="5400000">
            <a:off x="7733654" y="4238444"/>
            <a:ext cx="1188132" cy="1635082"/>
          </a:xfrm>
          <a:prstGeom prst="bentUpArrow">
            <a:avLst>
              <a:gd name="adj1" fmla="val 16455"/>
              <a:gd name="adj2" fmla="val 14155"/>
              <a:gd name="adj3" fmla="val 23685"/>
            </a:avLst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76583DE9-74C3-416C-8042-3434DDAFEBBF}"/>
              </a:ext>
            </a:extLst>
          </p:cNvPr>
          <p:cNvSpPr/>
          <p:nvPr/>
        </p:nvSpPr>
        <p:spPr bwMode="auto">
          <a:xfrm rot="5400000" flipH="1">
            <a:off x="7813377" y="2103921"/>
            <a:ext cx="1028686" cy="1635082"/>
          </a:xfrm>
          <a:prstGeom prst="bentUpArrow">
            <a:avLst>
              <a:gd name="adj1" fmla="val 16455"/>
              <a:gd name="adj2" fmla="val 14155"/>
              <a:gd name="adj3" fmla="val 23685"/>
            </a:avLst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05C6F-C3D8-4FB9-A5AB-43C9136ED13D}"/>
              </a:ext>
            </a:extLst>
          </p:cNvPr>
          <p:cNvGrpSpPr/>
          <p:nvPr/>
        </p:nvGrpSpPr>
        <p:grpSpPr>
          <a:xfrm>
            <a:off x="9711227" y="5091671"/>
            <a:ext cx="1170439" cy="576382"/>
            <a:chOff x="781358" y="3198348"/>
            <a:chExt cx="2232248" cy="106614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2D9D70-D3CC-43A0-ABC0-DB14B7F87800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43E169E-85EF-40AB-A185-547C3AA6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8B1C233-0DC5-4DAD-9878-138E3DD10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4081" y="5508984"/>
            <a:ext cx="318137" cy="318137"/>
          </a:xfrm>
          <a:prstGeom prst="rect">
            <a:avLst/>
          </a:prstGeom>
        </p:spPr>
      </p:pic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97236044-CD35-4E53-9F9C-5DE6C6A37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5115" y="1998972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57A42-E15F-4FB9-8A80-D47905E81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7182" y="2373800"/>
            <a:ext cx="390145" cy="390145"/>
          </a:xfrm>
          <a:prstGeom prst="rect">
            <a:avLst/>
          </a:prstGeom>
        </p:spPr>
      </p:pic>
      <p:pic>
        <p:nvPicPr>
          <p:cNvPr id="6144" name="Picture 6143">
            <a:extLst>
              <a:ext uri="{FF2B5EF4-FFF2-40B4-BE49-F238E27FC236}">
                <a16:creationId xmlns:a16="http://schemas.microsoft.com/office/drawing/2014/main" id="{0153EC18-3B5C-49EA-A7A1-C86D6776D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5115" y="2763885"/>
            <a:ext cx="390145" cy="390145"/>
          </a:xfrm>
          <a:prstGeom prst="rect">
            <a:avLst/>
          </a:prstGeom>
        </p:spPr>
      </p:pic>
      <p:pic>
        <p:nvPicPr>
          <p:cNvPr id="6147" name="Picture 6146" descr="A close up of a logo&#10;&#10;Description generated with high confidence">
            <a:extLst>
              <a:ext uri="{FF2B5EF4-FFF2-40B4-BE49-F238E27FC236}">
                <a16:creationId xmlns:a16="http://schemas.microsoft.com/office/drawing/2014/main" id="{BBC3A7A2-4F36-43E1-A862-F3F68844DA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7411" y="2763885"/>
            <a:ext cx="390145" cy="390145"/>
          </a:xfrm>
          <a:prstGeom prst="rect">
            <a:avLst/>
          </a:prstGeom>
        </p:spPr>
      </p:pic>
      <p:pic>
        <p:nvPicPr>
          <p:cNvPr id="6149" name="Picture 6148" descr="A close up of a sign&#10;&#10;Description generated with high confidence">
            <a:extLst>
              <a:ext uri="{FF2B5EF4-FFF2-40B4-BE49-F238E27FC236}">
                <a16:creationId xmlns:a16="http://schemas.microsoft.com/office/drawing/2014/main" id="{BA42AFED-33A1-495C-A460-2705DF895D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9319" y="1981354"/>
            <a:ext cx="390145" cy="39014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007CD8A-359F-403D-8802-839E58D54C29}"/>
              </a:ext>
            </a:extLst>
          </p:cNvPr>
          <p:cNvSpPr/>
          <p:nvPr/>
        </p:nvSpPr>
        <p:spPr>
          <a:xfrm>
            <a:off x="1250546" y="469219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68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7" y="1120998"/>
            <a:ext cx="7632848" cy="1275042"/>
          </a:xfrm>
        </p:spPr>
        <p:txBody>
          <a:bodyPr/>
          <a:lstStyle/>
          <a:p>
            <a:r>
              <a:rPr lang="en-US" sz="6000" dirty="0"/>
              <a:t>Why ExpressRoute?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D489A0-1135-42CA-9504-9E376416BF2D}"/>
              </a:ext>
            </a:extLst>
          </p:cNvPr>
          <p:cNvSpPr/>
          <p:nvPr/>
        </p:nvSpPr>
        <p:spPr bwMode="auto">
          <a:xfrm>
            <a:off x="601613" y="2129110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C8B46-74D4-48DB-A579-957F8959B071}"/>
              </a:ext>
            </a:extLst>
          </p:cNvPr>
          <p:cNvSpPr/>
          <p:nvPr/>
        </p:nvSpPr>
        <p:spPr>
          <a:xfrm>
            <a:off x="716218" y="2299548"/>
            <a:ext cx="5502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Predictable performance &amp; latency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A68C23D-4BFE-4D4E-AD3C-49225CD6746E}"/>
              </a:ext>
            </a:extLst>
          </p:cNvPr>
          <p:cNvSpPr/>
          <p:nvPr/>
        </p:nvSpPr>
        <p:spPr bwMode="auto">
          <a:xfrm>
            <a:off x="594100" y="3101074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75EE59-CC88-431F-862E-809282ED5CD0}"/>
              </a:ext>
            </a:extLst>
          </p:cNvPr>
          <p:cNvSpPr/>
          <p:nvPr/>
        </p:nvSpPr>
        <p:spPr>
          <a:xfrm>
            <a:off x="708705" y="3271512"/>
            <a:ext cx="2767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High throughput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33440C2-1A6D-4759-9853-97ECF6E76ED3}"/>
              </a:ext>
            </a:extLst>
          </p:cNvPr>
          <p:cNvSpPr/>
          <p:nvPr/>
        </p:nvSpPr>
        <p:spPr bwMode="auto">
          <a:xfrm>
            <a:off x="596121" y="4135608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02FFDA-9220-4363-BFD1-B64ED74A60CF}"/>
              </a:ext>
            </a:extLst>
          </p:cNvPr>
          <p:cNvSpPr/>
          <p:nvPr/>
        </p:nvSpPr>
        <p:spPr>
          <a:xfrm>
            <a:off x="710726" y="4306046"/>
            <a:ext cx="3190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Built-in redundancy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31" grpId="0" animBg="1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 vNet must be configured with at least one IP address space.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784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1779098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015F5-EE3C-422B-ADBB-073167B5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02" y="1501220"/>
            <a:ext cx="2571336" cy="4510921"/>
          </a:xfrm>
          <a:prstGeom prst="rect">
            <a:avLst/>
          </a:prstGeom>
        </p:spPr>
      </p:pic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41573" y="2222220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9600" dirty="0"/>
              <a:t>1. </a:t>
            </a:r>
            <a:r>
              <a:rPr lang="en-GB" sz="3200" dirty="0"/>
              <a:t>Co-located Cloud Exchange.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7" y="3464238"/>
            <a:ext cx="742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Virtual cross connect to MS cloud through provider’s Ethernet exchange.</a:t>
            </a:r>
          </a:p>
        </p:txBody>
      </p:sp>
    </p:spTree>
    <p:extLst>
      <p:ext uri="{BB962C8B-B14F-4D97-AF65-F5344CB8AC3E}">
        <p14:creationId xmlns:p14="http://schemas.microsoft.com/office/powerpoint/2010/main" val="1954338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2067130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794325" y="2237953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/>
              <a:t>2. </a:t>
            </a:r>
            <a:r>
              <a:rPr lang="en-GB" sz="3200" dirty="0"/>
              <a:t>Point-to-point Ethernet.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7" y="3464238"/>
            <a:ext cx="7426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Connect on-premises datacenters/offices to the Microsoft cloud through point-to-point Ethernet links.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271C5-DB04-40C6-95EA-68EF9F9A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319" y="1504669"/>
            <a:ext cx="2745543" cy="48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4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2067130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794325" y="2237953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/>
              <a:t>3. </a:t>
            </a:r>
            <a:r>
              <a:rPr lang="en-GB" sz="3200" dirty="0"/>
              <a:t>IPVPN (Any-to-Any).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8" y="3464238"/>
            <a:ext cx="706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Integrate your WAN with the Microsoft cloud using any-to-any connectivity typically MPLS VPN</a:t>
            </a:r>
            <a:r>
              <a:rPr lang="en-US" i="1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7D352-F101-4E4F-B02A-7C7BC9420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09" y="1674969"/>
            <a:ext cx="2520280" cy="42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35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2713157" y="1463713"/>
            <a:ext cx="7560840" cy="1743925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Two Peering Types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905869" y="1479446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>
                <a:solidFill>
                  <a:schemeClr val="bg1"/>
                </a:solidFill>
              </a:rPr>
              <a:t>1. </a:t>
            </a:r>
            <a:r>
              <a:rPr lang="en-GB" sz="3200" dirty="0">
                <a:solidFill>
                  <a:schemeClr val="bg1"/>
                </a:solidFill>
              </a:rPr>
              <a:t>Private Peering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2991952" y="2705731"/>
            <a:ext cx="7066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Connect to Azure services deployed within a virtual network.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3335A5-E107-4E6E-B209-0B9232316BFE}"/>
              </a:ext>
            </a:extLst>
          </p:cNvPr>
          <p:cNvSpPr/>
          <p:nvPr/>
        </p:nvSpPr>
        <p:spPr bwMode="auto">
          <a:xfrm>
            <a:off x="9386793" y="4147316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496515-F74B-42A1-9535-F0AF9B0B7A11}"/>
              </a:ext>
            </a:extLst>
          </p:cNvPr>
          <p:cNvGrpSpPr/>
          <p:nvPr/>
        </p:nvGrpSpPr>
        <p:grpSpPr>
          <a:xfrm>
            <a:off x="9962857" y="4579046"/>
            <a:ext cx="1170439" cy="576382"/>
            <a:chOff x="781358" y="3198348"/>
            <a:chExt cx="2232248" cy="106614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8FCB931-E9D6-4543-AE64-080AFBBBA064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69D6977-001A-4AE0-B77C-A838F623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1B301B5-8CC8-4B2A-9327-7581A2D8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711" y="4996359"/>
            <a:ext cx="318137" cy="31813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89836" y="5573516"/>
            <a:ext cx="165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E0DD88-8CB5-4DC0-9FF1-47DA3AD831A9}"/>
              </a:ext>
            </a:extLst>
          </p:cNvPr>
          <p:cNvSpPr/>
          <p:nvPr/>
        </p:nvSpPr>
        <p:spPr>
          <a:xfrm>
            <a:off x="1103893" y="556189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395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2652258" y="1435959"/>
            <a:ext cx="7560840" cy="1972886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Two Peering Types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844970" y="145169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>
                <a:solidFill>
                  <a:schemeClr val="bg1"/>
                </a:solidFill>
              </a:rPr>
              <a:t>2. </a:t>
            </a:r>
            <a:r>
              <a:rPr lang="en-GB" sz="3200" dirty="0">
                <a:solidFill>
                  <a:schemeClr val="bg1"/>
                </a:solidFill>
              </a:rPr>
              <a:t>Microsoft Peering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2931053" y="2677977"/>
            <a:ext cx="706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Connect to Azure PaaS services (storage, SQL, Web Apps, etc) </a:t>
            </a:r>
          </a:p>
          <a:p>
            <a:r>
              <a:rPr lang="en-GB" i="1" dirty="0">
                <a:solidFill>
                  <a:schemeClr val="bg1"/>
                </a:solidFill>
              </a:rPr>
              <a:t>and SaaS services (O365, etc).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32678" y="5605015"/>
            <a:ext cx="1925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414574" y="4129777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526" y="4287671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593" y="4662499"/>
            <a:ext cx="390145" cy="390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4526" y="5052584"/>
            <a:ext cx="390145" cy="390145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2A94FC0-0DEE-4321-A1A7-8A58A0A69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6822" y="5052584"/>
            <a:ext cx="390145" cy="390145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id="{552F8C9E-F932-49A8-B111-F80D5A82B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8730" y="4270053"/>
            <a:ext cx="390145" cy="39014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6576DC4-D41F-4F3D-BFD7-E8D0FF146421}"/>
              </a:ext>
            </a:extLst>
          </p:cNvPr>
          <p:cNvSpPr/>
          <p:nvPr/>
        </p:nvSpPr>
        <p:spPr>
          <a:xfrm>
            <a:off x="1103893" y="558455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457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1965291" y="2290467"/>
            <a:ext cx="9097762" cy="1213442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055343" y="2373686"/>
            <a:ext cx="8917883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b="1" dirty="0">
                <a:solidFill>
                  <a:schemeClr val="bg1"/>
                </a:solidFill>
              </a:rPr>
              <a:t>Important!</a:t>
            </a:r>
            <a:r>
              <a:rPr lang="en-GB" sz="3200" dirty="0">
                <a:solidFill>
                  <a:schemeClr val="bg1"/>
                </a:solidFill>
              </a:rPr>
              <a:t> Connecting to Office 365 via ExpressRoute Microsoft peering requires approval.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32678" y="5605015"/>
            <a:ext cx="1925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414574" y="4129777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810" y="4363340"/>
            <a:ext cx="980243" cy="98024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6576DC4-D41F-4F3D-BFD7-E8D0FF146421}"/>
              </a:ext>
            </a:extLst>
          </p:cNvPr>
          <p:cNvSpPr/>
          <p:nvPr/>
        </p:nvSpPr>
        <p:spPr>
          <a:xfrm>
            <a:off x="1103893" y="558455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29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471672"/>
            <a:ext cx="1331372" cy="19200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471672"/>
            <a:ext cx="1398289" cy="19200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46889" y="424576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158557" y="388007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396180" y="346126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132" y="3619162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8199" y="3993990"/>
            <a:ext cx="390145" cy="390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132" y="4384075"/>
            <a:ext cx="390145" cy="390145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2A94FC0-0DEE-4321-A1A7-8A58A0A69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428" y="4384075"/>
            <a:ext cx="390145" cy="390145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id="{552F8C9E-F932-49A8-B111-F80D5A82B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336" y="3601544"/>
            <a:ext cx="390145" cy="39014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22A8B45-E2BB-465C-8745-FACAC90E75B3}"/>
              </a:ext>
            </a:extLst>
          </p:cNvPr>
          <p:cNvSpPr/>
          <p:nvPr/>
        </p:nvSpPr>
        <p:spPr bwMode="auto">
          <a:xfrm>
            <a:off x="5275042" y="5082688"/>
            <a:ext cx="1331372" cy="19200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8012158" y="5082688"/>
            <a:ext cx="1398289" cy="19200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9405385" y="494216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9981449" y="537389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4303" y="579120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5246889" y="5477023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6292279" y="549468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90" y="1639614"/>
            <a:ext cx="8046100" cy="1655616"/>
          </a:xfrm>
        </p:spPr>
        <p:txBody>
          <a:bodyPr/>
          <a:lstStyle/>
          <a:p>
            <a:r>
              <a:rPr lang="en-US" sz="4000" dirty="0"/>
              <a:t>Each peering type requires a separate set of BGP peer sessions.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1098812" y="558710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500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2F86D44-2AF0-4A10-97B9-AE1BCE55F19A}"/>
              </a:ext>
            </a:extLst>
          </p:cNvPr>
          <p:cNvSpPr/>
          <p:nvPr/>
        </p:nvSpPr>
        <p:spPr bwMode="auto">
          <a:xfrm>
            <a:off x="3448055" y="2417142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An ExpressRoute connection allows access to other regions within the same ‘geo-political area’.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008DB2C-720F-4000-88E0-B9DBCDAC53ED}"/>
              </a:ext>
            </a:extLst>
          </p:cNvPr>
          <p:cNvSpPr/>
          <p:nvPr/>
        </p:nvSpPr>
        <p:spPr bwMode="auto">
          <a:xfrm>
            <a:off x="3193901" y="2129110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5010D20-4213-4B3C-92FE-CD198DFC2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41" y="2675387"/>
            <a:ext cx="318137" cy="318137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CDA90D-1A4B-45BC-9BB6-0464A97D9F1E}"/>
              </a:ext>
            </a:extLst>
          </p:cNvPr>
          <p:cNvSpPr/>
          <p:nvPr/>
        </p:nvSpPr>
        <p:spPr>
          <a:xfrm>
            <a:off x="3476275" y="2140143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North Europe</a:t>
            </a:r>
            <a:endParaRPr lang="en-GB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243AE76-0764-492E-8A6E-684AE0ED2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555" y="2489718"/>
            <a:ext cx="402520" cy="40252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E439091-8AB1-4304-823D-84B8B093EF7B}"/>
              </a:ext>
            </a:extLst>
          </p:cNvPr>
          <p:cNvSpPr/>
          <p:nvPr/>
        </p:nvSpPr>
        <p:spPr bwMode="auto">
          <a:xfrm>
            <a:off x="4472609" y="2743200"/>
            <a:ext cx="4140089" cy="2633870"/>
          </a:xfrm>
          <a:custGeom>
            <a:avLst/>
            <a:gdLst>
              <a:gd name="connsiteX0" fmla="*/ 3945834 w 4140089"/>
              <a:gd name="connsiteY0" fmla="*/ 2633870 h 2633870"/>
              <a:gd name="connsiteX1" fmla="*/ 4075043 w 4140089"/>
              <a:gd name="connsiteY1" fmla="*/ 1143000 h 2633870"/>
              <a:gd name="connsiteX2" fmla="*/ 3041374 w 4140089"/>
              <a:gd name="connsiteY2" fmla="*/ 397565 h 2633870"/>
              <a:gd name="connsiteX3" fmla="*/ 0 w 4140089"/>
              <a:gd name="connsiteY3" fmla="*/ 0 h 263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089" h="2633870">
                <a:moveTo>
                  <a:pt x="3945834" y="2633870"/>
                </a:moveTo>
                <a:cubicBezTo>
                  <a:pt x="4085810" y="2074793"/>
                  <a:pt x="4225786" y="1515717"/>
                  <a:pt x="4075043" y="1143000"/>
                </a:cubicBezTo>
                <a:cubicBezTo>
                  <a:pt x="3924300" y="770283"/>
                  <a:pt x="3720548" y="588065"/>
                  <a:pt x="3041374" y="397565"/>
                </a:cubicBezTo>
                <a:cubicBezTo>
                  <a:pt x="2362200" y="207065"/>
                  <a:pt x="1181100" y="103532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87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2F86D44-2AF0-4A10-97B9-AE1BCE55F19A}"/>
              </a:ext>
            </a:extLst>
          </p:cNvPr>
          <p:cNvSpPr/>
          <p:nvPr/>
        </p:nvSpPr>
        <p:spPr bwMode="auto">
          <a:xfrm>
            <a:off x="3448055" y="2417142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The ExpressRoute ‘Premium’ add-on enables connectivity across geo-political boundaries.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008DB2C-720F-4000-88E0-B9DBCDAC53ED}"/>
              </a:ext>
            </a:extLst>
          </p:cNvPr>
          <p:cNvSpPr/>
          <p:nvPr/>
        </p:nvSpPr>
        <p:spPr bwMode="auto">
          <a:xfrm>
            <a:off x="3193901" y="2129110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5010D20-4213-4B3C-92FE-CD198DFC2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41" y="2675387"/>
            <a:ext cx="318137" cy="318137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CDA90D-1A4B-45BC-9BB6-0464A97D9F1E}"/>
              </a:ext>
            </a:extLst>
          </p:cNvPr>
          <p:cNvSpPr/>
          <p:nvPr/>
        </p:nvSpPr>
        <p:spPr>
          <a:xfrm>
            <a:off x="3476275" y="2140143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North Europe</a:t>
            </a:r>
            <a:endParaRPr lang="en-GB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243AE76-0764-492E-8A6E-684AE0ED2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555" y="2489718"/>
            <a:ext cx="402520" cy="40252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7B0823-64EC-4776-8A11-25FF0ED264B2}"/>
              </a:ext>
            </a:extLst>
          </p:cNvPr>
          <p:cNvSpPr/>
          <p:nvPr/>
        </p:nvSpPr>
        <p:spPr bwMode="auto">
          <a:xfrm>
            <a:off x="3490637" y="4032810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71B734-B97F-43C2-9D08-116BF6627FB6}"/>
              </a:ext>
            </a:extLst>
          </p:cNvPr>
          <p:cNvSpPr/>
          <p:nvPr/>
        </p:nvSpPr>
        <p:spPr bwMode="auto">
          <a:xfrm>
            <a:off x="3236483" y="3744778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98721C-960F-42E3-AD30-7090FB69A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23" y="4291055"/>
            <a:ext cx="318137" cy="3181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8A82C3-1584-4C50-A0EC-16537F75C51E}"/>
              </a:ext>
            </a:extLst>
          </p:cNvPr>
          <p:cNvSpPr/>
          <p:nvPr/>
        </p:nvSpPr>
        <p:spPr>
          <a:xfrm>
            <a:off x="3518857" y="3755811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Central US</a:t>
            </a:r>
            <a:endParaRPr lang="en-GB" sz="12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2BA0AE-8E98-43B2-B5F9-EA5A71B34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137" y="4105386"/>
            <a:ext cx="402520" cy="40252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BA83D94-6B85-407C-801F-F30EE2A71A14}"/>
              </a:ext>
            </a:extLst>
          </p:cNvPr>
          <p:cNvSpPr/>
          <p:nvPr/>
        </p:nvSpPr>
        <p:spPr bwMode="auto">
          <a:xfrm>
            <a:off x="4542183" y="3409793"/>
            <a:ext cx="4071235" cy="2016972"/>
          </a:xfrm>
          <a:custGeom>
            <a:avLst/>
            <a:gdLst>
              <a:gd name="connsiteX0" fmla="*/ 3906078 w 4071235"/>
              <a:gd name="connsiteY0" fmla="*/ 2016972 h 2016972"/>
              <a:gd name="connsiteX1" fmla="*/ 4065104 w 4071235"/>
              <a:gd name="connsiteY1" fmla="*/ 724885 h 2016972"/>
              <a:gd name="connsiteX2" fmla="*/ 3717234 w 4071235"/>
              <a:gd name="connsiteY2" fmla="*/ 49024 h 2016972"/>
              <a:gd name="connsiteX3" fmla="*/ 2097156 w 4071235"/>
              <a:gd name="connsiteY3" fmla="*/ 138477 h 2016972"/>
              <a:gd name="connsiteX4" fmla="*/ 0 w 4071235"/>
              <a:gd name="connsiteY4" fmla="*/ 824277 h 201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235" h="2016972">
                <a:moveTo>
                  <a:pt x="3906078" y="2016972"/>
                </a:moveTo>
                <a:cubicBezTo>
                  <a:pt x="4001328" y="1534924"/>
                  <a:pt x="4096578" y="1052876"/>
                  <a:pt x="4065104" y="724885"/>
                </a:cubicBezTo>
                <a:cubicBezTo>
                  <a:pt x="4033630" y="396894"/>
                  <a:pt x="4045225" y="146759"/>
                  <a:pt x="3717234" y="49024"/>
                </a:cubicBezTo>
                <a:cubicBezTo>
                  <a:pt x="3389243" y="-48711"/>
                  <a:pt x="2716695" y="9268"/>
                  <a:pt x="2097156" y="138477"/>
                </a:cubicBezTo>
                <a:cubicBezTo>
                  <a:pt x="1477617" y="267686"/>
                  <a:pt x="738808" y="545981"/>
                  <a:pt x="0" y="824277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54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The ‘Premium’ add-on also gives you increased route limits (10,000).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A3EBAB-8B7A-495D-9EA7-E1870735FB10}"/>
              </a:ext>
            </a:extLst>
          </p:cNvPr>
          <p:cNvCxnSpPr/>
          <p:nvPr/>
        </p:nvCxnSpPr>
        <p:spPr>
          <a:xfrm flipV="1">
            <a:off x="8522493" y="3857302"/>
            <a:ext cx="0" cy="144016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3D2F8-CDEA-4B7F-A414-89CDBE33E2FD}"/>
              </a:ext>
            </a:extLst>
          </p:cNvPr>
          <p:cNvSpPr/>
          <p:nvPr/>
        </p:nvSpPr>
        <p:spPr>
          <a:xfrm rot="16200000">
            <a:off x="8216427" y="4451990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10,000 routes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7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 vNet must be configured with at least one IP address space.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46269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10.0.0.0/16, 192.168.1.0/24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32618" y="4122793"/>
            <a:ext cx="8607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It is possible for a vNet to have more than one address space assigned to it.</a:t>
            </a:r>
            <a:endParaRPr lang="en-GB" sz="2000" b="1" dirty="0"/>
          </a:p>
        </p:txBody>
      </p:sp>
      <p:sp>
        <p:nvSpPr>
          <p:cNvPr id="3" name="Arrow: Right 2"/>
          <p:cNvSpPr/>
          <p:nvPr/>
        </p:nvSpPr>
        <p:spPr bwMode="auto">
          <a:xfrm rot="16200000">
            <a:off x="6041715" y="3511561"/>
            <a:ext cx="682220" cy="329176"/>
          </a:xfrm>
          <a:prstGeom prst="rightArrow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7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86611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ExpressRoute uses a gateway that resides in the </a:t>
            </a:r>
            <a:r>
              <a:rPr lang="en-US" sz="3600" dirty="0" err="1"/>
              <a:t>GatewaySubnet</a:t>
            </a:r>
            <a:r>
              <a:rPr lang="en-US" sz="3600" dirty="0"/>
              <a:t> (similar to VPN gateways).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6D2904-AFE6-4C26-B0A9-E8564B50D1DB}"/>
              </a:ext>
            </a:extLst>
          </p:cNvPr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8911C1-F9F8-488D-9D0C-915818FC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700130-1AD8-48B3-B8F5-BF4E98B649EA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298F-9F2A-451E-9A4B-AF4471F49976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2F7582-883F-4297-93BE-8825DEE06D99}"/>
              </a:ext>
            </a:extLst>
          </p:cNvPr>
          <p:cNvSpPr/>
          <p:nvPr/>
        </p:nvSpPr>
        <p:spPr bwMode="auto">
          <a:xfrm>
            <a:off x="4138390" y="3447610"/>
            <a:ext cx="927720" cy="579513"/>
          </a:xfrm>
          <a:prstGeom prst="roundRect">
            <a:avLst/>
          </a:prstGeom>
          <a:solidFill>
            <a:srgbClr val="00206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594D37-A9C1-476C-A316-D77B416B30E1}"/>
              </a:ext>
            </a:extLst>
          </p:cNvPr>
          <p:cNvSpPr/>
          <p:nvPr/>
        </p:nvSpPr>
        <p:spPr bwMode="auto">
          <a:xfrm>
            <a:off x="8762648" y="330177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1E5A1B62-146D-4ECA-A5A4-9796FA18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9305147" y="3378665"/>
            <a:ext cx="571185" cy="571185"/>
          </a:xfrm>
          <a:prstGeom prst="rect">
            <a:avLst/>
          </a:prstGeom>
          <a:noFill/>
        </p:spPr>
      </p:pic>
      <p:pic>
        <p:nvPicPr>
          <p:cNvPr id="3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3AFE6DA-EBD0-434E-A476-2885660D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906664" y="4060301"/>
            <a:ext cx="571185" cy="571185"/>
          </a:xfrm>
          <a:prstGeom prst="rect">
            <a:avLst/>
          </a:prstGeom>
          <a:noFill/>
        </p:spPr>
      </p:pic>
      <p:pic>
        <p:nvPicPr>
          <p:cNvPr id="3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54171B9-86AB-4E9E-ACA1-984F5DC5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9662748" y="4060300"/>
            <a:ext cx="571185" cy="571185"/>
          </a:xfrm>
          <a:prstGeom prst="rect">
            <a:avLst/>
          </a:prstGeom>
          <a:noFill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961BCF4-2F4C-41D2-83DE-0E77D3084926}"/>
              </a:ext>
            </a:extLst>
          </p:cNvPr>
          <p:cNvSpPr/>
          <p:nvPr/>
        </p:nvSpPr>
        <p:spPr>
          <a:xfrm>
            <a:off x="9014935" y="264039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DA089-A987-4E72-8618-FC1EB8CC29F9}"/>
              </a:ext>
            </a:extLst>
          </p:cNvPr>
          <p:cNvSpPr/>
          <p:nvPr/>
        </p:nvSpPr>
        <p:spPr>
          <a:xfrm>
            <a:off x="4098877" y="3541412"/>
            <a:ext cx="1006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ExpressRoute Gateway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FBDC5B-6C50-48C4-98AC-EC93D1046B3F}"/>
              </a:ext>
            </a:extLst>
          </p:cNvPr>
          <p:cNvSpPr/>
          <p:nvPr/>
        </p:nvSpPr>
        <p:spPr bwMode="auto">
          <a:xfrm>
            <a:off x="5066109" y="3610133"/>
            <a:ext cx="3696537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5C020F9-5E8F-4597-81CE-C2230E854967}"/>
              </a:ext>
            </a:extLst>
          </p:cNvPr>
          <p:cNvSpPr/>
          <p:nvPr/>
        </p:nvSpPr>
        <p:spPr bwMode="auto">
          <a:xfrm>
            <a:off x="5138530" y="1759226"/>
            <a:ext cx="669719" cy="1679713"/>
          </a:xfrm>
          <a:custGeom>
            <a:avLst/>
            <a:gdLst>
              <a:gd name="connsiteX0" fmla="*/ 467140 w 669719"/>
              <a:gd name="connsiteY0" fmla="*/ 0 h 1679713"/>
              <a:gd name="connsiteX1" fmla="*/ 646044 w 669719"/>
              <a:gd name="connsiteY1" fmla="*/ 795131 h 1679713"/>
              <a:gd name="connsiteX2" fmla="*/ 0 w 669719"/>
              <a:gd name="connsiteY2" fmla="*/ 1679713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719" h="1679713">
                <a:moveTo>
                  <a:pt x="467140" y="0"/>
                </a:moveTo>
                <a:cubicBezTo>
                  <a:pt x="595520" y="257589"/>
                  <a:pt x="723901" y="515179"/>
                  <a:pt x="646044" y="795131"/>
                </a:cubicBezTo>
                <a:cubicBezTo>
                  <a:pt x="568187" y="1075083"/>
                  <a:pt x="284093" y="1377398"/>
                  <a:pt x="0" y="1679713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92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69" y="2692057"/>
            <a:ext cx="12025336" cy="805205"/>
          </a:xfrm>
        </p:spPr>
        <p:txBody>
          <a:bodyPr/>
          <a:lstStyle/>
          <a:p>
            <a:pPr algn="ctr"/>
            <a:r>
              <a:rPr lang="en-US" sz="3600" dirty="0"/>
              <a:t>ExpressRoute has two types of billing: </a:t>
            </a:r>
            <a:r>
              <a:rPr lang="en-US" sz="3600" i="1" dirty="0"/>
              <a:t>Metered</a:t>
            </a:r>
            <a:r>
              <a:rPr lang="en-US" sz="3600" dirty="0"/>
              <a:t> and </a:t>
            </a:r>
            <a:r>
              <a:rPr lang="en-US" sz="3600" i="1" dirty="0"/>
              <a:t>Unmetered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1301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5" y="4649390"/>
            <a:ext cx="12025336" cy="1296144"/>
          </a:xfrm>
        </p:spPr>
        <p:txBody>
          <a:bodyPr/>
          <a:lstStyle/>
          <a:p>
            <a:pPr algn="ctr"/>
            <a:r>
              <a:rPr lang="en-US" sz="3600" dirty="0"/>
              <a:t>With Metered billing, you pay for outbound data transfers </a:t>
            </a:r>
            <a:br>
              <a:rPr lang="en-US" sz="3600" dirty="0"/>
            </a:br>
            <a:r>
              <a:rPr lang="en-US" sz="3600" dirty="0"/>
              <a:t>(per GB).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70B94-B3A2-4ED1-8BEB-52D8CFD9EC28}"/>
              </a:ext>
            </a:extLst>
          </p:cNvPr>
          <p:cNvSpPr/>
          <p:nvPr/>
        </p:nvSpPr>
        <p:spPr bwMode="auto">
          <a:xfrm>
            <a:off x="8440673" y="2468827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473E7BB-8C01-4E1A-A879-10970209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983172" y="2545714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47ED43B-D706-40AF-B221-5C5A3E24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84689" y="3227350"/>
            <a:ext cx="571185" cy="571185"/>
          </a:xfrm>
          <a:prstGeom prst="rect">
            <a:avLst/>
          </a:prstGeom>
          <a:noFill/>
        </p:spPr>
      </p:pic>
      <p:pic>
        <p:nvPicPr>
          <p:cNvPr id="1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3FB0B8A6-D18C-4E6A-861C-C617C505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340773" y="3227349"/>
            <a:ext cx="571185" cy="57118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68CAE-FE72-43F4-947B-63C9F1BF7155}"/>
              </a:ext>
            </a:extLst>
          </p:cNvPr>
          <p:cNvSpPr/>
          <p:nvPr/>
        </p:nvSpPr>
        <p:spPr>
          <a:xfrm>
            <a:off x="8692960" y="180744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CD3130-9D15-4469-8C09-0E24C4884985}"/>
              </a:ext>
            </a:extLst>
          </p:cNvPr>
          <p:cNvSpPr/>
          <p:nvPr/>
        </p:nvSpPr>
        <p:spPr bwMode="auto">
          <a:xfrm>
            <a:off x="4994101" y="2777182"/>
            <a:ext cx="3446570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D8B5B-8CAA-4DC8-982A-B9DF6466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6" y="2016390"/>
            <a:ext cx="3096344" cy="2030516"/>
          </a:xfrm>
          <a:prstGeom prst="rect">
            <a:avLst/>
          </a:prstGeom>
        </p:spPr>
      </p:pic>
      <p:sp>
        <p:nvSpPr>
          <p:cNvPr id="16" name="TextBox 179">
            <a:extLst>
              <a:ext uri="{FF2B5EF4-FFF2-40B4-BE49-F238E27FC236}">
                <a16:creationId xmlns:a16="http://schemas.microsoft.com/office/drawing/2014/main" id="{B89F42F6-0785-4B69-B06F-D64724B165EF}"/>
              </a:ext>
            </a:extLst>
          </p:cNvPr>
          <p:cNvSpPr txBox="1"/>
          <p:nvPr/>
        </p:nvSpPr>
        <p:spPr>
          <a:xfrm>
            <a:off x="3419742" y="280847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9A9126-80DE-40BE-83EC-74D451700252}"/>
              </a:ext>
            </a:extLst>
          </p:cNvPr>
          <p:cNvSpPr/>
          <p:nvPr/>
        </p:nvSpPr>
        <p:spPr bwMode="auto">
          <a:xfrm>
            <a:off x="5661047" y="3056388"/>
            <a:ext cx="1553051" cy="413929"/>
          </a:xfrm>
          <a:prstGeom prst="rightArrow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778DF-7CD2-41C8-909B-992D334DDEEE}"/>
              </a:ext>
            </a:extLst>
          </p:cNvPr>
          <p:cNvSpPr/>
          <p:nvPr/>
        </p:nvSpPr>
        <p:spPr>
          <a:xfrm>
            <a:off x="6203373" y="3116899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$$$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83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5" y="4649390"/>
            <a:ext cx="12025336" cy="1296144"/>
          </a:xfrm>
        </p:spPr>
        <p:txBody>
          <a:bodyPr/>
          <a:lstStyle/>
          <a:p>
            <a:pPr algn="ctr"/>
            <a:r>
              <a:rPr lang="en-US" sz="3600" dirty="0"/>
              <a:t>Unmetered billing gives you unlimited outbound data transfer (but of course is more expensive in the first place).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70B94-B3A2-4ED1-8BEB-52D8CFD9EC28}"/>
              </a:ext>
            </a:extLst>
          </p:cNvPr>
          <p:cNvSpPr/>
          <p:nvPr/>
        </p:nvSpPr>
        <p:spPr bwMode="auto">
          <a:xfrm>
            <a:off x="8440673" y="2468827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473E7BB-8C01-4E1A-A879-10970209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983172" y="2545714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47ED43B-D706-40AF-B221-5C5A3E24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84689" y="3227350"/>
            <a:ext cx="571185" cy="571185"/>
          </a:xfrm>
          <a:prstGeom prst="rect">
            <a:avLst/>
          </a:prstGeom>
          <a:noFill/>
        </p:spPr>
      </p:pic>
      <p:pic>
        <p:nvPicPr>
          <p:cNvPr id="1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3FB0B8A6-D18C-4E6A-861C-C617C505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340773" y="3227349"/>
            <a:ext cx="571185" cy="57118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68CAE-FE72-43F4-947B-63C9F1BF7155}"/>
              </a:ext>
            </a:extLst>
          </p:cNvPr>
          <p:cNvSpPr/>
          <p:nvPr/>
        </p:nvSpPr>
        <p:spPr>
          <a:xfrm>
            <a:off x="8692960" y="180744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CD3130-9D15-4469-8C09-0E24C4884985}"/>
              </a:ext>
            </a:extLst>
          </p:cNvPr>
          <p:cNvSpPr/>
          <p:nvPr/>
        </p:nvSpPr>
        <p:spPr bwMode="auto">
          <a:xfrm>
            <a:off x="4994101" y="2777182"/>
            <a:ext cx="3446570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D8B5B-8CAA-4DC8-982A-B9DF6466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6" y="2016390"/>
            <a:ext cx="3096344" cy="2030516"/>
          </a:xfrm>
          <a:prstGeom prst="rect">
            <a:avLst/>
          </a:prstGeom>
        </p:spPr>
      </p:pic>
      <p:sp>
        <p:nvSpPr>
          <p:cNvPr id="16" name="TextBox 179">
            <a:extLst>
              <a:ext uri="{FF2B5EF4-FFF2-40B4-BE49-F238E27FC236}">
                <a16:creationId xmlns:a16="http://schemas.microsoft.com/office/drawing/2014/main" id="{B89F42F6-0785-4B69-B06F-D64724B165EF}"/>
              </a:ext>
            </a:extLst>
          </p:cNvPr>
          <p:cNvSpPr txBox="1"/>
          <p:nvPr/>
        </p:nvSpPr>
        <p:spPr>
          <a:xfrm>
            <a:off x="3419742" y="280847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9A9126-80DE-40BE-83EC-74D451700252}"/>
              </a:ext>
            </a:extLst>
          </p:cNvPr>
          <p:cNvSpPr/>
          <p:nvPr/>
        </p:nvSpPr>
        <p:spPr bwMode="auto">
          <a:xfrm>
            <a:off x="5661047" y="3056388"/>
            <a:ext cx="1553051" cy="413929"/>
          </a:xfrm>
          <a:prstGeom prst="rightArrow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778DF-7CD2-41C8-909B-992D334DDEEE}"/>
              </a:ext>
            </a:extLst>
          </p:cNvPr>
          <p:cNvSpPr/>
          <p:nvPr/>
        </p:nvSpPr>
        <p:spPr>
          <a:xfrm>
            <a:off x="5974047" y="3116899"/>
            <a:ext cx="927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Unlimited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952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3913221" y="3721030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4933661" y="334000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3913221" y="4952287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067383" y="495461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07" y="302696"/>
            <a:ext cx="10161505" cy="1655616"/>
          </a:xfrm>
        </p:spPr>
        <p:txBody>
          <a:bodyPr/>
          <a:lstStyle/>
          <a:p>
            <a:pPr algn="ctr"/>
            <a:r>
              <a:rPr lang="en-US" sz="4000" dirty="0"/>
              <a:t>Let’s imagine a scenario where our Azure VMs need to communicate with public Azure services (e.g. Azure Storage or Azure SQL).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2677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3913221" y="3721030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4933661" y="334000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3913221" y="4952287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067383" y="495461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4" y="1635886"/>
            <a:ext cx="10161505" cy="1053337"/>
          </a:xfrm>
        </p:spPr>
        <p:txBody>
          <a:bodyPr/>
          <a:lstStyle/>
          <a:p>
            <a:pPr algn="ctr"/>
            <a:r>
              <a:rPr lang="en-US" sz="3200" dirty="0"/>
              <a:t>In most circumstances, traffic will be kept on the Microsoft network (i.e. it won’t traverse the ExpressRoute circuit).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E83566-4882-4AEC-B084-C88AC6857C0B}"/>
              </a:ext>
            </a:extLst>
          </p:cNvPr>
          <p:cNvCxnSpPr/>
          <p:nvPr/>
        </p:nvCxnSpPr>
        <p:spPr>
          <a:xfrm flipH="1" flipV="1">
            <a:off x="8819407" y="4081277"/>
            <a:ext cx="423166" cy="63903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987483-5BCA-459B-873A-7916AE711754}"/>
              </a:ext>
            </a:extLst>
          </p:cNvPr>
          <p:cNvCxnSpPr>
            <a:cxnSpLocks/>
          </p:cNvCxnSpPr>
          <p:nvPr/>
        </p:nvCxnSpPr>
        <p:spPr>
          <a:xfrm flipV="1">
            <a:off x="9360550" y="4069924"/>
            <a:ext cx="318563" cy="650388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858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496468" y="484836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0.0.0.0/0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1472003"/>
            <a:ext cx="11768715" cy="1053337"/>
          </a:xfrm>
        </p:spPr>
        <p:txBody>
          <a:bodyPr/>
          <a:lstStyle/>
          <a:p>
            <a:pPr algn="ctr"/>
            <a:r>
              <a:rPr lang="en-US" sz="3200" dirty="0"/>
              <a:t>However, some customers might choose to advertise a default route to Azure via the private peering (to force all traffic via on-premises).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112869-B1BB-4759-92D2-1134FC9E7A5E}"/>
              </a:ext>
            </a:extLst>
          </p:cNvPr>
          <p:cNvCxnSpPr/>
          <p:nvPr/>
        </p:nvCxnSpPr>
        <p:spPr>
          <a:xfrm>
            <a:off x="3985989" y="4833822"/>
            <a:ext cx="4465812" cy="0"/>
          </a:xfrm>
          <a:prstGeom prst="straightConnector1">
            <a:avLst/>
          </a:prstGeom>
          <a:ln w="317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132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496468" y="484836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0.0.0.0/0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1472003"/>
            <a:ext cx="11768715" cy="1053337"/>
          </a:xfrm>
        </p:spPr>
        <p:txBody>
          <a:bodyPr/>
          <a:lstStyle/>
          <a:p>
            <a:pPr algn="ctr"/>
            <a:r>
              <a:rPr lang="en-US" sz="3200" dirty="0"/>
              <a:t>In that case, all traffic between your vNet and Azure public services will </a:t>
            </a:r>
            <a:r>
              <a:rPr lang="en-US" sz="3200" i="1" dirty="0"/>
              <a:t>hairpin via on-premises</a:t>
            </a:r>
            <a:r>
              <a:rPr lang="en-US" sz="3200" dirty="0"/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112869-B1BB-4759-92D2-1134FC9E7A5E}"/>
              </a:ext>
            </a:extLst>
          </p:cNvPr>
          <p:cNvCxnSpPr/>
          <p:nvPr/>
        </p:nvCxnSpPr>
        <p:spPr>
          <a:xfrm>
            <a:off x="3985989" y="4833822"/>
            <a:ext cx="4465812" cy="0"/>
          </a:xfrm>
          <a:prstGeom prst="straightConnector1">
            <a:avLst/>
          </a:prstGeom>
          <a:ln w="317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42386EF-6D25-44E0-9BD5-0258962AF1DB}"/>
              </a:ext>
            </a:extLst>
          </p:cNvPr>
          <p:cNvSpPr/>
          <p:nvPr/>
        </p:nvSpPr>
        <p:spPr bwMode="auto">
          <a:xfrm>
            <a:off x="3047841" y="3786809"/>
            <a:ext cx="6017789" cy="1232452"/>
          </a:xfrm>
          <a:custGeom>
            <a:avLst/>
            <a:gdLst>
              <a:gd name="connsiteX0" fmla="*/ 5927194 w 6017789"/>
              <a:gd name="connsiteY0" fmla="*/ 1232452 h 1232452"/>
              <a:gd name="connsiteX1" fmla="*/ 5281150 w 6017789"/>
              <a:gd name="connsiteY1" fmla="*/ 844826 h 1232452"/>
              <a:gd name="connsiteX2" fmla="*/ 510368 w 6017789"/>
              <a:gd name="connsiteY2" fmla="*/ 805069 h 1232452"/>
              <a:gd name="connsiteX3" fmla="*/ 679333 w 6017789"/>
              <a:gd name="connsiteY3" fmla="*/ 258417 h 1232452"/>
              <a:gd name="connsiteX4" fmla="*/ 5340785 w 6017789"/>
              <a:gd name="connsiteY4" fmla="*/ 0 h 123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789" h="1232452">
                <a:moveTo>
                  <a:pt x="5927194" y="1232452"/>
                </a:moveTo>
                <a:cubicBezTo>
                  <a:pt x="6055574" y="1074254"/>
                  <a:pt x="6183954" y="916057"/>
                  <a:pt x="5281150" y="844826"/>
                </a:cubicBezTo>
                <a:cubicBezTo>
                  <a:pt x="4378346" y="773595"/>
                  <a:pt x="1277337" y="902804"/>
                  <a:pt x="510368" y="805069"/>
                </a:cubicBezTo>
                <a:cubicBezTo>
                  <a:pt x="-256601" y="707334"/>
                  <a:pt x="-125736" y="392595"/>
                  <a:pt x="679333" y="258417"/>
                </a:cubicBezTo>
                <a:cubicBezTo>
                  <a:pt x="1484402" y="124239"/>
                  <a:pt x="3412593" y="62119"/>
                  <a:pt x="534078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207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028116" y="421780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570615" y="4294687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172132" y="4976323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928216" y="4976322"/>
            <a:ext cx="571185" cy="571185"/>
          </a:xfrm>
          <a:prstGeom prst="rect">
            <a:avLst/>
          </a:prstGeom>
          <a:noFill/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1784538" y="523903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E1E203-60B9-4257-A03B-2FA6E6F7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298" y="957924"/>
            <a:ext cx="409131" cy="4218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40" y="545127"/>
            <a:ext cx="318137" cy="3181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093533" y="565664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Amsterdam Office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A9E75-4865-451D-B16A-1DA63A961268}"/>
              </a:ext>
            </a:extLst>
          </p:cNvPr>
          <p:cNvSpPr/>
          <p:nvPr/>
        </p:nvSpPr>
        <p:spPr>
          <a:xfrm>
            <a:off x="2329477" y="565695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51B66F-7F0D-42B9-AAA9-8EBE12643364}"/>
              </a:ext>
            </a:extLst>
          </p:cNvPr>
          <p:cNvSpPr/>
          <p:nvPr/>
        </p:nvSpPr>
        <p:spPr>
          <a:xfrm>
            <a:off x="1935776" y="1702494"/>
            <a:ext cx="1022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West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96F555-C806-4964-83FC-9BD12C6D1DD6}"/>
              </a:ext>
            </a:extLst>
          </p:cNvPr>
          <p:cNvSpPr/>
          <p:nvPr/>
        </p:nvSpPr>
        <p:spPr bwMode="auto">
          <a:xfrm>
            <a:off x="8117521" y="544801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FE81F9-65E4-4DB4-B2B2-7E698688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281" y="978822"/>
            <a:ext cx="409131" cy="421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73EF42-58FE-413A-9180-5025FADFD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323" y="566025"/>
            <a:ext cx="318137" cy="31813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62DBE6-19B5-4251-9772-FC72F5C3F74F}"/>
              </a:ext>
            </a:extLst>
          </p:cNvPr>
          <p:cNvSpPr/>
          <p:nvPr/>
        </p:nvSpPr>
        <p:spPr>
          <a:xfrm>
            <a:off x="8662460" y="586593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14EC8-CE7E-407E-ABDB-1CD1C5A7EB21}"/>
              </a:ext>
            </a:extLst>
          </p:cNvPr>
          <p:cNvSpPr/>
          <p:nvPr/>
        </p:nvSpPr>
        <p:spPr>
          <a:xfrm>
            <a:off x="8268759" y="1723392"/>
            <a:ext cx="1086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North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242E34-F34F-474E-B008-BC87124FEBD0}"/>
              </a:ext>
            </a:extLst>
          </p:cNvPr>
          <p:cNvSpPr/>
          <p:nvPr/>
        </p:nvSpPr>
        <p:spPr bwMode="auto">
          <a:xfrm>
            <a:off x="8518444" y="421648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CDEAF864-B47E-4F5F-BD8D-A6BFB9B3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060943" y="4293367"/>
            <a:ext cx="571185" cy="571185"/>
          </a:xfrm>
          <a:prstGeom prst="rect">
            <a:avLst/>
          </a:prstGeom>
          <a:noFill/>
        </p:spPr>
      </p:pic>
      <p:pic>
        <p:nvPicPr>
          <p:cNvPr id="52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27B5DB2-068F-4BC6-9D76-69E00752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662460" y="4975003"/>
            <a:ext cx="571185" cy="571185"/>
          </a:xfrm>
          <a:prstGeom prst="rect">
            <a:avLst/>
          </a:prstGeom>
          <a:noFill/>
        </p:spPr>
      </p:pic>
      <p:pic>
        <p:nvPicPr>
          <p:cNvPr id="53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F21BDD0-DD4C-43E8-87C3-84179C30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418544" y="4975002"/>
            <a:ext cx="571185" cy="571185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2112298-90EF-4AEC-9072-851788ACAA2C}"/>
              </a:ext>
            </a:extLst>
          </p:cNvPr>
          <p:cNvSpPr/>
          <p:nvPr/>
        </p:nvSpPr>
        <p:spPr>
          <a:xfrm>
            <a:off x="8583861" y="565532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London Office</a:t>
            </a:r>
            <a:endParaRPr lang="en-GB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FBC88-F0B0-4F91-B980-64C051EC0B49}"/>
              </a:ext>
            </a:extLst>
          </p:cNvPr>
          <p:cNvSpPr/>
          <p:nvPr/>
        </p:nvSpPr>
        <p:spPr bwMode="auto">
          <a:xfrm>
            <a:off x="961653" y="1979493"/>
            <a:ext cx="10513168" cy="19498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2" descr="Image result for azure expressroute">
            <a:extLst>
              <a:ext uri="{FF2B5EF4-FFF2-40B4-BE49-F238E27FC236}">
                <a16:creationId xmlns:a16="http://schemas.microsoft.com/office/drawing/2014/main" id="{47522B86-4604-405F-8D17-0254A0F2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7743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azure expressroute">
            <a:extLst>
              <a:ext uri="{FF2B5EF4-FFF2-40B4-BE49-F238E27FC236}">
                <a16:creationId xmlns:a16="http://schemas.microsoft.com/office/drawing/2014/main" id="{DBE0A5DF-7768-4729-BCDE-6BF151F3B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8069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FAB4193-3C78-46FC-BB24-811B54495E09}"/>
              </a:ext>
            </a:extLst>
          </p:cNvPr>
          <p:cNvSpPr/>
          <p:nvPr/>
        </p:nvSpPr>
        <p:spPr>
          <a:xfrm>
            <a:off x="5108424" y="3497262"/>
            <a:ext cx="20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Microsoft Network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F5345-09B0-4F70-9D62-74A0CB56683A}"/>
              </a:ext>
            </a:extLst>
          </p:cNvPr>
          <p:cNvCxnSpPr>
            <a:cxnSpLocks/>
          </p:cNvCxnSpPr>
          <p:nvPr/>
        </p:nvCxnSpPr>
        <p:spPr>
          <a:xfrm flipV="1">
            <a:off x="2856208" y="1979494"/>
            <a:ext cx="1" cy="17024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3E7CAA-81B9-4FFD-83AA-0E10155970E3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9333648" y="2021287"/>
            <a:ext cx="12888" cy="167213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3361DD-3AB3-47EE-835A-0D7500FF45D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957916" y="1979495"/>
            <a:ext cx="6388620" cy="171392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6DDCB1-DBE6-4C66-992C-6509BA9CCCD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2856210" y="2041857"/>
            <a:ext cx="6366331" cy="165156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B2F506-6DF4-4D15-8750-626FD9572607}"/>
              </a:ext>
            </a:extLst>
          </p:cNvPr>
          <p:cNvSpPr/>
          <p:nvPr/>
        </p:nvSpPr>
        <p:spPr>
          <a:xfrm>
            <a:off x="3295973" y="3888229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49DB7C-D328-4DF6-8E1C-4E1DA0567FA5}"/>
              </a:ext>
            </a:extLst>
          </p:cNvPr>
          <p:cNvSpPr/>
          <p:nvPr/>
        </p:nvSpPr>
        <p:spPr>
          <a:xfrm>
            <a:off x="7935060" y="3884255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3" name="Title 16">
            <a:extLst>
              <a:ext uri="{FF2B5EF4-FFF2-40B4-BE49-F238E27FC236}">
                <a16:creationId xmlns:a16="http://schemas.microsoft.com/office/drawing/2014/main" id="{9645CA37-BD34-4A2A-95AE-A5DD4C5D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76" y="4760362"/>
            <a:ext cx="3698393" cy="1571649"/>
          </a:xfrm>
        </p:spPr>
        <p:txBody>
          <a:bodyPr/>
          <a:lstStyle/>
          <a:p>
            <a:pPr algn="ctr"/>
            <a:r>
              <a:rPr lang="en-US" sz="2800" dirty="0"/>
              <a:t>In scenarios with multiple ER circuits, asymmetric routing can occur.</a:t>
            </a:r>
          </a:p>
        </p:txBody>
      </p:sp>
      <p:pic>
        <p:nvPicPr>
          <p:cNvPr id="64" name="Picture 6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AAB728D-2B34-4F6C-8A21-279AAE77D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756" y="1507684"/>
            <a:ext cx="441920" cy="441920"/>
          </a:xfrm>
          <a:prstGeom prst="rect">
            <a:avLst/>
          </a:prstGeom>
        </p:spPr>
      </p:pic>
      <p:pic>
        <p:nvPicPr>
          <p:cNvPr id="65" name="Picture 64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91660C87-ABA1-4750-AF97-7D6847005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1577" y="1509796"/>
            <a:ext cx="441920" cy="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56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028116" y="421780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570615" y="4294687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172132" y="4976323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928216" y="4976322"/>
            <a:ext cx="571185" cy="571185"/>
          </a:xfrm>
          <a:prstGeom prst="rect">
            <a:avLst/>
          </a:prstGeom>
          <a:noFill/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1784538" y="523903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E1E203-60B9-4257-A03B-2FA6E6F7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298" y="957924"/>
            <a:ext cx="409131" cy="4218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40" y="545127"/>
            <a:ext cx="318137" cy="3181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093533" y="565664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Amsterdam Office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A9E75-4865-451D-B16A-1DA63A961268}"/>
              </a:ext>
            </a:extLst>
          </p:cNvPr>
          <p:cNvSpPr/>
          <p:nvPr/>
        </p:nvSpPr>
        <p:spPr>
          <a:xfrm>
            <a:off x="2329477" y="565695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51B66F-7F0D-42B9-AAA9-8EBE12643364}"/>
              </a:ext>
            </a:extLst>
          </p:cNvPr>
          <p:cNvSpPr/>
          <p:nvPr/>
        </p:nvSpPr>
        <p:spPr>
          <a:xfrm>
            <a:off x="1935776" y="1702494"/>
            <a:ext cx="1022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West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96F555-C806-4964-83FC-9BD12C6D1DD6}"/>
              </a:ext>
            </a:extLst>
          </p:cNvPr>
          <p:cNvSpPr/>
          <p:nvPr/>
        </p:nvSpPr>
        <p:spPr bwMode="auto">
          <a:xfrm>
            <a:off x="8153410" y="545127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FE81F9-65E4-4DB4-B2B2-7E698688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170" y="979148"/>
            <a:ext cx="409131" cy="421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73EF42-58FE-413A-9180-5025FADFD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212" y="566351"/>
            <a:ext cx="318137" cy="31813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62DBE6-19B5-4251-9772-FC72F5C3F74F}"/>
              </a:ext>
            </a:extLst>
          </p:cNvPr>
          <p:cNvSpPr/>
          <p:nvPr/>
        </p:nvSpPr>
        <p:spPr>
          <a:xfrm>
            <a:off x="8698349" y="586919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14EC8-CE7E-407E-ABDB-1CD1C5A7EB21}"/>
              </a:ext>
            </a:extLst>
          </p:cNvPr>
          <p:cNvSpPr/>
          <p:nvPr/>
        </p:nvSpPr>
        <p:spPr>
          <a:xfrm>
            <a:off x="8304648" y="1723718"/>
            <a:ext cx="1086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North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242E34-F34F-474E-B008-BC87124FEBD0}"/>
              </a:ext>
            </a:extLst>
          </p:cNvPr>
          <p:cNvSpPr/>
          <p:nvPr/>
        </p:nvSpPr>
        <p:spPr bwMode="auto">
          <a:xfrm>
            <a:off x="8518444" y="421648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CDEAF864-B47E-4F5F-BD8D-A6BFB9B3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060943" y="4293367"/>
            <a:ext cx="571185" cy="571185"/>
          </a:xfrm>
          <a:prstGeom prst="rect">
            <a:avLst/>
          </a:prstGeom>
          <a:noFill/>
        </p:spPr>
      </p:pic>
      <p:pic>
        <p:nvPicPr>
          <p:cNvPr id="52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27B5DB2-068F-4BC6-9D76-69E00752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662460" y="4975003"/>
            <a:ext cx="571185" cy="571185"/>
          </a:xfrm>
          <a:prstGeom prst="rect">
            <a:avLst/>
          </a:prstGeom>
          <a:noFill/>
        </p:spPr>
      </p:pic>
      <p:pic>
        <p:nvPicPr>
          <p:cNvPr id="53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F21BDD0-DD4C-43E8-87C3-84179C30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418544" y="4975002"/>
            <a:ext cx="571185" cy="571185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2112298-90EF-4AEC-9072-851788ACAA2C}"/>
              </a:ext>
            </a:extLst>
          </p:cNvPr>
          <p:cNvSpPr/>
          <p:nvPr/>
        </p:nvSpPr>
        <p:spPr>
          <a:xfrm>
            <a:off x="8583861" y="565532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London Office</a:t>
            </a:r>
            <a:endParaRPr lang="en-GB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FBC88-F0B0-4F91-B980-64C051EC0B49}"/>
              </a:ext>
            </a:extLst>
          </p:cNvPr>
          <p:cNvSpPr/>
          <p:nvPr/>
        </p:nvSpPr>
        <p:spPr bwMode="auto">
          <a:xfrm>
            <a:off x="961653" y="1979493"/>
            <a:ext cx="10513168" cy="19498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2" descr="Image result for azure expressroute">
            <a:extLst>
              <a:ext uri="{FF2B5EF4-FFF2-40B4-BE49-F238E27FC236}">
                <a16:creationId xmlns:a16="http://schemas.microsoft.com/office/drawing/2014/main" id="{47522B86-4604-405F-8D17-0254A0F2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7743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azure expressroute">
            <a:extLst>
              <a:ext uri="{FF2B5EF4-FFF2-40B4-BE49-F238E27FC236}">
                <a16:creationId xmlns:a16="http://schemas.microsoft.com/office/drawing/2014/main" id="{DBE0A5DF-7768-4729-BCDE-6BF151F3B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8069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FAB4193-3C78-46FC-BB24-811B54495E09}"/>
              </a:ext>
            </a:extLst>
          </p:cNvPr>
          <p:cNvSpPr/>
          <p:nvPr/>
        </p:nvSpPr>
        <p:spPr>
          <a:xfrm>
            <a:off x="5108424" y="3497262"/>
            <a:ext cx="20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Microsoft Network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F5345-09B0-4F70-9D62-74A0CB56683A}"/>
              </a:ext>
            </a:extLst>
          </p:cNvPr>
          <p:cNvCxnSpPr>
            <a:cxnSpLocks/>
          </p:cNvCxnSpPr>
          <p:nvPr/>
        </p:nvCxnSpPr>
        <p:spPr>
          <a:xfrm flipV="1">
            <a:off x="2856208" y="1979494"/>
            <a:ext cx="1" cy="17024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3E7CAA-81B9-4FFD-83AA-0E10155970E3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9333648" y="2021287"/>
            <a:ext cx="12888" cy="167213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3361DD-3AB3-47EE-835A-0D7500FF45D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957916" y="1979495"/>
            <a:ext cx="6388620" cy="171392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6DDCB1-DBE6-4C66-992C-6509BA9CCCD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2856210" y="2041857"/>
            <a:ext cx="6366331" cy="165156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B2F506-6DF4-4D15-8750-626FD9572607}"/>
              </a:ext>
            </a:extLst>
          </p:cNvPr>
          <p:cNvSpPr/>
          <p:nvPr/>
        </p:nvSpPr>
        <p:spPr>
          <a:xfrm>
            <a:off x="3295973" y="3888229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49DB7C-D328-4DF6-8E1C-4E1DA0567FA5}"/>
              </a:ext>
            </a:extLst>
          </p:cNvPr>
          <p:cNvSpPr/>
          <p:nvPr/>
        </p:nvSpPr>
        <p:spPr>
          <a:xfrm>
            <a:off x="7935060" y="3884255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3" name="Title 16">
            <a:extLst>
              <a:ext uri="{FF2B5EF4-FFF2-40B4-BE49-F238E27FC236}">
                <a16:creationId xmlns:a16="http://schemas.microsoft.com/office/drawing/2014/main" id="{9645CA37-BD34-4A2A-95AE-A5DD4C5D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640" y="4372722"/>
            <a:ext cx="4121770" cy="1041156"/>
          </a:xfrm>
        </p:spPr>
        <p:txBody>
          <a:bodyPr/>
          <a:lstStyle/>
          <a:p>
            <a:pPr algn="ctr"/>
            <a:r>
              <a:rPr lang="en-US" sz="2800" dirty="0"/>
              <a:t>Use AS Path Prepend to help with path preference.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A381B7-79B9-471F-B298-FA5847A8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53657"/>
              </p:ext>
            </p:extLst>
          </p:nvPr>
        </p:nvGraphicFramePr>
        <p:xfrm>
          <a:off x="3592396" y="5519918"/>
          <a:ext cx="2290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80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CAAEEFC-F4B4-4548-B7B4-02967978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8630"/>
              </p:ext>
            </p:extLst>
          </p:nvPr>
        </p:nvGraphicFramePr>
        <p:xfrm>
          <a:off x="6479985" y="5519918"/>
          <a:ext cx="2290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80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991C91-0908-4C69-8F0A-6ACFED73C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06743"/>
              </p:ext>
            </p:extLst>
          </p:nvPr>
        </p:nvGraphicFramePr>
        <p:xfrm>
          <a:off x="3611658" y="364719"/>
          <a:ext cx="3091503" cy="135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87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117358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  <a:gridCol w="1117358">
                  <a:extLst>
                    <a:ext uri="{9D8B030D-6E8A-4147-A177-3AD203B41FA5}">
                      <a16:colId xmlns:a16="http://schemas.microsoft.com/office/drawing/2014/main" val="3088741503"/>
                    </a:ext>
                  </a:extLst>
                </a:gridCol>
              </a:tblGrid>
              <a:tr h="290156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Amsterdam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Amsterdam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73224"/>
                  </a:ext>
                </a:extLst>
              </a:tr>
              <a:tr h="290156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3208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1185A0-BC2D-4A13-A6D2-59123AE3CB30}"/>
              </a:ext>
            </a:extLst>
          </p:cNvPr>
          <p:cNvSpPr/>
          <p:nvPr/>
        </p:nvSpPr>
        <p:spPr>
          <a:xfrm>
            <a:off x="4079351" y="107497"/>
            <a:ext cx="1960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West Europe Routing Table</a:t>
            </a:r>
            <a:endParaRPr lang="en-GB" sz="1200" dirty="0"/>
          </a:p>
        </p:txBody>
      </p:sp>
      <p:pic>
        <p:nvPicPr>
          <p:cNvPr id="38" name="Picture 3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E5C5683B-D3E2-4FE0-8B00-C90717B93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756" y="1507684"/>
            <a:ext cx="441920" cy="441920"/>
          </a:xfrm>
          <a:prstGeom prst="rect">
            <a:avLst/>
          </a:prstGeom>
        </p:spPr>
      </p:pic>
      <p:pic>
        <p:nvPicPr>
          <p:cNvPr id="42" name="Picture 41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6B02DD46-F4AF-4547-A43A-1CF7AB9FB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7466" y="1510122"/>
            <a:ext cx="441920" cy="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8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191386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We then configure one or more </a:t>
            </a:r>
            <a:r>
              <a:rPr lang="en-US" sz="3600" i="1" dirty="0"/>
              <a:t>subnets</a:t>
            </a:r>
            <a:r>
              <a:rPr lang="en-US" sz="3600" dirty="0"/>
              <a:t> inside the vNet.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5449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2008B-E271-4CD8-BDCB-EEBFFF4D80F8}"/>
              </a:ext>
            </a:extLst>
          </p:cNvPr>
          <p:cNvSpPr/>
          <p:nvPr/>
        </p:nvSpPr>
        <p:spPr bwMode="auto">
          <a:xfrm>
            <a:off x="5786189" y="2417142"/>
            <a:ext cx="5904656" cy="201622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189" y="2417142"/>
            <a:ext cx="5832648" cy="1655616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Load Balancing in Azure</a:t>
            </a:r>
          </a:p>
        </p:txBody>
      </p:sp>
      <p:pic>
        <p:nvPicPr>
          <p:cNvPr id="1026" name="Picture 2" descr="Image result for load balancer">
            <a:extLst>
              <a:ext uri="{FF2B5EF4-FFF2-40B4-BE49-F238E27FC236}">
                <a16:creationId xmlns:a16="http://schemas.microsoft.com/office/drawing/2014/main" id="{8CF205F6-8F9F-439A-9537-B80D0E89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7" y="1033536"/>
            <a:ext cx="4927452" cy="49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560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709" y="904974"/>
            <a:ext cx="9505056" cy="1655616"/>
          </a:xfrm>
        </p:spPr>
        <p:txBody>
          <a:bodyPr/>
          <a:lstStyle/>
          <a:p>
            <a:pPr algn="ctr"/>
            <a:r>
              <a:rPr lang="en-US" dirty="0"/>
              <a:t>Azure has a few different types of load balancer available.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6" y="3394430"/>
            <a:ext cx="1830305" cy="1830305"/>
          </a:xfrm>
          <a:prstGeom prst="rect">
            <a:avLst/>
          </a:prstGeom>
        </p:spPr>
      </p:pic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F29D460-308C-4918-845B-25F9ABEA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48" y="3394430"/>
            <a:ext cx="1830306" cy="1830306"/>
          </a:xfrm>
          <a:prstGeom prst="rect">
            <a:avLst/>
          </a:prstGeom>
        </p:spPr>
      </p:pic>
      <p:pic>
        <p:nvPicPr>
          <p:cNvPr id="7" name="Picture 6" descr="A stop sign&#10;&#10;Description generated with high confidence">
            <a:extLst>
              <a:ext uri="{FF2B5EF4-FFF2-40B4-BE49-F238E27FC236}">
                <a16:creationId xmlns:a16="http://schemas.microsoft.com/office/drawing/2014/main" id="{7951F6AE-39C4-4763-8776-8E036C0E8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81" y="3425254"/>
            <a:ext cx="1758297" cy="17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44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965" y="3592061"/>
            <a:ext cx="7848872" cy="1655616"/>
          </a:xfrm>
        </p:spPr>
        <p:txBody>
          <a:bodyPr/>
          <a:lstStyle/>
          <a:p>
            <a:pPr algn="ctr"/>
            <a:r>
              <a:rPr lang="en-US" dirty="0"/>
              <a:t>First, let’s look at the basic / standard load balancer.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6" y="3394430"/>
            <a:ext cx="1830305" cy="18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39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50950" y="2883304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Public IP</a:t>
            </a:r>
            <a:endParaRPr lang="en-GB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BBDAD7-E9BD-4305-A363-AA0CA03E7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251" y="2341182"/>
            <a:ext cx="2666714" cy="1748774"/>
          </a:xfrm>
          <a:prstGeom prst="rect">
            <a:avLst/>
          </a:prstGeom>
        </p:spPr>
      </p:pic>
      <p:sp>
        <p:nvSpPr>
          <p:cNvPr id="22" name="TextBox 179">
            <a:extLst>
              <a:ext uri="{FF2B5EF4-FFF2-40B4-BE49-F238E27FC236}">
                <a16:creationId xmlns:a16="http://schemas.microsoft.com/office/drawing/2014/main" id="{B343E33C-9809-42E0-96E5-16EF359B41DD}"/>
              </a:ext>
            </a:extLst>
          </p:cNvPr>
          <p:cNvSpPr txBox="1"/>
          <p:nvPr/>
        </p:nvSpPr>
        <p:spPr>
          <a:xfrm>
            <a:off x="1585187" y="2977663"/>
            <a:ext cx="1702842" cy="683056"/>
          </a:xfrm>
          <a:prstGeom prst="rect">
            <a:avLst/>
          </a:prstGeom>
          <a:noFill/>
          <a:ln>
            <a:noFill/>
          </a:ln>
        </p:spPr>
        <p:txBody>
          <a:bodyPr wrap="squar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81B12F-5672-457D-BC18-1E72842AEDF4}"/>
              </a:ext>
            </a:extLst>
          </p:cNvPr>
          <p:cNvCxnSpPr>
            <a:cxnSpLocks/>
          </p:cNvCxnSpPr>
          <p:nvPr/>
        </p:nvCxnSpPr>
        <p:spPr>
          <a:xfrm flipV="1">
            <a:off x="3769965" y="3310451"/>
            <a:ext cx="2448272" cy="88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21" y="234696"/>
            <a:ext cx="11449272" cy="783470"/>
          </a:xfrm>
        </p:spPr>
        <p:txBody>
          <a:bodyPr/>
          <a:lstStyle/>
          <a:p>
            <a:pPr algn="ctr"/>
            <a:r>
              <a:rPr lang="en-US" sz="4000" dirty="0"/>
              <a:t>The Azure load balancer offers basic L4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1849816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559D8D-2A06-443E-8A75-0B704119B9B2}"/>
              </a:ext>
            </a:extLst>
          </p:cNvPr>
          <p:cNvSpPr/>
          <p:nvPr/>
        </p:nvSpPr>
        <p:spPr bwMode="auto">
          <a:xfrm>
            <a:off x="1393701" y="4474416"/>
            <a:ext cx="4749231" cy="878582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50950" y="2883304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Public IP</a:t>
            </a:r>
            <a:endParaRPr lang="en-GB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BBDAD7-E9BD-4305-A363-AA0CA03E7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251" y="2341182"/>
            <a:ext cx="2666714" cy="1748774"/>
          </a:xfrm>
          <a:prstGeom prst="rect">
            <a:avLst/>
          </a:prstGeom>
        </p:spPr>
      </p:pic>
      <p:sp>
        <p:nvSpPr>
          <p:cNvPr id="22" name="TextBox 179">
            <a:extLst>
              <a:ext uri="{FF2B5EF4-FFF2-40B4-BE49-F238E27FC236}">
                <a16:creationId xmlns:a16="http://schemas.microsoft.com/office/drawing/2014/main" id="{B343E33C-9809-42E0-96E5-16EF359B41DD}"/>
              </a:ext>
            </a:extLst>
          </p:cNvPr>
          <p:cNvSpPr txBox="1"/>
          <p:nvPr/>
        </p:nvSpPr>
        <p:spPr>
          <a:xfrm>
            <a:off x="1585187" y="2977663"/>
            <a:ext cx="1702842" cy="683056"/>
          </a:xfrm>
          <a:prstGeom prst="rect">
            <a:avLst/>
          </a:prstGeom>
          <a:noFill/>
          <a:ln>
            <a:noFill/>
          </a:ln>
        </p:spPr>
        <p:txBody>
          <a:bodyPr wrap="squar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81B12F-5672-457D-BC18-1E72842AEDF4}"/>
              </a:ext>
            </a:extLst>
          </p:cNvPr>
          <p:cNvCxnSpPr>
            <a:cxnSpLocks/>
          </p:cNvCxnSpPr>
          <p:nvPr/>
        </p:nvCxnSpPr>
        <p:spPr>
          <a:xfrm flipV="1">
            <a:off x="3769965" y="3310451"/>
            <a:ext cx="2448272" cy="88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88" y="4474416"/>
            <a:ext cx="4896544" cy="78347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Load balancers can operate in ‘public’ mode (i.e. with a public IP address)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94DAED-CAB7-4116-A473-E775782E5BBB}"/>
              </a:ext>
            </a:extLst>
          </p:cNvPr>
          <p:cNvSpPr/>
          <p:nvPr/>
        </p:nvSpPr>
        <p:spPr bwMode="auto">
          <a:xfrm rot="18871180">
            <a:off x="5578752" y="3768523"/>
            <a:ext cx="977025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06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559D8D-2A06-443E-8A75-0B704119B9B2}"/>
              </a:ext>
            </a:extLst>
          </p:cNvPr>
          <p:cNvSpPr/>
          <p:nvPr/>
        </p:nvSpPr>
        <p:spPr bwMode="auto">
          <a:xfrm>
            <a:off x="1393701" y="4474416"/>
            <a:ext cx="4749231" cy="878582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 flipH="1" flipV="1">
            <a:off x="7252570" y="3462231"/>
            <a:ext cx="1588060" cy="857322"/>
          </a:xfrm>
          <a:prstGeom prst="straightConnector1">
            <a:avLst/>
          </a:prstGeom>
          <a:ln w="158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04134" y="2865415"/>
            <a:ext cx="898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Private IP</a:t>
            </a:r>
            <a:endParaRPr lang="en-GB" sz="1400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88" y="4474416"/>
            <a:ext cx="4896544" cy="78347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Load balancers can also operate in ‘internal’ mode (i.e. private IP).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94DAED-CAB7-4116-A473-E775782E5BBB}"/>
              </a:ext>
            </a:extLst>
          </p:cNvPr>
          <p:cNvSpPr/>
          <p:nvPr/>
        </p:nvSpPr>
        <p:spPr bwMode="auto">
          <a:xfrm rot="18871180">
            <a:off x="5578752" y="3768523"/>
            <a:ext cx="977025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554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23D9AC-79AE-468F-AF98-BEE6EBE37627}"/>
              </a:ext>
            </a:extLst>
          </p:cNvPr>
          <p:cNvSpPr/>
          <p:nvPr/>
        </p:nvSpPr>
        <p:spPr bwMode="auto">
          <a:xfrm>
            <a:off x="5261788" y="2682818"/>
            <a:ext cx="1970215" cy="1255266"/>
          </a:xfrm>
          <a:prstGeom prst="roundRect">
            <a:avLst/>
          </a:prstGeom>
          <a:solidFill>
            <a:schemeClr val="accent4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F2D39C-758C-46CC-8066-FDAA09846D17}"/>
              </a:ext>
            </a:extLst>
          </p:cNvPr>
          <p:cNvSpPr/>
          <p:nvPr/>
        </p:nvSpPr>
        <p:spPr bwMode="auto">
          <a:xfrm>
            <a:off x="7874421" y="2916383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210750-880C-41C5-AF61-B1002609D326}"/>
              </a:ext>
            </a:extLst>
          </p:cNvPr>
          <p:cNvSpPr/>
          <p:nvPr/>
        </p:nvSpPr>
        <p:spPr bwMode="auto">
          <a:xfrm>
            <a:off x="7874421" y="3938084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7874421" y="1894682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837573-927E-4960-AB39-48AE57FA0209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EA4A3-9393-484D-858E-117474E6C3F6}"/>
              </a:ext>
            </a:extLst>
          </p:cNvPr>
          <p:cNvSpPr/>
          <p:nvPr/>
        </p:nvSpPr>
        <p:spPr>
          <a:xfrm>
            <a:off x="9896821" y="2130938"/>
            <a:ext cx="1562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1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38D2CA-BA34-4C0F-86CB-0060034BDC82}"/>
              </a:ext>
            </a:extLst>
          </p:cNvPr>
          <p:cNvSpPr/>
          <p:nvPr/>
        </p:nvSpPr>
        <p:spPr>
          <a:xfrm>
            <a:off x="9896821" y="3152639"/>
            <a:ext cx="1589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2</a:t>
            </a:r>
            <a:endParaRPr lang="en-GB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FE551F-6F43-4A3A-92AE-CFF17175F7CB}"/>
              </a:ext>
            </a:extLst>
          </p:cNvPr>
          <p:cNvSpPr/>
          <p:nvPr/>
        </p:nvSpPr>
        <p:spPr>
          <a:xfrm>
            <a:off x="9913461" y="4174340"/>
            <a:ext cx="1589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3</a:t>
            </a:r>
            <a:endParaRPr lang="en-GB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955D07-00BC-4239-AB75-A1D7CE48A5D6}"/>
              </a:ext>
            </a:extLst>
          </p:cNvPr>
          <p:cNvSpPr/>
          <p:nvPr/>
        </p:nvSpPr>
        <p:spPr>
          <a:xfrm>
            <a:off x="5357985" y="2856563"/>
            <a:ext cx="1106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LB Standard</a:t>
            </a:r>
            <a:endParaRPr lang="en-GB" sz="1400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B84AEB27-8F0B-475D-95F3-DB2E9489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73" y="4978780"/>
            <a:ext cx="7447422" cy="1655616"/>
          </a:xfrm>
        </p:spPr>
        <p:txBody>
          <a:bodyPr/>
          <a:lstStyle/>
          <a:p>
            <a:pPr algn="ctr"/>
            <a:r>
              <a:rPr lang="en-US" sz="4000" dirty="0"/>
              <a:t>The ‘Standard SKU’ load balancer adds support for zone redundancy.</a:t>
            </a:r>
          </a:p>
        </p:txBody>
      </p:sp>
    </p:spTree>
    <p:extLst>
      <p:ext uri="{BB962C8B-B14F-4D97-AF65-F5344CB8AC3E}">
        <p14:creationId xmlns:p14="http://schemas.microsoft.com/office/powerpoint/2010/main" val="1148597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E135F-5BBA-44CA-9671-54A15A68143F}"/>
              </a:ext>
            </a:extLst>
          </p:cNvPr>
          <p:cNvSpPr/>
          <p:nvPr/>
        </p:nvSpPr>
        <p:spPr bwMode="auto">
          <a:xfrm>
            <a:off x="8125825" y="3316524"/>
            <a:ext cx="3432926" cy="16556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8575A5-B938-4104-94E2-4B96CFCC48E7}"/>
              </a:ext>
            </a:extLst>
          </p:cNvPr>
          <p:cNvSpPr/>
          <p:nvPr/>
        </p:nvSpPr>
        <p:spPr bwMode="auto">
          <a:xfrm>
            <a:off x="913104" y="3316524"/>
            <a:ext cx="3432926" cy="16556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29" y="760958"/>
            <a:ext cx="10945216" cy="1655616"/>
          </a:xfrm>
        </p:spPr>
        <p:txBody>
          <a:bodyPr/>
          <a:lstStyle/>
          <a:p>
            <a:pPr algn="ctr"/>
            <a:r>
              <a:rPr lang="en-US" sz="4400" dirty="0"/>
              <a:t>Azure Application Gateway is a fully featured application delivery controller working at layer 7.</a:t>
            </a:r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F29D460-308C-4918-845B-25F9ABEA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48" y="3394430"/>
            <a:ext cx="1830306" cy="1830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0A271F-538E-4665-B35F-462834CC69FB}"/>
              </a:ext>
            </a:extLst>
          </p:cNvPr>
          <p:cNvSpPr/>
          <p:nvPr/>
        </p:nvSpPr>
        <p:spPr>
          <a:xfrm>
            <a:off x="1177677" y="3570919"/>
            <a:ext cx="30253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Web Application Firewall</a:t>
            </a:r>
          </a:p>
          <a:p>
            <a:r>
              <a:rPr lang="en-US" dirty="0"/>
              <a:t>HTTP load balancing</a:t>
            </a:r>
          </a:p>
          <a:p>
            <a:r>
              <a:rPr lang="en-US" dirty="0"/>
              <a:t>Cookie based session affinity</a:t>
            </a:r>
          </a:p>
          <a:p>
            <a:r>
              <a:rPr lang="en-US" dirty="0"/>
              <a:t>SSL offload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030794-367B-4EDF-A258-B255384A9397}"/>
              </a:ext>
            </a:extLst>
          </p:cNvPr>
          <p:cNvSpPr/>
          <p:nvPr/>
        </p:nvSpPr>
        <p:spPr>
          <a:xfrm>
            <a:off x="8425778" y="3570919"/>
            <a:ext cx="28330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Multi-site routing</a:t>
            </a:r>
          </a:p>
          <a:p>
            <a:r>
              <a:rPr lang="en-US" dirty="0"/>
              <a:t>URL based content routing</a:t>
            </a:r>
          </a:p>
          <a:p>
            <a:r>
              <a:rPr lang="en-US" dirty="0"/>
              <a:t>Advanced diagnostics</a:t>
            </a:r>
          </a:p>
          <a:p>
            <a:r>
              <a:rPr lang="en-US" dirty="0"/>
              <a:t>Azure Web App support</a:t>
            </a: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1540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80" y="470057"/>
            <a:ext cx="8424936" cy="1655616"/>
          </a:xfrm>
        </p:spPr>
        <p:txBody>
          <a:bodyPr/>
          <a:lstStyle/>
          <a:p>
            <a:pPr algn="ctr"/>
            <a:r>
              <a:rPr lang="en-US" sz="4400" dirty="0"/>
              <a:t>Traffic manager is a DNS based global load balancing service.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51A660-9A91-43DC-AAC1-99B92420FF90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BC3957-527E-4126-9A5E-B7DABC249B42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055D6168-02DC-454F-AB64-4B8AC302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897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80" y="470057"/>
            <a:ext cx="8424936" cy="1655616"/>
          </a:xfrm>
        </p:spPr>
        <p:txBody>
          <a:bodyPr/>
          <a:lstStyle/>
          <a:p>
            <a:pPr algn="ctr"/>
            <a:r>
              <a:rPr lang="en-US" sz="4400" dirty="0"/>
              <a:t>Traffic manager can also work with non-Azure based end points.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BC3957-527E-4126-9A5E-B7DABC249B42}"/>
              </a:ext>
            </a:extLst>
          </p:cNvPr>
          <p:cNvSpPr/>
          <p:nvPr/>
        </p:nvSpPr>
        <p:spPr>
          <a:xfrm>
            <a:off x="2546432" y="4735486"/>
            <a:ext cx="2509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webapp-onprem.contoso.com</a:t>
            </a:r>
          </a:p>
          <a:p>
            <a:r>
              <a:rPr lang="en-US" sz="1400" b="1" dirty="0"/>
              <a:t>On Premises</a:t>
            </a:r>
            <a:endParaRPr lang="en-GB" sz="14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F88DC8FA-FDEE-4CC2-B541-4989FC3FC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0718" y="4082696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0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191386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Virtual machines are deployed into a subnet.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1" y="454431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35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71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470057"/>
            <a:ext cx="11521280" cy="1655616"/>
          </a:xfrm>
        </p:spPr>
        <p:txBody>
          <a:bodyPr/>
          <a:lstStyle/>
          <a:p>
            <a:pPr algn="ctr"/>
            <a:r>
              <a:rPr lang="en-US" sz="4400" dirty="0"/>
              <a:t>Traffic Manager has four routing methods.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9192FD3-DBF9-4033-87D4-616436F8D439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D7370-6DD7-4C8F-82E1-DE6BF211021D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4" name="Picture 33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245F4-AB9E-4126-90A9-5BE435F1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63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60840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1.</a:t>
            </a:r>
            <a:r>
              <a:rPr lang="en-GB" sz="9600" dirty="0"/>
              <a:t> </a:t>
            </a:r>
            <a:r>
              <a:rPr lang="en-GB" sz="3200" dirty="0"/>
              <a:t>Priority Routing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2632122" y="1400770"/>
            <a:ext cx="742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Use a primary endpoint for traffic; failover when primary is unavailable.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69037"/>
              </p:ext>
            </p:extLst>
          </p:nvPr>
        </p:nvGraphicFramePr>
        <p:xfrm>
          <a:off x="8329776" y="2158003"/>
          <a:ext cx="2520280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0358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248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2.</a:t>
            </a:r>
            <a:r>
              <a:rPr lang="en-GB" sz="9600" dirty="0"/>
              <a:t> </a:t>
            </a:r>
            <a:r>
              <a:rPr lang="en-GB" sz="3200" dirty="0"/>
              <a:t>Weighted Routing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3337917" y="1400770"/>
            <a:ext cx="672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Distribute traffic according to weights.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26206"/>
              </p:ext>
            </p:extLst>
          </p:nvPr>
        </p:nvGraphicFramePr>
        <p:xfrm>
          <a:off x="8368113" y="2148562"/>
          <a:ext cx="2520280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0358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260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3.</a:t>
            </a:r>
            <a:r>
              <a:rPr lang="en-GB" sz="9600" dirty="0"/>
              <a:t> </a:t>
            </a:r>
            <a:r>
              <a:rPr lang="en-GB" sz="3200" dirty="0"/>
              <a:t>Performance Routing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3054849" y="1396985"/>
            <a:ext cx="672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Direct users to the ‘closest’ end point, based on latency.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48703"/>
              </p:ext>
            </p:extLst>
          </p:nvPr>
        </p:nvGraphicFramePr>
        <p:xfrm>
          <a:off x="8368112" y="2148562"/>
          <a:ext cx="3401715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855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03593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035930">
                  <a:extLst>
                    <a:ext uri="{9D8B030D-6E8A-4147-A177-3AD203B41FA5}">
                      <a16:colId xmlns:a16="http://schemas.microsoft.com/office/drawing/2014/main" val="27238851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110ms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00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4.</a:t>
            </a:r>
            <a:r>
              <a:rPr lang="en-GB" sz="9600" dirty="0"/>
              <a:t> </a:t>
            </a:r>
            <a:r>
              <a:rPr lang="en-GB" sz="3200" dirty="0"/>
              <a:t>Geographic Routing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2473821" y="1396985"/>
            <a:ext cx="7301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Direct users based on the geographic location the DNS query came from.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00902"/>
              </p:ext>
            </p:extLst>
          </p:nvPr>
        </p:nvGraphicFramePr>
        <p:xfrm>
          <a:off x="8368112" y="2148562"/>
          <a:ext cx="2674661" cy="134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8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71181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412596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Assigned Geo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UK / Ireland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984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2008B-E271-4CD8-BDCB-EEBFFF4D80F8}"/>
              </a:ext>
            </a:extLst>
          </p:cNvPr>
          <p:cNvSpPr/>
          <p:nvPr/>
        </p:nvSpPr>
        <p:spPr bwMode="auto">
          <a:xfrm>
            <a:off x="5786189" y="2417142"/>
            <a:ext cx="5904656" cy="201622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189" y="2417142"/>
            <a:ext cx="5832648" cy="1655616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Network Security Groups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72BD03B-0996-4105-883C-C3880F0E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677" y="1535465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88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78918" y="5547446"/>
            <a:ext cx="11887878" cy="917444"/>
          </a:xfrm>
        </p:spPr>
        <p:txBody>
          <a:bodyPr/>
          <a:lstStyle/>
          <a:p>
            <a:pPr algn="ctr"/>
            <a:r>
              <a:rPr lang="en-US" sz="3264" dirty="0"/>
              <a:t>Network Security Groups (NSGs) lock down access to a subnet or VM.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FC4F97-AD9B-4733-9942-34A126209FE4}"/>
              </a:ext>
            </a:extLst>
          </p:cNvPr>
          <p:cNvSpPr/>
          <p:nvPr/>
        </p:nvSpPr>
        <p:spPr bwMode="auto">
          <a:xfrm>
            <a:off x="1430384" y="1069868"/>
            <a:ext cx="9575706" cy="374388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7B8CD2-7E8E-4E20-AEAB-9487C2E8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71" y="1101935"/>
            <a:ext cx="780179" cy="78017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ADEB92-2AD4-4FF6-8DE2-84BFC70ED7B0}"/>
              </a:ext>
            </a:extLst>
          </p:cNvPr>
          <p:cNvSpPr/>
          <p:nvPr/>
        </p:nvSpPr>
        <p:spPr>
          <a:xfrm>
            <a:off x="2642550" y="1307386"/>
            <a:ext cx="3172455" cy="659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3853F4-C3E3-4252-B154-D1A322D6B99B}"/>
              </a:ext>
            </a:extLst>
          </p:cNvPr>
          <p:cNvSpPr/>
          <p:nvPr/>
        </p:nvSpPr>
        <p:spPr bwMode="auto">
          <a:xfrm>
            <a:off x="2078363" y="2293830"/>
            <a:ext cx="3519509" cy="2198281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22E00C-733D-4381-80A6-84F1E8FCC82E}"/>
              </a:ext>
            </a:extLst>
          </p:cNvPr>
          <p:cNvSpPr/>
          <p:nvPr/>
        </p:nvSpPr>
        <p:spPr bwMode="auto">
          <a:xfrm>
            <a:off x="6758220" y="2293828"/>
            <a:ext cx="3519509" cy="219828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9628E-3895-4553-9F80-6BB03B64562E}"/>
              </a:ext>
            </a:extLst>
          </p:cNvPr>
          <p:cNvSpPr/>
          <p:nvPr/>
        </p:nvSpPr>
        <p:spPr>
          <a:xfrm>
            <a:off x="2252460" y="2334649"/>
            <a:ext cx="1144768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10.0.0.0/24</a:t>
            </a:r>
            <a:endParaRPr lang="en-GB" sz="15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4DF32B-2EFD-440B-8917-4F344A80D44F}"/>
              </a:ext>
            </a:extLst>
          </p:cNvPr>
          <p:cNvSpPr/>
          <p:nvPr/>
        </p:nvSpPr>
        <p:spPr>
          <a:xfrm>
            <a:off x="6902216" y="2347454"/>
            <a:ext cx="1113704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10.0.1.0/24</a:t>
            </a:r>
            <a:endParaRPr lang="en-GB" sz="159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420C5E-2109-4E73-A98C-BE1B96F0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13" y="3196742"/>
            <a:ext cx="780179" cy="7801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1FA20C-25F9-4105-A0BE-55E5E017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45" y="3196742"/>
            <a:ext cx="780179" cy="7801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24A505-9502-4B64-81F4-85890451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85" y="3196742"/>
            <a:ext cx="780179" cy="7801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9088" y="4081753"/>
            <a:ext cx="595214" cy="5952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EC647D2-CB33-45FC-B834-BB8DC1F1C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0174" y="4081753"/>
            <a:ext cx="595214" cy="5952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8C791E-BFBE-47E7-9F44-1FD88E8B06BD}"/>
              </a:ext>
            </a:extLst>
          </p:cNvPr>
          <p:cNvSpPr/>
          <p:nvPr/>
        </p:nvSpPr>
        <p:spPr bwMode="auto">
          <a:xfrm>
            <a:off x="2978231" y="4652419"/>
            <a:ext cx="562305" cy="869017"/>
          </a:xfrm>
          <a:custGeom>
            <a:avLst/>
            <a:gdLst>
              <a:gd name="connsiteX0" fmla="*/ 21392 w 551329"/>
              <a:gd name="connsiteY0" fmla="*/ 852055 h 852055"/>
              <a:gd name="connsiteX1" fmla="*/ 62956 w 551329"/>
              <a:gd name="connsiteY1" fmla="*/ 363682 h 852055"/>
              <a:gd name="connsiteX2" fmla="*/ 551329 w 551329"/>
              <a:gd name="connsiteY2" fmla="*/ 0 h 85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852055">
                <a:moveTo>
                  <a:pt x="21392" y="852055"/>
                </a:moveTo>
                <a:cubicBezTo>
                  <a:pt x="-1988" y="678873"/>
                  <a:pt x="-25367" y="505691"/>
                  <a:pt x="62956" y="363682"/>
                </a:cubicBezTo>
                <a:cubicBezTo>
                  <a:pt x="151279" y="221673"/>
                  <a:pt x="456079" y="55418"/>
                  <a:pt x="551329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A216EC-131A-4AAE-AEEC-AFE2C780AC05}"/>
              </a:ext>
            </a:extLst>
          </p:cNvPr>
          <p:cNvSpPr/>
          <p:nvPr/>
        </p:nvSpPr>
        <p:spPr bwMode="auto">
          <a:xfrm>
            <a:off x="8786429" y="4652418"/>
            <a:ext cx="264639" cy="911408"/>
          </a:xfrm>
          <a:custGeom>
            <a:avLst/>
            <a:gdLst>
              <a:gd name="connsiteX0" fmla="*/ 187036 w 259474"/>
              <a:gd name="connsiteY0" fmla="*/ 893618 h 893618"/>
              <a:gd name="connsiteX1" fmla="*/ 249381 w 259474"/>
              <a:gd name="connsiteY1" fmla="*/ 290946 h 893618"/>
              <a:gd name="connsiteX2" fmla="*/ 0 w 25947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74" h="893618">
                <a:moveTo>
                  <a:pt x="187036" y="893618"/>
                </a:moveTo>
                <a:cubicBezTo>
                  <a:pt x="233795" y="666750"/>
                  <a:pt x="280554" y="439882"/>
                  <a:pt x="249381" y="290946"/>
                </a:cubicBezTo>
                <a:cubicBezTo>
                  <a:pt x="218208" y="142010"/>
                  <a:pt x="109104" y="71005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</p:spTree>
    <p:extLst>
      <p:ext uri="{BB962C8B-B14F-4D97-AF65-F5344CB8AC3E}">
        <p14:creationId xmlns:p14="http://schemas.microsoft.com/office/powerpoint/2010/main" val="14197822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298" y="832966"/>
            <a:ext cx="11887878" cy="917444"/>
          </a:xfrm>
        </p:spPr>
        <p:txBody>
          <a:bodyPr/>
          <a:lstStyle/>
          <a:p>
            <a:pPr algn="ctr"/>
            <a:r>
              <a:rPr lang="en-US" sz="3264" dirty="0"/>
              <a:t>An NSG is essentially a list of access control rules, </a:t>
            </a:r>
            <a:br>
              <a:rPr lang="en-US" sz="3264" dirty="0"/>
            </a:br>
            <a:r>
              <a:rPr lang="en-US" sz="3264" dirty="0"/>
              <a:t>permitting or denying traffic based on various criteria.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13" y="2740751"/>
            <a:ext cx="2071077" cy="20710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957E6-55CD-42F2-B3F0-68E878D95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51101"/>
              </p:ext>
            </p:extLst>
          </p:nvPr>
        </p:nvGraphicFramePr>
        <p:xfrm>
          <a:off x="3553941" y="2849190"/>
          <a:ext cx="770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71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181607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Dest</a:t>
                      </a:r>
                      <a:r>
                        <a:rPr lang="en-GB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1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130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78918" y="5547446"/>
            <a:ext cx="11887878" cy="917444"/>
          </a:xfrm>
        </p:spPr>
        <p:txBody>
          <a:bodyPr/>
          <a:lstStyle/>
          <a:p>
            <a:pPr algn="ctr"/>
            <a:r>
              <a:rPr lang="en-US" sz="2800" dirty="0"/>
              <a:t>The NSG can be applied either at the VM (NIC) level, or at the subnet level.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FC4F97-AD9B-4733-9942-34A126209FE4}"/>
              </a:ext>
            </a:extLst>
          </p:cNvPr>
          <p:cNvSpPr/>
          <p:nvPr/>
        </p:nvSpPr>
        <p:spPr bwMode="auto">
          <a:xfrm>
            <a:off x="1430384" y="1069868"/>
            <a:ext cx="9575706" cy="374388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7B8CD2-7E8E-4E20-AEAB-9487C2E8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71" y="1101935"/>
            <a:ext cx="780179" cy="78017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ADEB92-2AD4-4FF6-8DE2-84BFC70ED7B0}"/>
              </a:ext>
            </a:extLst>
          </p:cNvPr>
          <p:cNvSpPr/>
          <p:nvPr/>
        </p:nvSpPr>
        <p:spPr>
          <a:xfrm>
            <a:off x="2642550" y="1307386"/>
            <a:ext cx="3172455" cy="659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3853F4-C3E3-4252-B154-D1A322D6B99B}"/>
              </a:ext>
            </a:extLst>
          </p:cNvPr>
          <p:cNvSpPr/>
          <p:nvPr/>
        </p:nvSpPr>
        <p:spPr bwMode="auto">
          <a:xfrm>
            <a:off x="2078363" y="2293830"/>
            <a:ext cx="3519509" cy="2198281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22E00C-733D-4381-80A6-84F1E8FCC82E}"/>
              </a:ext>
            </a:extLst>
          </p:cNvPr>
          <p:cNvSpPr/>
          <p:nvPr/>
        </p:nvSpPr>
        <p:spPr bwMode="auto">
          <a:xfrm>
            <a:off x="6758220" y="2293828"/>
            <a:ext cx="3519509" cy="219828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9628E-3895-4553-9F80-6BB03B64562E}"/>
              </a:ext>
            </a:extLst>
          </p:cNvPr>
          <p:cNvSpPr/>
          <p:nvPr/>
        </p:nvSpPr>
        <p:spPr>
          <a:xfrm>
            <a:off x="2252460" y="2334649"/>
            <a:ext cx="1144768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10.0.0.0/24</a:t>
            </a:r>
            <a:endParaRPr lang="en-GB" sz="15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4DF32B-2EFD-440B-8917-4F344A80D44F}"/>
              </a:ext>
            </a:extLst>
          </p:cNvPr>
          <p:cNvSpPr/>
          <p:nvPr/>
        </p:nvSpPr>
        <p:spPr>
          <a:xfrm>
            <a:off x="6902216" y="2347454"/>
            <a:ext cx="1113704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10.0.1.0/24</a:t>
            </a:r>
            <a:endParaRPr lang="en-GB" sz="159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420C5E-2109-4E73-A98C-BE1B96F0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13" y="3196742"/>
            <a:ext cx="780179" cy="7801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1FA20C-25F9-4105-A0BE-55E5E017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45" y="3196742"/>
            <a:ext cx="780179" cy="7801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24A505-9502-4B64-81F4-85890451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85" y="3196742"/>
            <a:ext cx="780179" cy="7801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9621" y="3708953"/>
            <a:ext cx="595214" cy="5952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EC647D2-CB33-45FC-B834-BB8DC1F1C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0174" y="4081753"/>
            <a:ext cx="595214" cy="5952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8C791E-BFBE-47E7-9F44-1FD88E8B06BD}"/>
              </a:ext>
            </a:extLst>
          </p:cNvPr>
          <p:cNvSpPr/>
          <p:nvPr/>
        </p:nvSpPr>
        <p:spPr bwMode="auto">
          <a:xfrm>
            <a:off x="2642550" y="4379434"/>
            <a:ext cx="562305" cy="1160078"/>
          </a:xfrm>
          <a:custGeom>
            <a:avLst/>
            <a:gdLst>
              <a:gd name="connsiteX0" fmla="*/ 21392 w 551329"/>
              <a:gd name="connsiteY0" fmla="*/ 852055 h 852055"/>
              <a:gd name="connsiteX1" fmla="*/ 62956 w 551329"/>
              <a:gd name="connsiteY1" fmla="*/ 363682 h 852055"/>
              <a:gd name="connsiteX2" fmla="*/ 551329 w 551329"/>
              <a:gd name="connsiteY2" fmla="*/ 0 h 85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852055">
                <a:moveTo>
                  <a:pt x="21392" y="852055"/>
                </a:moveTo>
                <a:cubicBezTo>
                  <a:pt x="-1988" y="678873"/>
                  <a:pt x="-25367" y="505691"/>
                  <a:pt x="62956" y="363682"/>
                </a:cubicBezTo>
                <a:cubicBezTo>
                  <a:pt x="151279" y="221673"/>
                  <a:pt x="456079" y="55418"/>
                  <a:pt x="551329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A216EC-131A-4AAE-AEEC-AFE2C780AC05}"/>
              </a:ext>
            </a:extLst>
          </p:cNvPr>
          <p:cNvSpPr/>
          <p:nvPr/>
        </p:nvSpPr>
        <p:spPr bwMode="auto">
          <a:xfrm>
            <a:off x="8786429" y="4652418"/>
            <a:ext cx="264639" cy="911408"/>
          </a:xfrm>
          <a:custGeom>
            <a:avLst/>
            <a:gdLst>
              <a:gd name="connsiteX0" fmla="*/ 187036 w 259474"/>
              <a:gd name="connsiteY0" fmla="*/ 893618 h 893618"/>
              <a:gd name="connsiteX1" fmla="*/ 249381 w 259474"/>
              <a:gd name="connsiteY1" fmla="*/ 290946 h 893618"/>
              <a:gd name="connsiteX2" fmla="*/ 0 w 25947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74" h="893618">
                <a:moveTo>
                  <a:pt x="187036" y="893618"/>
                </a:moveTo>
                <a:cubicBezTo>
                  <a:pt x="233795" y="666750"/>
                  <a:pt x="280554" y="439882"/>
                  <a:pt x="249381" y="290946"/>
                </a:cubicBezTo>
                <a:cubicBezTo>
                  <a:pt x="218208" y="142010"/>
                  <a:pt x="109104" y="71005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89926D5-C802-4B59-AEE6-05E887F5A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959" y="3679314"/>
            <a:ext cx="595214" cy="5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183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7878" cy="917444"/>
          </a:xfrm>
        </p:spPr>
        <p:txBody>
          <a:bodyPr/>
          <a:lstStyle/>
          <a:p>
            <a:pPr algn="ctr"/>
            <a:r>
              <a:rPr lang="en-US" sz="4400" dirty="0"/>
              <a:t>NSGs contain a number of default rules.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04D25C-6399-489A-9C8F-8C5B602E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2672"/>
              </p:ext>
            </p:extLst>
          </p:nvPr>
        </p:nvGraphicFramePr>
        <p:xfrm>
          <a:off x="889645" y="2201118"/>
          <a:ext cx="10801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283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332385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2435244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Destination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AllowvNetInBound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AllowAzureLoadBalancerInBound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AzureLoadBalancer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DenyAllInBound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6E8E1495-9795-4398-A812-EE8C9A9A0EA0}"/>
              </a:ext>
            </a:extLst>
          </p:cNvPr>
          <p:cNvSpPr/>
          <p:nvPr/>
        </p:nvSpPr>
        <p:spPr>
          <a:xfrm>
            <a:off x="854834" y="183178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Inbound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2B6AB91-612F-491D-A734-CE3967556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86181"/>
              </p:ext>
            </p:extLst>
          </p:nvPr>
        </p:nvGraphicFramePr>
        <p:xfrm>
          <a:off x="889645" y="4649390"/>
          <a:ext cx="10801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283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332385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2435244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Destination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AllowvNetOutbound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AllowInternetOutBound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DenyAllInBound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5AA0F2FA-3C2B-45CA-8426-7AE7ADCB8B8E}"/>
              </a:ext>
            </a:extLst>
          </p:cNvPr>
          <p:cNvSpPr/>
          <p:nvPr/>
        </p:nvSpPr>
        <p:spPr>
          <a:xfrm>
            <a:off x="854833" y="4280058"/>
            <a:ext cx="1258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Outbound</a:t>
            </a:r>
          </a:p>
        </p:txBody>
      </p:sp>
    </p:spTree>
    <p:extLst>
      <p:ext uri="{BB962C8B-B14F-4D97-AF65-F5344CB8AC3E}">
        <p14:creationId xmlns:p14="http://schemas.microsoft.com/office/powerpoint/2010/main" val="78106989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BT - Blue - White back, lime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26B164C2-266F-45D7-B414-966F3BCF7B83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 back, lime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AD80A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761097EB-D7B8-4555-AA5D-752E3F007966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lime, gol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AD80A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10F5FABC-5EC1-46F6-A2A6-43D57B7DCC3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16-9_Education_BLUE_2017_01</Template>
  <TotalTime>2907</TotalTime>
  <Words>6260</Words>
  <Application>Microsoft Office PowerPoint</Application>
  <PresentationFormat>Custom</PresentationFormat>
  <Paragraphs>1056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Azure Networking</vt:lpstr>
      <vt:lpstr>Virtual Networks</vt:lpstr>
      <vt:lpstr>Azure networking is built around the concept of Virtual Networks (vNets).</vt:lpstr>
      <vt:lpstr>Azure networking is built around the concept of Virtual Networks (vNets).</vt:lpstr>
      <vt:lpstr>vNets are (by default) completely isolated from each other.</vt:lpstr>
      <vt:lpstr>A vNet must be configured with at least one IP address space.</vt:lpstr>
      <vt:lpstr>A vNet must be configured with at least one IP address space.</vt:lpstr>
      <vt:lpstr>We then configure one or more subnets inside the vNet.</vt:lpstr>
      <vt:lpstr>Virtual machines are deployed into a subnet.</vt:lpstr>
      <vt:lpstr>VMs have outbound Internet connectivity by default.</vt:lpstr>
      <vt:lpstr>Technically, it is the Network Interface that connects a VM to a subnet.</vt:lpstr>
      <vt:lpstr>Private IP addresses (i.e. taken from the subnet range) can be allocated either dynamically or statically.</vt:lpstr>
      <vt:lpstr>Private IP addresses (i.e. taken from the subnet range) can be allocated either dynamically or statically.</vt:lpstr>
      <vt:lpstr>A VM can also have a Public IP assigned to it –  by doing so, the VM will be accessible from the Internet.</vt:lpstr>
      <vt:lpstr>But…when I look at the interfaces on my VM, I don’t see my public IP?!</vt:lpstr>
      <vt:lpstr>This is because the public IP actually exists as a NAT (Network Address Translation) entry on the Azure fabric that gets mapped to the VM.</vt:lpstr>
      <vt:lpstr>Public IP addresses are available in two “SKUs” – Basic or Standard.</vt:lpstr>
      <vt:lpstr>The main difference with Standard Public IP addresses are that they are zone redundant.</vt:lpstr>
      <vt:lpstr>Caution: If attaching a “Standard SKU” public IP to a VM interface, you must apply a Network Security Group, otherwise you won’t be able to reach that VM. </vt:lpstr>
      <vt:lpstr>By default, VMs in different subnets within a vNet can route to each other directly.</vt:lpstr>
      <vt:lpstr>A system route is installed to allow traffic within the vNet. System routes are also installed for vNet peerings, VM to Internet connectivity, VPN gateway connectivity, etc.</vt:lpstr>
      <vt:lpstr>A system route is installed to allow traffic within the vNet. System routes are also installed for vNet peerings, VM to Internet connectivity, VPN gateway connectivity, etc.</vt:lpstr>
      <vt:lpstr>VMs in different vNets cannot communicate, unless you configure this specifically (e.g. vNet peering or other method).</vt:lpstr>
      <vt:lpstr>Connecting Virtual Networks Together</vt:lpstr>
      <vt:lpstr>At some point, you’ll want to allow connectivity  between different virtual networks.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2: vNet Peering</vt:lpstr>
      <vt:lpstr>vNet Peering uses the Microsoft backbone network to connect the vNets together – no gateways required!</vt:lpstr>
      <vt:lpstr>Setting up vNet Peering is easy – just specify the vNet you want to connect to. </vt:lpstr>
      <vt:lpstr>What are these options for?  These cover more advanced scenarios, such as sharing gateways, hub and spoke networks, etc – we’ll come back to these later!</vt:lpstr>
      <vt:lpstr>Once a vNet peering connection has been created, routes are automatically added to each vNet to point to the other.</vt:lpstr>
      <vt:lpstr>You can peer two vNets that reside in different subscriptions…</vt:lpstr>
      <vt:lpstr>…but only if they are associated to the same Azure AD tenant.</vt:lpstr>
      <vt:lpstr>vNet Peerings are non-transitive – this means that vNet Prod cannot communicate with vNet Dev through vNet Test.</vt:lpstr>
      <vt:lpstr>Routing in Azure</vt:lpstr>
      <vt:lpstr>Routing in Azure…is just like routing anywhere else.</vt:lpstr>
      <vt:lpstr>Azure configures System Routes when required – for example, for routing between subnets / vNets, routing to the Internet, etc.</vt:lpstr>
      <vt:lpstr>You can’t delete System Routes, but you can override them, using User Defined Routes (UDRs).</vt:lpstr>
      <vt:lpstr>We have a Network Virtual Appliance (e.g. firewall) in the ‘Hub’ vNet, which we want to act as the enforcement point for Internet traffic.</vt:lpstr>
      <vt:lpstr>The problem is, system routing means Internet traffic from the Spoke vNets goes directly out from the vNet (not via the NVA).</vt:lpstr>
      <vt:lpstr>We configure a User Defined Route to point to the Internet via the virtual appliance.</vt:lpstr>
      <vt:lpstr>To configure UDRs, we first create a Route Table.</vt:lpstr>
      <vt:lpstr>We then create routes.</vt:lpstr>
      <vt:lpstr>Finally, we associate the route table with a subnet.</vt:lpstr>
      <vt:lpstr>What about dynamic routing?  Is that supported?</vt:lpstr>
      <vt:lpstr>BGP is supported on VPN Gateways*.</vt:lpstr>
      <vt:lpstr>Advertising 0.0.0.0 to Azure forces all traffic via the VPN gateway.</vt:lpstr>
      <vt:lpstr>Advertising 0.0.0.0 to Azure forces all traffic via the VPN gateway.</vt:lpstr>
      <vt:lpstr>Connecting to On-Premises Data Centres Using ExpressRoute</vt:lpstr>
      <vt:lpstr>ExpressRoute extends On-Premises networks into the Microsoft Cloud using a dedicated connection.</vt:lpstr>
      <vt:lpstr>Why ExpressRoute?</vt:lpstr>
      <vt:lpstr>Three ER Connectivity Models</vt:lpstr>
      <vt:lpstr>Three ER Connectivity Models</vt:lpstr>
      <vt:lpstr>Three ER Connectivity Models</vt:lpstr>
      <vt:lpstr>Two Peering Types</vt:lpstr>
      <vt:lpstr>Two Peering Types</vt:lpstr>
      <vt:lpstr>PowerPoint Presentation</vt:lpstr>
      <vt:lpstr>Each peering type requires a separate set of BGP peer sessions.</vt:lpstr>
      <vt:lpstr>An ExpressRoute connection allows access to other regions within the same ‘geo-political area’.</vt:lpstr>
      <vt:lpstr>The ExpressRoute ‘Premium’ add-on enables connectivity across geo-political boundaries.</vt:lpstr>
      <vt:lpstr>The ‘Premium’ add-on also gives you increased route limits (10,000).</vt:lpstr>
      <vt:lpstr>ExpressRoute uses a gateway that resides in the GatewaySubnet (similar to VPN gateways).</vt:lpstr>
      <vt:lpstr>ExpressRoute has two types of billing: Metered and Unmetered.</vt:lpstr>
      <vt:lpstr>With Metered billing, you pay for outbound data transfers  (per GB).</vt:lpstr>
      <vt:lpstr>Unmetered billing gives you unlimited outbound data transfer (but of course is more expensive in the first place).</vt:lpstr>
      <vt:lpstr>Let’s imagine a scenario where our Azure VMs need to communicate with public Azure services (e.g. Azure Storage or Azure SQL).</vt:lpstr>
      <vt:lpstr>In most circumstances, traffic will be kept on the Microsoft network (i.e. it won’t traverse the ExpressRoute circuit).</vt:lpstr>
      <vt:lpstr>However, some customers might choose to advertise a default route to Azure via the private peering (to force all traffic via on-premises). </vt:lpstr>
      <vt:lpstr>In that case, all traffic between your vNet and Azure public services will hairpin via on-premises.</vt:lpstr>
      <vt:lpstr>In scenarios with multiple ER circuits, asymmetric routing can occur.</vt:lpstr>
      <vt:lpstr>Use AS Path Prepend to help with path preference.</vt:lpstr>
      <vt:lpstr>Load Balancing in Azure</vt:lpstr>
      <vt:lpstr>Azure has a few different types of load balancer available.</vt:lpstr>
      <vt:lpstr>First, let’s look at the basic / standard load balancer.</vt:lpstr>
      <vt:lpstr>The Azure load balancer offers basic L4 load balancing.</vt:lpstr>
      <vt:lpstr>Load balancers can operate in ‘public’ mode (i.e. with a public IP address)</vt:lpstr>
      <vt:lpstr>Load balancers can also operate in ‘internal’ mode (i.e. private IP).</vt:lpstr>
      <vt:lpstr>The ‘Standard SKU’ load balancer adds support for zone redundancy.</vt:lpstr>
      <vt:lpstr>Azure Application Gateway is a fully featured application delivery controller working at layer 7.</vt:lpstr>
      <vt:lpstr>Traffic manager is a DNS based global load balancing service.</vt:lpstr>
      <vt:lpstr>Traffic manager can also work with non-Azure based end points.</vt:lpstr>
      <vt:lpstr>Traffic Manager has four routing methods.</vt:lpstr>
      <vt:lpstr>PowerPoint Presentation</vt:lpstr>
      <vt:lpstr>PowerPoint Presentation</vt:lpstr>
      <vt:lpstr>PowerPoint Presentation</vt:lpstr>
      <vt:lpstr>PowerPoint Presentation</vt:lpstr>
      <vt:lpstr>Network Security Groups</vt:lpstr>
      <vt:lpstr>Network Security Groups (NSGs) lock down access to a subnet or VM.</vt:lpstr>
      <vt:lpstr>An NSG is essentially a list of access control rules,  permitting or denying traffic based on various criteria.</vt:lpstr>
      <vt:lpstr>The NSG can be applied either at the VM (NIC) level, or at the subnet level.</vt:lpstr>
      <vt:lpstr>NSGs contain a number of default rules.</vt:lpstr>
      <vt:lpstr>NSGs only work if a resource is connected to a vNet –  they do not work for other resources (e.g. PaaS services).</vt:lpstr>
      <vt:lpstr>Advanced Network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Adam Raffe</dc:creator>
  <cp:keywords/>
  <dc:description>Template: _x000d_
Formatting: _x000d_
Audience Type:</dc:description>
  <cp:lastModifiedBy>Richard Cheney</cp:lastModifiedBy>
  <cp:revision>38</cp:revision>
  <dcterms:created xsi:type="dcterms:W3CDTF">2017-04-26T15:55:01Z</dcterms:created>
  <dcterms:modified xsi:type="dcterms:W3CDTF">2018-08-08T09:48:04Z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adraffe@microsoft.com</vt:lpwstr>
  </property>
  <property fmtid="{D5CDD505-2E9C-101B-9397-08002B2CF9AE}" pid="14" name="MSIP_Label_f42aa342-8706-4288-bd11-ebb85995028c_SetDate">
    <vt:lpwstr>2017-11-22T12:56:44.2704020Z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