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75" r:id="rId5"/>
    <p:sldMasterId id="2147484495" r:id="rId6"/>
  </p:sldMasterIdLst>
  <p:notesMasterIdLst>
    <p:notesMasterId r:id="rId116"/>
  </p:notesMasterIdLst>
  <p:handoutMasterIdLst>
    <p:handoutMasterId r:id="rId117"/>
  </p:handoutMasterIdLst>
  <p:sldIdLst>
    <p:sldId id="1519" r:id="rId7"/>
    <p:sldId id="1529" r:id="rId8"/>
    <p:sldId id="1549" r:id="rId9"/>
    <p:sldId id="1553" r:id="rId10"/>
    <p:sldId id="1554" r:id="rId11"/>
    <p:sldId id="1555" r:id="rId12"/>
    <p:sldId id="1556" r:id="rId13"/>
    <p:sldId id="1557" r:id="rId14"/>
    <p:sldId id="1559" r:id="rId15"/>
    <p:sldId id="1560" r:id="rId16"/>
    <p:sldId id="1561" r:id="rId17"/>
    <p:sldId id="1562" r:id="rId18"/>
    <p:sldId id="1563" r:id="rId19"/>
    <p:sldId id="1564" r:id="rId20"/>
    <p:sldId id="1565" r:id="rId21"/>
    <p:sldId id="1566" r:id="rId22"/>
    <p:sldId id="1651" r:id="rId23"/>
    <p:sldId id="1652" r:id="rId24"/>
    <p:sldId id="1653" r:id="rId25"/>
    <p:sldId id="1567" r:id="rId26"/>
    <p:sldId id="1569" r:id="rId27"/>
    <p:sldId id="1570" r:id="rId28"/>
    <p:sldId id="1568" r:id="rId29"/>
    <p:sldId id="1571" r:id="rId30"/>
    <p:sldId id="1572" r:id="rId31"/>
    <p:sldId id="1573" r:id="rId32"/>
    <p:sldId id="1574" r:id="rId33"/>
    <p:sldId id="1575" r:id="rId34"/>
    <p:sldId id="1579" r:id="rId35"/>
    <p:sldId id="1585" r:id="rId36"/>
    <p:sldId id="1576" r:id="rId37"/>
    <p:sldId id="1577" r:id="rId38"/>
    <p:sldId id="1578" r:id="rId39"/>
    <p:sldId id="1580" r:id="rId40"/>
    <p:sldId id="1581" r:id="rId41"/>
    <p:sldId id="1582" r:id="rId42"/>
    <p:sldId id="1583" r:id="rId43"/>
    <p:sldId id="1584" r:id="rId44"/>
    <p:sldId id="1587" r:id="rId45"/>
    <p:sldId id="1588" r:id="rId46"/>
    <p:sldId id="1589" r:id="rId47"/>
    <p:sldId id="1590" r:id="rId48"/>
    <p:sldId id="1592" r:id="rId49"/>
    <p:sldId id="1594" r:id="rId50"/>
    <p:sldId id="1593" r:id="rId51"/>
    <p:sldId id="1595" r:id="rId52"/>
    <p:sldId id="1596" r:id="rId53"/>
    <p:sldId id="1597" r:id="rId54"/>
    <p:sldId id="1598" r:id="rId55"/>
    <p:sldId id="1599" r:id="rId56"/>
    <p:sldId id="1601" r:id="rId57"/>
    <p:sldId id="1602" r:id="rId58"/>
    <p:sldId id="1603" r:id="rId59"/>
    <p:sldId id="1604" r:id="rId60"/>
    <p:sldId id="1605" r:id="rId61"/>
    <p:sldId id="1606" r:id="rId62"/>
    <p:sldId id="1607" r:id="rId63"/>
    <p:sldId id="1608" r:id="rId64"/>
    <p:sldId id="1609" r:id="rId65"/>
    <p:sldId id="1610" r:id="rId66"/>
    <p:sldId id="1611" r:id="rId67"/>
    <p:sldId id="1612" r:id="rId68"/>
    <p:sldId id="1613" r:id="rId69"/>
    <p:sldId id="1614" r:id="rId70"/>
    <p:sldId id="1655" r:id="rId71"/>
    <p:sldId id="1615" r:id="rId72"/>
    <p:sldId id="1616" r:id="rId73"/>
    <p:sldId id="1617" r:id="rId74"/>
    <p:sldId id="1654" r:id="rId75"/>
    <p:sldId id="1641" r:id="rId76"/>
    <p:sldId id="1642" r:id="rId77"/>
    <p:sldId id="1643" r:id="rId78"/>
    <p:sldId id="1644" r:id="rId79"/>
    <p:sldId id="1657" r:id="rId80"/>
    <p:sldId id="1658" r:id="rId81"/>
    <p:sldId id="1659" r:id="rId82"/>
    <p:sldId id="1660" r:id="rId83"/>
    <p:sldId id="1661" r:id="rId84"/>
    <p:sldId id="1662" r:id="rId85"/>
    <p:sldId id="1618" r:id="rId86"/>
    <p:sldId id="1619" r:id="rId87"/>
    <p:sldId id="1620" r:id="rId88"/>
    <p:sldId id="1621" r:id="rId89"/>
    <p:sldId id="1622" r:id="rId90"/>
    <p:sldId id="1623" r:id="rId91"/>
    <p:sldId id="1624" r:id="rId92"/>
    <p:sldId id="1625" r:id="rId93"/>
    <p:sldId id="1626" r:id="rId94"/>
    <p:sldId id="1627" r:id="rId95"/>
    <p:sldId id="1628" r:id="rId96"/>
    <p:sldId id="1629" r:id="rId97"/>
    <p:sldId id="1630" r:id="rId98"/>
    <p:sldId id="1631" r:id="rId99"/>
    <p:sldId id="1632" r:id="rId100"/>
    <p:sldId id="1656" r:id="rId101"/>
    <p:sldId id="1635" r:id="rId102"/>
    <p:sldId id="1636" r:id="rId103"/>
    <p:sldId id="1637" r:id="rId104"/>
    <p:sldId id="1639" r:id="rId105"/>
    <p:sldId id="1640" r:id="rId106"/>
    <p:sldId id="1638" r:id="rId107"/>
    <p:sldId id="1645" r:id="rId108"/>
    <p:sldId id="1646" r:id="rId109"/>
    <p:sldId id="1647" r:id="rId110"/>
    <p:sldId id="1648" r:id="rId111"/>
    <p:sldId id="1649" r:id="rId112"/>
    <p:sldId id="1650" r:id="rId113"/>
    <p:sldId id="1663" r:id="rId114"/>
    <p:sldId id="1532" r:id="rId11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48C00"/>
    <a:srgbClr val="FFB900"/>
    <a:srgbClr val="00BCF2"/>
    <a:srgbClr val="0078D7"/>
    <a:srgbClr val="00188F"/>
    <a:srgbClr val="737373"/>
    <a:srgbClr val="FFFFFF"/>
    <a:srgbClr val="D83B01"/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8" autoAdjust="0"/>
    <p:restoredTop sz="92136" autoAdjust="0"/>
  </p:normalViewPr>
  <p:slideViewPr>
    <p:cSldViewPr>
      <p:cViewPr varScale="1">
        <p:scale>
          <a:sx n="112" d="100"/>
          <a:sy n="112" d="100"/>
        </p:scale>
        <p:origin x="45" y="8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3638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6" Type="http://schemas.openxmlformats.org/officeDocument/2006/relationships/slide" Target="slides/slide10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13" Type="http://schemas.openxmlformats.org/officeDocument/2006/relationships/slide" Target="slides/slide107.xml"/><Relationship Id="rId118" Type="http://schemas.openxmlformats.org/officeDocument/2006/relationships/commentAuthors" Target="commentAuthor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103" Type="http://schemas.openxmlformats.org/officeDocument/2006/relationships/slide" Target="slides/slide97.xml"/><Relationship Id="rId108" Type="http://schemas.openxmlformats.org/officeDocument/2006/relationships/slide" Target="slides/slide102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11" Type="http://schemas.openxmlformats.org/officeDocument/2006/relationships/slide" Target="slides/slide10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14" Type="http://schemas.openxmlformats.org/officeDocument/2006/relationships/slide" Target="slides/slide108.xml"/><Relationship Id="rId119" Type="http://schemas.openxmlformats.org/officeDocument/2006/relationships/presProps" Target="pres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viewProps" Target="view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4/16/2018 10:09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683C9CD-37C6-4B53-B210-CC8F66F90493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3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5448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26854-F9AE-4E32-B2A5-59EE421C280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4/16/2018 10:09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84765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3870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3647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6669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3159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8684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9137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5919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5611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4/16/2018 10:09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109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86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18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08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90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75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41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57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03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7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36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21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72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90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13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75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61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88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08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017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8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862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31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33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31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810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55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327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692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820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87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39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7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92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917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50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055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179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156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241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890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173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83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653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145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260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274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434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152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244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817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758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413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77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628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909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0746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553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218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328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9600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810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288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342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5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2117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782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509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386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7075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141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992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5148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048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303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07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0758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0456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901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040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8569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8650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672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4344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3678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1691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9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176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3755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5517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9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524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8196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4/16/2018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6592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26854-F9AE-4E32-B2A5-59EE421C280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4/16/2018 10:09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21097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26854-F9AE-4E32-B2A5-59EE421C280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4/16/2018 10:09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047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26854-F9AE-4E32-B2A5-59EE421C280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4/16/2018 10:09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61087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26854-F9AE-4E32-B2A5-59EE421C280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4/16/2018 10:09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6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28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28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26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2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6283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Walkin 3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roup 349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53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8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06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34" name="Group 33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35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0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3336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25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2936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64" name="Group 63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65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0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25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537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64" name="Group 63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65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0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6719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5" name="Group 24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26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561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5" name="Group 24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26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1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779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2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4356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28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99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25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902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2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972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Walkin 3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roup 349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53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8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99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34" name="Group 33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35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0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0033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25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6026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25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271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4" name="Group 63"/>
          <p:cNvGrpSpPr>
            <a:grpSpLocks noChangeAspect="1"/>
          </p:cNvGrpSpPr>
          <p:nvPr userDrawn="1"/>
        </p:nvGrpSpPr>
        <p:grpSpPr bwMode="gray">
          <a:xfrm>
            <a:off x="8106203" y="2246874"/>
            <a:ext cx="3731779" cy="4279345"/>
            <a:chOff x="3802063" y="1927225"/>
            <a:chExt cx="2986088" cy="3424238"/>
          </a:xfrm>
        </p:grpSpPr>
        <p:sp>
          <p:nvSpPr>
            <p:cNvPr id="65" name="Freeform 25"/>
            <p:cNvSpPr>
              <a:spLocks/>
            </p:cNvSpPr>
            <p:nvPr userDrawn="1"/>
          </p:nvSpPr>
          <p:spPr bwMode="gray">
            <a:xfrm>
              <a:off x="6045201" y="3911600"/>
              <a:ext cx="506413" cy="501650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6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"/>
            <p:cNvSpPr>
              <a:spLocks/>
            </p:cNvSpPr>
            <p:nvPr userDrawn="1"/>
          </p:nvSpPr>
          <p:spPr bwMode="gray">
            <a:xfrm>
              <a:off x="4251326" y="2092325"/>
              <a:ext cx="488950" cy="501650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3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7"/>
            <p:cNvSpPr>
              <a:spLocks/>
            </p:cNvSpPr>
            <p:nvPr userDrawn="1"/>
          </p:nvSpPr>
          <p:spPr bwMode="gray">
            <a:xfrm>
              <a:off x="5230813" y="4759325"/>
              <a:ext cx="171450" cy="180975"/>
            </a:xfrm>
            <a:custGeom>
              <a:avLst/>
              <a:gdLst>
                <a:gd name="T0" fmla="*/ 0 w 108"/>
                <a:gd name="T1" fmla="*/ 114 h 114"/>
                <a:gd name="T2" fmla="*/ 108 w 108"/>
                <a:gd name="T3" fmla="*/ 114 h 114"/>
                <a:gd name="T4" fmla="*/ 108 w 108"/>
                <a:gd name="T5" fmla="*/ 46 h 114"/>
                <a:gd name="T6" fmla="*/ 0 w 108"/>
                <a:gd name="T7" fmla="*/ 0 h 114"/>
                <a:gd name="T8" fmla="*/ 0 w 108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108" y="114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8"/>
            <p:cNvSpPr>
              <a:spLocks/>
            </p:cNvSpPr>
            <p:nvPr userDrawn="1"/>
          </p:nvSpPr>
          <p:spPr bwMode="gray">
            <a:xfrm>
              <a:off x="5230813" y="46847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9"/>
            <p:cNvSpPr>
              <a:spLocks/>
            </p:cNvSpPr>
            <p:nvPr userDrawn="1"/>
          </p:nvSpPr>
          <p:spPr bwMode="gray">
            <a:xfrm>
              <a:off x="3884613" y="5154613"/>
              <a:ext cx="2903538" cy="196850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0" name="Freeform 30"/>
            <p:cNvSpPr>
              <a:spLocks/>
            </p:cNvSpPr>
            <p:nvPr userDrawn="1"/>
          </p:nvSpPr>
          <p:spPr bwMode="gray">
            <a:xfrm>
              <a:off x="4781551" y="4857750"/>
              <a:ext cx="1003300" cy="354013"/>
            </a:xfrm>
            <a:custGeom>
              <a:avLst/>
              <a:gdLst>
                <a:gd name="T0" fmla="*/ 0 w 632"/>
                <a:gd name="T1" fmla="*/ 0 h 223"/>
                <a:gd name="T2" fmla="*/ 0 w 632"/>
                <a:gd name="T3" fmla="*/ 223 h 223"/>
                <a:gd name="T4" fmla="*/ 632 w 632"/>
                <a:gd name="T5" fmla="*/ 223 h 223"/>
                <a:gd name="T6" fmla="*/ 144 w 632"/>
                <a:gd name="T7" fmla="*/ 0 h 223"/>
                <a:gd name="T8" fmla="*/ 0 w 632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223">
                  <a:moveTo>
                    <a:pt x="0" y="0"/>
                  </a:moveTo>
                  <a:lnTo>
                    <a:pt x="0" y="223"/>
                  </a:lnTo>
                  <a:lnTo>
                    <a:pt x="632" y="223"/>
                  </a:lnTo>
                  <a:lnTo>
                    <a:pt x="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1"/>
            <p:cNvSpPr>
              <a:spLocks/>
            </p:cNvSpPr>
            <p:nvPr userDrawn="1"/>
          </p:nvSpPr>
          <p:spPr bwMode="gray">
            <a:xfrm>
              <a:off x="5010151" y="4857750"/>
              <a:ext cx="831850" cy="354013"/>
            </a:xfrm>
            <a:custGeom>
              <a:avLst/>
              <a:gdLst>
                <a:gd name="T0" fmla="*/ 524 w 524"/>
                <a:gd name="T1" fmla="*/ 0 h 223"/>
                <a:gd name="T2" fmla="*/ 0 w 524"/>
                <a:gd name="T3" fmla="*/ 0 h 223"/>
                <a:gd name="T4" fmla="*/ 488 w 524"/>
                <a:gd name="T5" fmla="*/ 223 h 223"/>
                <a:gd name="T6" fmla="*/ 524 w 524"/>
                <a:gd name="T7" fmla="*/ 223 h 223"/>
                <a:gd name="T8" fmla="*/ 524 w 52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23">
                  <a:moveTo>
                    <a:pt x="524" y="0"/>
                  </a:moveTo>
                  <a:lnTo>
                    <a:pt x="0" y="0"/>
                  </a:lnTo>
                  <a:lnTo>
                    <a:pt x="488" y="223"/>
                  </a:lnTo>
                  <a:lnTo>
                    <a:pt x="524" y="223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2"/>
            <p:cNvSpPr>
              <a:spLocks/>
            </p:cNvSpPr>
            <p:nvPr userDrawn="1"/>
          </p:nvSpPr>
          <p:spPr bwMode="gray">
            <a:xfrm>
              <a:off x="5010151" y="5030788"/>
              <a:ext cx="1239838" cy="222250"/>
            </a:xfrm>
            <a:custGeom>
              <a:avLst/>
              <a:gdLst>
                <a:gd name="T0" fmla="*/ 0 w 781"/>
                <a:gd name="T1" fmla="*/ 0 h 140"/>
                <a:gd name="T2" fmla="*/ 308 w 781"/>
                <a:gd name="T3" fmla="*/ 140 h 140"/>
                <a:gd name="T4" fmla="*/ 781 w 781"/>
                <a:gd name="T5" fmla="*/ 140 h 140"/>
                <a:gd name="T6" fmla="*/ 781 w 781"/>
                <a:gd name="T7" fmla="*/ 0 h 140"/>
                <a:gd name="T8" fmla="*/ 0 w 7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40">
                  <a:moveTo>
                    <a:pt x="0" y="0"/>
                  </a:moveTo>
                  <a:lnTo>
                    <a:pt x="308" y="140"/>
                  </a:lnTo>
                  <a:lnTo>
                    <a:pt x="781" y="140"/>
                  </a:lnTo>
                  <a:lnTo>
                    <a:pt x="7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3"/>
            <p:cNvSpPr>
              <a:spLocks/>
            </p:cNvSpPr>
            <p:nvPr userDrawn="1"/>
          </p:nvSpPr>
          <p:spPr bwMode="gray">
            <a:xfrm>
              <a:off x="4381501" y="5030788"/>
              <a:ext cx="1117600" cy="222250"/>
            </a:xfrm>
            <a:custGeom>
              <a:avLst/>
              <a:gdLst>
                <a:gd name="T0" fmla="*/ 0 w 704"/>
                <a:gd name="T1" fmla="*/ 0 h 140"/>
                <a:gd name="T2" fmla="*/ 0 w 704"/>
                <a:gd name="T3" fmla="*/ 140 h 140"/>
                <a:gd name="T4" fmla="*/ 704 w 704"/>
                <a:gd name="T5" fmla="*/ 140 h 140"/>
                <a:gd name="T6" fmla="*/ 396 w 704"/>
                <a:gd name="T7" fmla="*/ 0 h 140"/>
                <a:gd name="T8" fmla="*/ 0 w 704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40">
                  <a:moveTo>
                    <a:pt x="0" y="0"/>
                  </a:moveTo>
                  <a:lnTo>
                    <a:pt x="0" y="140"/>
                  </a:lnTo>
                  <a:lnTo>
                    <a:pt x="704" y="140"/>
                  </a:lnTo>
                  <a:lnTo>
                    <a:pt x="3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4"/>
            <p:cNvSpPr>
              <a:spLocks/>
            </p:cNvSpPr>
            <p:nvPr userDrawn="1"/>
          </p:nvSpPr>
          <p:spPr bwMode="gray">
            <a:xfrm>
              <a:off x="3802063" y="2216150"/>
              <a:ext cx="1893888" cy="2517775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4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1" y="266"/>
                    <a:pt x="84" y="239"/>
                  </a:cubicBezTo>
                  <a:cubicBezTo>
                    <a:pt x="22" y="177"/>
                    <a:pt x="22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0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5"/>
            <p:cNvSpPr>
              <a:spLocks/>
            </p:cNvSpPr>
            <p:nvPr userDrawn="1"/>
          </p:nvSpPr>
          <p:spPr bwMode="gray">
            <a:xfrm>
              <a:off x="5384801" y="4183063"/>
              <a:ext cx="1044575" cy="517525"/>
            </a:xfrm>
            <a:custGeom>
              <a:avLst/>
              <a:gdLst>
                <a:gd name="T0" fmla="*/ 114 w 128"/>
                <a:gd name="T1" fmla="*/ 0 h 63"/>
                <a:gd name="T2" fmla="*/ 0 w 128"/>
                <a:gd name="T3" fmla="*/ 46 h 63"/>
                <a:gd name="T4" fmla="*/ 38 w 128"/>
                <a:gd name="T5" fmla="*/ 63 h 63"/>
                <a:gd name="T6" fmla="*/ 128 w 128"/>
                <a:gd name="T7" fmla="*/ 15 h 63"/>
                <a:gd name="T8" fmla="*/ 114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4" y="0"/>
                  </a:moveTo>
                  <a:cubicBezTo>
                    <a:pt x="84" y="30"/>
                    <a:pt x="43" y="47"/>
                    <a:pt x="0" y="46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72" y="57"/>
                    <a:pt x="104" y="40"/>
                    <a:pt x="128" y="15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6"/>
            <p:cNvSpPr>
              <a:spLocks/>
            </p:cNvSpPr>
            <p:nvPr userDrawn="1"/>
          </p:nvSpPr>
          <p:spPr bwMode="gray">
            <a:xfrm>
              <a:off x="4194176" y="1927225"/>
              <a:ext cx="2447925" cy="2535238"/>
            </a:xfrm>
            <a:custGeom>
              <a:avLst/>
              <a:gdLst>
                <a:gd name="T0" fmla="*/ 296 w 300"/>
                <a:gd name="T1" fmla="*/ 126 h 308"/>
                <a:gd name="T2" fmla="*/ 126 w 300"/>
                <a:gd name="T3" fmla="*/ 16 h 308"/>
                <a:gd name="T4" fmla="*/ 16 w 300"/>
                <a:gd name="T5" fmla="*/ 186 h 308"/>
                <a:gd name="T6" fmla="*/ 38 w 300"/>
                <a:gd name="T7" fmla="*/ 237 h 308"/>
                <a:gd name="T8" fmla="*/ 186 w 300"/>
                <a:gd name="T9" fmla="*/ 296 h 308"/>
                <a:gd name="T10" fmla="*/ 299 w 300"/>
                <a:gd name="T11" fmla="*/ 169 h 308"/>
                <a:gd name="T12" fmla="*/ 296 w 300"/>
                <a:gd name="T13" fmla="*/ 1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308">
                  <a:moveTo>
                    <a:pt x="296" y="126"/>
                  </a:moveTo>
                  <a:cubicBezTo>
                    <a:pt x="280" y="49"/>
                    <a:pt x="204" y="0"/>
                    <a:pt x="126" y="16"/>
                  </a:cubicBezTo>
                  <a:cubicBezTo>
                    <a:pt x="49" y="32"/>
                    <a:pt x="0" y="108"/>
                    <a:pt x="16" y="186"/>
                  </a:cubicBezTo>
                  <a:cubicBezTo>
                    <a:pt x="20" y="204"/>
                    <a:pt x="28" y="222"/>
                    <a:pt x="38" y="237"/>
                  </a:cubicBezTo>
                  <a:cubicBezTo>
                    <a:pt x="70" y="283"/>
                    <a:pt x="128" y="308"/>
                    <a:pt x="186" y="296"/>
                  </a:cubicBezTo>
                  <a:cubicBezTo>
                    <a:pt x="249" y="282"/>
                    <a:pt x="293" y="230"/>
                    <a:pt x="299" y="169"/>
                  </a:cubicBezTo>
                  <a:cubicBezTo>
                    <a:pt x="300" y="155"/>
                    <a:pt x="299" y="141"/>
                    <a:pt x="296" y="12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7"/>
            <p:cNvSpPr>
              <a:spLocks/>
            </p:cNvSpPr>
            <p:nvPr userDrawn="1"/>
          </p:nvSpPr>
          <p:spPr bwMode="gray">
            <a:xfrm>
              <a:off x="4586288" y="2025650"/>
              <a:ext cx="1125538" cy="412750"/>
            </a:xfrm>
            <a:custGeom>
              <a:avLst/>
              <a:gdLst>
                <a:gd name="T0" fmla="*/ 8 w 138"/>
                <a:gd name="T1" fmla="*/ 46 h 50"/>
                <a:gd name="T2" fmla="*/ 31 w 138"/>
                <a:gd name="T3" fmla="*/ 44 h 50"/>
                <a:gd name="T4" fmla="*/ 49 w 138"/>
                <a:gd name="T5" fmla="*/ 42 h 50"/>
                <a:gd name="T6" fmla="*/ 49 w 138"/>
                <a:gd name="T7" fmla="*/ 41 h 50"/>
                <a:gd name="T8" fmla="*/ 48 w 138"/>
                <a:gd name="T9" fmla="*/ 39 h 50"/>
                <a:gd name="T10" fmla="*/ 49 w 138"/>
                <a:gd name="T11" fmla="*/ 38 h 50"/>
                <a:gd name="T12" fmla="*/ 61 w 138"/>
                <a:gd name="T13" fmla="*/ 31 h 50"/>
                <a:gd name="T14" fmla="*/ 78 w 138"/>
                <a:gd name="T15" fmla="*/ 27 h 50"/>
                <a:gd name="T16" fmla="*/ 85 w 138"/>
                <a:gd name="T17" fmla="*/ 27 h 50"/>
                <a:gd name="T18" fmla="*/ 87 w 138"/>
                <a:gd name="T19" fmla="*/ 28 h 50"/>
                <a:gd name="T20" fmla="*/ 90 w 138"/>
                <a:gd name="T21" fmla="*/ 32 h 50"/>
                <a:gd name="T22" fmla="*/ 91 w 138"/>
                <a:gd name="T23" fmla="*/ 30 h 50"/>
                <a:gd name="T24" fmla="*/ 97 w 138"/>
                <a:gd name="T25" fmla="*/ 22 h 50"/>
                <a:gd name="T26" fmla="*/ 97 w 138"/>
                <a:gd name="T27" fmla="*/ 21 h 50"/>
                <a:gd name="T28" fmla="*/ 103 w 138"/>
                <a:gd name="T29" fmla="*/ 18 h 50"/>
                <a:gd name="T30" fmla="*/ 101 w 138"/>
                <a:gd name="T31" fmla="*/ 17 h 50"/>
                <a:gd name="T32" fmla="*/ 100 w 138"/>
                <a:gd name="T33" fmla="*/ 14 h 50"/>
                <a:gd name="T34" fmla="*/ 101 w 138"/>
                <a:gd name="T35" fmla="*/ 12 h 50"/>
                <a:gd name="T36" fmla="*/ 115 w 138"/>
                <a:gd name="T37" fmla="*/ 7 h 50"/>
                <a:gd name="T38" fmla="*/ 115 w 138"/>
                <a:gd name="T39" fmla="*/ 7 h 50"/>
                <a:gd name="T40" fmla="*/ 132 w 138"/>
                <a:gd name="T41" fmla="*/ 3 h 50"/>
                <a:gd name="T42" fmla="*/ 135 w 138"/>
                <a:gd name="T43" fmla="*/ 5 h 50"/>
                <a:gd name="T44" fmla="*/ 135 w 138"/>
                <a:gd name="T45" fmla="*/ 5 h 50"/>
                <a:gd name="T46" fmla="*/ 138 w 138"/>
                <a:gd name="T47" fmla="*/ 4 h 50"/>
                <a:gd name="T48" fmla="*/ 78 w 138"/>
                <a:gd name="T49" fmla="*/ 4 h 50"/>
                <a:gd name="T50" fmla="*/ 0 w 138"/>
                <a:gd name="T51" fmla="*/ 50 h 50"/>
                <a:gd name="T52" fmla="*/ 7 w 138"/>
                <a:gd name="T53" fmla="*/ 46 h 50"/>
                <a:gd name="T54" fmla="*/ 8 w 138"/>
                <a:gd name="T5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50">
                  <a:moveTo>
                    <a:pt x="8" y="46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0"/>
                    <a:pt x="48" y="39"/>
                  </a:cubicBezTo>
                  <a:cubicBezTo>
                    <a:pt x="48" y="39"/>
                    <a:pt x="48" y="38"/>
                    <a:pt x="49" y="38"/>
                  </a:cubicBezTo>
                  <a:cubicBezTo>
                    <a:pt x="51" y="36"/>
                    <a:pt x="58" y="31"/>
                    <a:pt x="61" y="3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7"/>
                    <a:pt x="84" y="27"/>
                    <a:pt x="85" y="27"/>
                  </a:cubicBezTo>
                  <a:cubicBezTo>
                    <a:pt x="86" y="27"/>
                    <a:pt x="87" y="28"/>
                    <a:pt x="87" y="28"/>
                  </a:cubicBezTo>
                  <a:cubicBezTo>
                    <a:pt x="88" y="29"/>
                    <a:pt x="89" y="30"/>
                    <a:pt x="90" y="32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0" y="16"/>
                    <a:pt x="100" y="16"/>
                    <a:pt x="100" y="14"/>
                  </a:cubicBezTo>
                  <a:cubicBezTo>
                    <a:pt x="100" y="13"/>
                    <a:pt x="100" y="12"/>
                    <a:pt x="101" y="12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3"/>
                    <a:pt x="134" y="4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19" y="0"/>
                    <a:pt x="98" y="0"/>
                    <a:pt x="78" y="4"/>
                  </a:cubicBezTo>
                  <a:cubicBezTo>
                    <a:pt x="47" y="11"/>
                    <a:pt x="20" y="27"/>
                    <a:pt x="0" y="50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7" y="46"/>
                    <a:pt x="8" y="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8"/>
            <p:cNvSpPr>
              <a:spLocks/>
            </p:cNvSpPr>
            <p:nvPr userDrawn="1"/>
          </p:nvSpPr>
          <p:spPr bwMode="gray">
            <a:xfrm>
              <a:off x="4397376" y="2051050"/>
              <a:ext cx="1616075" cy="2147888"/>
            </a:xfrm>
            <a:custGeom>
              <a:avLst/>
              <a:gdLst>
                <a:gd name="T0" fmla="*/ 10 w 198"/>
                <a:gd name="T1" fmla="*/ 79 h 261"/>
                <a:gd name="T2" fmla="*/ 36 w 198"/>
                <a:gd name="T3" fmla="*/ 70 h 261"/>
                <a:gd name="T4" fmla="*/ 32 w 198"/>
                <a:gd name="T5" fmla="*/ 100 h 261"/>
                <a:gd name="T6" fmla="*/ 37 w 198"/>
                <a:gd name="T7" fmla="*/ 115 h 261"/>
                <a:gd name="T8" fmla="*/ 54 w 198"/>
                <a:gd name="T9" fmla="*/ 135 h 261"/>
                <a:gd name="T10" fmla="*/ 48 w 198"/>
                <a:gd name="T11" fmla="*/ 118 h 261"/>
                <a:gd name="T12" fmla="*/ 59 w 198"/>
                <a:gd name="T13" fmla="*/ 138 h 261"/>
                <a:gd name="T14" fmla="*/ 76 w 198"/>
                <a:gd name="T15" fmla="*/ 143 h 261"/>
                <a:gd name="T16" fmla="*/ 86 w 198"/>
                <a:gd name="T17" fmla="*/ 144 h 261"/>
                <a:gd name="T18" fmla="*/ 98 w 198"/>
                <a:gd name="T19" fmla="*/ 151 h 261"/>
                <a:gd name="T20" fmla="*/ 109 w 198"/>
                <a:gd name="T21" fmla="*/ 153 h 261"/>
                <a:gd name="T22" fmla="*/ 106 w 198"/>
                <a:gd name="T23" fmla="*/ 173 h 261"/>
                <a:gd name="T24" fmla="*/ 136 w 198"/>
                <a:gd name="T25" fmla="*/ 199 h 261"/>
                <a:gd name="T26" fmla="*/ 155 w 198"/>
                <a:gd name="T27" fmla="*/ 252 h 261"/>
                <a:gd name="T28" fmla="*/ 166 w 198"/>
                <a:gd name="T29" fmla="*/ 259 h 261"/>
                <a:gd name="T30" fmla="*/ 181 w 198"/>
                <a:gd name="T31" fmla="*/ 259 h 261"/>
                <a:gd name="T32" fmla="*/ 168 w 198"/>
                <a:gd name="T33" fmla="*/ 234 h 261"/>
                <a:gd name="T34" fmla="*/ 193 w 198"/>
                <a:gd name="T35" fmla="*/ 165 h 261"/>
                <a:gd name="T36" fmla="*/ 185 w 198"/>
                <a:gd name="T37" fmla="*/ 154 h 261"/>
                <a:gd name="T38" fmla="*/ 160 w 198"/>
                <a:gd name="T39" fmla="*/ 144 h 261"/>
                <a:gd name="T40" fmla="*/ 116 w 198"/>
                <a:gd name="T41" fmla="*/ 138 h 261"/>
                <a:gd name="T42" fmla="*/ 104 w 198"/>
                <a:gd name="T43" fmla="*/ 143 h 261"/>
                <a:gd name="T44" fmla="*/ 95 w 198"/>
                <a:gd name="T45" fmla="*/ 135 h 261"/>
                <a:gd name="T46" fmla="*/ 92 w 198"/>
                <a:gd name="T47" fmla="*/ 125 h 261"/>
                <a:gd name="T48" fmla="*/ 84 w 198"/>
                <a:gd name="T49" fmla="*/ 130 h 261"/>
                <a:gd name="T50" fmla="*/ 93 w 198"/>
                <a:gd name="T51" fmla="*/ 111 h 261"/>
                <a:gd name="T52" fmla="*/ 105 w 198"/>
                <a:gd name="T53" fmla="*/ 117 h 261"/>
                <a:gd name="T54" fmla="*/ 113 w 198"/>
                <a:gd name="T55" fmla="*/ 97 h 261"/>
                <a:gd name="T56" fmla="*/ 128 w 198"/>
                <a:gd name="T57" fmla="*/ 76 h 261"/>
                <a:gd name="T58" fmla="*/ 138 w 198"/>
                <a:gd name="T59" fmla="*/ 67 h 261"/>
                <a:gd name="T60" fmla="*/ 134 w 198"/>
                <a:gd name="T61" fmla="*/ 62 h 261"/>
                <a:gd name="T62" fmla="*/ 148 w 198"/>
                <a:gd name="T63" fmla="*/ 56 h 261"/>
                <a:gd name="T64" fmla="*/ 135 w 198"/>
                <a:gd name="T65" fmla="*/ 44 h 261"/>
                <a:gd name="T66" fmla="*/ 118 w 198"/>
                <a:gd name="T67" fmla="*/ 43 h 261"/>
                <a:gd name="T68" fmla="*/ 111 w 198"/>
                <a:gd name="T69" fmla="*/ 56 h 261"/>
                <a:gd name="T70" fmla="*/ 101 w 198"/>
                <a:gd name="T71" fmla="*/ 53 h 261"/>
                <a:gd name="T72" fmla="*/ 118 w 198"/>
                <a:gd name="T73" fmla="*/ 40 h 261"/>
                <a:gd name="T74" fmla="*/ 128 w 198"/>
                <a:gd name="T75" fmla="*/ 37 h 261"/>
                <a:gd name="T76" fmla="*/ 132 w 198"/>
                <a:gd name="T77" fmla="*/ 38 h 261"/>
                <a:gd name="T78" fmla="*/ 140 w 198"/>
                <a:gd name="T79" fmla="*/ 35 h 261"/>
                <a:gd name="T80" fmla="*/ 144 w 198"/>
                <a:gd name="T81" fmla="*/ 24 h 261"/>
                <a:gd name="T82" fmla="*/ 134 w 198"/>
                <a:gd name="T83" fmla="*/ 19 h 261"/>
                <a:gd name="T84" fmla="*/ 158 w 198"/>
                <a:gd name="T85" fmla="*/ 20 h 261"/>
                <a:gd name="T86" fmla="*/ 156 w 198"/>
                <a:gd name="T87" fmla="*/ 32 h 261"/>
                <a:gd name="T88" fmla="*/ 173 w 198"/>
                <a:gd name="T89" fmla="*/ 31 h 261"/>
                <a:gd name="T90" fmla="*/ 195 w 198"/>
                <a:gd name="T91" fmla="*/ 18 h 261"/>
                <a:gd name="T92" fmla="*/ 158 w 198"/>
                <a:gd name="T93" fmla="*/ 2 h 261"/>
                <a:gd name="T94" fmla="*/ 138 w 198"/>
                <a:gd name="T95" fmla="*/ 4 h 261"/>
                <a:gd name="T96" fmla="*/ 123 w 198"/>
                <a:gd name="T97" fmla="*/ 11 h 261"/>
                <a:gd name="T98" fmla="*/ 120 w 198"/>
                <a:gd name="T99" fmla="*/ 18 h 261"/>
                <a:gd name="T100" fmla="*/ 113 w 198"/>
                <a:gd name="T101" fmla="*/ 29 h 261"/>
                <a:gd name="T102" fmla="*/ 101 w 198"/>
                <a:gd name="T103" fmla="*/ 24 h 261"/>
                <a:gd name="T104" fmla="*/ 71 w 198"/>
                <a:gd name="T105" fmla="*/ 36 h 261"/>
                <a:gd name="T106" fmla="*/ 54 w 198"/>
                <a:gd name="T107" fmla="*/ 41 h 261"/>
                <a:gd name="T108" fmla="*/ 23 w 198"/>
                <a:gd name="T109" fmla="*/ 47 h 261"/>
                <a:gd name="T110" fmla="*/ 2 w 198"/>
                <a:gd name="T111" fmla="*/ 8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" h="261">
                  <a:moveTo>
                    <a:pt x="2" y="83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1" y="101"/>
                    <a:pt x="31" y="101"/>
                    <a:pt x="32" y="10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5"/>
                    <a:pt x="36" y="115"/>
                    <a:pt x="37" y="11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2" y="135"/>
                    <a:pt x="53" y="135"/>
                    <a:pt x="54" y="135"/>
                  </a:cubicBezTo>
                  <a:cubicBezTo>
                    <a:pt x="56" y="135"/>
                    <a:pt x="57" y="133"/>
                    <a:pt x="56" y="132"/>
                  </a:cubicBezTo>
                  <a:cubicBezTo>
                    <a:pt x="56" y="132"/>
                    <a:pt x="56" y="131"/>
                    <a:pt x="56" y="131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60" y="139"/>
                    <a:pt x="61" y="139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5" y="144"/>
                    <a:pt x="76" y="143"/>
                    <a:pt x="76" y="143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6" y="144"/>
                    <a:pt x="86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8" y="154"/>
                    <a:pt x="108" y="154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1"/>
                    <a:pt x="105" y="172"/>
                    <a:pt x="106" y="173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22" y="193"/>
                    <a:pt x="123" y="193"/>
                    <a:pt x="123" y="193"/>
                  </a:cubicBezTo>
                  <a:cubicBezTo>
                    <a:pt x="136" y="199"/>
                    <a:pt x="136" y="199"/>
                    <a:pt x="136" y="199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8" y="240"/>
                    <a:pt x="148" y="240"/>
                    <a:pt x="148" y="240"/>
                  </a:cubicBezTo>
                  <a:cubicBezTo>
                    <a:pt x="155" y="252"/>
                    <a:pt x="155" y="252"/>
                    <a:pt x="155" y="252"/>
                  </a:cubicBezTo>
                  <a:cubicBezTo>
                    <a:pt x="155" y="252"/>
                    <a:pt x="156" y="253"/>
                    <a:pt x="156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5" y="259"/>
                    <a:pt x="165" y="259"/>
                    <a:pt x="166" y="259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78" y="261"/>
                    <a:pt x="179" y="261"/>
                    <a:pt x="179" y="260"/>
                  </a:cubicBezTo>
                  <a:cubicBezTo>
                    <a:pt x="180" y="260"/>
                    <a:pt x="181" y="260"/>
                    <a:pt x="181" y="259"/>
                  </a:cubicBezTo>
                  <a:cubicBezTo>
                    <a:pt x="181" y="258"/>
                    <a:pt x="181" y="256"/>
                    <a:pt x="180" y="256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89" y="191"/>
                    <a:pt x="189" y="191"/>
                    <a:pt x="189" y="191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3" y="164"/>
                    <a:pt x="193" y="163"/>
                    <a:pt x="193" y="163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4"/>
                    <a:pt x="186" y="154"/>
                    <a:pt x="185" y="154"/>
                  </a:cubicBezTo>
                  <a:cubicBezTo>
                    <a:pt x="176" y="154"/>
                    <a:pt x="166" y="154"/>
                    <a:pt x="162" y="153"/>
                  </a:cubicBezTo>
                  <a:cubicBezTo>
                    <a:pt x="162" y="151"/>
                    <a:pt x="161" y="148"/>
                    <a:pt x="161" y="146"/>
                  </a:cubicBezTo>
                  <a:cubicBezTo>
                    <a:pt x="161" y="145"/>
                    <a:pt x="160" y="145"/>
                    <a:pt x="160" y="144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3"/>
                    <a:pt x="138" y="133"/>
                    <a:pt x="137" y="133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5" y="138"/>
                    <a:pt x="115" y="138"/>
                    <a:pt x="114" y="139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04" y="143"/>
                    <a:pt x="104" y="143"/>
                    <a:pt x="104" y="143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37"/>
                    <a:pt x="102" y="136"/>
                    <a:pt x="101" y="136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27"/>
                    <a:pt x="95" y="127"/>
                    <a:pt x="95" y="126"/>
                  </a:cubicBezTo>
                  <a:cubicBezTo>
                    <a:pt x="94" y="125"/>
                    <a:pt x="93" y="125"/>
                    <a:pt x="92" y="125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7"/>
                    <a:pt x="85" y="127"/>
                    <a:pt x="85" y="128"/>
                  </a:cubicBezTo>
                  <a:cubicBezTo>
                    <a:pt x="85" y="129"/>
                    <a:pt x="84" y="129"/>
                    <a:pt x="84" y="130"/>
                  </a:cubicBezTo>
                  <a:cubicBezTo>
                    <a:pt x="83" y="130"/>
                    <a:pt x="81" y="130"/>
                    <a:pt x="79" y="12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8"/>
                    <a:pt x="100" y="118"/>
                    <a:pt x="101" y="118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6" y="117"/>
                    <a:pt x="106" y="116"/>
                    <a:pt x="106" y="114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6"/>
                    <a:pt x="114" y="96"/>
                    <a:pt x="114" y="95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7" y="74"/>
                    <a:pt x="138" y="73"/>
                    <a:pt x="138" y="72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8" y="66"/>
                    <a:pt x="137" y="66"/>
                    <a:pt x="137" y="65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43" y="61"/>
                    <a:pt x="143" y="61"/>
                    <a:pt x="143" y="61"/>
                  </a:cubicBezTo>
                  <a:cubicBezTo>
                    <a:pt x="143" y="60"/>
                    <a:pt x="144" y="60"/>
                    <a:pt x="144" y="60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8" y="55"/>
                    <a:pt x="148" y="54"/>
                    <a:pt x="148" y="54"/>
                  </a:cubicBezTo>
                  <a:cubicBezTo>
                    <a:pt x="148" y="53"/>
                    <a:pt x="148" y="52"/>
                    <a:pt x="147" y="5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0" y="41"/>
                    <a:pt x="129" y="41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4"/>
                    <a:pt x="116" y="45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0" y="55"/>
                    <a:pt x="110" y="55"/>
                    <a:pt x="109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7" y="43"/>
                    <a:pt x="118" y="42"/>
                    <a:pt x="118" y="40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2" y="38"/>
                    <a:pt x="132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8" y="38"/>
                    <a:pt x="139" y="37"/>
                    <a:pt x="139" y="3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6" y="33"/>
                    <a:pt x="147" y="32"/>
                    <a:pt x="146" y="31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3"/>
                    <a:pt x="143" y="22"/>
                    <a:pt x="142" y="22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6" y="23"/>
                    <a:pt x="156" y="23"/>
                    <a:pt x="156" y="24"/>
                  </a:cubicBezTo>
                  <a:cubicBezTo>
                    <a:pt x="155" y="30"/>
                    <a:pt x="156" y="32"/>
                    <a:pt x="156" y="32"/>
                  </a:cubicBezTo>
                  <a:cubicBezTo>
                    <a:pt x="157" y="33"/>
                    <a:pt x="157" y="34"/>
                    <a:pt x="164" y="38"/>
                  </a:cubicBezTo>
                  <a:cubicBezTo>
                    <a:pt x="165" y="39"/>
                    <a:pt x="167" y="39"/>
                    <a:pt x="168" y="38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8"/>
                    <a:pt x="195" y="18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87" y="8"/>
                    <a:pt x="174" y="4"/>
                    <a:pt x="161" y="1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7" y="1"/>
                    <a:pt x="156" y="0"/>
                    <a:pt x="155" y="0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9"/>
                    <a:pt x="123" y="10"/>
                    <a:pt x="123" y="11"/>
                  </a:cubicBezTo>
                  <a:cubicBezTo>
                    <a:pt x="123" y="13"/>
                    <a:pt x="123" y="13"/>
                    <a:pt x="124" y="14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3" y="28"/>
                    <a:pt x="113" y="29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110" y="25"/>
                    <a:pt x="109" y="24"/>
                    <a:pt x="108" y="24"/>
                  </a:cubicBezTo>
                  <a:cubicBezTo>
                    <a:pt x="107" y="24"/>
                    <a:pt x="103" y="24"/>
                    <a:pt x="101" y="2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1" y="28"/>
                    <a:pt x="74" y="33"/>
                    <a:pt x="72" y="35"/>
                  </a:cubicBezTo>
                  <a:cubicBezTo>
                    <a:pt x="71" y="35"/>
                    <a:pt x="71" y="36"/>
                    <a:pt x="71" y="36"/>
                  </a:cubicBezTo>
                  <a:cubicBezTo>
                    <a:pt x="71" y="37"/>
                    <a:pt x="71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4" y="58"/>
                    <a:pt x="5" y="71"/>
                    <a:pt x="0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4"/>
                    <a:pt x="2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9"/>
            <p:cNvSpPr>
              <a:spLocks/>
            </p:cNvSpPr>
            <p:nvPr userDrawn="1"/>
          </p:nvSpPr>
          <p:spPr bwMode="gray">
            <a:xfrm>
              <a:off x="5572126" y="2511425"/>
              <a:ext cx="90488" cy="90488"/>
            </a:xfrm>
            <a:custGeom>
              <a:avLst/>
              <a:gdLst>
                <a:gd name="T0" fmla="*/ 0 w 11"/>
                <a:gd name="T1" fmla="*/ 11 h 11"/>
                <a:gd name="T2" fmla="*/ 0 w 11"/>
                <a:gd name="T3" fmla="*/ 11 h 11"/>
                <a:gd name="T4" fmla="*/ 11 w 11"/>
                <a:gd name="T5" fmla="*/ 9 h 11"/>
                <a:gd name="T6" fmla="*/ 11 w 11"/>
                <a:gd name="T7" fmla="*/ 8 h 11"/>
                <a:gd name="T8" fmla="*/ 9 w 11"/>
                <a:gd name="T9" fmla="*/ 6 h 11"/>
                <a:gd name="T10" fmla="*/ 10 w 11"/>
                <a:gd name="T11" fmla="*/ 4 h 11"/>
                <a:gd name="T12" fmla="*/ 8 w 11"/>
                <a:gd name="T13" fmla="*/ 1 h 11"/>
                <a:gd name="T14" fmla="*/ 5 w 11"/>
                <a:gd name="T15" fmla="*/ 2 h 11"/>
                <a:gd name="T16" fmla="*/ 0 w 11"/>
                <a:gd name="T17" fmla="*/ 8 h 11"/>
                <a:gd name="T18" fmla="*/ 0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0"/>
            <p:cNvSpPr>
              <a:spLocks/>
            </p:cNvSpPr>
            <p:nvPr userDrawn="1"/>
          </p:nvSpPr>
          <p:spPr bwMode="gray">
            <a:xfrm>
              <a:off x="5189538" y="3046413"/>
              <a:ext cx="187325" cy="90488"/>
            </a:xfrm>
            <a:custGeom>
              <a:avLst/>
              <a:gdLst>
                <a:gd name="T0" fmla="*/ 21 w 23"/>
                <a:gd name="T1" fmla="*/ 2 h 11"/>
                <a:gd name="T2" fmla="*/ 15 w 23"/>
                <a:gd name="T3" fmla="*/ 1 h 11"/>
                <a:gd name="T4" fmla="*/ 11 w 23"/>
                <a:gd name="T5" fmla="*/ 0 h 11"/>
                <a:gd name="T6" fmla="*/ 10 w 23"/>
                <a:gd name="T7" fmla="*/ 0 h 11"/>
                <a:gd name="T8" fmla="*/ 2 w 23"/>
                <a:gd name="T9" fmla="*/ 1 h 11"/>
                <a:gd name="T10" fmla="*/ 0 w 23"/>
                <a:gd name="T11" fmla="*/ 4 h 11"/>
                <a:gd name="T12" fmla="*/ 3 w 23"/>
                <a:gd name="T13" fmla="*/ 6 h 11"/>
                <a:gd name="T14" fmla="*/ 10 w 23"/>
                <a:gd name="T15" fmla="*/ 5 h 11"/>
                <a:gd name="T16" fmla="*/ 11 w 23"/>
                <a:gd name="T17" fmla="*/ 5 h 11"/>
                <a:gd name="T18" fmla="*/ 10 w 23"/>
                <a:gd name="T19" fmla="*/ 5 h 11"/>
                <a:gd name="T20" fmla="*/ 8 w 23"/>
                <a:gd name="T21" fmla="*/ 9 h 11"/>
                <a:gd name="T22" fmla="*/ 11 w 23"/>
                <a:gd name="T23" fmla="*/ 10 h 11"/>
                <a:gd name="T24" fmla="*/ 12 w 23"/>
                <a:gd name="T25" fmla="*/ 10 h 11"/>
                <a:gd name="T26" fmla="*/ 21 w 23"/>
                <a:gd name="T27" fmla="*/ 7 h 11"/>
                <a:gd name="T28" fmla="*/ 23 w 23"/>
                <a:gd name="T29" fmla="*/ 4 h 11"/>
                <a:gd name="T30" fmla="*/ 21 w 23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1">
                  <a:moveTo>
                    <a:pt x="21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6"/>
                    <a:pt x="8" y="7"/>
                    <a:pt x="8" y="9"/>
                  </a:cubicBezTo>
                  <a:cubicBezTo>
                    <a:pt x="9" y="10"/>
                    <a:pt x="10" y="11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3"/>
                    <a:pt x="22" y="2"/>
                    <a:pt x="2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1"/>
            <p:cNvSpPr>
              <a:spLocks/>
            </p:cNvSpPr>
            <p:nvPr userDrawn="1"/>
          </p:nvSpPr>
          <p:spPr bwMode="gray">
            <a:xfrm>
              <a:off x="5418138" y="3046413"/>
              <a:ext cx="114300" cy="49213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1 h 6"/>
                <a:gd name="T4" fmla="*/ 0 w 14"/>
                <a:gd name="T5" fmla="*/ 4 h 6"/>
                <a:gd name="T6" fmla="*/ 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1 w 1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2"/>
            <p:cNvSpPr>
              <a:spLocks/>
            </p:cNvSpPr>
            <p:nvPr userDrawn="1"/>
          </p:nvSpPr>
          <p:spPr bwMode="gray">
            <a:xfrm>
              <a:off x="5532438" y="3079750"/>
              <a:ext cx="57150" cy="74613"/>
            </a:xfrm>
            <a:custGeom>
              <a:avLst/>
              <a:gdLst>
                <a:gd name="T0" fmla="*/ 7 w 7"/>
                <a:gd name="T1" fmla="*/ 5 h 9"/>
                <a:gd name="T2" fmla="*/ 5 w 7"/>
                <a:gd name="T3" fmla="*/ 2 h 9"/>
                <a:gd name="T4" fmla="*/ 1 w 7"/>
                <a:gd name="T5" fmla="*/ 1 h 9"/>
                <a:gd name="T6" fmla="*/ 0 w 7"/>
                <a:gd name="T7" fmla="*/ 5 h 9"/>
                <a:gd name="T8" fmla="*/ 2 w 7"/>
                <a:gd name="T9" fmla="*/ 8 h 9"/>
                <a:gd name="T10" fmla="*/ 5 w 7"/>
                <a:gd name="T11" fmla="*/ 9 h 9"/>
                <a:gd name="T12" fmla="*/ 6 w 7"/>
                <a:gd name="T13" fmla="*/ 9 h 9"/>
                <a:gd name="T14" fmla="*/ 7 w 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4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6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6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61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5" name="Group 24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26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3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94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5" name="Group 24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26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1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5" name="Group 24"/>
          <p:cNvGrpSpPr>
            <a:grpSpLocks noChangeAspect="1"/>
          </p:cNvGrpSpPr>
          <p:nvPr userDrawn="1"/>
        </p:nvGrpSpPr>
        <p:grpSpPr bwMode="gray">
          <a:xfrm>
            <a:off x="8126042" y="2217116"/>
            <a:ext cx="3711940" cy="4309103"/>
            <a:chOff x="8410575" y="1989138"/>
            <a:chExt cx="2970213" cy="3448050"/>
          </a:xfrm>
        </p:grpSpPr>
        <p:sp>
          <p:nvSpPr>
            <p:cNvPr id="26" name="Freeform 6"/>
            <p:cNvSpPr>
              <a:spLocks/>
            </p:cNvSpPr>
            <p:nvPr userDrawn="1"/>
          </p:nvSpPr>
          <p:spPr bwMode="gray">
            <a:xfrm>
              <a:off x="10642600" y="4003675"/>
              <a:ext cx="503237" cy="500063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 userDrawn="1"/>
          </p:nvSpPr>
          <p:spPr bwMode="gray">
            <a:xfrm>
              <a:off x="8856663" y="2193925"/>
              <a:ext cx="485775" cy="500063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gray">
            <a:xfrm>
              <a:off x="9829800" y="4848225"/>
              <a:ext cx="171450" cy="179388"/>
            </a:xfrm>
            <a:custGeom>
              <a:avLst/>
              <a:gdLst>
                <a:gd name="T0" fmla="*/ 0 w 108"/>
                <a:gd name="T1" fmla="*/ 113 h 113"/>
                <a:gd name="T2" fmla="*/ 108 w 108"/>
                <a:gd name="T3" fmla="*/ 113 h 113"/>
                <a:gd name="T4" fmla="*/ 108 w 108"/>
                <a:gd name="T5" fmla="*/ 46 h 113"/>
                <a:gd name="T6" fmla="*/ 0 w 108"/>
                <a:gd name="T7" fmla="*/ 0 h 113"/>
                <a:gd name="T8" fmla="*/ 0 w 10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0" y="113"/>
                  </a:moveTo>
                  <a:lnTo>
                    <a:pt x="108" y="113"/>
                  </a:lnTo>
                  <a:lnTo>
                    <a:pt x="108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gray">
            <a:xfrm>
              <a:off x="9829800" y="4773613"/>
              <a:ext cx="171450" cy="147638"/>
            </a:xfrm>
            <a:custGeom>
              <a:avLst/>
              <a:gdLst>
                <a:gd name="T0" fmla="*/ 0 w 108"/>
                <a:gd name="T1" fmla="*/ 0 h 93"/>
                <a:gd name="T2" fmla="*/ 0 w 108"/>
                <a:gd name="T3" fmla="*/ 47 h 93"/>
                <a:gd name="T4" fmla="*/ 108 w 108"/>
                <a:gd name="T5" fmla="*/ 93 h 93"/>
                <a:gd name="T6" fmla="*/ 108 w 108"/>
                <a:gd name="T7" fmla="*/ 0 h 93"/>
                <a:gd name="T8" fmla="*/ 0 w 10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0" y="0"/>
                  </a:moveTo>
                  <a:lnTo>
                    <a:pt x="0" y="47"/>
                  </a:lnTo>
                  <a:lnTo>
                    <a:pt x="108" y="93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gray">
            <a:xfrm>
              <a:off x="8491538" y="5240338"/>
              <a:ext cx="2889250" cy="196850"/>
            </a:xfrm>
            <a:custGeom>
              <a:avLst/>
              <a:gdLst>
                <a:gd name="T0" fmla="*/ 344 w 356"/>
                <a:gd name="T1" fmla="*/ 0 h 24"/>
                <a:gd name="T2" fmla="*/ 12 w 356"/>
                <a:gd name="T3" fmla="*/ 0 h 24"/>
                <a:gd name="T4" fmla="*/ 0 w 356"/>
                <a:gd name="T5" fmla="*/ 12 h 24"/>
                <a:gd name="T6" fmla="*/ 12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9"/>
                    <a:pt x="356" y="12"/>
                  </a:cubicBezTo>
                  <a:cubicBezTo>
                    <a:pt x="356" y="6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gray">
            <a:xfrm>
              <a:off x="9391650" y="4946650"/>
              <a:ext cx="990600" cy="352425"/>
            </a:xfrm>
            <a:custGeom>
              <a:avLst/>
              <a:gdLst>
                <a:gd name="T0" fmla="*/ 0 w 624"/>
                <a:gd name="T1" fmla="*/ 0 h 222"/>
                <a:gd name="T2" fmla="*/ 0 w 624"/>
                <a:gd name="T3" fmla="*/ 222 h 222"/>
                <a:gd name="T4" fmla="*/ 624 w 624"/>
                <a:gd name="T5" fmla="*/ 222 h 222"/>
                <a:gd name="T6" fmla="*/ 138 w 624"/>
                <a:gd name="T7" fmla="*/ 0 h 222"/>
                <a:gd name="T8" fmla="*/ 0 w 62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22">
                  <a:moveTo>
                    <a:pt x="0" y="0"/>
                  </a:moveTo>
                  <a:lnTo>
                    <a:pt x="0" y="222"/>
                  </a:lnTo>
                  <a:lnTo>
                    <a:pt x="624" y="222"/>
                  </a:lnTo>
                  <a:lnTo>
                    <a:pt x="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gray">
            <a:xfrm>
              <a:off x="9610725" y="4946650"/>
              <a:ext cx="836612" cy="352425"/>
            </a:xfrm>
            <a:custGeom>
              <a:avLst/>
              <a:gdLst>
                <a:gd name="T0" fmla="*/ 527 w 527"/>
                <a:gd name="T1" fmla="*/ 0 h 222"/>
                <a:gd name="T2" fmla="*/ 0 w 527"/>
                <a:gd name="T3" fmla="*/ 0 h 222"/>
                <a:gd name="T4" fmla="*/ 486 w 527"/>
                <a:gd name="T5" fmla="*/ 222 h 222"/>
                <a:gd name="T6" fmla="*/ 527 w 527"/>
                <a:gd name="T7" fmla="*/ 222 h 222"/>
                <a:gd name="T8" fmla="*/ 527 w 527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222">
                  <a:moveTo>
                    <a:pt x="527" y="0"/>
                  </a:moveTo>
                  <a:lnTo>
                    <a:pt x="0" y="0"/>
                  </a:lnTo>
                  <a:lnTo>
                    <a:pt x="486" y="222"/>
                  </a:lnTo>
                  <a:lnTo>
                    <a:pt x="527" y="222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gray">
            <a:xfrm>
              <a:off x="9610725" y="5118100"/>
              <a:ext cx="1233487" cy="220663"/>
            </a:xfrm>
            <a:custGeom>
              <a:avLst/>
              <a:gdLst>
                <a:gd name="T0" fmla="*/ 0 w 777"/>
                <a:gd name="T1" fmla="*/ 0 h 139"/>
                <a:gd name="T2" fmla="*/ 307 w 777"/>
                <a:gd name="T3" fmla="*/ 139 h 139"/>
                <a:gd name="T4" fmla="*/ 777 w 777"/>
                <a:gd name="T5" fmla="*/ 139 h 139"/>
                <a:gd name="T6" fmla="*/ 777 w 777"/>
                <a:gd name="T7" fmla="*/ 0 h 139"/>
                <a:gd name="T8" fmla="*/ 0 w 77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139">
                  <a:moveTo>
                    <a:pt x="0" y="0"/>
                  </a:moveTo>
                  <a:lnTo>
                    <a:pt x="307" y="139"/>
                  </a:lnTo>
                  <a:lnTo>
                    <a:pt x="777" y="139"/>
                  </a:lnTo>
                  <a:lnTo>
                    <a:pt x="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gray">
            <a:xfrm>
              <a:off x="8986838" y="5118100"/>
              <a:ext cx="1111250" cy="220663"/>
            </a:xfrm>
            <a:custGeom>
              <a:avLst/>
              <a:gdLst>
                <a:gd name="T0" fmla="*/ 0 w 700"/>
                <a:gd name="T1" fmla="*/ 0 h 139"/>
                <a:gd name="T2" fmla="*/ 0 w 700"/>
                <a:gd name="T3" fmla="*/ 139 h 139"/>
                <a:gd name="T4" fmla="*/ 700 w 700"/>
                <a:gd name="T5" fmla="*/ 139 h 139"/>
                <a:gd name="T6" fmla="*/ 393 w 700"/>
                <a:gd name="T7" fmla="*/ 0 h 139"/>
                <a:gd name="T8" fmla="*/ 0 w 700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9">
                  <a:moveTo>
                    <a:pt x="0" y="0"/>
                  </a:moveTo>
                  <a:lnTo>
                    <a:pt x="0" y="139"/>
                  </a:lnTo>
                  <a:lnTo>
                    <a:pt x="700" y="139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/>
            </p:cNvSpPr>
            <p:nvPr userDrawn="1"/>
          </p:nvSpPr>
          <p:spPr bwMode="gray">
            <a:xfrm>
              <a:off x="8410575" y="2316163"/>
              <a:ext cx="1882775" cy="2506663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4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2 h 306"/>
                <a:gd name="T16" fmla="*/ 195 w 232"/>
                <a:gd name="T17" fmla="*/ 285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6"/>
                    <a:pt x="84" y="239"/>
                  </a:cubicBezTo>
                  <a:cubicBezTo>
                    <a:pt x="23" y="177"/>
                    <a:pt x="23" y="76"/>
                    <a:pt x="84" y="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2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2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92" y="285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/>
            </p:cNvSpPr>
            <p:nvPr userDrawn="1"/>
          </p:nvSpPr>
          <p:spPr bwMode="gray">
            <a:xfrm>
              <a:off x="9993313" y="4275138"/>
              <a:ext cx="1038225" cy="515938"/>
            </a:xfrm>
            <a:custGeom>
              <a:avLst/>
              <a:gdLst>
                <a:gd name="T0" fmla="*/ 113 w 128"/>
                <a:gd name="T1" fmla="*/ 0 h 63"/>
                <a:gd name="T2" fmla="*/ 0 w 128"/>
                <a:gd name="T3" fmla="*/ 46 h 63"/>
                <a:gd name="T4" fmla="*/ 37 w 128"/>
                <a:gd name="T5" fmla="*/ 63 h 63"/>
                <a:gd name="T6" fmla="*/ 128 w 128"/>
                <a:gd name="T7" fmla="*/ 15 h 63"/>
                <a:gd name="T8" fmla="*/ 113 w 12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3">
                  <a:moveTo>
                    <a:pt x="113" y="0"/>
                  </a:moveTo>
                  <a:cubicBezTo>
                    <a:pt x="83" y="30"/>
                    <a:pt x="42" y="47"/>
                    <a:pt x="0" y="4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/>
            </p:cNvSpPr>
            <p:nvPr userDrawn="1"/>
          </p:nvSpPr>
          <p:spPr bwMode="gray">
            <a:xfrm>
              <a:off x="8742363" y="1989138"/>
              <a:ext cx="2540000" cy="2597150"/>
            </a:xfrm>
            <a:custGeom>
              <a:avLst/>
              <a:gdLst>
                <a:gd name="T0" fmla="*/ 306 w 313"/>
                <a:gd name="T1" fmla="*/ 146 h 317"/>
                <a:gd name="T2" fmla="*/ 294 w 313"/>
                <a:gd name="T3" fmla="*/ 104 h 317"/>
                <a:gd name="T4" fmla="*/ 105 w 313"/>
                <a:gd name="T5" fmla="*/ 32 h 317"/>
                <a:gd name="T6" fmla="*/ 33 w 313"/>
                <a:gd name="T7" fmla="*/ 221 h 317"/>
                <a:gd name="T8" fmla="*/ 65 w 313"/>
                <a:gd name="T9" fmla="*/ 266 h 317"/>
                <a:gd name="T10" fmla="*/ 222 w 313"/>
                <a:gd name="T11" fmla="*/ 293 h 317"/>
                <a:gd name="T12" fmla="*/ 306 w 313"/>
                <a:gd name="T13" fmla="*/ 14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7">
                  <a:moveTo>
                    <a:pt x="306" y="146"/>
                  </a:moveTo>
                  <a:cubicBezTo>
                    <a:pt x="304" y="132"/>
                    <a:pt x="300" y="117"/>
                    <a:pt x="294" y="104"/>
                  </a:cubicBezTo>
                  <a:cubicBezTo>
                    <a:pt x="261" y="32"/>
                    <a:pt x="177" y="0"/>
                    <a:pt x="105" y="32"/>
                  </a:cubicBezTo>
                  <a:cubicBezTo>
                    <a:pt x="32" y="64"/>
                    <a:pt x="0" y="149"/>
                    <a:pt x="33" y="221"/>
                  </a:cubicBezTo>
                  <a:cubicBezTo>
                    <a:pt x="40" y="239"/>
                    <a:pt x="51" y="254"/>
                    <a:pt x="65" y="266"/>
                  </a:cubicBezTo>
                  <a:cubicBezTo>
                    <a:pt x="106" y="305"/>
                    <a:pt x="167" y="317"/>
                    <a:pt x="222" y="293"/>
                  </a:cubicBezTo>
                  <a:cubicBezTo>
                    <a:pt x="280" y="267"/>
                    <a:pt x="313" y="206"/>
                    <a:pt x="306" y="14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/>
            </p:cNvSpPr>
            <p:nvPr userDrawn="1"/>
          </p:nvSpPr>
          <p:spPr bwMode="gray">
            <a:xfrm>
              <a:off x="9367838" y="2152650"/>
              <a:ext cx="1817687" cy="1933575"/>
            </a:xfrm>
            <a:custGeom>
              <a:avLst/>
              <a:gdLst>
                <a:gd name="T0" fmla="*/ 216 w 224"/>
                <a:gd name="T1" fmla="*/ 99 h 236"/>
                <a:gd name="T2" fmla="*/ 203 w 224"/>
                <a:gd name="T3" fmla="*/ 84 h 236"/>
                <a:gd name="T4" fmla="*/ 195 w 224"/>
                <a:gd name="T5" fmla="*/ 81 h 236"/>
                <a:gd name="T6" fmla="*/ 182 w 224"/>
                <a:gd name="T7" fmla="*/ 92 h 236"/>
                <a:gd name="T8" fmla="*/ 181 w 224"/>
                <a:gd name="T9" fmla="*/ 96 h 236"/>
                <a:gd name="T10" fmla="*/ 183 w 224"/>
                <a:gd name="T11" fmla="*/ 112 h 236"/>
                <a:gd name="T12" fmla="*/ 173 w 224"/>
                <a:gd name="T13" fmla="*/ 112 h 236"/>
                <a:gd name="T14" fmla="*/ 153 w 224"/>
                <a:gd name="T15" fmla="*/ 96 h 236"/>
                <a:gd name="T16" fmla="*/ 131 w 224"/>
                <a:gd name="T17" fmla="*/ 91 h 236"/>
                <a:gd name="T18" fmla="*/ 112 w 224"/>
                <a:gd name="T19" fmla="*/ 97 h 236"/>
                <a:gd name="T20" fmla="*/ 126 w 224"/>
                <a:gd name="T21" fmla="*/ 97 h 236"/>
                <a:gd name="T22" fmla="*/ 138 w 224"/>
                <a:gd name="T23" fmla="*/ 98 h 236"/>
                <a:gd name="T24" fmla="*/ 133 w 224"/>
                <a:gd name="T25" fmla="*/ 115 h 236"/>
                <a:gd name="T26" fmla="*/ 113 w 224"/>
                <a:gd name="T27" fmla="*/ 124 h 236"/>
                <a:gd name="T28" fmla="*/ 112 w 224"/>
                <a:gd name="T29" fmla="*/ 126 h 236"/>
                <a:gd name="T30" fmla="*/ 133 w 224"/>
                <a:gd name="T31" fmla="*/ 120 h 236"/>
                <a:gd name="T32" fmla="*/ 136 w 224"/>
                <a:gd name="T33" fmla="*/ 125 h 236"/>
                <a:gd name="T34" fmla="*/ 131 w 224"/>
                <a:gd name="T35" fmla="*/ 151 h 236"/>
                <a:gd name="T36" fmla="*/ 140 w 224"/>
                <a:gd name="T37" fmla="*/ 180 h 236"/>
                <a:gd name="T38" fmla="*/ 137 w 224"/>
                <a:gd name="T39" fmla="*/ 197 h 236"/>
                <a:gd name="T40" fmla="*/ 126 w 224"/>
                <a:gd name="T41" fmla="*/ 232 h 236"/>
                <a:gd name="T42" fmla="*/ 112 w 224"/>
                <a:gd name="T43" fmla="*/ 234 h 236"/>
                <a:gd name="T44" fmla="*/ 86 w 224"/>
                <a:gd name="T45" fmla="*/ 197 h 236"/>
                <a:gd name="T46" fmla="*/ 70 w 224"/>
                <a:gd name="T47" fmla="*/ 181 h 236"/>
                <a:gd name="T48" fmla="*/ 61 w 224"/>
                <a:gd name="T49" fmla="*/ 174 h 236"/>
                <a:gd name="T50" fmla="*/ 46 w 224"/>
                <a:gd name="T51" fmla="*/ 181 h 236"/>
                <a:gd name="T52" fmla="*/ 34 w 224"/>
                <a:gd name="T53" fmla="*/ 185 h 236"/>
                <a:gd name="T54" fmla="*/ 9 w 224"/>
                <a:gd name="T55" fmla="*/ 165 h 236"/>
                <a:gd name="T56" fmla="*/ 6 w 224"/>
                <a:gd name="T57" fmla="*/ 150 h 236"/>
                <a:gd name="T58" fmla="*/ 22 w 224"/>
                <a:gd name="T59" fmla="*/ 121 h 236"/>
                <a:gd name="T60" fmla="*/ 39 w 224"/>
                <a:gd name="T61" fmla="*/ 110 h 236"/>
                <a:gd name="T62" fmla="*/ 56 w 224"/>
                <a:gd name="T63" fmla="*/ 111 h 236"/>
                <a:gd name="T64" fmla="*/ 68 w 224"/>
                <a:gd name="T65" fmla="*/ 105 h 236"/>
                <a:gd name="T66" fmla="*/ 81 w 224"/>
                <a:gd name="T67" fmla="*/ 95 h 236"/>
                <a:gd name="T68" fmla="*/ 62 w 224"/>
                <a:gd name="T69" fmla="*/ 94 h 236"/>
                <a:gd name="T70" fmla="*/ 64 w 224"/>
                <a:gd name="T71" fmla="*/ 102 h 236"/>
                <a:gd name="T72" fmla="*/ 55 w 224"/>
                <a:gd name="T73" fmla="*/ 102 h 236"/>
                <a:gd name="T74" fmla="*/ 40 w 224"/>
                <a:gd name="T75" fmla="*/ 92 h 236"/>
                <a:gd name="T76" fmla="*/ 51 w 224"/>
                <a:gd name="T77" fmla="*/ 102 h 236"/>
                <a:gd name="T78" fmla="*/ 45 w 224"/>
                <a:gd name="T79" fmla="*/ 107 h 236"/>
                <a:gd name="T80" fmla="*/ 24 w 224"/>
                <a:gd name="T81" fmla="*/ 106 h 236"/>
                <a:gd name="T82" fmla="*/ 13 w 224"/>
                <a:gd name="T83" fmla="*/ 124 h 236"/>
                <a:gd name="T84" fmla="*/ 4 w 224"/>
                <a:gd name="T85" fmla="*/ 112 h 236"/>
                <a:gd name="T86" fmla="*/ 13 w 224"/>
                <a:gd name="T87" fmla="*/ 104 h 236"/>
                <a:gd name="T88" fmla="*/ 8 w 224"/>
                <a:gd name="T89" fmla="*/ 100 h 236"/>
                <a:gd name="T90" fmla="*/ 7 w 224"/>
                <a:gd name="T91" fmla="*/ 91 h 236"/>
                <a:gd name="T92" fmla="*/ 2 w 224"/>
                <a:gd name="T93" fmla="*/ 87 h 236"/>
                <a:gd name="T94" fmla="*/ 3 w 224"/>
                <a:gd name="T95" fmla="*/ 77 h 236"/>
                <a:gd name="T96" fmla="*/ 18 w 224"/>
                <a:gd name="T97" fmla="*/ 80 h 236"/>
                <a:gd name="T98" fmla="*/ 37 w 224"/>
                <a:gd name="T99" fmla="*/ 68 h 236"/>
                <a:gd name="T100" fmla="*/ 34 w 224"/>
                <a:gd name="T101" fmla="*/ 62 h 236"/>
                <a:gd name="T102" fmla="*/ 31 w 224"/>
                <a:gd name="T103" fmla="*/ 69 h 236"/>
                <a:gd name="T104" fmla="*/ 24 w 224"/>
                <a:gd name="T105" fmla="*/ 73 h 236"/>
                <a:gd name="T106" fmla="*/ 13 w 224"/>
                <a:gd name="T107" fmla="*/ 70 h 236"/>
                <a:gd name="T108" fmla="*/ 20 w 224"/>
                <a:gd name="T109" fmla="*/ 48 h 236"/>
                <a:gd name="T110" fmla="*/ 46 w 224"/>
                <a:gd name="T111" fmla="*/ 29 h 236"/>
                <a:gd name="T112" fmla="*/ 53 w 224"/>
                <a:gd name="T113" fmla="*/ 36 h 236"/>
                <a:gd name="T114" fmla="*/ 54 w 224"/>
                <a:gd name="T115" fmla="*/ 38 h 236"/>
                <a:gd name="T116" fmla="*/ 61 w 224"/>
                <a:gd name="T117" fmla="*/ 32 h 236"/>
                <a:gd name="T118" fmla="*/ 75 w 224"/>
                <a:gd name="T119" fmla="*/ 23 h 236"/>
                <a:gd name="T120" fmla="*/ 83 w 224"/>
                <a:gd name="T121" fmla="*/ 11 h 236"/>
                <a:gd name="T122" fmla="*/ 101 w 224"/>
                <a:gd name="T1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" h="236">
                  <a:moveTo>
                    <a:pt x="224" y="102"/>
                  </a:moveTo>
                  <a:cubicBezTo>
                    <a:pt x="217" y="100"/>
                    <a:pt x="217" y="100"/>
                    <a:pt x="217" y="100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216" y="99"/>
                    <a:pt x="216" y="99"/>
                    <a:pt x="211" y="92"/>
                  </a:cubicBezTo>
                  <a:cubicBezTo>
                    <a:pt x="211" y="92"/>
                    <a:pt x="211" y="92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2" y="85"/>
                    <a:pt x="201" y="85"/>
                    <a:pt x="200" y="85"/>
                  </a:cubicBezTo>
                  <a:cubicBezTo>
                    <a:pt x="200" y="85"/>
                    <a:pt x="200" y="85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5" y="81"/>
                    <a:pt x="195" y="81"/>
                    <a:pt x="191" y="78"/>
                  </a:cubicBezTo>
                  <a:cubicBezTo>
                    <a:pt x="191" y="78"/>
                    <a:pt x="191" y="78"/>
                    <a:pt x="185" y="80"/>
                  </a:cubicBezTo>
                  <a:cubicBezTo>
                    <a:pt x="185" y="80"/>
                    <a:pt x="185" y="80"/>
                    <a:pt x="182" y="92"/>
                  </a:cubicBezTo>
                  <a:cubicBezTo>
                    <a:pt x="182" y="92"/>
                    <a:pt x="182" y="93"/>
                    <a:pt x="182" y="93"/>
                  </a:cubicBezTo>
                  <a:cubicBezTo>
                    <a:pt x="182" y="93"/>
                    <a:pt x="182" y="93"/>
                    <a:pt x="180" y="95"/>
                  </a:cubicBezTo>
                  <a:cubicBezTo>
                    <a:pt x="180" y="95"/>
                    <a:pt x="180" y="95"/>
                    <a:pt x="181" y="96"/>
                  </a:cubicBezTo>
                  <a:cubicBezTo>
                    <a:pt x="182" y="97"/>
                    <a:pt x="182" y="97"/>
                    <a:pt x="183" y="98"/>
                  </a:cubicBezTo>
                  <a:cubicBezTo>
                    <a:pt x="183" y="98"/>
                    <a:pt x="183" y="98"/>
                    <a:pt x="184" y="110"/>
                  </a:cubicBezTo>
                  <a:cubicBezTo>
                    <a:pt x="184" y="111"/>
                    <a:pt x="183" y="112"/>
                    <a:pt x="183" y="112"/>
                  </a:cubicBezTo>
                  <a:cubicBezTo>
                    <a:pt x="182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75" y="112"/>
                  </a:cubicBezTo>
                  <a:cubicBezTo>
                    <a:pt x="174" y="112"/>
                    <a:pt x="174" y="112"/>
                    <a:pt x="173" y="112"/>
                  </a:cubicBezTo>
                  <a:cubicBezTo>
                    <a:pt x="173" y="112"/>
                    <a:pt x="173" y="112"/>
                    <a:pt x="165" y="103"/>
                  </a:cubicBezTo>
                  <a:cubicBezTo>
                    <a:pt x="165" y="103"/>
                    <a:pt x="165" y="103"/>
                    <a:pt x="160" y="98"/>
                  </a:cubicBezTo>
                  <a:cubicBezTo>
                    <a:pt x="160" y="98"/>
                    <a:pt x="160" y="98"/>
                    <a:pt x="153" y="96"/>
                  </a:cubicBezTo>
                  <a:cubicBezTo>
                    <a:pt x="153" y="96"/>
                    <a:pt x="153" y="96"/>
                    <a:pt x="152" y="96"/>
                  </a:cubicBezTo>
                  <a:cubicBezTo>
                    <a:pt x="152" y="96"/>
                    <a:pt x="152" y="96"/>
                    <a:pt x="146" y="92"/>
                  </a:cubicBezTo>
                  <a:cubicBezTo>
                    <a:pt x="146" y="92"/>
                    <a:pt x="146" y="92"/>
                    <a:pt x="131" y="91"/>
                  </a:cubicBezTo>
                  <a:cubicBezTo>
                    <a:pt x="131" y="91"/>
                    <a:pt x="131" y="91"/>
                    <a:pt x="120" y="94"/>
                  </a:cubicBezTo>
                  <a:cubicBezTo>
                    <a:pt x="120" y="94"/>
                    <a:pt x="120" y="94"/>
                    <a:pt x="113" y="95"/>
                  </a:cubicBezTo>
                  <a:cubicBezTo>
                    <a:pt x="113" y="95"/>
                    <a:pt x="113" y="95"/>
                    <a:pt x="112" y="97"/>
                  </a:cubicBezTo>
                  <a:cubicBezTo>
                    <a:pt x="112" y="97"/>
                    <a:pt x="112" y="97"/>
                    <a:pt x="120" y="100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100"/>
                    <a:pt x="120" y="100"/>
                    <a:pt x="126" y="97"/>
                  </a:cubicBezTo>
                  <a:cubicBezTo>
                    <a:pt x="126" y="97"/>
                    <a:pt x="126" y="97"/>
                    <a:pt x="127" y="97"/>
                  </a:cubicBezTo>
                  <a:cubicBezTo>
                    <a:pt x="127" y="97"/>
                    <a:pt x="127" y="97"/>
                    <a:pt x="135" y="97"/>
                  </a:cubicBezTo>
                  <a:cubicBezTo>
                    <a:pt x="136" y="97"/>
                    <a:pt x="137" y="97"/>
                    <a:pt x="138" y="98"/>
                  </a:cubicBezTo>
                  <a:cubicBezTo>
                    <a:pt x="138" y="99"/>
                    <a:pt x="138" y="100"/>
                    <a:pt x="138" y="100"/>
                  </a:cubicBezTo>
                  <a:cubicBezTo>
                    <a:pt x="138" y="100"/>
                    <a:pt x="138" y="100"/>
                    <a:pt x="134" y="114"/>
                  </a:cubicBezTo>
                  <a:cubicBezTo>
                    <a:pt x="134" y="114"/>
                    <a:pt x="133" y="115"/>
                    <a:pt x="133" y="115"/>
                  </a:cubicBezTo>
                  <a:cubicBezTo>
                    <a:pt x="133" y="115"/>
                    <a:pt x="133" y="115"/>
                    <a:pt x="119" y="126"/>
                  </a:cubicBezTo>
                  <a:cubicBezTo>
                    <a:pt x="118" y="127"/>
                    <a:pt x="116" y="127"/>
                    <a:pt x="115" y="126"/>
                  </a:cubicBezTo>
                  <a:cubicBezTo>
                    <a:pt x="115" y="126"/>
                    <a:pt x="115" y="126"/>
                    <a:pt x="113" y="124"/>
                  </a:cubicBezTo>
                  <a:cubicBezTo>
                    <a:pt x="113" y="124"/>
                    <a:pt x="113" y="124"/>
                    <a:pt x="93" y="109"/>
                  </a:cubicBezTo>
                  <a:cubicBezTo>
                    <a:pt x="93" y="109"/>
                    <a:pt x="93" y="109"/>
                    <a:pt x="91" y="112"/>
                  </a:cubicBezTo>
                  <a:cubicBezTo>
                    <a:pt x="91" y="112"/>
                    <a:pt x="91" y="112"/>
                    <a:pt x="112" y="126"/>
                  </a:cubicBezTo>
                  <a:cubicBezTo>
                    <a:pt x="112" y="126"/>
                    <a:pt x="112" y="126"/>
                    <a:pt x="119" y="131"/>
                  </a:cubicBezTo>
                  <a:cubicBezTo>
                    <a:pt x="119" y="131"/>
                    <a:pt x="119" y="131"/>
                    <a:pt x="130" y="121"/>
                  </a:cubicBezTo>
                  <a:cubicBezTo>
                    <a:pt x="131" y="120"/>
                    <a:pt x="132" y="120"/>
                    <a:pt x="133" y="120"/>
                  </a:cubicBezTo>
                  <a:cubicBezTo>
                    <a:pt x="133" y="120"/>
                    <a:pt x="134" y="121"/>
                    <a:pt x="134" y="122"/>
                  </a:cubicBezTo>
                  <a:cubicBezTo>
                    <a:pt x="134" y="122"/>
                    <a:pt x="134" y="122"/>
                    <a:pt x="135" y="124"/>
                  </a:cubicBezTo>
                  <a:cubicBezTo>
                    <a:pt x="136" y="124"/>
                    <a:pt x="136" y="124"/>
                    <a:pt x="136" y="125"/>
                  </a:cubicBezTo>
                  <a:cubicBezTo>
                    <a:pt x="136" y="125"/>
                    <a:pt x="136" y="125"/>
                    <a:pt x="137" y="141"/>
                  </a:cubicBezTo>
                  <a:cubicBezTo>
                    <a:pt x="137" y="142"/>
                    <a:pt x="137" y="143"/>
                    <a:pt x="137" y="143"/>
                  </a:cubicBezTo>
                  <a:cubicBezTo>
                    <a:pt x="137" y="143"/>
                    <a:pt x="137" y="143"/>
                    <a:pt x="131" y="151"/>
                  </a:cubicBezTo>
                  <a:cubicBezTo>
                    <a:pt x="131" y="151"/>
                    <a:pt x="131" y="151"/>
                    <a:pt x="130" y="165"/>
                  </a:cubicBezTo>
                  <a:cubicBezTo>
                    <a:pt x="130" y="165"/>
                    <a:pt x="130" y="165"/>
                    <a:pt x="133" y="170"/>
                  </a:cubicBezTo>
                  <a:cubicBezTo>
                    <a:pt x="133" y="170"/>
                    <a:pt x="133" y="170"/>
                    <a:pt x="140" y="180"/>
                  </a:cubicBezTo>
                  <a:cubicBezTo>
                    <a:pt x="140" y="181"/>
                    <a:pt x="140" y="182"/>
                    <a:pt x="140" y="183"/>
                  </a:cubicBezTo>
                  <a:cubicBezTo>
                    <a:pt x="140" y="183"/>
                    <a:pt x="140" y="183"/>
                    <a:pt x="135" y="196"/>
                  </a:cubicBezTo>
                  <a:cubicBezTo>
                    <a:pt x="135" y="196"/>
                    <a:pt x="135" y="196"/>
                    <a:pt x="137" y="197"/>
                  </a:cubicBezTo>
                  <a:cubicBezTo>
                    <a:pt x="138" y="198"/>
                    <a:pt x="138" y="199"/>
                    <a:pt x="138" y="200"/>
                  </a:cubicBezTo>
                  <a:cubicBezTo>
                    <a:pt x="138" y="200"/>
                    <a:pt x="138" y="200"/>
                    <a:pt x="128" y="230"/>
                  </a:cubicBezTo>
                  <a:cubicBezTo>
                    <a:pt x="128" y="231"/>
                    <a:pt x="127" y="231"/>
                    <a:pt x="126" y="232"/>
                  </a:cubicBezTo>
                  <a:cubicBezTo>
                    <a:pt x="126" y="232"/>
                    <a:pt x="126" y="232"/>
                    <a:pt x="117" y="236"/>
                  </a:cubicBezTo>
                  <a:cubicBezTo>
                    <a:pt x="116" y="236"/>
                    <a:pt x="115" y="236"/>
                    <a:pt x="114" y="236"/>
                  </a:cubicBezTo>
                  <a:cubicBezTo>
                    <a:pt x="114" y="236"/>
                    <a:pt x="114" y="236"/>
                    <a:pt x="112" y="234"/>
                  </a:cubicBezTo>
                  <a:cubicBezTo>
                    <a:pt x="111" y="233"/>
                    <a:pt x="108" y="231"/>
                    <a:pt x="103" y="226"/>
                  </a:cubicBezTo>
                  <a:cubicBezTo>
                    <a:pt x="87" y="211"/>
                    <a:pt x="87" y="210"/>
                    <a:pt x="87" y="209"/>
                  </a:cubicBezTo>
                  <a:cubicBezTo>
                    <a:pt x="87" y="208"/>
                    <a:pt x="86" y="200"/>
                    <a:pt x="86" y="197"/>
                  </a:cubicBezTo>
                  <a:cubicBezTo>
                    <a:pt x="86" y="197"/>
                    <a:pt x="86" y="197"/>
                    <a:pt x="78" y="188"/>
                  </a:cubicBezTo>
                  <a:cubicBezTo>
                    <a:pt x="78" y="188"/>
                    <a:pt x="78" y="188"/>
                    <a:pt x="71" y="182"/>
                  </a:cubicBezTo>
                  <a:cubicBezTo>
                    <a:pt x="70" y="182"/>
                    <a:pt x="70" y="182"/>
                    <a:pt x="70" y="181"/>
                  </a:cubicBezTo>
                  <a:cubicBezTo>
                    <a:pt x="70" y="181"/>
                    <a:pt x="70" y="181"/>
                    <a:pt x="66" y="174"/>
                  </a:cubicBezTo>
                  <a:cubicBezTo>
                    <a:pt x="66" y="174"/>
                    <a:pt x="66" y="174"/>
                    <a:pt x="64" y="173"/>
                  </a:cubicBezTo>
                  <a:cubicBezTo>
                    <a:pt x="64" y="173"/>
                    <a:pt x="64" y="173"/>
                    <a:pt x="61" y="174"/>
                  </a:cubicBezTo>
                  <a:cubicBezTo>
                    <a:pt x="60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5" y="173"/>
                  </a:cubicBezTo>
                  <a:cubicBezTo>
                    <a:pt x="55" y="173"/>
                    <a:pt x="55" y="173"/>
                    <a:pt x="46" y="181"/>
                  </a:cubicBezTo>
                  <a:cubicBezTo>
                    <a:pt x="46" y="181"/>
                    <a:pt x="46" y="181"/>
                    <a:pt x="45" y="181"/>
                  </a:cubicBezTo>
                  <a:cubicBezTo>
                    <a:pt x="45" y="181"/>
                    <a:pt x="45" y="181"/>
                    <a:pt x="36" y="185"/>
                  </a:cubicBezTo>
                  <a:cubicBezTo>
                    <a:pt x="36" y="186"/>
                    <a:pt x="35" y="186"/>
                    <a:pt x="34" y="185"/>
                  </a:cubicBezTo>
                  <a:cubicBezTo>
                    <a:pt x="34" y="185"/>
                    <a:pt x="34" y="185"/>
                    <a:pt x="11" y="174"/>
                  </a:cubicBezTo>
                  <a:cubicBezTo>
                    <a:pt x="10" y="173"/>
                    <a:pt x="9" y="172"/>
                    <a:pt x="9" y="171"/>
                  </a:cubicBezTo>
                  <a:cubicBezTo>
                    <a:pt x="9" y="171"/>
                    <a:pt x="9" y="171"/>
                    <a:pt x="9" y="165"/>
                  </a:cubicBezTo>
                  <a:cubicBezTo>
                    <a:pt x="9" y="165"/>
                    <a:pt x="9" y="165"/>
                    <a:pt x="4" y="160"/>
                  </a:cubicBezTo>
                  <a:cubicBezTo>
                    <a:pt x="3" y="159"/>
                    <a:pt x="3" y="158"/>
                    <a:pt x="4" y="157"/>
                  </a:cubicBezTo>
                  <a:cubicBezTo>
                    <a:pt x="4" y="157"/>
                    <a:pt x="4" y="157"/>
                    <a:pt x="6" y="150"/>
                  </a:cubicBezTo>
                  <a:cubicBezTo>
                    <a:pt x="6" y="150"/>
                    <a:pt x="6" y="150"/>
                    <a:pt x="15" y="125"/>
                  </a:cubicBezTo>
                  <a:cubicBezTo>
                    <a:pt x="15" y="124"/>
                    <a:pt x="16" y="123"/>
                    <a:pt x="16" y="123"/>
                  </a:cubicBezTo>
                  <a:cubicBezTo>
                    <a:pt x="16" y="123"/>
                    <a:pt x="16" y="123"/>
                    <a:pt x="22" y="121"/>
                  </a:cubicBezTo>
                  <a:cubicBezTo>
                    <a:pt x="22" y="121"/>
                    <a:pt x="22" y="121"/>
                    <a:pt x="27" y="115"/>
                  </a:cubicBezTo>
                  <a:cubicBezTo>
                    <a:pt x="27" y="115"/>
                    <a:pt x="27" y="114"/>
                    <a:pt x="28" y="114"/>
                  </a:cubicBezTo>
                  <a:cubicBezTo>
                    <a:pt x="28" y="114"/>
                    <a:pt x="28" y="114"/>
                    <a:pt x="39" y="110"/>
                  </a:cubicBezTo>
                  <a:cubicBezTo>
                    <a:pt x="40" y="109"/>
                    <a:pt x="41" y="109"/>
                    <a:pt x="42" y="110"/>
                  </a:cubicBezTo>
                  <a:cubicBezTo>
                    <a:pt x="42" y="110"/>
                    <a:pt x="42" y="110"/>
                    <a:pt x="46" y="114"/>
                  </a:cubicBezTo>
                  <a:cubicBezTo>
                    <a:pt x="46" y="114"/>
                    <a:pt x="46" y="114"/>
                    <a:pt x="56" y="111"/>
                  </a:cubicBezTo>
                  <a:cubicBezTo>
                    <a:pt x="56" y="111"/>
                    <a:pt x="56" y="111"/>
                    <a:pt x="57" y="111"/>
                  </a:cubicBezTo>
                  <a:cubicBezTo>
                    <a:pt x="57" y="110"/>
                    <a:pt x="58" y="109"/>
                    <a:pt x="59" y="108"/>
                  </a:cubicBezTo>
                  <a:cubicBezTo>
                    <a:pt x="59" y="108"/>
                    <a:pt x="59" y="108"/>
                    <a:pt x="68" y="105"/>
                  </a:cubicBezTo>
                  <a:cubicBezTo>
                    <a:pt x="68" y="105"/>
                    <a:pt x="68" y="105"/>
                    <a:pt x="82" y="101"/>
                  </a:cubicBezTo>
                  <a:cubicBezTo>
                    <a:pt x="82" y="101"/>
                    <a:pt x="82" y="101"/>
                    <a:pt x="83" y="100"/>
                  </a:cubicBezTo>
                  <a:cubicBezTo>
                    <a:pt x="83" y="100"/>
                    <a:pt x="83" y="100"/>
                    <a:pt x="81" y="95"/>
                  </a:cubicBezTo>
                  <a:cubicBezTo>
                    <a:pt x="81" y="95"/>
                    <a:pt x="81" y="95"/>
                    <a:pt x="76" y="98"/>
                  </a:cubicBezTo>
                  <a:cubicBezTo>
                    <a:pt x="76" y="98"/>
                    <a:pt x="75" y="99"/>
                    <a:pt x="74" y="98"/>
                  </a:cubicBezTo>
                  <a:cubicBezTo>
                    <a:pt x="74" y="98"/>
                    <a:pt x="74" y="98"/>
                    <a:pt x="62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94"/>
                    <a:pt x="64" y="99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3" y="102"/>
                    <a:pt x="62" y="103"/>
                    <a:pt x="61" y="103"/>
                  </a:cubicBezTo>
                  <a:cubicBezTo>
                    <a:pt x="61" y="103"/>
                    <a:pt x="61" y="103"/>
                    <a:pt x="57" y="102"/>
                  </a:cubicBezTo>
                  <a:cubicBezTo>
                    <a:pt x="56" y="102"/>
                    <a:pt x="56" y="102"/>
                    <a:pt x="55" y="102"/>
                  </a:cubicBezTo>
                  <a:cubicBezTo>
                    <a:pt x="55" y="102"/>
                    <a:pt x="55" y="102"/>
                    <a:pt x="55" y="101"/>
                  </a:cubicBezTo>
                  <a:cubicBezTo>
                    <a:pt x="54" y="101"/>
                    <a:pt x="53" y="100"/>
                    <a:pt x="50" y="98"/>
                  </a:cubicBezTo>
                  <a:cubicBezTo>
                    <a:pt x="50" y="98"/>
                    <a:pt x="50" y="98"/>
                    <a:pt x="40" y="92"/>
                  </a:cubicBezTo>
                  <a:cubicBezTo>
                    <a:pt x="40" y="92"/>
                    <a:pt x="40" y="92"/>
                    <a:pt x="38" y="93"/>
                  </a:cubicBezTo>
                  <a:cubicBezTo>
                    <a:pt x="38" y="93"/>
                    <a:pt x="38" y="93"/>
                    <a:pt x="50" y="99"/>
                  </a:cubicBezTo>
                  <a:cubicBezTo>
                    <a:pt x="51" y="100"/>
                    <a:pt x="51" y="101"/>
                    <a:pt x="51" y="102"/>
                  </a:cubicBezTo>
                  <a:cubicBezTo>
                    <a:pt x="51" y="102"/>
                    <a:pt x="51" y="102"/>
                    <a:pt x="50" y="106"/>
                  </a:cubicBezTo>
                  <a:cubicBezTo>
                    <a:pt x="50" y="107"/>
                    <a:pt x="49" y="108"/>
                    <a:pt x="48" y="108"/>
                  </a:cubicBezTo>
                  <a:cubicBezTo>
                    <a:pt x="47" y="108"/>
                    <a:pt x="46" y="108"/>
                    <a:pt x="45" y="107"/>
                  </a:cubicBezTo>
                  <a:cubicBezTo>
                    <a:pt x="45" y="107"/>
                    <a:pt x="45" y="107"/>
                    <a:pt x="43" y="103"/>
                  </a:cubicBezTo>
                  <a:cubicBezTo>
                    <a:pt x="43" y="103"/>
                    <a:pt x="43" y="103"/>
                    <a:pt x="34" y="101"/>
                  </a:cubicBezTo>
                  <a:cubicBezTo>
                    <a:pt x="34" y="101"/>
                    <a:pt x="34" y="101"/>
                    <a:pt x="24" y="106"/>
                  </a:cubicBezTo>
                  <a:cubicBezTo>
                    <a:pt x="24" y="106"/>
                    <a:pt x="24" y="106"/>
                    <a:pt x="22" y="116"/>
                  </a:cubicBezTo>
                  <a:cubicBezTo>
                    <a:pt x="22" y="117"/>
                    <a:pt x="22" y="117"/>
                    <a:pt x="21" y="118"/>
                  </a:cubicBezTo>
                  <a:cubicBezTo>
                    <a:pt x="21" y="118"/>
                    <a:pt x="21" y="118"/>
                    <a:pt x="13" y="124"/>
                  </a:cubicBezTo>
                  <a:cubicBezTo>
                    <a:pt x="13" y="124"/>
                    <a:pt x="12" y="125"/>
                    <a:pt x="11" y="124"/>
                  </a:cubicBezTo>
                  <a:cubicBezTo>
                    <a:pt x="10" y="124"/>
                    <a:pt x="9" y="124"/>
                    <a:pt x="9" y="123"/>
                  </a:cubicBezTo>
                  <a:cubicBezTo>
                    <a:pt x="9" y="123"/>
                    <a:pt x="9" y="123"/>
                    <a:pt x="4" y="112"/>
                  </a:cubicBezTo>
                  <a:cubicBezTo>
                    <a:pt x="3" y="111"/>
                    <a:pt x="3" y="110"/>
                    <a:pt x="3" y="110"/>
                  </a:cubicBezTo>
                  <a:cubicBezTo>
                    <a:pt x="4" y="109"/>
                    <a:pt x="4" y="108"/>
                    <a:pt x="5" y="108"/>
                  </a:cubicBezTo>
                  <a:cubicBezTo>
                    <a:pt x="5" y="108"/>
                    <a:pt x="5" y="108"/>
                    <a:pt x="13" y="104"/>
                  </a:cubicBezTo>
                  <a:cubicBezTo>
                    <a:pt x="13" y="104"/>
                    <a:pt x="13" y="104"/>
                    <a:pt x="13" y="102"/>
                  </a:cubicBezTo>
                  <a:cubicBezTo>
                    <a:pt x="13" y="102"/>
                    <a:pt x="13" y="102"/>
                    <a:pt x="10" y="102"/>
                  </a:cubicBezTo>
                  <a:cubicBezTo>
                    <a:pt x="9" y="102"/>
                    <a:pt x="8" y="101"/>
                    <a:pt x="8" y="100"/>
                  </a:cubicBezTo>
                  <a:cubicBezTo>
                    <a:pt x="7" y="100"/>
                    <a:pt x="7" y="98"/>
                    <a:pt x="8" y="98"/>
                  </a:cubicBezTo>
                  <a:cubicBezTo>
                    <a:pt x="8" y="98"/>
                    <a:pt x="8" y="98"/>
                    <a:pt x="11" y="92"/>
                  </a:cubicBezTo>
                  <a:cubicBezTo>
                    <a:pt x="11" y="92"/>
                    <a:pt x="11" y="92"/>
                    <a:pt x="7" y="91"/>
                  </a:cubicBezTo>
                  <a:cubicBezTo>
                    <a:pt x="6" y="91"/>
                    <a:pt x="5" y="91"/>
                    <a:pt x="5" y="90"/>
                  </a:cubicBezTo>
                  <a:cubicBezTo>
                    <a:pt x="5" y="90"/>
                    <a:pt x="5" y="90"/>
                    <a:pt x="4" y="87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1" y="86"/>
                    <a:pt x="0" y="85"/>
                    <a:pt x="1" y="84"/>
                  </a:cubicBezTo>
                  <a:cubicBezTo>
                    <a:pt x="1" y="84"/>
                    <a:pt x="1" y="84"/>
                    <a:pt x="1" y="79"/>
                  </a:cubicBezTo>
                  <a:cubicBezTo>
                    <a:pt x="1" y="79"/>
                    <a:pt x="2" y="78"/>
                    <a:pt x="3" y="77"/>
                  </a:cubicBezTo>
                  <a:cubicBezTo>
                    <a:pt x="4" y="77"/>
                    <a:pt x="4" y="77"/>
                    <a:pt x="5" y="77"/>
                  </a:cubicBezTo>
                  <a:cubicBezTo>
                    <a:pt x="5" y="77"/>
                    <a:pt x="5" y="77"/>
                    <a:pt x="17" y="84"/>
                  </a:cubicBezTo>
                  <a:cubicBezTo>
                    <a:pt x="17" y="84"/>
                    <a:pt x="17" y="84"/>
                    <a:pt x="18" y="80"/>
                  </a:cubicBezTo>
                  <a:cubicBezTo>
                    <a:pt x="18" y="80"/>
                    <a:pt x="19" y="79"/>
                    <a:pt x="19" y="79"/>
                  </a:cubicBezTo>
                  <a:cubicBezTo>
                    <a:pt x="19" y="79"/>
                    <a:pt x="19" y="79"/>
                    <a:pt x="25" y="76"/>
                  </a:cubicBezTo>
                  <a:cubicBezTo>
                    <a:pt x="25" y="76"/>
                    <a:pt x="25" y="76"/>
                    <a:pt x="37" y="68"/>
                  </a:cubicBezTo>
                  <a:cubicBezTo>
                    <a:pt x="37" y="68"/>
                    <a:pt x="37" y="68"/>
                    <a:pt x="42" y="61"/>
                  </a:cubicBezTo>
                  <a:cubicBezTo>
                    <a:pt x="42" y="61"/>
                    <a:pt x="42" y="61"/>
                    <a:pt x="34" y="55"/>
                  </a:cubicBezTo>
                  <a:cubicBezTo>
                    <a:pt x="34" y="55"/>
                    <a:pt x="34" y="55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2" y="69"/>
                  </a:cubicBezTo>
                  <a:cubicBezTo>
                    <a:pt x="32" y="69"/>
                    <a:pt x="32" y="69"/>
                    <a:pt x="31" y="69"/>
                  </a:cubicBezTo>
                  <a:cubicBezTo>
                    <a:pt x="31" y="69"/>
                    <a:pt x="31" y="69"/>
                    <a:pt x="30" y="72"/>
                  </a:cubicBezTo>
                  <a:cubicBezTo>
                    <a:pt x="30" y="73"/>
                    <a:pt x="28" y="73"/>
                    <a:pt x="27" y="73"/>
                  </a:cubicBezTo>
                  <a:cubicBezTo>
                    <a:pt x="27" y="73"/>
                    <a:pt x="27" y="73"/>
                    <a:pt x="24" y="73"/>
                  </a:cubicBezTo>
                  <a:cubicBezTo>
                    <a:pt x="24" y="73"/>
                    <a:pt x="24" y="73"/>
                    <a:pt x="20" y="75"/>
                  </a:cubicBezTo>
                  <a:cubicBezTo>
                    <a:pt x="18" y="76"/>
                    <a:pt x="17" y="76"/>
                    <a:pt x="16" y="75"/>
                  </a:cubicBezTo>
                  <a:cubicBezTo>
                    <a:pt x="16" y="75"/>
                    <a:pt x="16" y="75"/>
                    <a:pt x="13" y="70"/>
                  </a:cubicBezTo>
                  <a:cubicBezTo>
                    <a:pt x="12" y="69"/>
                    <a:pt x="12" y="68"/>
                    <a:pt x="12" y="67"/>
                  </a:cubicBezTo>
                  <a:cubicBezTo>
                    <a:pt x="12" y="67"/>
                    <a:pt x="12" y="67"/>
                    <a:pt x="19" y="49"/>
                  </a:cubicBezTo>
                  <a:cubicBezTo>
                    <a:pt x="19" y="49"/>
                    <a:pt x="20" y="48"/>
                    <a:pt x="20" y="48"/>
                  </a:cubicBezTo>
                  <a:cubicBezTo>
                    <a:pt x="20" y="48"/>
                    <a:pt x="20" y="48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46" y="29"/>
                  </a:cubicBezTo>
                  <a:cubicBezTo>
                    <a:pt x="48" y="28"/>
                    <a:pt x="49" y="28"/>
                    <a:pt x="50" y="29"/>
                  </a:cubicBezTo>
                  <a:cubicBezTo>
                    <a:pt x="50" y="29"/>
                    <a:pt x="50" y="29"/>
                    <a:pt x="53" y="33"/>
                  </a:cubicBezTo>
                  <a:cubicBezTo>
                    <a:pt x="54" y="34"/>
                    <a:pt x="54" y="35"/>
                    <a:pt x="53" y="36"/>
                  </a:cubicBezTo>
                  <a:cubicBezTo>
                    <a:pt x="53" y="36"/>
                    <a:pt x="53" y="36"/>
                    <a:pt x="49" y="43"/>
                  </a:cubicBezTo>
                  <a:cubicBezTo>
                    <a:pt x="49" y="43"/>
                    <a:pt x="49" y="43"/>
                    <a:pt x="50" y="45"/>
                  </a:cubicBezTo>
                  <a:cubicBezTo>
                    <a:pt x="50" y="45"/>
                    <a:pt x="50" y="45"/>
                    <a:pt x="54" y="38"/>
                  </a:cubicBezTo>
                  <a:cubicBezTo>
                    <a:pt x="54" y="38"/>
                    <a:pt x="54" y="37"/>
                    <a:pt x="55" y="37"/>
                  </a:cubicBezTo>
                  <a:cubicBezTo>
                    <a:pt x="55" y="37"/>
                    <a:pt x="55" y="37"/>
                    <a:pt x="61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1" y="32"/>
                    <a:pt x="69" y="27"/>
                  </a:cubicBezTo>
                  <a:cubicBezTo>
                    <a:pt x="69" y="27"/>
                    <a:pt x="69" y="27"/>
                    <a:pt x="74" y="23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5" y="23"/>
                    <a:pt x="75" y="23"/>
                    <a:pt x="81" y="21"/>
                  </a:cubicBezTo>
                  <a:cubicBezTo>
                    <a:pt x="80" y="20"/>
                    <a:pt x="80" y="19"/>
                    <a:pt x="80" y="18"/>
                  </a:cubicBezTo>
                  <a:cubicBezTo>
                    <a:pt x="80" y="18"/>
                    <a:pt x="80" y="18"/>
                    <a:pt x="83" y="11"/>
                  </a:cubicBezTo>
                  <a:cubicBezTo>
                    <a:pt x="83" y="10"/>
                    <a:pt x="85" y="9"/>
                    <a:pt x="86" y="9"/>
                  </a:cubicBezTo>
                  <a:cubicBezTo>
                    <a:pt x="86" y="9"/>
                    <a:pt x="86" y="9"/>
                    <a:pt x="91" y="11"/>
                  </a:cubicBezTo>
                  <a:cubicBezTo>
                    <a:pt x="91" y="11"/>
                    <a:pt x="91" y="11"/>
                    <a:pt x="101" y="0"/>
                  </a:cubicBezTo>
                  <a:cubicBezTo>
                    <a:pt x="150" y="5"/>
                    <a:pt x="195" y="36"/>
                    <a:pt x="217" y="84"/>
                  </a:cubicBezTo>
                  <a:cubicBezTo>
                    <a:pt x="220" y="90"/>
                    <a:pt x="222" y="96"/>
                    <a:pt x="224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/>
            </p:cNvSpPr>
            <p:nvPr userDrawn="1"/>
          </p:nvSpPr>
          <p:spPr bwMode="gray">
            <a:xfrm>
              <a:off x="11104563" y="2979738"/>
              <a:ext cx="104775" cy="131763"/>
            </a:xfrm>
            <a:custGeom>
              <a:avLst/>
              <a:gdLst>
                <a:gd name="T0" fmla="*/ 10 w 13"/>
                <a:gd name="T1" fmla="*/ 3 h 16"/>
                <a:gd name="T2" fmla="*/ 4 w 13"/>
                <a:gd name="T3" fmla="*/ 1 h 16"/>
                <a:gd name="T4" fmla="*/ 0 w 13"/>
                <a:gd name="T5" fmla="*/ 2 h 16"/>
                <a:gd name="T6" fmla="*/ 1 w 13"/>
                <a:gd name="T7" fmla="*/ 6 h 16"/>
                <a:gd name="T8" fmla="*/ 7 w 13"/>
                <a:gd name="T9" fmla="*/ 10 h 16"/>
                <a:gd name="T10" fmla="*/ 13 w 13"/>
                <a:gd name="T11" fmla="*/ 16 h 16"/>
                <a:gd name="T12" fmla="*/ 10 w 13"/>
                <a:gd name="T1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7"/>
                    <a:pt x="7" y="9"/>
                    <a:pt x="7" y="10"/>
                  </a:cubicBezTo>
                  <a:cubicBezTo>
                    <a:pt x="8" y="11"/>
                    <a:pt x="11" y="14"/>
                    <a:pt x="13" y="16"/>
                  </a:cubicBezTo>
                  <a:cubicBezTo>
                    <a:pt x="13" y="12"/>
                    <a:pt x="11" y="8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gray">
            <a:xfrm>
              <a:off x="10520363" y="3536950"/>
              <a:ext cx="122237" cy="261938"/>
            </a:xfrm>
            <a:custGeom>
              <a:avLst/>
              <a:gdLst>
                <a:gd name="T0" fmla="*/ 12 w 15"/>
                <a:gd name="T1" fmla="*/ 7 h 32"/>
                <a:gd name="T2" fmla="*/ 12 w 15"/>
                <a:gd name="T3" fmla="*/ 6 h 32"/>
                <a:gd name="T4" fmla="*/ 9 w 15"/>
                <a:gd name="T5" fmla="*/ 1 h 32"/>
                <a:gd name="T6" fmla="*/ 6 w 15"/>
                <a:gd name="T7" fmla="*/ 0 h 32"/>
                <a:gd name="T8" fmla="*/ 4 w 15"/>
                <a:gd name="T9" fmla="*/ 2 h 32"/>
                <a:gd name="T10" fmla="*/ 1 w 15"/>
                <a:gd name="T11" fmla="*/ 11 h 32"/>
                <a:gd name="T12" fmla="*/ 1 w 15"/>
                <a:gd name="T13" fmla="*/ 11 h 32"/>
                <a:gd name="T14" fmla="*/ 0 w 15"/>
                <a:gd name="T15" fmla="*/ 16 h 32"/>
                <a:gd name="T16" fmla="*/ 0 w 15"/>
                <a:gd name="T17" fmla="*/ 18 h 32"/>
                <a:gd name="T18" fmla="*/ 3 w 15"/>
                <a:gd name="T19" fmla="*/ 25 h 32"/>
                <a:gd name="T20" fmla="*/ 3 w 15"/>
                <a:gd name="T21" fmla="*/ 28 h 32"/>
                <a:gd name="T22" fmla="*/ 5 w 15"/>
                <a:gd name="T23" fmla="*/ 31 h 32"/>
                <a:gd name="T24" fmla="*/ 12 w 15"/>
                <a:gd name="T25" fmla="*/ 32 h 32"/>
                <a:gd name="T26" fmla="*/ 13 w 15"/>
                <a:gd name="T27" fmla="*/ 32 h 32"/>
                <a:gd name="T28" fmla="*/ 14 w 15"/>
                <a:gd name="T29" fmla="*/ 31 h 32"/>
                <a:gd name="T30" fmla="*/ 15 w 15"/>
                <a:gd name="T31" fmla="*/ 29 h 32"/>
                <a:gd name="T32" fmla="*/ 12 w 15"/>
                <a:gd name="T33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2">
                  <a:moveTo>
                    <a:pt x="12" y="7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30"/>
                    <a:pt x="4" y="31"/>
                    <a:pt x="5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5" y="31"/>
                    <a:pt x="15" y="30"/>
                    <a:pt x="15" y="2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376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Walkin 3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roup 349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53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8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68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24" name="Group 23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25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288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5" name="Group 24"/>
          <p:cNvGrpSpPr>
            <a:grpSpLocks noChangeAspect="1"/>
          </p:cNvGrpSpPr>
          <p:nvPr userDrawn="1"/>
        </p:nvGrpSpPr>
        <p:grpSpPr bwMode="gray">
          <a:xfrm>
            <a:off x="8139922" y="2274644"/>
            <a:ext cx="3698060" cy="4251575"/>
            <a:chOff x="-2678117" y="1466852"/>
            <a:chExt cx="2959107" cy="3402017"/>
          </a:xfrm>
        </p:grpSpPr>
        <p:sp>
          <p:nvSpPr>
            <p:cNvPr id="26" name="Freeform 47"/>
            <p:cNvSpPr>
              <a:spLocks/>
            </p:cNvSpPr>
            <p:nvPr userDrawn="1"/>
          </p:nvSpPr>
          <p:spPr bwMode="gray">
            <a:xfrm>
              <a:off x="-454024" y="3433767"/>
              <a:ext cx="500064" cy="496888"/>
            </a:xfrm>
            <a:custGeom>
              <a:avLst/>
              <a:gdLst>
                <a:gd name="T0" fmla="*/ 7 w 62"/>
                <a:gd name="T1" fmla="*/ 0 h 61"/>
                <a:gd name="T2" fmla="*/ 0 w 62"/>
                <a:gd name="T3" fmla="*/ 7 h 61"/>
                <a:gd name="T4" fmla="*/ 53 w 62"/>
                <a:gd name="T5" fmla="*/ 60 h 61"/>
                <a:gd name="T6" fmla="*/ 57 w 62"/>
                <a:gd name="T7" fmla="*/ 61 h 61"/>
                <a:gd name="T8" fmla="*/ 60 w 62"/>
                <a:gd name="T9" fmla="*/ 60 h 61"/>
                <a:gd name="T10" fmla="*/ 60 w 62"/>
                <a:gd name="T11" fmla="*/ 53 h 61"/>
                <a:gd name="T12" fmla="*/ 7 w 6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7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5"/>
                    <a:pt x="60" y="5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8"/>
            <p:cNvSpPr>
              <a:spLocks/>
            </p:cNvSpPr>
            <p:nvPr userDrawn="1"/>
          </p:nvSpPr>
          <p:spPr bwMode="gray">
            <a:xfrm>
              <a:off x="-2232029" y="1630365"/>
              <a:ext cx="484189" cy="498476"/>
            </a:xfrm>
            <a:custGeom>
              <a:avLst/>
              <a:gdLst>
                <a:gd name="T0" fmla="*/ 8 w 60"/>
                <a:gd name="T1" fmla="*/ 2 h 61"/>
                <a:gd name="T2" fmla="*/ 2 w 60"/>
                <a:gd name="T3" fmla="*/ 2 h 61"/>
                <a:gd name="T4" fmla="*/ 2 w 60"/>
                <a:gd name="T5" fmla="*/ 9 h 61"/>
                <a:gd name="T6" fmla="*/ 54 w 60"/>
                <a:gd name="T7" fmla="*/ 61 h 61"/>
                <a:gd name="T8" fmla="*/ 60 w 60"/>
                <a:gd name="T9" fmla="*/ 54 h 61"/>
                <a:gd name="T10" fmla="*/ 8 w 60"/>
                <a:gd name="T11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1">
                  <a:moveTo>
                    <a:pt x="8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0" y="54"/>
                    <a:pt x="60" y="54"/>
                    <a:pt x="60" y="54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9"/>
            <p:cNvSpPr>
              <a:spLocks/>
            </p:cNvSpPr>
            <p:nvPr userDrawn="1"/>
          </p:nvSpPr>
          <p:spPr bwMode="gray">
            <a:xfrm>
              <a:off x="-1262064" y="4273556"/>
              <a:ext cx="168275" cy="179388"/>
            </a:xfrm>
            <a:custGeom>
              <a:avLst/>
              <a:gdLst>
                <a:gd name="T0" fmla="*/ 0 w 106"/>
                <a:gd name="T1" fmla="*/ 113 h 113"/>
                <a:gd name="T2" fmla="*/ 106 w 106"/>
                <a:gd name="T3" fmla="*/ 113 h 113"/>
                <a:gd name="T4" fmla="*/ 106 w 106"/>
                <a:gd name="T5" fmla="*/ 46 h 113"/>
                <a:gd name="T6" fmla="*/ 0 w 106"/>
                <a:gd name="T7" fmla="*/ 0 h 113"/>
                <a:gd name="T8" fmla="*/ 0 w 106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3">
                  <a:moveTo>
                    <a:pt x="0" y="113"/>
                  </a:moveTo>
                  <a:lnTo>
                    <a:pt x="106" y="113"/>
                  </a:lnTo>
                  <a:lnTo>
                    <a:pt x="106" y="4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0"/>
            <p:cNvSpPr>
              <a:spLocks/>
            </p:cNvSpPr>
            <p:nvPr userDrawn="1"/>
          </p:nvSpPr>
          <p:spPr bwMode="gray">
            <a:xfrm>
              <a:off x="-1262064" y="4208468"/>
              <a:ext cx="168275" cy="138113"/>
            </a:xfrm>
            <a:custGeom>
              <a:avLst/>
              <a:gdLst>
                <a:gd name="T0" fmla="*/ 0 w 106"/>
                <a:gd name="T1" fmla="*/ 0 h 87"/>
                <a:gd name="T2" fmla="*/ 0 w 106"/>
                <a:gd name="T3" fmla="*/ 41 h 87"/>
                <a:gd name="T4" fmla="*/ 106 w 106"/>
                <a:gd name="T5" fmla="*/ 87 h 87"/>
                <a:gd name="T6" fmla="*/ 106 w 106"/>
                <a:gd name="T7" fmla="*/ 0 h 87"/>
                <a:gd name="T8" fmla="*/ 0 w 106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7">
                  <a:moveTo>
                    <a:pt x="0" y="0"/>
                  </a:moveTo>
                  <a:lnTo>
                    <a:pt x="0" y="41"/>
                  </a:lnTo>
                  <a:lnTo>
                    <a:pt x="106" y="87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1"/>
            <p:cNvSpPr>
              <a:spLocks/>
            </p:cNvSpPr>
            <p:nvPr userDrawn="1"/>
          </p:nvSpPr>
          <p:spPr bwMode="gray">
            <a:xfrm>
              <a:off x="-2597155" y="4673606"/>
              <a:ext cx="2878145" cy="195263"/>
            </a:xfrm>
            <a:custGeom>
              <a:avLst/>
              <a:gdLst>
                <a:gd name="T0" fmla="*/ 344 w 356"/>
                <a:gd name="T1" fmla="*/ 0 h 24"/>
                <a:gd name="T2" fmla="*/ 11 w 356"/>
                <a:gd name="T3" fmla="*/ 0 h 24"/>
                <a:gd name="T4" fmla="*/ 0 w 356"/>
                <a:gd name="T5" fmla="*/ 12 h 24"/>
                <a:gd name="T6" fmla="*/ 11 w 356"/>
                <a:gd name="T7" fmla="*/ 24 h 24"/>
                <a:gd name="T8" fmla="*/ 344 w 356"/>
                <a:gd name="T9" fmla="*/ 24 h 24"/>
                <a:gd name="T10" fmla="*/ 356 w 356"/>
                <a:gd name="T11" fmla="*/ 12 h 24"/>
                <a:gd name="T12" fmla="*/ 344 w 35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">
                  <a:moveTo>
                    <a:pt x="34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50" y="24"/>
                    <a:pt x="356" y="18"/>
                    <a:pt x="356" y="12"/>
                  </a:cubicBezTo>
                  <a:cubicBezTo>
                    <a:pt x="356" y="5"/>
                    <a:pt x="350" y="0"/>
                    <a:pt x="344" y="0"/>
                  </a:cubicBez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1" name="Freeform 52"/>
            <p:cNvSpPr>
              <a:spLocks/>
            </p:cNvSpPr>
            <p:nvPr userDrawn="1"/>
          </p:nvSpPr>
          <p:spPr bwMode="gray">
            <a:xfrm>
              <a:off x="-1698627" y="4371981"/>
              <a:ext cx="985840" cy="358775"/>
            </a:xfrm>
            <a:custGeom>
              <a:avLst/>
              <a:gdLst>
                <a:gd name="T0" fmla="*/ 0 w 621"/>
                <a:gd name="T1" fmla="*/ 0 h 226"/>
                <a:gd name="T2" fmla="*/ 0 w 621"/>
                <a:gd name="T3" fmla="*/ 226 h 226"/>
                <a:gd name="T4" fmla="*/ 621 w 621"/>
                <a:gd name="T5" fmla="*/ 226 h 226"/>
                <a:gd name="T6" fmla="*/ 137 w 621"/>
                <a:gd name="T7" fmla="*/ 0 h 226"/>
                <a:gd name="T8" fmla="*/ 0 w 621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26">
                  <a:moveTo>
                    <a:pt x="0" y="0"/>
                  </a:moveTo>
                  <a:lnTo>
                    <a:pt x="0" y="226"/>
                  </a:lnTo>
                  <a:lnTo>
                    <a:pt x="621" y="226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3"/>
            <p:cNvSpPr>
              <a:spLocks/>
            </p:cNvSpPr>
            <p:nvPr userDrawn="1"/>
          </p:nvSpPr>
          <p:spPr bwMode="gray">
            <a:xfrm>
              <a:off x="-1481139" y="4371981"/>
              <a:ext cx="833440" cy="358775"/>
            </a:xfrm>
            <a:custGeom>
              <a:avLst/>
              <a:gdLst>
                <a:gd name="T0" fmla="*/ 525 w 525"/>
                <a:gd name="T1" fmla="*/ 0 h 226"/>
                <a:gd name="T2" fmla="*/ 0 w 525"/>
                <a:gd name="T3" fmla="*/ 0 h 226"/>
                <a:gd name="T4" fmla="*/ 484 w 525"/>
                <a:gd name="T5" fmla="*/ 226 h 226"/>
                <a:gd name="T6" fmla="*/ 525 w 525"/>
                <a:gd name="T7" fmla="*/ 226 h 226"/>
                <a:gd name="T8" fmla="*/ 525 w 525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26">
                  <a:moveTo>
                    <a:pt x="525" y="0"/>
                  </a:moveTo>
                  <a:lnTo>
                    <a:pt x="0" y="0"/>
                  </a:lnTo>
                  <a:lnTo>
                    <a:pt x="484" y="226"/>
                  </a:lnTo>
                  <a:lnTo>
                    <a:pt x="525" y="22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4"/>
            <p:cNvSpPr>
              <a:spLocks/>
            </p:cNvSpPr>
            <p:nvPr userDrawn="1"/>
          </p:nvSpPr>
          <p:spPr bwMode="gray">
            <a:xfrm>
              <a:off x="-1481139" y="4541844"/>
              <a:ext cx="1228728" cy="228600"/>
            </a:xfrm>
            <a:custGeom>
              <a:avLst/>
              <a:gdLst>
                <a:gd name="T0" fmla="*/ 0 w 774"/>
                <a:gd name="T1" fmla="*/ 0 h 144"/>
                <a:gd name="T2" fmla="*/ 306 w 774"/>
                <a:gd name="T3" fmla="*/ 144 h 144"/>
                <a:gd name="T4" fmla="*/ 774 w 774"/>
                <a:gd name="T5" fmla="*/ 144 h 144"/>
                <a:gd name="T6" fmla="*/ 774 w 774"/>
                <a:gd name="T7" fmla="*/ 0 h 144"/>
                <a:gd name="T8" fmla="*/ 0 w 77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144">
                  <a:moveTo>
                    <a:pt x="0" y="0"/>
                  </a:moveTo>
                  <a:lnTo>
                    <a:pt x="306" y="144"/>
                  </a:lnTo>
                  <a:lnTo>
                    <a:pt x="774" y="144"/>
                  </a:lnTo>
                  <a:lnTo>
                    <a:pt x="7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5"/>
            <p:cNvSpPr>
              <a:spLocks/>
            </p:cNvSpPr>
            <p:nvPr userDrawn="1"/>
          </p:nvSpPr>
          <p:spPr bwMode="gray">
            <a:xfrm>
              <a:off x="-2103441" y="4541844"/>
              <a:ext cx="1108078" cy="228600"/>
            </a:xfrm>
            <a:custGeom>
              <a:avLst/>
              <a:gdLst>
                <a:gd name="T0" fmla="*/ 0 w 698"/>
                <a:gd name="T1" fmla="*/ 0 h 144"/>
                <a:gd name="T2" fmla="*/ 0 w 698"/>
                <a:gd name="T3" fmla="*/ 144 h 144"/>
                <a:gd name="T4" fmla="*/ 698 w 698"/>
                <a:gd name="T5" fmla="*/ 144 h 144"/>
                <a:gd name="T6" fmla="*/ 392 w 698"/>
                <a:gd name="T7" fmla="*/ 0 h 144"/>
                <a:gd name="T8" fmla="*/ 0 w 698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44">
                  <a:moveTo>
                    <a:pt x="0" y="0"/>
                  </a:moveTo>
                  <a:lnTo>
                    <a:pt x="0" y="144"/>
                  </a:lnTo>
                  <a:lnTo>
                    <a:pt x="698" y="144"/>
                  </a:lnTo>
                  <a:lnTo>
                    <a:pt x="3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6"/>
            <p:cNvSpPr>
              <a:spLocks/>
            </p:cNvSpPr>
            <p:nvPr userDrawn="1"/>
          </p:nvSpPr>
          <p:spPr bwMode="gray">
            <a:xfrm>
              <a:off x="-2678117" y="1752602"/>
              <a:ext cx="1876430" cy="2497141"/>
            </a:xfrm>
            <a:custGeom>
              <a:avLst/>
              <a:gdLst>
                <a:gd name="T0" fmla="*/ 186 w 232"/>
                <a:gd name="T1" fmla="*/ 285 h 306"/>
                <a:gd name="T2" fmla="*/ 84 w 232"/>
                <a:gd name="T3" fmla="*/ 239 h 306"/>
                <a:gd name="T4" fmla="*/ 84 w 232"/>
                <a:gd name="T5" fmla="*/ 15 h 306"/>
                <a:gd name="T6" fmla="*/ 70 w 232"/>
                <a:gd name="T7" fmla="*/ 0 h 306"/>
                <a:gd name="T8" fmla="*/ 70 w 232"/>
                <a:gd name="T9" fmla="*/ 254 h 306"/>
                <a:gd name="T10" fmla="*/ 185 w 232"/>
                <a:gd name="T11" fmla="*/ 306 h 306"/>
                <a:gd name="T12" fmla="*/ 196 w 232"/>
                <a:gd name="T13" fmla="*/ 306 h 306"/>
                <a:gd name="T14" fmla="*/ 232 w 232"/>
                <a:gd name="T15" fmla="*/ 303 h 306"/>
                <a:gd name="T16" fmla="*/ 195 w 232"/>
                <a:gd name="T17" fmla="*/ 286 h 306"/>
                <a:gd name="T18" fmla="*/ 186 w 232"/>
                <a:gd name="T19" fmla="*/ 28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306">
                  <a:moveTo>
                    <a:pt x="186" y="285"/>
                  </a:moveTo>
                  <a:cubicBezTo>
                    <a:pt x="148" y="283"/>
                    <a:pt x="112" y="267"/>
                    <a:pt x="84" y="239"/>
                  </a:cubicBezTo>
                  <a:cubicBezTo>
                    <a:pt x="23" y="177"/>
                    <a:pt x="23" y="77"/>
                    <a:pt x="84" y="1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70"/>
                    <a:pt x="0" y="184"/>
                    <a:pt x="70" y="254"/>
                  </a:cubicBezTo>
                  <a:cubicBezTo>
                    <a:pt x="101" y="285"/>
                    <a:pt x="141" y="303"/>
                    <a:pt x="185" y="306"/>
                  </a:cubicBezTo>
                  <a:cubicBezTo>
                    <a:pt x="189" y="306"/>
                    <a:pt x="192" y="306"/>
                    <a:pt x="196" y="306"/>
                  </a:cubicBezTo>
                  <a:cubicBezTo>
                    <a:pt x="208" y="306"/>
                    <a:pt x="220" y="305"/>
                    <a:pt x="232" y="303"/>
                  </a:cubicBezTo>
                  <a:cubicBezTo>
                    <a:pt x="195" y="286"/>
                    <a:pt x="195" y="286"/>
                    <a:pt x="195" y="286"/>
                  </a:cubicBezTo>
                  <a:cubicBezTo>
                    <a:pt x="192" y="286"/>
                    <a:pt x="189" y="285"/>
                    <a:pt x="186" y="285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7"/>
            <p:cNvSpPr>
              <a:spLocks/>
            </p:cNvSpPr>
            <p:nvPr userDrawn="1"/>
          </p:nvSpPr>
          <p:spPr bwMode="gray">
            <a:xfrm>
              <a:off x="-1101726" y="3702055"/>
              <a:ext cx="1035053" cy="522288"/>
            </a:xfrm>
            <a:custGeom>
              <a:avLst/>
              <a:gdLst>
                <a:gd name="T0" fmla="*/ 113 w 128"/>
                <a:gd name="T1" fmla="*/ 0 h 64"/>
                <a:gd name="T2" fmla="*/ 0 w 128"/>
                <a:gd name="T3" fmla="*/ 47 h 64"/>
                <a:gd name="T4" fmla="*/ 37 w 128"/>
                <a:gd name="T5" fmla="*/ 64 h 64"/>
                <a:gd name="T6" fmla="*/ 128 w 128"/>
                <a:gd name="T7" fmla="*/ 15 h 64"/>
                <a:gd name="T8" fmla="*/ 113 w 12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4">
                  <a:moveTo>
                    <a:pt x="113" y="0"/>
                  </a:moveTo>
                  <a:cubicBezTo>
                    <a:pt x="83" y="30"/>
                    <a:pt x="42" y="47"/>
                    <a:pt x="0" y="47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71" y="57"/>
                    <a:pt x="103" y="40"/>
                    <a:pt x="128" y="1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C4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8"/>
            <p:cNvSpPr>
              <a:spLocks/>
            </p:cNvSpPr>
            <p:nvPr userDrawn="1"/>
          </p:nvSpPr>
          <p:spPr bwMode="gray">
            <a:xfrm>
              <a:off x="-2289179" y="1466852"/>
              <a:ext cx="2416181" cy="2497141"/>
            </a:xfrm>
            <a:custGeom>
              <a:avLst/>
              <a:gdLst>
                <a:gd name="T0" fmla="*/ 296 w 299"/>
                <a:gd name="T1" fmla="*/ 130 h 306"/>
                <a:gd name="T2" fmla="*/ 130 w 299"/>
                <a:gd name="T3" fmla="*/ 14 h 306"/>
                <a:gd name="T4" fmla="*/ 14 w 299"/>
                <a:gd name="T5" fmla="*/ 180 h 306"/>
                <a:gd name="T6" fmla="*/ 34 w 299"/>
                <a:gd name="T7" fmla="*/ 232 h 306"/>
                <a:gd name="T8" fmla="*/ 180 w 299"/>
                <a:gd name="T9" fmla="*/ 296 h 306"/>
                <a:gd name="T10" fmla="*/ 297 w 299"/>
                <a:gd name="T11" fmla="*/ 173 h 306"/>
                <a:gd name="T12" fmla="*/ 296 w 299"/>
                <a:gd name="T13" fmla="*/ 13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306">
                  <a:moveTo>
                    <a:pt x="296" y="130"/>
                  </a:moveTo>
                  <a:cubicBezTo>
                    <a:pt x="282" y="52"/>
                    <a:pt x="208" y="0"/>
                    <a:pt x="130" y="14"/>
                  </a:cubicBezTo>
                  <a:cubicBezTo>
                    <a:pt x="52" y="28"/>
                    <a:pt x="0" y="102"/>
                    <a:pt x="14" y="180"/>
                  </a:cubicBezTo>
                  <a:cubicBezTo>
                    <a:pt x="18" y="199"/>
                    <a:pt x="25" y="217"/>
                    <a:pt x="34" y="232"/>
                  </a:cubicBezTo>
                  <a:cubicBezTo>
                    <a:pt x="65" y="279"/>
                    <a:pt x="121" y="306"/>
                    <a:pt x="180" y="296"/>
                  </a:cubicBezTo>
                  <a:cubicBezTo>
                    <a:pt x="243" y="284"/>
                    <a:pt x="290" y="234"/>
                    <a:pt x="297" y="173"/>
                  </a:cubicBezTo>
                  <a:cubicBezTo>
                    <a:pt x="299" y="159"/>
                    <a:pt x="299" y="145"/>
                    <a:pt x="296" y="13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9"/>
            <p:cNvSpPr>
              <a:spLocks/>
            </p:cNvSpPr>
            <p:nvPr userDrawn="1"/>
          </p:nvSpPr>
          <p:spPr bwMode="gray">
            <a:xfrm>
              <a:off x="-2192341" y="2740029"/>
              <a:ext cx="73025" cy="146050"/>
            </a:xfrm>
            <a:custGeom>
              <a:avLst/>
              <a:gdLst>
                <a:gd name="T0" fmla="*/ 8 w 9"/>
                <a:gd name="T1" fmla="*/ 6 h 18"/>
                <a:gd name="T2" fmla="*/ 9 w 9"/>
                <a:gd name="T3" fmla="*/ 4 h 18"/>
                <a:gd name="T4" fmla="*/ 7 w 9"/>
                <a:gd name="T5" fmla="*/ 2 h 18"/>
                <a:gd name="T6" fmla="*/ 0 w 9"/>
                <a:gd name="T7" fmla="*/ 0 h 18"/>
                <a:gd name="T8" fmla="*/ 1 w 9"/>
                <a:gd name="T9" fmla="*/ 18 h 18"/>
                <a:gd name="T10" fmla="*/ 8 w 9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8" y="6"/>
                  </a:moveTo>
                  <a:cubicBezTo>
                    <a:pt x="9" y="6"/>
                    <a:pt x="9" y="4"/>
                    <a:pt x="9" y="4"/>
                  </a:cubicBezTo>
                  <a:cubicBezTo>
                    <a:pt x="8" y="3"/>
                    <a:pt x="8" y="2"/>
                    <a:pt x="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2"/>
                    <a:pt x="1" y="18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0"/>
            <p:cNvSpPr>
              <a:spLocks/>
            </p:cNvSpPr>
            <p:nvPr userDrawn="1"/>
          </p:nvSpPr>
          <p:spPr bwMode="gray">
            <a:xfrm>
              <a:off x="-2192341" y="1801815"/>
              <a:ext cx="1260478" cy="1198564"/>
            </a:xfrm>
            <a:custGeom>
              <a:avLst/>
              <a:gdLst>
                <a:gd name="T0" fmla="*/ 154 w 156"/>
                <a:gd name="T1" fmla="*/ 7 h 147"/>
                <a:gd name="T2" fmla="*/ 147 w 156"/>
                <a:gd name="T3" fmla="*/ 11 h 147"/>
                <a:gd name="T4" fmla="*/ 146 w 156"/>
                <a:gd name="T5" fmla="*/ 15 h 147"/>
                <a:gd name="T6" fmla="*/ 138 w 156"/>
                <a:gd name="T7" fmla="*/ 21 h 147"/>
                <a:gd name="T8" fmla="*/ 127 w 156"/>
                <a:gd name="T9" fmla="*/ 20 h 147"/>
                <a:gd name="T10" fmla="*/ 124 w 156"/>
                <a:gd name="T11" fmla="*/ 21 h 147"/>
                <a:gd name="T12" fmla="*/ 120 w 156"/>
                <a:gd name="T13" fmla="*/ 24 h 147"/>
                <a:gd name="T14" fmla="*/ 105 w 156"/>
                <a:gd name="T15" fmla="*/ 28 h 147"/>
                <a:gd name="T16" fmla="*/ 112 w 156"/>
                <a:gd name="T17" fmla="*/ 34 h 147"/>
                <a:gd name="T18" fmla="*/ 128 w 156"/>
                <a:gd name="T19" fmla="*/ 43 h 147"/>
                <a:gd name="T20" fmla="*/ 127 w 156"/>
                <a:gd name="T21" fmla="*/ 49 h 147"/>
                <a:gd name="T22" fmla="*/ 120 w 156"/>
                <a:gd name="T23" fmla="*/ 56 h 147"/>
                <a:gd name="T24" fmla="*/ 119 w 156"/>
                <a:gd name="T25" fmla="*/ 63 h 147"/>
                <a:gd name="T26" fmla="*/ 125 w 156"/>
                <a:gd name="T27" fmla="*/ 69 h 147"/>
                <a:gd name="T28" fmla="*/ 120 w 156"/>
                <a:gd name="T29" fmla="*/ 76 h 147"/>
                <a:gd name="T30" fmla="*/ 110 w 156"/>
                <a:gd name="T31" fmla="*/ 70 h 147"/>
                <a:gd name="T32" fmla="*/ 107 w 156"/>
                <a:gd name="T33" fmla="*/ 67 h 147"/>
                <a:gd name="T34" fmla="*/ 101 w 156"/>
                <a:gd name="T35" fmla="*/ 69 h 147"/>
                <a:gd name="T36" fmla="*/ 108 w 156"/>
                <a:gd name="T37" fmla="*/ 70 h 147"/>
                <a:gd name="T38" fmla="*/ 108 w 156"/>
                <a:gd name="T39" fmla="*/ 75 h 147"/>
                <a:gd name="T40" fmla="*/ 117 w 156"/>
                <a:gd name="T41" fmla="*/ 84 h 147"/>
                <a:gd name="T42" fmla="*/ 116 w 156"/>
                <a:gd name="T43" fmla="*/ 98 h 147"/>
                <a:gd name="T44" fmla="*/ 100 w 156"/>
                <a:gd name="T45" fmla="*/ 108 h 147"/>
                <a:gd name="T46" fmla="*/ 96 w 156"/>
                <a:gd name="T47" fmla="*/ 112 h 147"/>
                <a:gd name="T48" fmla="*/ 102 w 156"/>
                <a:gd name="T49" fmla="*/ 115 h 147"/>
                <a:gd name="T50" fmla="*/ 100 w 156"/>
                <a:gd name="T51" fmla="*/ 130 h 147"/>
                <a:gd name="T52" fmla="*/ 92 w 156"/>
                <a:gd name="T53" fmla="*/ 129 h 147"/>
                <a:gd name="T54" fmla="*/ 99 w 156"/>
                <a:gd name="T55" fmla="*/ 143 h 147"/>
                <a:gd name="T56" fmla="*/ 100 w 156"/>
                <a:gd name="T57" fmla="*/ 144 h 147"/>
                <a:gd name="T58" fmla="*/ 95 w 156"/>
                <a:gd name="T59" fmla="*/ 147 h 147"/>
                <a:gd name="T60" fmla="*/ 85 w 156"/>
                <a:gd name="T61" fmla="*/ 139 h 147"/>
                <a:gd name="T62" fmla="*/ 77 w 156"/>
                <a:gd name="T63" fmla="*/ 121 h 147"/>
                <a:gd name="T64" fmla="*/ 73 w 156"/>
                <a:gd name="T65" fmla="*/ 121 h 147"/>
                <a:gd name="T66" fmla="*/ 69 w 156"/>
                <a:gd name="T67" fmla="*/ 116 h 147"/>
                <a:gd name="T68" fmla="*/ 60 w 156"/>
                <a:gd name="T69" fmla="*/ 113 h 147"/>
                <a:gd name="T70" fmla="*/ 54 w 156"/>
                <a:gd name="T71" fmla="*/ 124 h 147"/>
                <a:gd name="T72" fmla="*/ 51 w 156"/>
                <a:gd name="T73" fmla="*/ 127 h 147"/>
                <a:gd name="T74" fmla="*/ 53 w 156"/>
                <a:gd name="T75" fmla="*/ 130 h 147"/>
                <a:gd name="T76" fmla="*/ 50 w 156"/>
                <a:gd name="T77" fmla="*/ 144 h 147"/>
                <a:gd name="T78" fmla="*/ 42 w 156"/>
                <a:gd name="T79" fmla="*/ 142 h 147"/>
                <a:gd name="T80" fmla="*/ 35 w 156"/>
                <a:gd name="T81" fmla="*/ 130 h 147"/>
                <a:gd name="T82" fmla="*/ 24 w 156"/>
                <a:gd name="T83" fmla="*/ 120 h 147"/>
                <a:gd name="T84" fmla="*/ 18 w 156"/>
                <a:gd name="T85" fmla="*/ 115 h 147"/>
                <a:gd name="T86" fmla="*/ 0 w 156"/>
                <a:gd name="T87" fmla="*/ 110 h 147"/>
                <a:gd name="T88" fmla="*/ 63 w 156"/>
                <a:gd name="T89" fmla="*/ 9 h 147"/>
                <a:gd name="T90" fmla="*/ 74 w 156"/>
                <a:gd name="T91" fmla="*/ 5 h 147"/>
                <a:gd name="T92" fmla="*/ 154 w 156"/>
                <a:gd name="T93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47">
                  <a:moveTo>
                    <a:pt x="156" y="4"/>
                  </a:moveTo>
                  <a:cubicBezTo>
                    <a:pt x="156" y="6"/>
                    <a:pt x="156" y="7"/>
                    <a:pt x="154" y="7"/>
                  </a:cubicBezTo>
                  <a:cubicBezTo>
                    <a:pt x="154" y="7"/>
                    <a:pt x="154" y="7"/>
                    <a:pt x="145" y="9"/>
                  </a:cubicBezTo>
                  <a:cubicBezTo>
                    <a:pt x="145" y="9"/>
                    <a:pt x="145" y="9"/>
                    <a:pt x="147" y="11"/>
                  </a:cubicBezTo>
                  <a:cubicBezTo>
                    <a:pt x="147" y="12"/>
                    <a:pt x="148" y="12"/>
                    <a:pt x="148" y="13"/>
                  </a:cubicBezTo>
                  <a:cubicBezTo>
                    <a:pt x="148" y="14"/>
                    <a:pt x="147" y="15"/>
                    <a:pt x="146" y="15"/>
                  </a:cubicBezTo>
                  <a:cubicBezTo>
                    <a:pt x="146" y="15"/>
                    <a:pt x="146" y="15"/>
                    <a:pt x="145" y="16"/>
                  </a:cubicBezTo>
                  <a:cubicBezTo>
                    <a:pt x="144" y="17"/>
                    <a:pt x="142" y="18"/>
                    <a:pt x="138" y="21"/>
                  </a:cubicBezTo>
                  <a:cubicBezTo>
                    <a:pt x="134" y="21"/>
                    <a:pt x="131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5" y="21"/>
                  </a:cubicBezTo>
                  <a:cubicBezTo>
                    <a:pt x="125" y="21"/>
                    <a:pt x="125" y="21"/>
                    <a:pt x="124" y="21"/>
                  </a:cubicBezTo>
                  <a:cubicBezTo>
                    <a:pt x="124" y="21"/>
                    <a:pt x="123" y="21"/>
                    <a:pt x="120" y="21"/>
                  </a:cubicBezTo>
                  <a:cubicBezTo>
                    <a:pt x="121" y="22"/>
                    <a:pt x="121" y="23"/>
                    <a:pt x="120" y="24"/>
                  </a:cubicBezTo>
                  <a:cubicBezTo>
                    <a:pt x="120" y="25"/>
                    <a:pt x="119" y="26"/>
                    <a:pt x="118" y="26"/>
                  </a:cubicBezTo>
                  <a:cubicBezTo>
                    <a:pt x="118" y="26"/>
                    <a:pt x="118" y="26"/>
                    <a:pt x="105" y="28"/>
                  </a:cubicBezTo>
                  <a:cubicBezTo>
                    <a:pt x="105" y="28"/>
                    <a:pt x="105" y="28"/>
                    <a:pt x="102" y="33"/>
                  </a:cubicBezTo>
                  <a:cubicBezTo>
                    <a:pt x="102" y="33"/>
                    <a:pt x="102" y="33"/>
                    <a:pt x="112" y="34"/>
                  </a:cubicBezTo>
                  <a:cubicBezTo>
                    <a:pt x="113" y="34"/>
                    <a:pt x="113" y="34"/>
                    <a:pt x="114" y="34"/>
                  </a:cubicBezTo>
                  <a:cubicBezTo>
                    <a:pt x="114" y="34"/>
                    <a:pt x="114" y="34"/>
                    <a:pt x="128" y="43"/>
                  </a:cubicBezTo>
                  <a:cubicBezTo>
                    <a:pt x="129" y="44"/>
                    <a:pt x="130" y="45"/>
                    <a:pt x="130" y="46"/>
                  </a:cubicBezTo>
                  <a:cubicBezTo>
                    <a:pt x="129" y="48"/>
                    <a:pt x="128" y="48"/>
                    <a:pt x="127" y="49"/>
                  </a:cubicBezTo>
                  <a:cubicBezTo>
                    <a:pt x="127" y="49"/>
                    <a:pt x="127" y="49"/>
                    <a:pt x="121" y="49"/>
                  </a:cubicBezTo>
                  <a:cubicBezTo>
                    <a:pt x="121" y="49"/>
                    <a:pt x="121" y="49"/>
                    <a:pt x="12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56"/>
                    <a:pt x="120" y="56"/>
                    <a:pt x="119" y="63"/>
                  </a:cubicBezTo>
                  <a:cubicBezTo>
                    <a:pt x="119" y="63"/>
                    <a:pt x="119" y="63"/>
                    <a:pt x="124" y="65"/>
                  </a:cubicBezTo>
                  <a:cubicBezTo>
                    <a:pt x="125" y="66"/>
                    <a:pt x="126" y="68"/>
                    <a:pt x="125" y="69"/>
                  </a:cubicBezTo>
                  <a:cubicBezTo>
                    <a:pt x="125" y="69"/>
                    <a:pt x="125" y="69"/>
                    <a:pt x="122" y="74"/>
                  </a:cubicBezTo>
                  <a:cubicBezTo>
                    <a:pt x="122" y="75"/>
                    <a:pt x="121" y="76"/>
                    <a:pt x="120" y="76"/>
                  </a:cubicBezTo>
                  <a:cubicBezTo>
                    <a:pt x="120" y="76"/>
                    <a:pt x="119" y="76"/>
                    <a:pt x="118" y="76"/>
                  </a:cubicBezTo>
                  <a:cubicBezTo>
                    <a:pt x="118" y="76"/>
                    <a:pt x="118" y="76"/>
                    <a:pt x="110" y="70"/>
                  </a:cubicBezTo>
                  <a:cubicBezTo>
                    <a:pt x="110" y="70"/>
                    <a:pt x="109" y="70"/>
                    <a:pt x="109" y="69"/>
                  </a:cubicBezTo>
                  <a:cubicBezTo>
                    <a:pt x="109" y="69"/>
                    <a:pt x="109" y="69"/>
                    <a:pt x="107" y="67"/>
                  </a:cubicBezTo>
                  <a:cubicBezTo>
                    <a:pt x="107" y="67"/>
                    <a:pt x="107" y="67"/>
                    <a:pt x="101" y="68"/>
                  </a:cubicBezTo>
                  <a:cubicBezTo>
                    <a:pt x="101" y="68"/>
                    <a:pt x="101" y="68"/>
                    <a:pt x="101" y="69"/>
                  </a:cubicBezTo>
                  <a:cubicBezTo>
                    <a:pt x="101" y="69"/>
                    <a:pt x="101" y="69"/>
                    <a:pt x="106" y="69"/>
                  </a:cubicBezTo>
                  <a:cubicBezTo>
                    <a:pt x="106" y="69"/>
                    <a:pt x="107" y="69"/>
                    <a:pt x="108" y="70"/>
                  </a:cubicBezTo>
                  <a:cubicBezTo>
                    <a:pt x="108" y="70"/>
                    <a:pt x="108" y="71"/>
                    <a:pt x="108" y="72"/>
                  </a:cubicBezTo>
                  <a:cubicBezTo>
                    <a:pt x="108" y="72"/>
                    <a:pt x="108" y="72"/>
                    <a:pt x="108" y="75"/>
                  </a:cubicBezTo>
                  <a:cubicBezTo>
                    <a:pt x="108" y="75"/>
                    <a:pt x="108" y="75"/>
                    <a:pt x="116" y="81"/>
                  </a:cubicBezTo>
                  <a:cubicBezTo>
                    <a:pt x="116" y="82"/>
                    <a:pt x="117" y="83"/>
                    <a:pt x="117" y="84"/>
                  </a:cubicBezTo>
                  <a:cubicBezTo>
                    <a:pt x="117" y="84"/>
                    <a:pt x="117" y="84"/>
                    <a:pt x="117" y="95"/>
                  </a:cubicBezTo>
                  <a:cubicBezTo>
                    <a:pt x="117" y="96"/>
                    <a:pt x="116" y="97"/>
                    <a:pt x="116" y="98"/>
                  </a:cubicBezTo>
                  <a:cubicBezTo>
                    <a:pt x="116" y="98"/>
                    <a:pt x="116" y="98"/>
                    <a:pt x="101" y="108"/>
                  </a:cubicBezTo>
                  <a:cubicBezTo>
                    <a:pt x="101" y="108"/>
                    <a:pt x="100" y="108"/>
                    <a:pt x="100" y="108"/>
                  </a:cubicBezTo>
                  <a:cubicBezTo>
                    <a:pt x="100" y="108"/>
                    <a:pt x="100" y="108"/>
                    <a:pt x="95" y="110"/>
                  </a:cubicBezTo>
                  <a:cubicBezTo>
                    <a:pt x="95" y="110"/>
                    <a:pt x="95" y="110"/>
                    <a:pt x="96" y="112"/>
                  </a:cubicBezTo>
                  <a:cubicBezTo>
                    <a:pt x="96" y="112"/>
                    <a:pt x="96" y="112"/>
                    <a:pt x="101" y="114"/>
                  </a:cubicBezTo>
                  <a:cubicBezTo>
                    <a:pt x="101" y="114"/>
                    <a:pt x="102" y="114"/>
                    <a:pt x="102" y="115"/>
                  </a:cubicBezTo>
                  <a:cubicBezTo>
                    <a:pt x="103" y="116"/>
                    <a:pt x="104" y="121"/>
                    <a:pt x="105" y="123"/>
                  </a:cubicBezTo>
                  <a:cubicBezTo>
                    <a:pt x="105" y="126"/>
                    <a:pt x="102" y="129"/>
                    <a:pt x="100" y="130"/>
                  </a:cubicBezTo>
                  <a:cubicBezTo>
                    <a:pt x="99" y="131"/>
                    <a:pt x="98" y="131"/>
                    <a:pt x="97" y="131"/>
                  </a:cubicBezTo>
                  <a:cubicBezTo>
                    <a:pt x="97" y="131"/>
                    <a:pt x="97" y="131"/>
                    <a:pt x="92" y="129"/>
                  </a:cubicBezTo>
                  <a:cubicBezTo>
                    <a:pt x="92" y="129"/>
                    <a:pt x="92" y="129"/>
                    <a:pt x="95" y="135"/>
                  </a:cubicBezTo>
                  <a:cubicBezTo>
                    <a:pt x="95" y="135"/>
                    <a:pt x="95" y="135"/>
                    <a:pt x="99" y="143"/>
                  </a:cubicBezTo>
                  <a:cubicBezTo>
                    <a:pt x="100" y="143"/>
                    <a:pt x="100" y="143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100" y="146"/>
                    <a:pt x="99" y="147"/>
                    <a:pt x="98" y="147"/>
                  </a:cubicBezTo>
                  <a:cubicBezTo>
                    <a:pt x="97" y="147"/>
                    <a:pt x="96" y="147"/>
                    <a:pt x="95" y="147"/>
                  </a:cubicBezTo>
                  <a:cubicBezTo>
                    <a:pt x="95" y="147"/>
                    <a:pt x="95" y="147"/>
                    <a:pt x="86" y="140"/>
                  </a:cubicBezTo>
                  <a:cubicBezTo>
                    <a:pt x="86" y="140"/>
                    <a:pt x="86" y="139"/>
                    <a:pt x="85" y="139"/>
                  </a:cubicBezTo>
                  <a:cubicBezTo>
                    <a:pt x="85" y="139"/>
                    <a:pt x="85" y="139"/>
                    <a:pt x="82" y="131"/>
                  </a:cubicBezTo>
                  <a:cubicBezTo>
                    <a:pt x="82" y="131"/>
                    <a:pt x="82" y="131"/>
                    <a:pt x="77" y="121"/>
                  </a:cubicBezTo>
                  <a:cubicBezTo>
                    <a:pt x="77" y="121"/>
                    <a:pt x="77" y="121"/>
                    <a:pt x="76" y="122"/>
                  </a:cubicBezTo>
                  <a:cubicBezTo>
                    <a:pt x="75" y="122"/>
                    <a:pt x="74" y="122"/>
                    <a:pt x="73" y="121"/>
                  </a:cubicBezTo>
                  <a:cubicBezTo>
                    <a:pt x="73" y="121"/>
                    <a:pt x="73" y="121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6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56" y="121"/>
                  </a:cubicBezTo>
                  <a:cubicBezTo>
                    <a:pt x="56" y="121"/>
                    <a:pt x="56" y="121"/>
                    <a:pt x="54" y="124"/>
                  </a:cubicBezTo>
                  <a:cubicBezTo>
                    <a:pt x="54" y="124"/>
                    <a:pt x="54" y="125"/>
                    <a:pt x="54" y="125"/>
                  </a:cubicBezTo>
                  <a:cubicBezTo>
                    <a:pt x="54" y="125"/>
                    <a:pt x="54" y="125"/>
                    <a:pt x="51" y="127"/>
                  </a:cubicBezTo>
                  <a:cubicBezTo>
                    <a:pt x="51" y="127"/>
                    <a:pt x="51" y="127"/>
                    <a:pt x="52" y="128"/>
                  </a:cubicBezTo>
                  <a:cubicBezTo>
                    <a:pt x="53" y="128"/>
                    <a:pt x="53" y="129"/>
                    <a:pt x="53" y="130"/>
                  </a:cubicBezTo>
                  <a:cubicBezTo>
                    <a:pt x="53" y="130"/>
                    <a:pt x="53" y="130"/>
                    <a:pt x="51" y="142"/>
                  </a:cubicBezTo>
                  <a:cubicBezTo>
                    <a:pt x="51" y="143"/>
                    <a:pt x="50" y="144"/>
                    <a:pt x="50" y="144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7" y="144"/>
                    <a:pt x="47" y="144"/>
                    <a:pt x="42" y="142"/>
                  </a:cubicBezTo>
                  <a:cubicBezTo>
                    <a:pt x="41" y="142"/>
                    <a:pt x="41" y="142"/>
                    <a:pt x="41" y="141"/>
                  </a:cubicBezTo>
                  <a:cubicBezTo>
                    <a:pt x="41" y="141"/>
                    <a:pt x="41" y="141"/>
                    <a:pt x="35" y="130"/>
                  </a:cubicBezTo>
                  <a:cubicBezTo>
                    <a:pt x="35" y="130"/>
                    <a:pt x="35" y="130"/>
                    <a:pt x="31" y="125"/>
                  </a:cubicBezTo>
                  <a:cubicBezTo>
                    <a:pt x="31" y="125"/>
                    <a:pt x="31" y="125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18" y="115"/>
                  </a:cubicBezTo>
                  <a:cubicBezTo>
                    <a:pt x="18" y="115"/>
                    <a:pt x="18" y="115"/>
                    <a:pt x="3" y="110"/>
                  </a:cubicBezTo>
                  <a:cubicBezTo>
                    <a:pt x="3" y="110"/>
                    <a:pt x="3" y="110"/>
                    <a:pt x="0" y="110"/>
                  </a:cubicBezTo>
                  <a:cubicBezTo>
                    <a:pt x="1" y="72"/>
                    <a:pt x="17" y="36"/>
                    <a:pt x="44" y="11"/>
                  </a:cubicBezTo>
                  <a:cubicBezTo>
                    <a:pt x="44" y="11"/>
                    <a:pt x="44" y="11"/>
                    <a:pt x="63" y="9"/>
                  </a:cubicBezTo>
                  <a:cubicBezTo>
                    <a:pt x="63" y="9"/>
                    <a:pt x="63" y="9"/>
                    <a:pt x="73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101" y="3"/>
                    <a:pt x="141" y="0"/>
                    <a:pt x="143" y="0"/>
                  </a:cubicBezTo>
                  <a:cubicBezTo>
                    <a:pt x="144" y="0"/>
                    <a:pt x="146" y="0"/>
                    <a:pt x="154" y="2"/>
                  </a:cubicBezTo>
                  <a:cubicBezTo>
                    <a:pt x="156" y="2"/>
                    <a:pt x="156" y="3"/>
                    <a:pt x="1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1"/>
            <p:cNvSpPr>
              <a:spLocks/>
            </p:cNvSpPr>
            <p:nvPr userDrawn="1"/>
          </p:nvSpPr>
          <p:spPr bwMode="gray">
            <a:xfrm>
              <a:off x="-785813" y="3000379"/>
              <a:ext cx="169863" cy="106363"/>
            </a:xfrm>
            <a:custGeom>
              <a:avLst/>
              <a:gdLst>
                <a:gd name="T0" fmla="*/ 0 w 21"/>
                <a:gd name="T1" fmla="*/ 11 h 13"/>
                <a:gd name="T2" fmla="*/ 3 w 21"/>
                <a:gd name="T3" fmla="*/ 10 h 13"/>
                <a:gd name="T4" fmla="*/ 5 w 21"/>
                <a:gd name="T5" fmla="*/ 8 h 13"/>
                <a:gd name="T6" fmla="*/ 17 w 21"/>
                <a:gd name="T7" fmla="*/ 13 h 13"/>
                <a:gd name="T8" fmla="*/ 18 w 21"/>
                <a:gd name="T9" fmla="*/ 13 h 13"/>
                <a:gd name="T10" fmla="*/ 20 w 21"/>
                <a:gd name="T11" fmla="*/ 12 h 13"/>
                <a:gd name="T12" fmla="*/ 20 w 21"/>
                <a:gd name="T13" fmla="*/ 8 h 13"/>
                <a:gd name="T14" fmla="*/ 11 w 21"/>
                <a:gd name="T15" fmla="*/ 0 h 13"/>
                <a:gd name="T16" fmla="*/ 0 w 21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11"/>
                  </a:moveTo>
                  <a:cubicBezTo>
                    <a:pt x="2" y="12"/>
                    <a:pt x="3" y="11"/>
                    <a:pt x="3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2"/>
            <p:cNvSpPr>
              <a:spLocks/>
            </p:cNvSpPr>
            <p:nvPr userDrawn="1"/>
          </p:nvSpPr>
          <p:spPr bwMode="gray">
            <a:xfrm>
              <a:off x="-673100" y="2935291"/>
              <a:ext cx="57150" cy="74613"/>
            </a:xfrm>
            <a:custGeom>
              <a:avLst/>
              <a:gdLst>
                <a:gd name="T0" fmla="*/ 0 w 7"/>
                <a:gd name="T1" fmla="*/ 5 h 9"/>
                <a:gd name="T2" fmla="*/ 0 w 7"/>
                <a:gd name="T3" fmla="*/ 6 h 9"/>
                <a:gd name="T4" fmla="*/ 2 w 7"/>
                <a:gd name="T5" fmla="*/ 9 h 9"/>
                <a:gd name="T6" fmla="*/ 4 w 7"/>
                <a:gd name="T7" fmla="*/ 9 h 9"/>
                <a:gd name="T8" fmla="*/ 6 w 7"/>
                <a:gd name="T9" fmla="*/ 7 h 9"/>
                <a:gd name="T10" fmla="*/ 7 w 7"/>
                <a:gd name="T11" fmla="*/ 4 h 9"/>
                <a:gd name="T12" fmla="*/ 6 w 7"/>
                <a:gd name="T13" fmla="*/ 1 h 9"/>
                <a:gd name="T14" fmla="*/ 4 w 7"/>
                <a:gd name="T15" fmla="*/ 0 h 9"/>
                <a:gd name="T16" fmla="*/ 3 w 7"/>
                <a:gd name="T17" fmla="*/ 1 h 9"/>
                <a:gd name="T18" fmla="*/ 0 w 7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5" y="9"/>
                    <a:pt x="5" y="8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2" y="3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3"/>
            <p:cNvSpPr>
              <a:spLocks/>
            </p:cNvSpPr>
            <p:nvPr userDrawn="1"/>
          </p:nvSpPr>
          <p:spPr bwMode="gray">
            <a:xfrm>
              <a:off x="-623887" y="2960691"/>
              <a:ext cx="136525" cy="96838"/>
            </a:xfrm>
            <a:custGeom>
              <a:avLst/>
              <a:gdLst>
                <a:gd name="T0" fmla="*/ 2 w 17"/>
                <a:gd name="T1" fmla="*/ 6 h 12"/>
                <a:gd name="T2" fmla="*/ 13 w 17"/>
                <a:gd name="T3" fmla="*/ 12 h 12"/>
                <a:gd name="T4" fmla="*/ 14 w 17"/>
                <a:gd name="T5" fmla="*/ 12 h 12"/>
                <a:gd name="T6" fmla="*/ 16 w 17"/>
                <a:gd name="T7" fmla="*/ 10 h 12"/>
                <a:gd name="T8" fmla="*/ 15 w 17"/>
                <a:gd name="T9" fmla="*/ 7 h 12"/>
                <a:gd name="T10" fmla="*/ 5 w 17"/>
                <a:gd name="T11" fmla="*/ 1 h 12"/>
                <a:gd name="T12" fmla="*/ 1 w 17"/>
                <a:gd name="T13" fmla="*/ 2 h 12"/>
                <a:gd name="T14" fmla="*/ 2 w 17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2" y="6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6" y="11"/>
                    <a:pt x="16" y="10"/>
                  </a:cubicBezTo>
                  <a:cubicBezTo>
                    <a:pt x="17" y="9"/>
                    <a:pt x="17" y="7"/>
                    <a:pt x="15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4"/>
            <p:cNvSpPr>
              <a:spLocks/>
            </p:cNvSpPr>
            <p:nvPr userDrawn="1"/>
          </p:nvSpPr>
          <p:spPr bwMode="gray">
            <a:xfrm>
              <a:off x="-1230314" y="3106742"/>
              <a:ext cx="630239" cy="498476"/>
            </a:xfrm>
            <a:custGeom>
              <a:avLst/>
              <a:gdLst>
                <a:gd name="T0" fmla="*/ 53 w 78"/>
                <a:gd name="T1" fmla="*/ 61 h 61"/>
                <a:gd name="T2" fmla="*/ 54 w 78"/>
                <a:gd name="T3" fmla="*/ 60 h 61"/>
                <a:gd name="T4" fmla="*/ 63 w 78"/>
                <a:gd name="T5" fmla="*/ 56 h 61"/>
                <a:gd name="T6" fmla="*/ 64 w 78"/>
                <a:gd name="T7" fmla="*/ 55 h 61"/>
                <a:gd name="T8" fmla="*/ 72 w 78"/>
                <a:gd name="T9" fmla="*/ 45 h 61"/>
                <a:gd name="T10" fmla="*/ 73 w 78"/>
                <a:gd name="T11" fmla="*/ 44 h 61"/>
                <a:gd name="T12" fmla="*/ 78 w 78"/>
                <a:gd name="T13" fmla="*/ 28 h 61"/>
                <a:gd name="T14" fmla="*/ 77 w 78"/>
                <a:gd name="T15" fmla="*/ 25 h 61"/>
                <a:gd name="T16" fmla="*/ 68 w 78"/>
                <a:gd name="T17" fmla="*/ 15 h 61"/>
                <a:gd name="T18" fmla="*/ 64 w 78"/>
                <a:gd name="T19" fmla="*/ 5 h 61"/>
                <a:gd name="T20" fmla="*/ 63 w 78"/>
                <a:gd name="T21" fmla="*/ 4 h 61"/>
                <a:gd name="T22" fmla="*/ 57 w 78"/>
                <a:gd name="T23" fmla="*/ 0 h 61"/>
                <a:gd name="T24" fmla="*/ 55 w 78"/>
                <a:gd name="T25" fmla="*/ 0 h 61"/>
                <a:gd name="T26" fmla="*/ 53 w 78"/>
                <a:gd name="T27" fmla="*/ 2 h 61"/>
                <a:gd name="T28" fmla="*/ 51 w 78"/>
                <a:gd name="T29" fmla="*/ 9 h 61"/>
                <a:gd name="T30" fmla="*/ 47 w 78"/>
                <a:gd name="T31" fmla="*/ 8 h 61"/>
                <a:gd name="T32" fmla="*/ 47 w 78"/>
                <a:gd name="T33" fmla="*/ 6 h 61"/>
                <a:gd name="T34" fmla="*/ 46 w 78"/>
                <a:gd name="T35" fmla="*/ 4 h 61"/>
                <a:gd name="T36" fmla="*/ 46 w 78"/>
                <a:gd name="T37" fmla="*/ 4 h 61"/>
                <a:gd name="T38" fmla="*/ 30 w 78"/>
                <a:gd name="T39" fmla="*/ 10 h 61"/>
                <a:gd name="T40" fmla="*/ 30 w 78"/>
                <a:gd name="T41" fmla="*/ 10 h 61"/>
                <a:gd name="T42" fmla="*/ 29 w 78"/>
                <a:gd name="T43" fmla="*/ 10 h 61"/>
                <a:gd name="T44" fmla="*/ 23 w 78"/>
                <a:gd name="T45" fmla="*/ 12 h 61"/>
                <a:gd name="T46" fmla="*/ 16 w 78"/>
                <a:gd name="T47" fmla="*/ 20 h 61"/>
                <a:gd name="T48" fmla="*/ 15 w 78"/>
                <a:gd name="T49" fmla="*/ 20 h 61"/>
                <a:gd name="T50" fmla="*/ 13 w 78"/>
                <a:gd name="T51" fmla="*/ 25 h 61"/>
                <a:gd name="T52" fmla="*/ 2 w 78"/>
                <a:gd name="T53" fmla="*/ 30 h 61"/>
                <a:gd name="T54" fmla="*/ 0 w 78"/>
                <a:gd name="T55" fmla="*/ 32 h 61"/>
                <a:gd name="T56" fmla="*/ 3 w 78"/>
                <a:gd name="T57" fmla="*/ 53 h 61"/>
                <a:gd name="T58" fmla="*/ 1 w 78"/>
                <a:gd name="T59" fmla="*/ 57 h 61"/>
                <a:gd name="T60" fmla="*/ 2 w 78"/>
                <a:gd name="T61" fmla="*/ 60 h 61"/>
                <a:gd name="T62" fmla="*/ 5 w 78"/>
                <a:gd name="T63" fmla="*/ 61 h 61"/>
                <a:gd name="T64" fmla="*/ 18 w 78"/>
                <a:gd name="T65" fmla="*/ 58 h 61"/>
                <a:gd name="T66" fmla="*/ 19 w 78"/>
                <a:gd name="T67" fmla="*/ 57 h 61"/>
                <a:gd name="T68" fmla="*/ 32 w 78"/>
                <a:gd name="T69" fmla="*/ 48 h 61"/>
                <a:gd name="T70" fmla="*/ 39 w 78"/>
                <a:gd name="T71" fmla="*/ 52 h 61"/>
                <a:gd name="T72" fmla="*/ 44 w 78"/>
                <a:gd name="T73" fmla="*/ 57 h 61"/>
                <a:gd name="T74" fmla="*/ 52 w 78"/>
                <a:gd name="T75" fmla="*/ 61 h 61"/>
                <a:gd name="T76" fmla="*/ 53 w 78"/>
                <a:gd name="T7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61">
                  <a:moveTo>
                    <a:pt x="53" y="61"/>
                  </a:moveTo>
                  <a:cubicBezTo>
                    <a:pt x="54" y="61"/>
                    <a:pt x="54" y="61"/>
                    <a:pt x="54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6"/>
                    <a:pt x="63" y="56"/>
                    <a:pt x="64" y="5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6"/>
                    <a:pt x="77" y="2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3" y="4"/>
                    <a:pt x="63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5" y="0"/>
                  </a:cubicBezTo>
                  <a:cubicBezTo>
                    <a:pt x="54" y="0"/>
                    <a:pt x="54" y="1"/>
                    <a:pt x="53" y="2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7" y="5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6"/>
                    <a:pt x="36" y="8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1"/>
                    <a:pt x="25" y="11"/>
                    <a:pt x="23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1" y="59"/>
                    <a:pt x="2" y="60"/>
                  </a:cubicBezTo>
                  <a:cubicBezTo>
                    <a:pt x="3" y="61"/>
                    <a:pt x="4" y="61"/>
                    <a:pt x="5" y="61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7"/>
                    <a:pt x="19" y="5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1" y="54"/>
                    <a:pt x="43" y="56"/>
                    <a:pt x="44" y="57"/>
                  </a:cubicBezTo>
                  <a:cubicBezTo>
                    <a:pt x="44" y="59"/>
                    <a:pt x="46" y="59"/>
                    <a:pt x="52" y="61"/>
                  </a:cubicBezTo>
                  <a:cubicBezTo>
                    <a:pt x="53" y="61"/>
                    <a:pt x="53" y="61"/>
                    <a:pt x="53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5"/>
            <p:cNvSpPr>
              <a:spLocks/>
            </p:cNvSpPr>
            <p:nvPr userDrawn="1"/>
          </p:nvSpPr>
          <p:spPr bwMode="gray">
            <a:xfrm>
              <a:off x="-835025" y="3605217"/>
              <a:ext cx="88900" cy="80963"/>
            </a:xfrm>
            <a:custGeom>
              <a:avLst/>
              <a:gdLst>
                <a:gd name="T0" fmla="*/ 10 w 11"/>
                <a:gd name="T1" fmla="*/ 1 h 10"/>
                <a:gd name="T2" fmla="*/ 8 w 11"/>
                <a:gd name="T3" fmla="*/ 0 h 10"/>
                <a:gd name="T4" fmla="*/ 3 w 11"/>
                <a:gd name="T5" fmla="*/ 0 h 10"/>
                <a:gd name="T6" fmla="*/ 1 w 11"/>
                <a:gd name="T7" fmla="*/ 1 h 10"/>
                <a:gd name="T8" fmla="*/ 0 w 11"/>
                <a:gd name="T9" fmla="*/ 4 h 10"/>
                <a:gd name="T10" fmla="*/ 2 w 11"/>
                <a:gd name="T11" fmla="*/ 9 h 10"/>
                <a:gd name="T12" fmla="*/ 4 w 11"/>
                <a:gd name="T13" fmla="*/ 10 h 10"/>
                <a:gd name="T14" fmla="*/ 5 w 11"/>
                <a:gd name="T15" fmla="*/ 10 h 10"/>
                <a:gd name="T16" fmla="*/ 7 w 11"/>
                <a:gd name="T17" fmla="*/ 9 h 10"/>
                <a:gd name="T18" fmla="*/ 10 w 11"/>
                <a:gd name="T19" fmla="*/ 4 h 10"/>
                <a:gd name="T20" fmla="*/ 10 w 11"/>
                <a:gd name="T2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10" y="1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6"/>
            <p:cNvSpPr>
              <a:spLocks/>
            </p:cNvSpPr>
            <p:nvPr userDrawn="1"/>
          </p:nvSpPr>
          <p:spPr bwMode="gray">
            <a:xfrm>
              <a:off x="-414337" y="3433767"/>
              <a:ext cx="114300" cy="146050"/>
            </a:xfrm>
            <a:custGeom>
              <a:avLst/>
              <a:gdLst>
                <a:gd name="T0" fmla="*/ 14 w 14"/>
                <a:gd name="T1" fmla="*/ 6 h 18"/>
                <a:gd name="T2" fmla="*/ 11 w 14"/>
                <a:gd name="T3" fmla="*/ 4 h 18"/>
                <a:gd name="T4" fmla="*/ 10 w 14"/>
                <a:gd name="T5" fmla="*/ 1 h 18"/>
                <a:gd name="T6" fmla="*/ 7 w 14"/>
                <a:gd name="T7" fmla="*/ 0 h 18"/>
                <a:gd name="T8" fmla="*/ 4 w 14"/>
                <a:gd name="T9" fmla="*/ 2 h 18"/>
                <a:gd name="T10" fmla="*/ 1 w 14"/>
                <a:gd name="T11" fmla="*/ 14 h 18"/>
                <a:gd name="T12" fmla="*/ 2 w 14"/>
                <a:gd name="T13" fmla="*/ 17 h 18"/>
                <a:gd name="T14" fmla="*/ 4 w 14"/>
                <a:gd name="T15" fmla="*/ 17 h 18"/>
                <a:gd name="T16" fmla="*/ 5 w 14"/>
                <a:gd name="T17" fmla="*/ 17 h 18"/>
                <a:gd name="T18" fmla="*/ 13 w 14"/>
                <a:gd name="T19" fmla="*/ 9 h 18"/>
                <a:gd name="T20" fmla="*/ 14 w 14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8">
                  <a:moveTo>
                    <a:pt x="14" y="6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8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7"/>
            <p:cNvSpPr>
              <a:spLocks/>
            </p:cNvSpPr>
            <p:nvPr userDrawn="1"/>
          </p:nvSpPr>
          <p:spPr bwMode="gray">
            <a:xfrm>
              <a:off x="-600075" y="3548067"/>
              <a:ext cx="185738" cy="161925"/>
            </a:xfrm>
            <a:custGeom>
              <a:avLst/>
              <a:gdLst>
                <a:gd name="T0" fmla="*/ 23 w 23"/>
                <a:gd name="T1" fmla="*/ 5 h 20"/>
                <a:gd name="T2" fmla="*/ 21 w 23"/>
                <a:gd name="T3" fmla="*/ 2 h 20"/>
                <a:gd name="T4" fmla="*/ 19 w 23"/>
                <a:gd name="T5" fmla="*/ 0 h 20"/>
                <a:gd name="T6" fmla="*/ 17 w 23"/>
                <a:gd name="T7" fmla="*/ 1 h 20"/>
                <a:gd name="T8" fmla="*/ 1 w 23"/>
                <a:gd name="T9" fmla="*/ 16 h 20"/>
                <a:gd name="T10" fmla="*/ 1 w 23"/>
                <a:gd name="T11" fmla="*/ 19 h 20"/>
                <a:gd name="T12" fmla="*/ 4 w 23"/>
                <a:gd name="T13" fmla="*/ 20 h 20"/>
                <a:gd name="T14" fmla="*/ 5 w 23"/>
                <a:gd name="T15" fmla="*/ 20 h 20"/>
                <a:gd name="T16" fmla="*/ 22 w 23"/>
                <a:gd name="T17" fmla="*/ 8 h 20"/>
                <a:gd name="T18" fmla="*/ 23 w 23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0">
                  <a:moveTo>
                    <a:pt x="23" y="5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0"/>
                    <a:pt x="17" y="0"/>
                    <a:pt x="1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6"/>
                    <a:pt x="2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8"/>
            <p:cNvSpPr>
              <a:spLocks/>
            </p:cNvSpPr>
            <p:nvPr userDrawn="1"/>
          </p:nvSpPr>
          <p:spPr bwMode="gray">
            <a:xfrm>
              <a:off x="-487362" y="3163892"/>
              <a:ext cx="80963" cy="73025"/>
            </a:xfrm>
            <a:custGeom>
              <a:avLst/>
              <a:gdLst>
                <a:gd name="T0" fmla="*/ 8 w 10"/>
                <a:gd name="T1" fmla="*/ 4 h 9"/>
                <a:gd name="T2" fmla="*/ 4 w 10"/>
                <a:gd name="T3" fmla="*/ 1 h 9"/>
                <a:gd name="T4" fmla="*/ 1 w 10"/>
                <a:gd name="T5" fmla="*/ 2 h 9"/>
                <a:gd name="T6" fmla="*/ 1 w 10"/>
                <a:gd name="T7" fmla="*/ 6 h 9"/>
                <a:gd name="T8" fmla="*/ 5 w 10"/>
                <a:gd name="T9" fmla="*/ 8 h 9"/>
                <a:gd name="T10" fmla="*/ 7 w 10"/>
                <a:gd name="T11" fmla="*/ 9 h 9"/>
                <a:gd name="T12" fmla="*/ 9 w 10"/>
                <a:gd name="T13" fmla="*/ 7 h 9"/>
                <a:gd name="T14" fmla="*/ 8 w 10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8" y="9"/>
                    <a:pt x="8" y="8"/>
                    <a:pt x="9" y="7"/>
                  </a:cubicBezTo>
                  <a:cubicBezTo>
                    <a:pt x="10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9"/>
            <p:cNvSpPr>
              <a:spLocks/>
            </p:cNvSpPr>
            <p:nvPr userDrawn="1"/>
          </p:nvSpPr>
          <p:spPr bwMode="gray">
            <a:xfrm>
              <a:off x="-1117601" y="1989140"/>
              <a:ext cx="15875" cy="25400"/>
            </a:xfrm>
            <a:custGeom>
              <a:avLst/>
              <a:gdLst>
                <a:gd name="T0" fmla="*/ 10 w 10"/>
                <a:gd name="T1" fmla="*/ 16 h 16"/>
                <a:gd name="T2" fmla="*/ 0 w 10"/>
                <a:gd name="T3" fmla="*/ 0 h 16"/>
                <a:gd name="T4" fmla="*/ 0 w 10"/>
                <a:gd name="T5" fmla="*/ 11 h 16"/>
                <a:gd name="T6" fmla="*/ 10 w 1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6">
                  <a:moveTo>
                    <a:pt x="10" y="16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0"/>
            <p:cNvSpPr>
              <a:spLocks/>
            </p:cNvSpPr>
            <p:nvPr userDrawn="1"/>
          </p:nvSpPr>
          <p:spPr bwMode="gray">
            <a:xfrm>
              <a:off x="-1165226" y="2716216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1"/>
            <p:cNvSpPr>
              <a:spLocks noEditPoints="1"/>
            </p:cNvSpPr>
            <p:nvPr userDrawn="1"/>
          </p:nvSpPr>
          <p:spPr bwMode="gray">
            <a:xfrm>
              <a:off x="-1165226" y="1965328"/>
              <a:ext cx="144463" cy="114300"/>
            </a:xfrm>
            <a:custGeom>
              <a:avLst/>
              <a:gdLst>
                <a:gd name="T0" fmla="*/ 8 w 18"/>
                <a:gd name="T1" fmla="*/ 6 h 14"/>
                <a:gd name="T2" fmla="*/ 6 w 18"/>
                <a:gd name="T3" fmla="*/ 5 h 14"/>
                <a:gd name="T4" fmla="*/ 6 w 18"/>
                <a:gd name="T5" fmla="*/ 3 h 14"/>
                <a:gd name="T6" fmla="*/ 8 w 18"/>
                <a:gd name="T7" fmla="*/ 6 h 14"/>
                <a:gd name="T8" fmla="*/ 0 w 18"/>
                <a:gd name="T9" fmla="*/ 7 h 14"/>
                <a:gd name="T10" fmla="*/ 2 w 18"/>
                <a:gd name="T11" fmla="*/ 9 h 14"/>
                <a:gd name="T12" fmla="*/ 12 w 18"/>
                <a:gd name="T13" fmla="*/ 14 h 14"/>
                <a:gd name="T14" fmla="*/ 16 w 18"/>
                <a:gd name="T15" fmla="*/ 13 h 14"/>
                <a:gd name="T16" fmla="*/ 17 w 18"/>
                <a:gd name="T17" fmla="*/ 10 h 14"/>
                <a:gd name="T18" fmla="*/ 17 w 18"/>
                <a:gd name="T19" fmla="*/ 7 h 14"/>
                <a:gd name="T20" fmla="*/ 11 w 18"/>
                <a:gd name="T21" fmla="*/ 1 h 14"/>
                <a:gd name="T22" fmla="*/ 0 w 18"/>
                <a:gd name="T23" fmla="*/ 0 h 14"/>
                <a:gd name="T24" fmla="*/ 0 w 18"/>
                <a:gd name="T2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4">
                  <a:moveTo>
                    <a:pt x="8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8" y="6"/>
                  </a:lnTo>
                  <a:close/>
                  <a:moveTo>
                    <a:pt x="0" y="7"/>
                  </a:moveTo>
                  <a:cubicBezTo>
                    <a:pt x="1" y="8"/>
                    <a:pt x="1" y="9"/>
                    <a:pt x="2" y="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5" y="14"/>
                    <a:pt x="16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1"/>
                    <a:pt x="4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2"/>
            <p:cNvSpPr>
              <a:spLocks/>
            </p:cNvSpPr>
            <p:nvPr userDrawn="1"/>
          </p:nvSpPr>
          <p:spPr bwMode="gray">
            <a:xfrm>
              <a:off x="-1157288" y="2209803"/>
              <a:ext cx="120650" cy="90488"/>
            </a:xfrm>
            <a:custGeom>
              <a:avLst/>
              <a:gdLst>
                <a:gd name="T0" fmla="*/ 15 w 15"/>
                <a:gd name="T1" fmla="*/ 3 h 11"/>
                <a:gd name="T2" fmla="*/ 12 w 15"/>
                <a:gd name="T3" fmla="*/ 1 h 11"/>
                <a:gd name="T4" fmla="*/ 4 w 15"/>
                <a:gd name="T5" fmla="*/ 0 h 11"/>
                <a:gd name="T6" fmla="*/ 1 w 15"/>
                <a:gd name="T7" fmla="*/ 1 h 11"/>
                <a:gd name="T8" fmla="*/ 1 w 15"/>
                <a:gd name="T9" fmla="*/ 4 h 11"/>
                <a:gd name="T10" fmla="*/ 3 w 15"/>
                <a:gd name="T11" fmla="*/ 9 h 11"/>
                <a:gd name="T12" fmla="*/ 5 w 15"/>
                <a:gd name="T13" fmla="*/ 11 h 11"/>
                <a:gd name="T14" fmla="*/ 6 w 15"/>
                <a:gd name="T15" fmla="*/ 11 h 11"/>
                <a:gd name="T16" fmla="*/ 7 w 15"/>
                <a:gd name="T17" fmla="*/ 10 h 11"/>
                <a:gd name="T18" fmla="*/ 14 w 15"/>
                <a:gd name="T19" fmla="*/ 6 h 11"/>
                <a:gd name="T20" fmla="*/ 15 w 1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5" y="3"/>
                  </a:moveTo>
                  <a:cubicBezTo>
                    <a:pt x="14" y="2"/>
                    <a:pt x="14" y="1"/>
                    <a:pt x="1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3"/>
            <p:cNvSpPr>
              <a:spLocks/>
            </p:cNvSpPr>
            <p:nvPr userDrawn="1"/>
          </p:nvSpPr>
          <p:spPr bwMode="gray">
            <a:xfrm>
              <a:off x="-1157288" y="2290765"/>
              <a:ext cx="153988" cy="188913"/>
            </a:xfrm>
            <a:custGeom>
              <a:avLst/>
              <a:gdLst>
                <a:gd name="T0" fmla="*/ 18 w 19"/>
                <a:gd name="T1" fmla="*/ 8 h 23"/>
                <a:gd name="T2" fmla="*/ 17 w 19"/>
                <a:gd name="T3" fmla="*/ 7 h 23"/>
                <a:gd name="T4" fmla="*/ 13 w 19"/>
                <a:gd name="T5" fmla="*/ 2 h 23"/>
                <a:gd name="T6" fmla="*/ 11 w 19"/>
                <a:gd name="T7" fmla="*/ 1 h 23"/>
                <a:gd name="T8" fmla="*/ 8 w 19"/>
                <a:gd name="T9" fmla="*/ 2 h 23"/>
                <a:gd name="T10" fmla="*/ 5 w 19"/>
                <a:gd name="T11" fmla="*/ 12 h 23"/>
                <a:gd name="T12" fmla="*/ 1 w 19"/>
                <a:gd name="T13" fmla="*/ 19 h 23"/>
                <a:gd name="T14" fmla="*/ 1 w 19"/>
                <a:gd name="T15" fmla="*/ 22 h 23"/>
                <a:gd name="T16" fmla="*/ 4 w 19"/>
                <a:gd name="T17" fmla="*/ 23 h 23"/>
                <a:gd name="T18" fmla="*/ 5 w 19"/>
                <a:gd name="T19" fmla="*/ 23 h 23"/>
                <a:gd name="T20" fmla="*/ 15 w 19"/>
                <a:gd name="T21" fmla="*/ 17 h 23"/>
                <a:gd name="T22" fmla="*/ 18 w 19"/>
                <a:gd name="T2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8" y="8"/>
                  </a:moveTo>
                  <a:cubicBezTo>
                    <a:pt x="18" y="8"/>
                    <a:pt x="18" y="7"/>
                    <a:pt x="17" y="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3" y="23"/>
                    <a:pt x="4" y="23"/>
                  </a:cubicBezTo>
                  <a:cubicBezTo>
                    <a:pt x="4" y="23"/>
                    <a:pt x="4" y="23"/>
                    <a:pt x="5" y="23"/>
                  </a:cubicBezTo>
                  <a:cubicBezTo>
                    <a:pt x="5" y="23"/>
                    <a:pt x="12" y="19"/>
                    <a:pt x="15" y="17"/>
                  </a:cubicBezTo>
                  <a:cubicBezTo>
                    <a:pt x="19" y="15"/>
                    <a:pt x="18" y="9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4"/>
            <p:cNvSpPr>
              <a:spLocks/>
            </p:cNvSpPr>
            <p:nvPr userDrawn="1"/>
          </p:nvSpPr>
          <p:spPr bwMode="gray">
            <a:xfrm>
              <a:off x="-1335089" y="2854329"/>
              <a:ext cx="185738" cy="211138"/>
            </a:xfrm>
            <a:custGeom>
              <a:avLst/>
              <a:gdLst>
                <a:gd name="T0" fmla="*/ 6 w 23"/>
                <a:gd name="T1" fmla="*/ 25 h 26"/>
                <a:gd name="T2" fmla="*/ 17 w 23"/>
                <a:gd name="T3" fmla="*/ 26 h 26"/>
                <a:gd name="T4" fmla="*/ 18 w 23"/>
                <a:gd name="T5" fmla="*/ 26 h 26"/>
                <a:gd name="T6" fmla="*/ 20 w 23"/>
                <a:gd name="T7" fmla="*/ 23 h 26"/>
                <a:gd name="T8" fmla="*/ 22 w 23"/>
                <a:gd name="T9" fmla="*/ 7 h 26"/>
                <a:gd name="T10" fmla="*/ 22 w 23"/>
                <a:gd name="T11" fmla="*/ 5 h 26"/>
                <a:gd name="T12" fmla="*/ 14 w 23"/>
                <a:gd name="T13" fmla="*/ 0 h 26"/>
                <a:gd name="T14" fmla="*/ 9 w 23"/>
                <a:gd name="T15" fmla="*/ 7 h 26"/>
                <a:gd name="T16" fmla="*/ 6 w 23"/>
                <a:gd name="T17" fmla="*/ 12 h 26"/>
                <a:gd name="T18" fmla="*/ 2 w 23"/>
                <a:gd name="T19" fmla="*/ 14 h 26"/>
                <a:gd name="T20" fmla="*/ 0 w 23"/>
                <a:gd name="T21" fmla="*/ 16 h 26"/>
                <a:gd name="T22" fmla="*/ 1 w 23"/>
                <a:gd name="T23" fmla="*/ 18 h 26"/>
                <a:gd name="T24" fmla="*/ 4 w 23"/>
                <a:gd name="T25" fmla="*/ 23 h 26"/>
                <a:gd name="T26" fmla="*/ 6 w 2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6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6"/>
                    <a:pt x="18" y="26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2" y="6"/>
                    <a:pt x="22" y="5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0"/>
                    <a:pt x="12" y="1"/>
                    <a:pt x="9" y="7"/>
                  </a:cubicBezTo>
                  <a:cubicBezTo>
                    <a:pt x="8" y="8"/>
                    <a:pt x="6" y="11"/>
                    <a:pt x="6" y="12"/>
                  </a:cubicBezTo>
                  <a:cubicBezTo>
                    <a:pt x="5" y="12"/>
                    <a:pt x="3" y="13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5" y="25"/>
                    <a:pt x="6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5"/>
            <p:cNvSpPr>
              <a:spLocks/>
            </p:cNvSpPr>
            <p:nvPr userDrawn="1"/>
          </p:nvSpPr>
          <p:spPr bwMode="gray">
            <a:xfrm>
              <a:off x="-1350964" y="3098804"/>
              <a:ext cx="144463" cy="57150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0 h 7"/>
                <a:gd name="T4" fmla="*/ 0 w 18"/>
                <a:gd name="T5" fmla="*/ 3 h 7"/>
                <a:gd name="T6" fmla="*/ 3 w 18"/>
                <a:gd name="T7" fmla="*/ 6 h 7"/>
                <a:gd name="T8" fmla="*/ 15 w 18"/>
                <a:gd name="T9" fmla="*/ 7 h 7"/>
                <a:gd name="T10" fmla="*/ 16 w 18"/>
                <a:gd name="T11" fmla="*/ 7 h 7"/>
                <a:gd name="T12" fmla="*/ 18 w 18"/>
                <a:gd name="T13" fmla="*/ 4 h 7"/>
                <a:gd name="T14" fmla="*/ 15 w 18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7"/>
                  </a:cubicBezTo>
                  <a:cubicBezTo>
                    <a:pt x="17" y="6"/>
                    <a:pt x="18" y="5"/>
                    <a:pt x="18" y="4"/>
                  </a:cubicBezTo>
                  <a:cubicBezTo>
                    <a:pt x="18" y="3"/>
                    <a:pt x="17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6"/>
            <p:cNvSpPr>
              <a:spLocks/>
            </p:cNvSpPr>
            <p:nvPr userDrawn="1"/>
          </p:nvSpPr>
          <p:spPr bwMode="gray">
            <a:xfrm>
              <a:off x="-1206501" y="3106742"/>
              <a:ext cx="80963" cy="49213"/>
            </a:xfrm>
            <a:custGeom>
              <a:avLst/>
              <a:gdLst>
                <a:gd name="T0" fmla="*/ 7 w 10"/>
                <a:gd name="T1" fmla="*/ 0 h 6"/>
                <a:gd name="T2" fmla="*/ 3 w 10"/>
                <a:gd name="T3" fmla="*/ 0 h 6"/>
                <a:gd name="T4" fmla="*/ 0 w 10"/>
                <a:gd name="T5" fmla="*/ 3 h 6"/>
                <a:gd name="T6" fmla="*/ 3 w 10"/>
                <a:gd name="T7" fmla="*/ 6 h 6"/>
                <a:gd name="T8" fmla="*/ 7 w 10"/>
                <a:gd name="T9" fmla="*/ 6 h 6"/>
                <a:gd name="T10" fmla="*/ 8 w 10"/>
                <a:gd name="T11" fmla="*/ 6 h 6"/>
                <a:gd name="T12" fmla="*/ 10 w 10"/>
                <a:gd name="T13" fmla="*/ 3 h 6"/>
                <a:gd name="T14" fmla="*/ 7 w 1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7"/>
            <p:cNvSpPr>
              <a:spLocks/>
            </p:cNvSpPr>
            <p:nvPr userDrawn="1"/>
          </p:nvSpPr>
          <p:spPr bwMode="gray">
            <a:xfrm>
              <a:off x="-971550" y="2773366"/>
              <a:ext cx="47625" cy="65088"/>
            </a:xfrm>
            <a:custGeom>
              <a:avLst/>
              <a:gdLst>
                <a:gd name="T0" fmla="*/ 0 w 6"/>
                <a:gd name="T1" fmla="*/ 6 h 8"/>
                <a:gd name="T2" fmla="*/ 4 w 6"/>
                <a:gd name="T3" fmla="*/ 8 h 8"/>
                <a:gd name="T4" fmla="*/ 6 w 6"/>
                <a:gd name="T5" fmla="*/ 5 h 8"/>
                <a:gd name="T6" fmla="*/ 6 w 6"/>
                <a:gd name="T7" fmla="*/ 3 h 8"/>
                <a:gd name="T8" fmla="*/ 2 w 6"/>
                <a:gd name="T9" fmla="*/ 1 h 8"/>
                <a:gd name="T10" fmla="*/ 0 w 6"/>
                <a:gd name="T11" fmla="*/ 4 h 8"/>
                <a:gd name="T12" fmla="*/ 0 w 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5" y="8"/>
                    <a:pt x="6" y="6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8"/>
            <p:cNvSpPr>
              <a:spLocks/>
            </p:cNvSpPr>
            <p:nvPr userDrawn="1"/>
          </p:nvSpPr>
          <p:spPr bwMode="gray">
            <a:xfrm>
              <a:off x="-1149351" y="2781304"/>
              <a:ext cx="88900" cy="122238"/>
            </a:xfrm>
            <a:custGeom>
              <a:avLst/>
              <a:gdLst>
                <a:gd name="T0" fmla="*/ 1 w 11"/>
                <a:gd name="T1" fmla="*/ 11 h 15"/>
                <a:gd name="T2" fmla="*/ 5 w 11"/>
                <a:gd name="T3" fmla="*/ 14 h 15"/>
                <a:gd name="T4" fmla="*/ 7 w 11"/>
                <a:gd name="T5" fmla="*/ 14 h 15"/>
                <a:gd name="T6" fmla="*/ 8 w 11"/>
                <a:gd name="T7" fmla="*/ 14 h 15"/>
                <a:gd name="T8" fmla="*/ 10 w 11"/>
                <a:gd name="T9" fmla="*/ 12 h 15"/>
                <a:gd name="T10" fmla="*/ 11 w 11"/>
                <a:gd name="T11" fmla="*/ 4 h 15"/>
                <a:gd name="T12" fmla="*/ 9 w 11"/>
                <a:gd name="T13" fmla="*/ 1 h 15"/>
                <a:gd name="T14" fmla="*/ 6 w 11"/>
                <a:gd name="T15" fmla="*/ 1 h 15"/>
                <a:gd name="T16" fmla="*/ 1 w 11"/>
                <a:gd name="T17" fmla="*/ 6 h 15"/>
                <a:gd name="T18" fmla="*/ 0 w 11"/>
                <a:gd name="T19" fmla="*/ 9 h 15"/>
                <a:gd name="T20" fmla="*/ 1 w 11"/>
                <a:gd name="T2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" y="1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7" y="15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3"/>
                    <a:pt x="10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10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9"/>
            <p:cNvSpPr>
              <a:spLocks/>
            </p:cNvSpPr>
            <p:nvPr userDrawn="1"/>
          </p:nvSpPr>
          <p:spPr bwMode="gray">
            <a:xfrm>
              <a:off x="-1214439" y="2781304"/>
              <a:ext cx="65088" cy="73025"/>
            </a:xfrm>
            <a:custGeom>
              <a:avLst/>
              <a:gdLst>
                <a:gd name="T0" fmla="*/ 6 w 8"/>
                <a:gd name="T1" fmla="*/ 1 h 9"/>
                <a:gd name="T2" fmla="*/ 2 w 8"/>
                <a:gd name="T3" fmla="*/ 2 h 9"/>
                <a:gd name="T4" fmla="*/ 0 w 8"/>
                <a:gd name="T5" fmla="*/ 5 h 9"/>
                <a:gd name="T6" fmla="*/ 2 w 8"/>
                <a:gd name="T7" fmla="*/ 9 h 9"/>
                <a:gd name="T8" fmla="*/ 3 w 8"/>
                <a:gd name="T9" fmla="*/ 9 h 9"/>
                <a:gd name="T10" fmla="*/ 5 w 8"/>
                <a:gd name="T11" fmla="*/ 8 h 9"/>
                <a:gd name="T12" fmla="*/ 7 w 8"/>
                <a:gd name="T13" fmla="*/ 4 h 9"/>
                <a:gd name="T14" fmla="*/ 6 w 8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8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0"/>
            <p:cNvSpPr>
              <a:spLocks noEditPoints="1"/>
            </p:cNvSpPr>
            <p:nvPr userDrawn="1"/>
          </p:nvSpPr>
          <p:spPr bwMode="gray">
            <a:xfrm>
              <a:off x="-1214439" y="2625728"/>
              <a:ext cx="120650" cy="147638"/>
            </a:xfrm>
            <a:custGeom>
              <a:avLst/>
              <a:gdLst>
                <a:gd name="T0" fmla="*/ 6 w 15"/>
                <a:gd name="T1" fmla="*/ 12 h 18"/>
                <a:gd name="T2" fmla="*/ 6 w 15"/>
                <a:gd name="T3" fmla="*/ 12 h 18"/>
                <a:gd name="T4" fmla="*/ 6 w 15"/>
                <a:gd name="T5" fmla="*/ 11 h 18"/>
                <a:gd name="T6" fmla="*/ 6 w 15"/>
                <a:gd name="T7" fmla="*/ 12 h 18"/>
                <a:gd name="T8" fmla="*/ 2 w 15"/>
                <a:gd name="T9" fmla="*/ 17 h 18"/>
                <a:gd name="T10" fmla="*/ 4 w 15"/>
                <a:gd name="T11" fmla="*/ 18 h 18"/>
                <a:gd name="T12" fmla="*/ 12 w 15"/>
                <a:gd name="T13" fmla="*/ 17 h 18"/>
                <a:gd name="T14" fmla="*/ 13 w 15"/>
                <a:gd name="T15" fmla="*/ 17 h 18"/>
                <a:gd name="T16" fmla="*/ 13 w 15"/>
                <a:gd name="T17" fmla="*/ 17 h 18"/>
                <a:gd name="T18" fmla="*/ 15 w 15"/>
                <a:gd name="T19" fmla="*/ 14 h 18"/>
                <a:gd name="T20" fmla="*/ 14 w 15"/>
                <a:gd name="T21" fmla="*/ 12 h 18"/>
                <a:gd name="T22" fmla="*/ 4 w 15"/>
                <a:gd name="T23" fmla="*/ 2 h 18"/>
                <a:gd name="T24" fmla="*/ 1 w 15"/>
                <a:gd name="T25" fmla="*/ 1 h 18"/>
                <a:gd name="T26" fmla="*/ 0 w 15"/>
                <a:gd name="T27" fmla="*/ 4 h 18"/>
                <a:gd name="T28" fmla="*/ 1 w 15"/>
                <a:gd name="T29" fmla="*/ 15 h 18"/>
                <a:gd name="T30" fmla="*/ 2 w 15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8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lnTo>
                    <a:pt x="6" y="12"/>
                  </a:lnTo>
                  <a:close/>
                  <a:moveTo>
                    <a:pt x="2" y="17"/>
                  </a:moveTo>
                  <a:cubicBezTo>
                    <a:pt x="2" y="18"/>
                    <a:pt x="3" y="18"/>
                    <a:pt x="4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 userDrawn="1"/>
          </p:nvSpPr>
          <p:spPr bwMode="gray">
            <a:xfrm>
              <a:off x="-1044576" y="2895604"/>
              <a:ext cx="41275" cy="73025"/>
            </a:xfrm>
            <a:custGeom>
              <a:avLst/>
              <a:gdLst>
                <a:gd name="T0" fmla="*/ 3 w 5"/>
                <a:gd name="T1" fmla="*/ 0 h 9"/>
                <a:gd name="T2" fmla="*/ 0 w 5"/>
                <a:gd name="T3" fmla="*/ 3 h 9"/>
                <a:gd name="T4" fmla="*/ 0 w 5"/>
                <a:gd name="T5" fmla="*/ 6 h 9"/>
                <a:gd name="T6" fmla="*/ 2 w 5"/>
                <a:gd name="T7" fmla="*/ 9 h 9"/>
                <a:gd name="T8" fmla="*/ 3 w 5"/>
                <a:gd name="T9" fmla="*/ 9 h 9"/>
                <a:gd name="T10" fmla="*/ 5 w 5"/>
                <a:gd name="T11" fmla="*/ 7 h 9"/>
                <a:gd name="T12" fmla="*/ 5 w 5"/>
                <a:gd name="T13" fmla="*/ 3 h 9"/>
                <a:gd name="T14" fmla="*/ 3 w 5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5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2"/>
            <p:cNvSpPr>
              <a:spLocks/>
            </p:cNvSpPr>
            <p:nvPr userDrawn="1"/>
          </p:nvSpPr>
          <p:spPr bwMode="gray">
            <a:xfrm>
              <a:off x="-1028701" y="2984504"/>
              <a:ext cx="65088" cy="49213"/>
            </a:xfrm>
            <a:custGeom>
              <a:avLst/>
              <a:gdLst>
                <a:gd name="T0" fmla="*/ 5 w 8"/>
                <a:gd name="T1" fmla="*/ 6 h 6"/>
                <a:gd name="T2" fmla="*/ 8 w 8"/>
                <a:gd name="T3" fmla="*/ 2 h 6"/>
                <a:gd name="T4" fmla="*/ 4 w 8"/>
                <a:gd name="T5" fmla="*/ 0 h 6"/>
                <a:gd name="T6" fmla="*/ 2 w 8"/>
                <a:gd name="T7" fmla="*/ 1 h 6"/>
                <a:gd name="T8" fmla="*/ 0 w 8"/>
                <a:gd name="T9" fmla="*/ 4 h 6"/>
                <a:gd name="T10" fmla="*/ 3 w 8"/>
                <a:gd name="T11" fmla="*/ 6 h 6"/>
                <a:gd name="T12" fmla="*/ 5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7" y="5"/>
                    <a:pt x="8" y="4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3"/>
            <p:cNvSpPr>
              <a:spLocks/>
            </p:cNvSpPr>
            <p:nvPr userDrawn="1"/>
          </p:nvSpPr>
          <p:spPr bwMode="gray">
            <a:xfrm>
              <a:off x="-1157288" y="2935291"/>
              <a:ext cx="96838" cy="139700"/>
            </a:xfrm>
            <a:custGeom>
              <a:avLst/>
              <a:gdLst>
                <a:gd name="T0" fmla="*/ 2 w 12"/>
                <a:gd name="T1" fmla="*/ 4 h 17"/>
                <a:gd name="T2" fmla="*/ 0 w 12"/>
                <a:gd name="T3" fmla="*/ 13 h 17"/>
                <a:gd name="T4" fmla="*/ 2 w 12"/>
                <a:gd name="T5" fmla="*/ 17 h 17"/>
                <a:gd name="T6" fmla="*/ 3 w 12"/>
                <a:gd name="T7" fmla="*/ 17 h 17"/>
                <a:gd name="T8" fmla="*/ 6 w 12"/>
                <a:gd name="T9" fmla="*/ 14 h 17"/>
                <a:gd name="T10" fmla="*/ 7 w 12"/>
                <a:gd name="T11" fmla="*/ 7 h 17"/>
                <a:gd name="T12" fmla="*/ 10 w 12"/>
                <a:gd name="T13" fmla="*/ 6 h 17"/>
                <a:gd name="T14" fmla="*/ 12 w 12"/>
                <a:gd name="T15" fmla="*/ 3 h 17"/>
                <a:gd name="T16" fmla="*/ 9 w 12"/>
                <a:gd name="T17" fmla="*/ 1 h 17"/>
                <a:gd name="T18" fmla="*/ 4 w 12"/>
                <a:gd name="T19" fmla="*/ 1 h 17"/>
                <a:gd name="T20" fmla="*/ 2 w 1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2" y="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5" y="16"/>
                    <a:pt x="6" y="1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4"/>
            <p:cNvSpPr>
              <a:spLocks/>
            </p:cNvSpPr>
            <p:nvPr userDrawn="1"/>
          </p:nvSpPr>
          <p:spPr bwMode="gray">
            <a:xfrm>
              <a:off x="-955675" y="2935291"/>
              <a:ext cx="258763" cy="155575"/>
            </a:xfrm>
            <a:custGeom>
              <a:avLst/>
              <a:gdLst>
                <a:gd name="T0" fmla="*/ 29 w 32"/>
                <a:gd name="T1" fmla="*/ 6 h 19"/>
                <a:gd name="T2" fmla="*/ 13 w 32"/>
                <a:gd name="T3" fmla="*/ 1 h 19"/>
                <a:gd name="T4" fmla="*/ 11 w 32"/>
                <a:gd name="T5" fmla="*/ 1 h 19"/>
                <a:gd name="T6" fmla="*/ 8 w 32"/>
                <a:gd name="T7" fmla="*/ 3 h 19"/>
                <a:gd name="T8" fmla="*/ 5 w 32"/>
                <a:gd name="T9" fmla="*/ 1 h 19"/>
                <a:gd name="T10" fmla="*/ 2 w 32"/>
                <a:gd name="T11" fmla="*/ 0 h 19"/>
                <a:gd name="T12" fmla="*/ 1 w 32"/>
                <a:gd name="T13" fmla="*/ 3 h 19"/>
                <a:gd name="T14" fmla="*/ 1 w 32"/>
                <a:gd name="T15" fmla="*/ 9 h 19"/>
                <a:gd name="T16" fmla="*/ 3 w 32"/>
                <a:gd name="T17" fmla="*/ 11 h 19"/>
                <a:gd name="T18" fmla="*/ 11 w 32"/>
                <a:gd name="T19" fmla="*/ 13 h 19"/>
                <a:gd name="T20" fmla="*/ 11 w 32"/>
                <a:gd name="T21" fmla="*/ 14 h 19"/>
                <a:gd name="T22" fmla="*/ 13 w 32"/>
                <a:gd name="T23" fmla="*/ 17 h 19"/>
                <a:gd name="T24" fmla="*/ 21 w 32"/>
                <a:gd name="T25" fmla="*/ 19 h 19"/>
                <a:gd name="T26" fmla="*/ 32 w 32"/>
                <a:gd name="T27" fmla="*/ 8 h 19"/>
                <a:gd name="T28" fmla="*/ 31 w 32"/>
                <a:gd name="T29" fmla="*/ 7 h 19"/>
                <a:gd name="T30" fmla="*/ 29 w 32"/>
                <a:gd name="T3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29" y="6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2" y="16"/>
                    <a:pt x="13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5" y="16"/>
                    <a:pt x="29" y="12"/>
                    <a:pt x="32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2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5"/>
            <p:cNvSpPr>
              <a:spLocks/>
            </p:cNvSpPr>
            <p:nvPr userDrawn="1"/>
          </p:nvSpPr>
          <p:spPr bwMode="gray">
            <a:xfrm>
              <a:off x="-696912" y="2919416"/>
              <a:ext cx="57150" cy="57150"/>
            </a:xfrm>
            <a:custGeom>
              <a:avLst/>
              <a:gdLst>
                <a:gd name="T0" fmla="*/ 1 w 7"/>
                <a:gd name="T1" fmla="*/ 2 h 7"/>
                <a:gd name="T2" fmla="*/ 2 w 7"/>
                <a:gd name="T3" fmla="*/ 5 h 7"/>
                <a:gd name="T4" fmla="*/ 4 w 7"/>
                <a:gd name="T5" fmla="*/ 6 h 7"/>
                <a:gd name="T6" fmla="*/ 3 w 7"/>
                <a:gd name="T7" fmla="*/ 7 h 7"/>
                <a:gd name="T8" fmla="*/ 6 w 7"/>
                <a:gd name="T9" fmla="*/ 3 h 7"/>
                <a:gd name="T10" fmla="*/ 7 w 7"/>
                <a:gd name="T11" fmla="*/ 2 h 7"/>
                <a:gd name="T12" fmla="*/ 5 w 7"/>
                <a:gd name="T13" fmla="*/ 1 h 7"/>
                <a:gd name="T14" fmla="*/ 1 w 7"/>
                <a:gd name="T1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1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6"/>
            <p:cNvSpPr>
              <a:spLocks/>
            </p:cNvSpPr>
            <p:nvPr userDrawn="1"/>
          </p:nvSpPr>
          <p:spPr bwMode="gray">
            <a:xfrm>
              <a:off x="-623887" y="2724154"/>
              <a:ext cx="55563" cy="57150"/>
            </a:xfrm>
            <a:custGeom>
              <a:avLst/>
              <a:gdLst>
                <a:gd name="T0" fmla="*/ 3 w 7"/>
                <a:gd name="T1" fmla="*/ 6 h 7"/>
                <a:gd name="T2" fmla="*/ 5 w 7"/>
                <a:gd name="T3" fmla="*/ 6 h 7"/>
                <a:gd name="T4" fmla="*/ 7 w 7"/>
                <a:gd name="T5" fmla="*/ 3 h 7"/>
                <a:gd name="T6" fmla="*/ 4 w 7"/>
                <a:gd name="T7" fmla="*/ 1 h 7"/>
                <a:gd name="T8" fmla="*/ 2 w 7"/>
                <a:gd name="T9" fmla="*/ 1 h 7"/>
                <a:gd name="T10" fmla="*/ 0 w 7"/>
                <a:gd name="T11" fmla="*/ 4 h 7"/>
                <a:gd name="T12" fmla="*/ 3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4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7"/>
            <p:cNvSpPr>
              <a:spLocks/>
            </p:cNvSpPr>
            <p:nvPr userDrawn="1"/>
          </p:nvSpPr>
          <p:spPr bwMode="gray">
            <a:xfrm>
              <a:off x="-1084263" y="3082929"/>
              <a:ext cx="88900" cy="80963"/>
            </a:xfrm>
            <a:custGeom>
              <a:avLst/>
              <a:gdLst>
                <a:gd name="T0" fmla="*/ 8 w 11"/>
                <a:gd name="T1" fmla="*/ 0 h 10"/>
                <a:gd name="T2" fmla="*/ 4 w 11"/>
                <a:gd name="T3" fmla="*/ 1 h 10"/>
                <a:gd name="T4" fmla="*/ 2 w 11"/>
                <a:gd name="T5" fmla="*/ 2 h 10"/>
                <a:gd name="T6" fmla="*/ 1 w 11"/>
                <a:gd name="T7" fmla="*/ 6 h 10"/>
                <a:gd name="T8" fmla="*/ 2 w 11"/>
                <a:gd name="T9" fmla="*/ 9 h 10"/>
                <a:gd name="T10" fmla="*/ 4 w 11"/>
                <a:gd name="T11" fmla="*/ 10 h 10"/>
                <a:gd name="T12" fmla="*/ 6 w 11"/>
                <a:gd name="T13" fmla="*/ 8 h 10"/>
                <a:gd name="T14" fmla="*/ 7 w 11"/>
                <a:gd name="T15" fmla="*/ 6 h 10"/>
                <a:gd name="T16" fmla="*/ 9 w 11"/>
                <a:gd name="T17" fmla="*/ 6 h 10"/>
                <a:gd name="T18" fmla="*/ 11 w 11"/>
                <a:gd name="T19" fmla="*/ 3 h 10"/>
                <a:gd name="T20" fmla="*/ 8 w 11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9"/>
                    <a:pt x="5" y="9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4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8"/>
            <p:cNvSpPr>
              <a:spLocks/>
            </p:cNvSpPr>
            <p:nvPr userDrawn="1"/>
          </p:nvSpPr>
          <p:spPr bwMode="gray">
            <a:xfrm>
              <a:off x="-1528764" y="2960691"/>
              <a:ext cx="160338" cy="187325"/>
            </a:xfrm>
            <a:custGeom>
              <a:avLst/>
              <a:gdLst>
                <a:gd name="T0" fmla="*/ 20 w 20"/>
                <a:gd name="T1" fmla="*/ 13 h 23"/>
                <a:gd name="T2" fmla="*/ 18 w 20"/>
                <a:gd name="T3" fmla="*/ 10 h 23"/>
                <a:gd name="T4" fmla="*/ 5 w 20"/>
                <a:gd name="T5" fmla="*/ 1 h 23"/>
                <a:gd name="T6" fmla="*/ 1 w 20"/>
                <a:gd name="T7" fmla="*/ 1 h 23"/>
                <a:gd name="T8" fmla="*/ 1 w 20"/>
                <a:gd name="T9" fmla="*/ 5 h 23"/>
                <a:gd name="T10" fmla="*/ 6 w 20"/>
                <a:gd name="T11" fmla="*/ 10 h 23"/>
                <a:gd name="T12" fmla="*/ 10 w 20"/>
                <a:gd name="T13" fmla="*/ 18 h 23"/>
                <a:gd name="T14" fmla="*/ 11 w 20"/>
                <a:gd name="T15" fmla="*/ 19 h 23"/>
                <a:gd name="T16" fmla="*/ 15 w 20"/>
                <a:gd name="T17" fmla="*/ 22 h 23"/>
                <a:gd name="T18" fmla="*/ 17 w 20"/>
                <a:gd name="T19" fmla="*/ 23 h 23"/>
                <a:gd name="T20" fmla="*/ 18 w 20"/>
                <a:gd name="T21" fmla="*/ 22 h 23"/>
                <a:gd name="T22" fmla="*/ 19 w 20"/>
                <a:gd name="T23" fmla="*/ 20 h 23"/>
                <a:gd name="T24" fmla="*/ 20 w 20"/>
                <a:gd name="T2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2"/>
                    <a:pt x="19" y="11"/>
                    <a:pt x="18" y="1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7"/>
                    <a:pt x="6" y="9"/>
                    <a:pt x="6" y="10"/>
                  </a:cubicBezTo>
                  <a:cubicBezTo>
                    <a:pt x="7" y="11"/>
                    <a:pt x="9" y="16"/>
                    <a:pt x="10" y="18"/>
                  </a:cubicBezTo>
                  <a:cubicBezTo>
                    <a:pt x="10" y="19"/>
                    <a:pt x="11" y="19"/>
                    <a:pt x="11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1"/>
                    <a:pt x="19" y="2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/>
            <p:cNvSpPr>
              <a:spLocks/>
            </p:cNvSpPr>
            <p:nvPr userDrawn="1"/>
          </p:nvSpPr>
          <p:spPr bwMode="gray">
            <a:xfrm>
              <a:off x="-1044576" y="3179767"/>
              <a:ext cx="49213" cy="25400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1 h 3"/>
                <a:gd name="T4" fmla="*/ 0 w 6"/>
                <a:gd name="T5" fmla="*/ 3 h 3"/>
                <a:gd name="T6" fmla="*/ 6 w 6"/>
                <a:gd name="T7" fmla="*/ 1 h 3"/>
                <a:gd name="T8" fmla="*/ 5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2"/>
                    <a:pt x="6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/>
            <p:cNvSpPr>
              <a:spLocks/>
            </p:cNvSpPr>
            <p:nvPr userDrawn="1"/>
          </p:nvSpPr>
          <p:spPr bwMode="gray">
            <a:xfrm>
              <a:off x="-987426" y="3132142"/>
              <a:ext cx="128588" cy="57150"/>
            </a:xfrm>
            <a:custGeom>
              <a:avLst/>
              <a:gdLst>
                <a:gd name="T0" fmla="*/ 14 w 16"/>
                <a:gd name="T1" fmla="*/ 0 h 7"/>
                <a:gd name="T2" fmla="*/ 4 w 16"/>
                <a:gd name="T3" fmla="*/ 1 h 7"/>
                <a:gd name="T4" fmla="*/ 1 w 16"/>
                <a:gd name="T5" fmla="*/ 3 h 7"/>
                <a:gd name="T6" fmla="*/ 0 w 16"/>
                <a:gd name="T7" fmla="*/ 7 h 7"/>
                <a:gd name="T8" fmla="*/ 16 w 16"/>
                <a:gd name="T9" fmla="*/ 1 h 7"/>
                <a:gd name="T10" fmla="*/ 14 w 1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8930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516" r:id="rId4"/>
    <p:sldLayoutId id="2147484517" r:id="rId5"/>
    <p:sldLayoutId id="2147484519" r:id="rId6"/>
    <p:sldLayoutId id="2147484515" r:id="rId7"/>
    <p:sldLayoutId id="2147484518" r:id="rId8"/>
    <p:sldLayoutId id="2147484520" r:id="rId9"/>
    <p:sldLayoutId id="2147484240" r:id="rId10"/>
    <p:sldLayoutId id="2147484241" r:id="rId11"/>
    <p:sldLayoutId id="2147484474" r:id="rId12"/>
    <p:sldLayoutId id="2147484245" r:id="rId13"/>
    <p:sldLayoutId id="2147484247" r:id="rId14"/>
    <p:sldLayoutId id="2147484249" r:id="rId15"/>
    <p:sldLayoutId id="2147484250" r:id="rId16"/>
    <p:sldLayoutId id="2147484264" r:id="rId17"/>
    <p:sldLayoutId id="2147484251" r:id="rId18"/>
    <p:sldLayoutId id="2147484463" r:id="rId19"/>
    <p:sldLayoutId id="2147484256" r:id="rId20"/>
    <p:sldLayoutId id="2147484257" r:id="rId21"/>
    <p:sldLayoutId id="2147484260" r:id="rId22"/>
    <p:sldLayoutId id="2147484299" r:id="rId23"/>
    <p:sldLayoutId id="2147484263" r:id="rId24"/>
  </p:sldLayoutIdLs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480" r:id="rId10"/>
    <p:sldLayoutId id="2147484481" r:id="rId11"/>
    <p:sldLayoutId id="2147484482" r:id="rId12"/>
    <p:sldLayoutId id="2147484483" r:id="rId13"/>
    <p:sldLayoutId id="2147484484" r:id="rId14"/>
    <p:sldLayoutId id="2147484485" r:id="rId15"/>
    <p:sldLayoutId id="2147484486" r:id="rId16"/>
    <p:sldLayoutId id="2147484487" r:id="rId17"/>
    <p:sldLayoutId id="2147484488" r:id="rId18"/>
    <p:sldLayoutId id="2147484489" r:id="rId19"/>
    <p:sldLayoutId id="2147484490" r:id="rId20"/>
    <p:sldLayoutId id="2147484491" r:id="rId21"/>
    <p:sldLayoutId id="2147484492" r:id="rId22"/>
    <p:sldLayoutId id="2147484493" r:id="rId23"/>
    <p:sldLayoutId id="2147484494" r:id="rId24"/>
  </p:sldLayoutIdLs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33" r:id="rId4"/>
    <p:sldLayoutId id="2147484534" r:id="rId5"/>
    <p:sldLayoutId id="2147484535" r:id="rId6"/>
    <p:sldLayoutId id="2147484536" r:id="rId7"/>
    <p:sldLayoutId id="2147484537" r:id="rId8"/>
    <p:sldLayoutId id="2147484538" r:id="rId9"/>
    <p:sldLayoutId id="2147484500" r:id="rId10"/>
    <p:sldLayoutId id="2147484501" r:id="rId11"/>
    <p:sldLayoutId id="2147484502" r:id="rId12"/>
    <p:sldLayoutId id="2147484503" r:id="rId13"/>
    <p:sldLayoutId id="2147484504" r:id="rId14"/>
    <p:sldLayoutId id="2147484505" r:id="rId15"/>
    <p:sldLayoutId id="2147484506" r:id="rId16"/>
    <p:sldLayoutId id="2147484507" r:id="rId17"/>
    <p:sldLayoutId id="2147484508" r:id="rId18"/>
    <p:sldLayoutId id="2147484509" r:id="rId19"/>
    <p:sldLayoutId id="2147484510" r:id="rId20"/>
    <p:sldLayoutId id="2147484511" r:id="rId21"/>
    <p:sldLayoutId id="2147484512" r:id="rId22"/>
    <p:sldLayoutId id="2147484513" r:id="rId23"/>
    <p:sldLayoutId id="2147484514" r:id="rId24"/>
  </p:sldLayoutIdLs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emf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emf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emf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emf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emf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10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7.png"/><Relationship Id="rId4" Type="http://schemas.openxmlformats.org/officeDocument/2006/relationships/image" Target="../media/image31.png"/><Relationship Id="rId9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39.png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39.png"/><Relationship Id="rId4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emf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emf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sv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sv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8C11E-6ADF-4721-9E20-7E4AD26D7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" y="0"/>
            <a:ext cx="12428494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93E0A0-038C-45A1-BCD3-7527290E6B33}"/>
              </a:ext>
            </a:extLst>
          </p:cNvPr>
          <p:cNvSpPr/>
          <p:nvPr/>
        </p:nvSpPr>
        <p:spPr bwMode="auto">
          <a:xfrm>
            <a:off x="0" y="2046913"/>
            <a:ext cx="12436475" cy="2376264"/>
          </a:xfrm>
          <a:prstGeom prst="rect">
            <a:avLst/>
          </a:prstGeom>
          <a:solidFill>
            <a:schemeClr val="bg1">
              <a:lumMod val="50000"/>
              <a:alpha val="8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201" y="2057102"/>
            <a:ext cx="9143936" cy="1177282"/>
          </a:xfrm>
        </p:spPr>
        <p:txBody>
          <a:bodyPr/>
          <a:lstStyle/>
          <a:p>
            <a:r>
              <a:rPr lang="en-US" dirty="0"/>
              <a:t>Azure Networking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92200" y="3235706"/>
            <a:ext cx="7315137" cy="1828007"/>
          </a:xfrm>
        </p:spPr>
        <p:txBody>
          <a:bodyPr/>
          <a:lstStyle/>
          <a:p>
            <a:r>
              <a:rPr lang="en-US" dirty="0"/>
              <a:t>Adam Raffe</a:t>
            </a:r>
          </a:p>
          <a:p>
            <a:r>
              <a:rPr lang="en-US" sz="2000" dirty="0"/>
              <a:t>Cloud Solution Architect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A2F78-F765-4EA1-BCEB-5FE37B2E6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black">
          <a:xfrm>
            <a:off x="10772240" y="3994261"/>
            <a:ext cx="1483418" cy="3108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DC9819-D928-4E9E-9E4A-44441758CC1B}"/>
              </a:ext>
            </a:extLst>
          </p:cNvPr>
          <p:cNvSpPr/>
          <p:nvPr/>
        </p:nvSpPr>
        <p:spPr>
          <a:xfrm>
            <a:off x="691120" y="4029610"/>
            <a:ext cx="1136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@</a:t>
            </a:r>
            <a:r>
              <a:rPr lang="en-US" sz="1400" dirty="0" err="1"/>
              <a:t>adamraffe</a:t>
            </a:r>
            <a:endParaRPr lang="en-US" sz="1400" dirty="0"/>
          </a:p>
        </p:txBody>
      </p:sp>
      <p:pic>
        <p:nvPicPr>
          <p:cNvPr id="9" name="Picture 2" descr="Image result for twitter logo transparent">
            <a:extLst>
              <a:ext uri="{FF2B5EF4-FFF2-40B4-BE49-F238E27FC236}">
                <a16:creationId xmlns:a16="http://schemas.microsoft.com/office/drawing/2014/main" id="{D3A2521F-1F72-4ED7-B580-A195D403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7" y="4030907"/>
            <a:ext cx="338207" cy="33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73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5589" y="6227649"/>
            <a:ext cx="11889564" cy="653989"/>
          </a:xfrm>
        </p:spPr>
        <p:txBody>
          <a:bodyPr/>
          <a:lstStyle/>
          <a:p>
            <a:pPr algn="ctr"/>
            <a:r>
              <a:rPr lang="en-US" sz="3600" dirty="0"/>
              <a:t>VMs have outbound Internet connectivity </a:t>
            </a:r>
            <a:r>
              <a:rPr lang="en-US" sz="3600" i="1" dirty="0"/>
              <a:t>by default.</a:t>
            </a:r>
            <a:endParaRPr lang="en-US" sz="3600" dirty="0"/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3110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2113781" y="3641277"/>
            <a:ext cx="3520008" cy="2198593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6794301" y="3641277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7902" y="368210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6938317" y="3694910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10.0.1.0/24</a:t>
            </a:r>
            <a:endParaRPr lang="en-GB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531" y="4544318"/>
            <a:ext cx="780290" cy="7802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035" y="4544318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160" y="4544318"/>
            <a:ext cx="780290" cy="780290"/>
          </a:xfrm>
          <a:prstGeom prst="rect">
            <a:avLst/>
          </a:prstGeom>
        </p:spPr>
      </p:pic>
      <p:sp>
        <p:nvSpPr>
          <p:cNvPr id="3" name="Freeform: Shape 2"/>
          <p:cNvSpPr/>
          <p:nvPr/>
        </p:nvSpPr>
        <p:spPr bwMode="auto">
          <a:xfrm>
            <a:off x="4752975" y="2000250"/>
            <a:ext cx="1371600" cy="2572748"/>
          </a:xfrm>
          <a:custGeom>
            <a:avLst/>
            <a:gdLst>
              <a:gd name="connsiteX0" fmla="*/ 0 w 1371600"/>
              <a:gd name="connsiteY0" fmla="*/ 2571750 h 2572748"/>
              <a:gd name="connsiteX1" fmla="*/ 1219200 w 1371600"/>
              <a:gd name="connsiteY1" fmla="*/ 2152650 h 2572748"/>
              <a:gd name="connsiteX2" fmla="*/ 1371600 w 1371600"/>
              <a:gd name="connsiteY2" fmla="*/ 0 h 25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572748">
                <a:moveTo>
                  <a:pt x="0" y="2571750"/>
                </a:moveTo>
                <a:cubicBezTo>
                  <a:pt x="495300" y="2576512"/>
                  <a:pt x="990600" y="2581275"/>
                  <a:pt x="1219200" y="2152650"/>
                </a:cubicBezTo>
                <a:cubicBezTo>
                  <a:pt x="1447800" y="1724025"/>
                  <a:pt x="1312862" y="277813"/>
                  <a:pt x="1371600" y="0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/>
          <p:cNvSpPr/>
          <p:nvPr/>
        </p:nvSpPr>
        <p:spPr bwMode="auto">
          <a:xfrm>
            <a:off x="3458337" y="1971570"/>
            <a:ext cx="2496314" cy="2572748"/>
          </a:xfrm>
          <a:custGeom>
            <a:avLst/>
            <a:gdLst>
              <a:gd name="connsiteX0" fmla="*/ 0 w 1371600"/>
              <a:gd name="connsiteY0" fmla="*/ 2571750 h 2572748"/>
              <a:gd name="connsiteX1" fmla="*/ 1219200 w 1371600"/>
              <a:gd name="connsiteY1" fmla="*/ 2152650 h 2572748"/>
              <a:gd name="connsiteX2" fmla="*/ 1371600 w 1371600"/>
              <a:gd name="connsiteY2" fmla="*/ 0 h 25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572748">
                <a:moveTo>
                  <a:pt x="0" y="2571750"/>
                </a:moveTo>
                <a:cubicBezTo>
                  <a:pt x="495300" y="2576512"/>
                  <a:pt x="990600" y="2581275"/>
                  <a:pt x="1219200" y="2152650"/>
                </a:cubicBezTo>
                <a:cubicBezTo>
                  <a:pt x="1447800" y="1724025"/>
                  <a:pt x="1312862" y="277813"/>
                  <a:pt x="1371600" y="0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/>
          <p:cNvSpPr/>
          <p:nvPr/>
        </p:nvSpPr>
        <p:spPr bwMode="auto">
          <a:xfrm flipH="1">
            <a:off x="6252905" y="2014650"/>
            <a:ext cx="2125571" cy="2572748"/>
          </a:xfrm>
          <a:custGeom>
            <a:avLst/>
            <a:gdLst>
              <a:gd name="connsiteX0" fmla="*/ 0 w 1371600"/>
              <a:gd name="connsiteY0" fmla="*/ 2571750 h 2572748"/>
              <a:gd name="connsiteX1" fmla="*/ 1219200 w 1371600"/>
              <a:gd name="connsiteY1" fmla="*/ 2152650 h 2572748"/>
              <a:gd name="connsiteX2" fmla="*/ 1371600 w 1371600"/>
              <a:gd name="connsiteY2" fmla="*/ 0 h 25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572748">
                <a:moveTo>
                  <a:pt x="0" y="2571750"/>
                </a:moveTo>
                <a:cubicBezTo>
                  <a:pt x="495300" y="2576512"/>
                  <a:pt x="990600" y="2581275"/>
                  <a:pt x="1219200" y="2152650"/>
                </a:cubicBezTo>
                <a:cubicBezTo>
                  <a:pt x="1447800" y="1724025"/>
                  <a:pt x="1312862" y="277813"/>
                  <a:pt x="1371600" y="0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749" y="559347"/>
            <a:ext cx="1378585" cy="13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945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298" y="4505374"/>
            <a:ext cx="11887878" cy="1288123"/>
          </a:xfrm>
        </p:spPr>
        <p:txBody>
          <a:bodyPr/>
          <a:lstStyle/>
          <a:p>
            <a:pPr algn="ctr"/>
            <a:r>
              <a:rPr lang="en-US" sz="3600" dirty="0"/>
              <a:t>NSGs </a:t>
            </a:r>
            <a:r>
              <a:rPr lang="en-US" sz="3600" i="1" dirty="0"/>
              <a:t>only</a:t>
            </a:r>
            <a:r>
              <a:rPr lang="en-US" sz="3600" dirty="0"/>
              <a:t> work if a resource is connected to a vNet – </a:t>
            </a:r>
            <a:br>
              <a:rPr lang="en-US" sz="3600" dirty="0"/>
            </a:br>
            <a:r>
              <a:rPr lang="en-US" sz="3600" dirty="0"/>
              <a:t>they do not work for other resources (e.g. PaaS services).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D50EDE2-C949-4C90-8499-A566B6BAF4DD}"/>
              </a:ext>
            </a:extLst>
          </p:cNvPr>
          <p:cNvSpPr/>
          <p:nvPr/>
        </p:nvSpPr>
        <p:spPr bwMode="auto">
          <a:xfrm>
            <a:off x="3697957" y="1336195"/>
            <a:ext cx="4896544" cy="2024904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" name="Picture 19" descr="A close up of a sign&#10;&#10;Description generated with high confidence">
            <a:extLst>
              <a:ext uri="{FF2B5EF4-FFF2-40B4-BE49-F238E27FC236}">
                <a16:creationId xmlns:a16="http://schemas.microsoft.com/office/drawing/2014/main" id="{F1D5E5FA-F274-475A-87DD-92C00E047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24" y="1568357"/>
            <a:ext cx="780290" cy="780290"/>
          </a:xfrm>
          <a:prstGeom prst="rect">
            <a:avLst/>
          </a:prstGeom>
        </p:spPr>
      </p:pic>
      <p:pic>
        <p:nvPicPr>
          <p:cNvPr id="4" name="Picture 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BE9FD12F-24BF-4AA1-B919-4722DCED9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438" y="1527178"/>
            <a:ext cx="822193" cy="822193"/>
          </a:xfrm>
          <a:prstGeom prst="rect">
            <a:avLst/>
          </a:prstGeom>
        </p:spPr>
      </p:pic>
      <p:pic>
        <p:nvPicPr>
          <p:cNvPr id="7" name="Picture 6" descr="A stop sign&#10;&#10;Description generated with high confidence">
            <a:extLst>
              <a:ext uri="{FF2B5EF4-FFF2-40B4-BE49-F238E27FC236}">
                <a16:creationId xmlns:a16="http://schemas.microsoft.com/office/drawing/2014/main" id="{B4A4DF6E-4C1B-4172-B6CB-E902FF3D9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181" y="2307469"/>
            <a:ext cx="894201" cy="894201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A93B31E-3636-421A-8102-1EA9BF0CC5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27501" y="2988206"/>
            <a:ext cx="721802" cy="72180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E24E3E5-1624-4081-AF1B-ACDFB57BF684}"/>
              </a:ext>
            </a:extLst>
          </p:cNvPr>
          <p:cNvGrpSpPr/>
          <p:nvPr/>
        </p:nvGrpSpPr>
        <p:grpSpPr>
          <a:xfrm>
            <a:off x="2027866" y="2453067"/>
            <a:ext cx="1210426" cy="1082973"/>
            <a:chOff x="1767451" y="1905233"/>
            <a:chExt cx="560822" cy="51518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9BFF2F-7876-4810-AA3D-22E688D2B94E}"/>
                </a:ext>
              </a:extLst>
            </p:cNvPr>
            <p:cNvCxnSpPr>
              <a:cxnSpLocks/>
            </p:cNvCxnSpPr>
            <p:nvPr/>
          </p:nvCxnSpPr>
          <p:spPr>
            <a:xfrm>
              <a:off x="1767451" y="1905233"/>
              <a:ext cx="560822" cy="515187"/>
            </a:xfrm>
            <a:prstGeom prst="line">
              <a:avLst/>
            </a:prstGeom>
            <a:ln w="6032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ACB1EB8-26EA-402D-BC7E-2632460A8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7451" y="1913086"/>
              <a:ext cx="560822" cy="507334"/>
            </a:xfrm>
            <a:prstGeom prst="line">
              <a:avLst/>
            </a:prstGeom>
            <a:ln w="6032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60422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dirty="0"/>
              <a:t>Advanced Network Topologies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221459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73455" y="2890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How do we build multiple vNet topologies in Azure?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C352D10-84D5-4ED3-80AD-98C9D30CA395}"/>
              </a:ext>
            </a:extLst>
          </p:cNvPr>
          <p:cNvSpPr/>
          <p:nvPr/>
        </p:nvSpPr>
        <p:spPr bwMode="auto">
          <a:xfrm>
            <a:off x="6794301" y="4091354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D3DD8F-9BBE-4F35-A3D1-B5FE34496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4123426"/>
            <a:ext cx="780290" cy="7802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24BB45-9FA1-4B79-ADBC-FB9B015BF529}"/>
              </a:ext>
            </a:extLst>
          </p:cNvPr>
          <p:cNvSpPr/>
          <p:nvPr/>
        </p:nvSpPr>
        <p:spPr>
          <a:xfrm>
            <a:off x="8006639" y="4328905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56CB363-A873-4A1A-9081-F33527186AB7}"/>
              </a:ext>
            </a:extLst>
          </p:cNvPr>
          <p:cNvSpPr/>
          <p:nvPr/>
        </p:nvSpPr>
        <p:spPr bwMode="auto">
          <a:xfrm>
            <a:off x="6794301" y="119300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2A14182-73E5-4FFA-B23F-5B869DB6C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1225078"/>
            <a:ext cx="780290" cy="7802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601324E-84A6-4312-AC89-3049FBAF4A91}"/>
              </a:ext>
            </a:extLst>
          </p:cNvPr>
          <p:cNvSpPr/>
          <p:nvPr/>
        </p:nvSpPr>
        <p:spPr>
          <a:xfrm>
            <a:off x="8006639" y="143055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88E96FF-01CF-49DB-95E0-000C1B9E99BA}"/>
              </a:ext>
            </a:extLst>
          </p:cNvPr>
          <p:cNvSpPr/>
          <p:nvPr/>
        </p:nvSpPr>
        <p:spPr bwMode="auto">
          <a:xfrm>
            <a:off x="1983567" y="2628980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0EF889D-0551-46C9-8EC9-960411C7B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15" y="2661052"/>
            <a:ext cx="780290" cy="7802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704D0A5-C41F-4ABA-86AE-060D229021B4}"/>
              </a:ext>
            </a:extLst>
          </p:cNvPr>
          <p:cNvSpPr/>
          <p:nvPr/>
        </p:nvSpPr>
        <p:spPr>
          <a:xfrm>
            <a:off x="3195905" y="2866531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D08369D-F6DE-4549-AC52-EA6723C7A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2199596"/>
            <a:ext cx="527348" cy="52734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C76D7DC-5A22-4082-A6C1-1F8122144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517" y="2628980"/>
            <a:ext cx="527348" cy="52734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58064F0-18B9-48AE-A83F-F14B8F3D3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162" y="5036620"/>
            <a:ext cx="527348" cy="52734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090BE5D-8297-47FB-8909-952E7C874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5481940"/>
            <a:ext cx="527348" cy="5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7433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 bwMode="auto">
          <a:xfrm>
            <a:off x="6794301" y="4091354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4123426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6639" y="4328905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6794301" y="119300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1225078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06639" y="143055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777511" y="834320"/>
            <a:ext cx="5440726" cy="163185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dirty="0"/>
              <a:t>Let’s say we use vNet peering to create connections between the hub and both spoke vNets.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0B23E7-E5D8-42AD-B1D0-2FA82FA75A0D}"/>
              </a:ext>
            </a:extLst>
          </p:cNvPr>
          <p:cNvSpPr/>
          <p:nvPr/>
        </p:nvSpPr>
        <p:spPr bwMode="auto">
          <a:xfrm>
            <a:off x="1983567" y="2628980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5F9557-1D22-462F-91EE-EAA9022D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15" y="2661052"/>
            <a:ext cx="780290" cy="7802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DE0138-419C-45FE-A963-13FA311DA477}"/>
              </a:ext>
            </a:extLst>
          </p:cNvPr>
          <p:cNvSpPr/>
          <p:nvPr/>
        </p:nvSpPr>
        <p:spPr>
          <a:xfrm>
            <a:off x="3195905" y="2866531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574F640C-3F69-4416-99A3-78A2B2A7449B}"/>
              </a:ext>
            </a:extLst>
          </p:cNvPr>
          <p:cNvSpPr/>
          <p:nvPr/>
        </p:nvSpPr>
        <p:spPr bwMode="auto">
          <a:xfrm rot="20577215">
            <a:off x="4975123" y="2917748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8D2E6-FDD5-41DB-A121-47B295366543}"/>
              </a:ext>
            </a:extLst>
          </p:cNvPr>
          <p:cNvSpPr/>
          <p:nvPr/>
        </p:nvSpPr>
        <p:spPr>
          <a:xfrm rot="20577215">
            <a:off x="5357413" y="3066586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8AA1F84A-7EE1-4D06-97DB-2B5F8738F5A3}"/>
              </a:ext>
            </a:extLst>
          </p:cNvPr>
          <p:cNvSpPr/>
          <p:nvPr/>
        </p:nvSpPr>
        <p:spPr bwMode="auto">
          <a:xfrm rot="1263353">
            <a:off x="4992372" y="4033224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FADF5C-CC5D-4A1A-A61C-4420FB187D2C}"/>
              </a:ext>
            </a:extLst>
          </p:cNvPr>
          <p:cNvSpPr/>
          <p:nvPr/>
        </p:nvSpPr>
        <p:spPr>
          <a:xfrm rot="1263353">
            <a:off x="5374662" y="4182062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400D33-DBCA-455D-A116-3405D6EBC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2199596"/>
            <a:ext cx="527348" cy="5273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CEDC1A-779D-4306-8F42-1216F1E78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517" y="2628980"/>
            <a:ext cx="527348" cy="5273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5B8E5A-88D7-44F4-8116-7E1F7BDDA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162" y="5036620"/>
            <a:ext cx="527348" cy="5273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4112C5-9600-41D3-8A79-7C4A843E1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5481940"/>
            <a:ext cx="527348" cy="5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189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 bwMode="auto">
          <a:xfrm>
            <a:off x="6794301" y="4091354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4123426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6639" y="4328905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6794301" y="119300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1225078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06639" y="143055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851745" y="728670"/>
            <a:ext cx="5152694" cy="163185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dirty="0"/>
              <a:t>We might expect Spoke1 VMs to be able to talk to Spoke2 VMs, but this doesn’t work.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0B23E7-E5D8-42AD-B1D0-2FA82FA75A0D}"/>
              </a:ext>
            </a:extLst>
          </p:cNvPr>
          <p:cNvSpPr/>
          <p:nvPr/>
        </p:nvSpPr>
        <p:spPr bwMode="auto">
          <a:xfrm>
            <a:off x="1983567" y="2628980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5F9557-1D22-462F-91EE-EAA9022D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15" y="2661052"/>
            <a:ext cx="780290" cy="7802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DE0138-419C-45FE-A963-13FA311DA477}"/>
              </a:ext>
            </a:extLst>
          </p:cNvPr>
          <p:cNvSpPr/>
          <p:nvPr/>
        </p:nvSpPr>
        <p:spPr>
          <a:xfrm>
            <a:off x="3195905" y="2866531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574F640C-3F69-4416-99A3-78A2B2A7449B}"/>
              </a:ext>
            </a:extLst>
          </p:cNvPr>
          <p:cNvSpPr/>
          <p:nvPr/>
        </p:nvSpPr>
        <p:spPr bwMode="auto">
          <a:xfrm rot="20577215">
            <a:off x="4975123" y="2917748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8D2E6-FDD5-41DB-A121-47B295366543}"/>
              </a:ext>
            </a:extLst>
          </p:cNvPr>
          <p:cNvSpPr/>
          <p:nvPr/>
        </p:nvSpPr>
        <p:spPr>
          <a:xfrm rot="20577215">
            <a:off x="5357413" y="3066586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8AA1F84A-7EE1-4D06-97DB-2B5F8738F5A3}"/>
              </a:ext>
            </a:extLst>
          </p:cNvPr>
          <p:cNvSpPr/>
          <p:nvPr/>
        </p:nvSpPr>
        <p:spPr bwMode="auto">
          <a:xfrm rot="1263353">
            <a:off x="4992372" y="4033224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FADF5C-CC5D-4A1A-A61C-4420FB187D2C}"/>
              </a:ext>
            </a:extLst>
          </p:cNvPr>
          <p:cNvSpPr/>
          <p:nvPr/>
        </p:nvSpPr>
        <p:spPr>
          <a:xfrm rot="1263353">
            <a:off x="5374662" y="4182062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400D33-DBCA-455D-A116-3405D6EBC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2199596"/>
            <a:ext cx="527348" cy="5273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CEDC1A-779D-4306-8F42-1216F1E78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517" y="2628980"/>
            <a:ext cx="527348" cy="5273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5B8E5A-88D7-44F4-8116-7E1F7BDDA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162" y="5036620"/>
            <a:ext cx="527348" cy="5273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4112C5-9600-41D3-8A79-7C4A843E1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5481940"/>
            <a:ext cx="527348" cy="52734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52F4301-5903-45AC-92AD-4FE26B1C7FDD}"/>
              </a:ext>
            </a:extLst>
          </p:cNvPr>
          <p:cNvSpPr/>
          <p:nvPr/>
        </p:nvSpPr>
        <p:spPr bwMode="auto">
          <a:xfrm>
            <a:off x="4309900" y="2504661"/>
            <a:ext cx="3253778" cy="3180522"/>
          </a:xfrm>
          <a:custGeom>
            <a:avLst/>
            <a:gdLst>
              <a:gd name="connsiteX0" fmla="*/ 3253778 w 3253778"/>
              <a:gd name="connsiteY0" fmla="*/ 0 h 3180522"/>
              <a:gd name="connsiteX1" fmla="*/ 212404 w 3253778"/>
              <a:gd name="connsiteY1" fmla="*/ 914400 h 3180522"/>
              <a:gd name="connsiteX2" fmla="*/ 580152 w 3253778"/>
              <a:gd name="connsiteY2" fmla="*/ 1938130 h 3180522"/>
              <a:gd name="connsiteX3" fmla="*/ 3174265 w 3253778"/>
              <a:gd name="connsiteY3" fmla="*/ 3180522 h 31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3778" h="3180522">
                <a:moveTo>
                  <a:pt x="3253778" y="0"/>
                </a:moveTo>
                <a:cubicBezTo>
                  <a:pt x="1955893" y="295689"/>
                  <a:pt x="658008" y="591378"/>
                  <a:pt x="212404" y="914400"/>
                </a:cubicBezTo>
                <a:cubicBezTo>
                  <a:pt x="-233200" y="1237422"/>
                  <a:pt x="86508" y="1560443"/>
                  <a:pt x="580152" y="1938130"/>
                </a:cubicBezTo>
                <a:cubicBezTo>
                  <a:pt x="1073796" y="2315817"/>
                  <a:pt x="2124030" y="2748169"/>
                  <a:pt x="3174265" y="3180522"/>
                </a:cubicBezTo>
              </a:path>
            </a:pathLst>
          </a:custGeom>
          <a:noFill/>
          <a:ln w="25400">
            <a:solidFill>
              <a:srgbClr val="002060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CCA4F3-5C68-4A90-BBAC-DD20993F4926}"/>
              </a:ext>
            </a:extLst>
          </p:cNvPr>
          <p:cNvGrpSpPr/>
          <p:nvPr/>
        </p:nvGrpSpPr>
        <p:grpSpPr>
          <a:xfrm>
            <a:off x="5522118" y="4737009"/>
            <a:ext cx="504243" cy="470826"/>
            <a:chOff x="1767451" y="1905233"/>
            <a:chExt cx="560822" cy="51518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833BD8-36E9-4E4C-85BE-55BD2CB5C871}"/>
                </a:ext>
              </a:extLst>
            </p:cNvPr>
            <p:cNvCxnSpPr>
              <a:cxnSpLocks/>
            </p:cNvCxnSpPr>
            <p:nvPr/>
          </p:nvCxnSpPr>
          <p:spPr>
            <a:xfrm>
              <a:off x="1767451" y="1905233"/>
              <a:ext cx="560822" cy="515187"/>
            </a:xfrm>
            <a:prstGeom prst="line">
              <a:avLst/>
            </a:prstGeom>
            <a:ln w="6032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7C105C-BDDA-4984-9156-359CC5F4A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7451" y="1913086"/>
              <a:ext cx="560822" cy="507334"/>
            </a:xfrm>
            <a:prstGeom prst="line">
              <a:avLst/>
            </a:prstGeom>
            <a:ln w="6032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35119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 bwMode="auto">
          <a:xfrm>
            <a:off x="6794301" y="4091354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4123426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6639" y="4328905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6794301" y="119300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1225078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06639" y="143055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0B23E7-E5D8-42AD-B1D0-2FA82FA75A0D}"/>
              </a:ext>
            </a:extLst>
          </p:cNvPr>
          <p:cNvSpPr/>
          <p:nvPr/>
        </p:nvSpPr>
        <p:spPr bwMode="auto">
          <a:xfrm>
            <a:off x="1983567" y="2628980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5F9557-1D22-462F-91EE-EAA9022D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15" y="2661052"/>
            <a:ext cx="780290" cy="7802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DE0138-419C-45FE-A963-13FA311DA477}"/>
              </a:ext>
            </a:extLst>
          </p:cNvPr>
          <p:cNvSpPr/>
          <p:nvPr/>
        </p:nvSpPr>
        <p:spPr>
          <a:xfrm>
            <a:off x="3195905" y="2866531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574F640C-3F69-4416-99A3-78A2B2A7449B}"/>
              </a:ext>
            </a:extLst>
          </p:cNvPr>
          <p:cNvSpPr/>
          <p:nvPr/>
        </p:nvSpPr>
        <p:spPr bwMode="auto">
          <a:xfrm rot="20577215">
            <a:off x="4975123" y="2917748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8D2E6-FDD5-41DB-A121-47B295366543}"/>
              </a:ext>
            </a:extLst>
          </p:cNvPr>
          <p:cNvSpPr/>
          <p:nvPr/>
        </p:nvSpPr>
        <p:spPr>
          <a:xfrm rot="20577215">
            <a:off x="5357413" y="3066586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8AA1F84A-7EE1-4D06-97DB-2B5F8738F5A3}"/>
              </a:ext>
            </a:extLst>
          </p:cNvPr>
          <p:cNvSpPr/>
          <p:nvPr/>
        </p:nvSpPr>
        <p:spPr bwMode="auto">
          <a:xfrm rot="1263353">
            <a:off x="4992372" y="4033224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FADF5C-CC5D-4A1A-A61C-4420FB187D2C}"/>
              </a:ext>
            </a:extLst>
          </p:cNvPr>
          <p:cNvSpPr/>
          <p:nvPr/>
        </p:nvSpPr>
        <p:spPr>
          <a:xfrm rot="1263353">
            <a:off x="5374662" y="4182062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400D33-DBCA-455D-A116-3405D6EBC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2199596"/>
            <a:ext cx="527348" cy="5273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CEDC1A-779D-4306-8F42-1216F1E78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517" y="2628980"/>
            <a:ext cx="527348" cy="5273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5B8E5A-88D7-44F4-8116-7E1F7BDDA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162" y="5036620"/>
            <a:ext cx="527348" cy="5273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4112C5-9600-41D3-8A79-7C4A843E1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5481940"/>
            <a:ext cx="527348" cy="52734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52F4301-5903-45AC-92AD-4FE26B1C7FDD}"/>
              </a:ext>
            </a:extLst>
          </p:cNvPr>
          <p:cNvSpPr/>
          <p:nvPr/>
        </p:nvSpPr>
        <p:spPr bwMode="auto">
          <a:xfrm>
            <a:off x="4309900" y="2504661"/>
            <a:ext cx="3253778" cy="3180522"/>
          </a:xfrm>
          <a:custGeom>
            <a:avLst/>
            <a:gdLst>
              <a:gd name="connsiteX0" fmla="*/ 3253778 w 3253778"/>
              <a:gd name="connsiteY0" fmla="*/ 0 h 3180522"/>
              <a:gd name="connsiteX1" fmla="*/ 212404 w 3253778"/>
              <a:gd name="connsiteY1" fmla="*/ 914400 h 3180522"/>
              <a:gd name="connsiteX2" fmla="*/ 580152 w 3253778"/>
              <a:gd name="connsiteY2" fmla="*/ 1938130 h 3180522"/>
              <a:gd name="connsiteX3" fmla="*/ 3174265 w 3253778"/>
              <a:gd name="connsiteY3" fmla="*/ 3180522 h 31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3778" h="3180522">
                <a:moveTo>
                  <a:pt x="3253778" y="0"/>
                </a:moveTo>
                <a:cubicBezTo>
                  <a:pt x="1955893" y="295689"/>
                  <a:pt x="658008" y="591378"/>
                  <a:pt x="212404" y="914400"/>
                </a:cubicBezTo>
                <a:cubicBezTo>
                  <a:pt x="-233200" y="1237422"/>
                  <a:pt x="86508" y="1560443"/>
                  <a:pt x="580152" y="1938130"/>
                </a:cubicBezTo>
                <a:cubicBezTo>
                  <a:pt x="1073796" y="2315817"/>
                  <a:pt x="2124030" y="2748169"/>
                  <a:pt x="3174265" y="3180522"/>
                </a:cubicBezTo>
              </a:path>
            </a:pathLst>
          </a:custGeom>
          <a:noFill/>
          <a:ln w="25400">
            <a:solidFill>
              <a:srgbClr val="002060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CCA4F3-5C68-4A90-BBAC-DD20993F4926}"/>
              </a:ext>
            </a:extLst>
          </p:cNvPr>
          <p:cNvGrpSpPr/>
          <p:nvPr/>
        </p:nvGrpSpPr>
        <p:grpSpPr>
          <a:xfrm>
            <a:off x="5522118" y="4737009"/>
            <a:ext cx="504243" cy="470826"/>
            <a:chOff x="1767451" y="1905233"/>
            <a:chExt cx="560822" cy="51518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833BD8-36E9-4E4C-85BE-55BD2CB5C871}"/>
                </a:ext>
              </a:extLst>
            </p:cNvPr>
            <p:cNvCxnSpPr>
              <a:cxnSpLocks/>
            </p:cNvCxnSpPr>
            <p:nvPr/>
          </p:nvCxnSpPr>
          <p:spPr>
            <a:xfrm>
              <a:off x="1767451" y="1905233"/>
              <a:ext cx="560822" cy="515187"/>
            </a:xfrm>
            <a:prstGeom prst="line">
              <a:avLst/>
            </a:prstGeom>
            <a:ln w="6032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7C105C-BDDA-4984-9156-359CC5F4A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7451" y="1913086"/>
              <a:ext cx="560822" cy="507334"/>
            </a:xfrm>
            <a:prstGeom prst="line">
              <a:avLst/>
            </a:prstGeom>
            <a:ln w="6032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A82F451-0F69-4C67-A158-38A0B0A2D9F3}"/>
              </a:ext>
            </a:extLst>
          </p:cNvPr>
          <p:cNvSpPr/>
          <p:nvPr/>
        </p:nvSpPr>
        <p:spPr bwMode="auto">
          <a:xfrm>
            <a:off x="1" y="-1"/>
            <a:ext cx="12436474" cy="699452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57CD7A-48E5-4482-933C-8F64C19D0FA2}"/>
              </a:ext>
            </a:extLst>
          </p:cNvPr>
          <p:cNvSpPr/>
          <p:nvPr/>
        </p:nvSpPr>
        <p:spPr bwMode="auto">
          <a:xfrm>
            <a:off x="1" y="2443320"/>
            <a:ext cx="12436474" cy="1301974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05569" y="2495913"/>
            <a:ext cx="12025336" cy="119887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>
                <a:solidFill>
                  <a:schemeClr val="bg1"/>
                </a:solidFill>
              </a:rPr>
              <a:t>This is because vNet </a:t>
            </a:r>
            <a:r>
              <a:rPr lang="en-GB" sz="3600" dirty="0" err="1">
                <a:solidFill>
                  <a:schemeClr val="bg1"/>
                </a:solidFill>
              </a:rPr>
              <a:t>peerings</a:t>
            </a:r>
            <a:r>
              <a:rPr lang="en-GB" sz="3600" dirty="0">
                <a:solidFill>
                  <a:schemeClr val="bg1"/>
                </a:solidFill>
              </a:rPr>
              <a:t> are </a:t>
            </a:r>
            <a:r>
              <a:rPr lang="en-GB" sz="3600" b="1" dirty="0">
                <a:solidFill>
                  <a:schemeClr val="bg1"/>
                </a:solidFill>
              </a:rPr>
              <a:t>non-transitive – 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</a:rPr>
              <a:t>we can’t talk from vNet A to C, through B.</a:t>
            </a:r>
          </a:p>
        </p:txBody>
      </p:sp>
    </p:spTree>
    <p:extLst>
      <p:ext uri="{BB962C8B-B14F-4D97-AF65-F5344CB8AC3E}">
        <p14:creationId xmlns:p14="http://schemas.microsoft.com/office/powerpoint/2010/main" val="23066651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 bwMode="auto">
          <a:xfrm>
            <a:off x="6794301" y="4091354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4123426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6639" y="4328905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6794301" y="119300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49" y="1225078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06639" y="143055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313581" y="728670"/>
            <a:ext cx="6549049" cy="163185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dirty="0"/>
              <a:t>Using a site-2-site VPN with BGP will allow spoke to spoke communication through the hub.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0B23E7-E5D8-42AD-B1D0-2FA82FA75A0D}"/>
              </a:ext>
            </a:extLst>
          </p:cNvPr>
          <p:cNvSpPr/>
          <p:nvPr/>
        </p:nvSpPr>
        <p:spPr bwMode="auto">
          <a:xfrm>
            <a:off x="1983567" y="2628980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5F9557-1D22-462F-91EE-EAA9022D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15" y="2661052"/>
            <a:ext cx="780290" cy="7802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DE0138-419C-45FE-A963-13FA311DA477}"/>
              </a:ext>
            </a:extLst>
          </p:cNvPr>
          <p:cNvSpPr/>
          <p:nvPr/>
        </p:nvSpPr>
        <p:spPr>
          <a:xfrm>
            <a:off x="3195905" y="2866531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400D33-DBCA-455D-A116-3405D6EBC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378" y="1950760"/>
            <a:ext cx="527348" cy="5273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CEDC1A-779D-4306-8F42-1216F1E78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517" y="2628980"/>
            <a:ext cx="527348" cy="5273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5B8E5A-88D7-44F4-8116-7E1F7BDDA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162" y="5036620"/>
            <a:ext cx="527348" cy="5273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4112C5-9600-41D3-8A79-7C4A843E1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378" y="5629656"/>
            <a:ext cx="527348" cy="527348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20E357-5AF1-4DA8-B994-FB3C98BD158D}"/>
              </a:ext>
            </a:extLst>
          </p:cNvPr>
          <p:cNvSpPr/>
          <p:nvPr/>
        </p:nvSpPr>
        <p:spPr bwMode="auto">
          <a:xfrm>
            <a:off x="3953600" y="3356945"/>
            <a:ext cx="1195699" cy="1148429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27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56AD2936-F4EF-4C3C-9D9E-F643B0670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163" y="3450573"/>
            <a:ext cx="606169" cy="60616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AB8D522-12CD-4DF9-8991-89590638864F}"/>
              </a:ext>
            </a:extLst>
          </p:cNvPr>
          <p:cNvSpPr/>
          <p:nvPr/>
        </p:nvSpPr>
        <p:spPr>
          <a:xfrm>
            <a:off x="4022067" y="4088858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E1FE493-9D28-497A-8BB1-223969579508}"/>
              </a:ext>
            </a:extLst>
          </p:cNvPr>
          <p:cNvSpPr/>
          <p:nvPr/>
        </p:nvSpPr>
        <p:spPr bwMode="auto">
          <a:xfrm>
            <a:off x="6862631" y="1905785"/>
            <a:ext cx="1195699" cy="1159429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1" name="Picture 30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DDBFD32A-341E-4B32-A112-0410E3408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828" y="2015493"/>
            <a:ext cx="606169" cy="60616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FA8B0B1-12FC-4839-8D21-095C2EF6FC9C}"/>
              </a:ext>
            </a:extLst>
          </p:cNvPr>
          <p:cNvSpPr/>
          <p:nvPr/>
        </p:nvSpPr>
        <p:spPr>
          <a:xfrm>
            <a:off x="6931098" y="2637698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3DC70A7-AF47-4529-8EF9-823987A71334}"/>
              </a:ext>
            </a:extLst>
          </p:cNvPr>
          <p:cNvSpPr/>
          <p:nvPr/>
        </p:nvSpPr>
        <p:spPr bwMode="auto">
          <a:xfrm>
            <a:off x="6867042" y="4984253"/>
            <a:ext cx="1195699" cy="1159429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Picture 33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82C7407F-D950-4EB3-BD4E-E64F1400C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239" y="5093961"/>
            <a:ext cx="606169" cy="60616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28BA849-A6C4-4D04-BC18-50DAD1CAFE8E}"/>
              </a:ext>
            </a:extLst>
          </p:cNvPr>
          <p:cNvSpPr/>
          <p:nvPr/>
        </p:nvSpPr>
        <p:spPr>
          <a:xfrm>
            <a:off x="6935509" y="5716166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E4D3D2A8-2AD0-4067-85D6-4E5A32B4AB70}"/>
              </a:ext>
            </a:extLst>
          </p:cNvPr>
          <p:cNvSpPr/>
          <p:nvPr/>
        </p:nvSpPr>
        <p:spPr bwMode="auto">
          <a:xfrm rot="3838588">
            <a:off x="5920893" y="1935824"/>
            <a:ext cx="206494" cy="2262989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5D75AC77-D244-41C6-BEBC-85E993BF0F71}"/>
              </a:ext>
            </a:extLst>
          </p:cNvPr>
          <p:cNvSpPr/>
          <p:nvPr/>
        </p:nvSpPr>
        <p:spPr bwMode="auto">
          <a:xfrm rot="7189806">
            <a:off x="5921800" y="3440812"/>
            <a:ext cx="182086" cy="2333721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6BCF7-2EB2-47B9-8D37-7305B454144A}"/>
              </a:ext>
            </a:extLst>
          </p:cNvPr>
          <p:cNvSpPr/>
          <p:nvPr/>
        </p:nvSpPr>
        <p:spPr>
          <a:xfrm rot="20021662">
            <a:off x="5776061" y="2911325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VPN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694617-CA11-48B8-88AD-DE6FB90FAF63}"/>
              </a:ext>
            </a:extLst>
          </p:cNvPr>
          <p:cNvSpPr/>
          <p:nvPr/>
        </p:nvSpPr>
        <p:spPr>
          <a:xfrm rot="1816088">
            <a:off x="5725639" y="4440518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VPN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62B4EA2-C888-4078-9A93-870DCE07A8DA}"/>
              </a:ext>
            </a:extLst>
          </p:cNvPr>
          <p:cNvSpPr/>
          <p:nvPr/>
        </p:nvSpPr>
        <p:spPr bwMode="auto">
          <a:xfrm>
            <a:off x="4309900" y="2291384"/>
            <a:ext cx="3944478" cy="3393799"/>
          </a:xfrm>
          <a:custGeom>
            <a:avLst/>
            <a:gdLst>
              <a:gd name="connsiteX0" fmla="*/ 3253778 w 3253778"/>
              <a:gd name="connsiteY0" fmla="*/ 0 h 3180522"/>
              <a:gd name="connsiteX1" fmla="*/ 212404 w 3253778"/>
              <a:gd name="connsiteY1" fmla="*/ 914400 h 3180522"/>
              <a:gd name="connsiteX2" fmla="*/ 580152 w 3253778"/>
              <a:gd name="connsiteY2" fmla="*/ 1938130 h 3180522"/>
              <a:gd name="connsiteX3" fmla="*/ 3174265 w 3253778"/>
              <a:gd name="connsiteY3" fmla="*/ 3180522 h 31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3778" h="3180522">
                <a:moveTo>
                  <a:pt x="3253778" y="0"/>
                </a:moveTo>
                <a:cubicBezTo>
                  <a:pt x="1955893" y="295689"/>
                  <a:pt x="658008" y="591378"/>
                  <a:pt x="212404" y="914400"/>
                </a:cubicBezTo>
                <a:cubicBezTo>
                  <a:pt x="-233200" y="1237422"/>
                  <a:pt x="86508" y="1560443"/>
                  <a:pt x="580152" y="1938130"/>
                </a:cubicBezTo>
                <a:cubicBezTo>
                  <a:pt x="1073796" y="2315817"/>
                  <a:pt x="2124030" y="2748169"/>
                  <a:pt x="3174265" y="3180522"/>
                </a:cubicBezTo>
              </a:path>
            </a:pathLst>
          </a:custGeom>
          <a:noFill/>
          <a:ln w="25400">
            <a:solidFill>
              <a:srgbClr val="002060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E0A4-C808-46AC-8820-BA33E9500250}"/>
              </a:ext>
            </a:extLst>
          </p:cNvPr>
          <p:cNvCxnSpPr>
            <a:cxnSpLocks/>
          </p:cNvCxnSpPr>
          <p:nvPr/>
        </p:nvCxnSpPr>
        <p:spPr>
          <a:xfrm flipV="1">
            <a:off x="5223927" y="2852017"/>
            <a:ext cx="1638703" cy="80451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488CD3-7A28-421D-9640-57806439FA25}"/>
              </a:ext>
            </a:extLst>
          </p:cNvPr>
          <p:cNvCxnSpPr>
            <a:cxnSpLocks/>
          </p:cNvCxnSpPr>
          <p:nvPr/>
        </p:nvCxnSpPr>
        <p:spPr>
          <a:xfrm>
            <a:off x="5223927" y="3988283"/>
            <a:ext cx="1707171" cy="964987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C4499ED-C50A-4394-A0D2-A803120CCD67}"/>
              </a:ext>
            </a:extLst>
          </p:cNvPr>
          <p:cNvSpPr/>
          <p:nvPr/>
        </p:nvSpPr>
        <p:spPr>
          <a:xfrm rot="20021662">
            <a:off x="5907081" y="3188737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BGP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E2C774-4966-4E0B-BF76-B4BEA3889E93}"/>
              </a:ext>
            </a:extLst>
          </p:cNvPr>
          <p:cNvSpPr/>
          <p:nvPr/>
        </p:nvSpPr>
        <p:spPr>
          <a:xfrm rot="1677310">
            <a:off x="5870994" y="4196579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33280041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821234" y="1141669"/>
            <a:ext cx="5045347" cy="163185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dirty="0"/>
              <a:t>Alternatively, a full mesh of vNet </a:t>
            </a:r>
            <a:r>
              <a:rPr lang="en-GB" sz="3200" dirty="0" err="1"/>
              <a:t>peerings</a:t>
            </a:r>
            <a:r>
              <a:rPr lang="en-GB" sz="3200" dirty="0"/>
              <a:t> will work.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A68A777-06CD-4EBE-AC18-E5B54B8CFBA2}"/>
              </a:ext>
            </a:extLst>
          </p:cNvPr>
          <p:cNvSpPr/>
          <p:nvPr/>
        </p:nvSpPr>
        <p:spPr bwMode="auto">
          <a:xfrm>
            <a:off x="6794301" y="4091354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F2A49C0-609A-4005-9906-17F16575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262" y="4120874"/>
            <a:ext cx="780290" cy="7802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2B1615B-0A33-4407-ABFD-1624C05D434A}"/>
              </a:ext>
            </a:extLst>
          </p:cNvPr>
          <p:cNvSpPr/>
          <p:nvPr/>
        </p:nvSpPr>
        <p:spPr>
          <a:xfrm>
            <a:off x="8365552" y="4326353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5C32952-3EB0-4AD8-BF1F-BC3F22F30ED3}"/>
              </a:ext>
            </a:extLst>
          </p:cNvPr>
          <p:cNvSpPr/>
          <p:nvPr/>
        </p:nvSpPr>
        <p:spPr bwMode="auto">
          <a:xfrm>
            <a:off x="6794301" y="119300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7B06E0D-B717-457C-BB6C-187685050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262" y="1275896"/>
            <a:ext cx="780290" cy="7802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79F1A44-FA7B-4939-823D-9B739133784C}"/>
              </a:ext>
            </a:extLst>
          </p:cNvPr>
          <p:cNvSpPr/>
          <p:nvPr/>
        </p:nvSpPr>
        <p:spPr>
          <a:xfrm>
            <a:off x="8365552" y="1481375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B843F90-A0AC-4125-A925-9D77031739CF}"/>
              </a:ext>
            </a:extLst>
          </p:cNvPr>
          <p:cNvSpPr/>
          <p:nvPr/>
        </p:nvSpPr>
        <p:spPr bwMode="auto">
          <a:xfrm>
            <a:off x="1983567" y="2628980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D8513-81F9-432E-86D3-3523C6E0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15" y="2661052"/>
            <a:ext cx="780290" cy="7802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F1C1C66-CBBC-4D14-A6AE-E8F4B03BB0E3}"/>
              </a:ext>
            </a:extLst>
          </p:cNvPr>
          <p:cNvSpPr/>
          <p:nvPr/>
        </p:nvSpPr>
        <p:spPr>
          <a:xfrm>
            <a:off x="3195905" y="2866531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47FB9E3C-B666-4206-AF62-3354548AE31D}"/>
              </a:ext>
            </a:extLst>
          </p:cNvPr>
          <p:cNvSpPr/>
          <p:nvPr/>
        </p:nvSpPr>
        <p:spPr bwMode="auto">
          <a:xfrm rot="20577215">
            <a:off x="4975123" y="2917748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311274-3D62-43AC-96CD-C7187F9FE3F6}"/>
              </a:ext>
            </a:extLst>
          </p:cNvPr>
          <p:cNvSpPr/>
          <p:nvPr/>
        </p:nvSpPr>
        <p:spPr>
          <a:xfrm rot="20577215">
            <a:off x="5357413" y="3066586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AFBF0EB6-904C-47DB-93FD-1F301E0F7701}"/>
              </a:ext>
            </a:extLst>
          </p:cNvPr>
          <p:cNvSpPr/>
          <p:nvPr/>
        </p:nvSpPr>
        <p:spPr bwMode="auto">
          <a:xfrm rot="1263353">
            <a:off x="4992372" y="4033224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05F47C4-CA01-4436-ABB5-137C147509F5}"/>
              </a:ext>
            </a:extLst>
          </p:cNvPr>
          <p:cNvSpPr/>
          <p:nvPr/>
        </p:nvSpPr>
        <p:spPr>
          <a:xfrm rot="1263353">
            <a:off x="5374662" y="4182062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56A5C7E-90AC-4951-B92F-6BEDDBA24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2199596"/>
            <a:ext cx="527348" cy="52734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5989E7C-6B16-4B62-9745-A6BB9CEDF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517" y="2628980"/>
            <a:ext cx="527348" cy="5273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879B44E-7688-4D9E-9069-0CF866BB1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162" y="5036620"/>
            <a:ext cx="527348" cy="52734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0838111-B52A-48B9-8CA9-7ABCA6A9D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388" y="5481940"/>
            <a:ext cx="527348" cy="527348"/>
          </a:xfrm>
          <a:prstGeom prst="rect">
            <a:avLst/>
          </a:prstGeom>
        </p:spPr>
      </p:pic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47BCB642-B1C3-4738-9CBD-1CCCC0AD8F2B}"/>
              </a:ext>
            </a:extLst>
          </p:cNvPr>
          <p:cNvSpPr/>
          <p:nvPr/>
        </p:nvSpPr>
        <p:spPr bwMode="auto">
          <a:xfrm rot="16200000">
            <a:off x="6141101" y="3501305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92F4CA-3856-4462-B21F-09DE4D0F03D4}"/>
              </a:ext>
            </a:extLst>
          </p:cNvPr>
          <p:cNvSpPr/>
          <p:nvPr/>
        </p:nvSpPr>
        <p:spPr>
          <a:xfrm rot="16200000">
            <a:off x="6505771" y="3657103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185126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592017" y="5119300"/>
            <a:ext cx="5970177" cy="154794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2800" dirty="0"/>
              <a:t>It’s possible to use a gateway in a ‘remote’ vNet (e.g. to share an ExpressRoute / VPN connection among spoke vNets).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A68A777-06CD-4EBE-AC18-E5B54B8CFBA2}"/>
              </a:ext>
            </a:extLst>
          </p:cNvPr>
          <p:cNvSpPr/>
          <p:nvPr/>
        </p:nvSpPr>
        <p:spPr bwMode="auto">
          <a:xfrm>
            <a:off x="7226349" y="365930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F2A49C0-609A-4005-9906-17F16575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10" y="3688826"/>
            <a:ext cx="780290" cy="7802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2B1615B-0A33-4407-ABFD-1624C05D434A}"/>
              </a:ext>
            </a:extLst>
          </p:cNvPr>
          <p:cNvSpPr/>
          <p:nvPr/>
        </p:nvSpPr>
        <p:spPr>
          <a:xfrm>
            <a:off x="8797600" y="3894305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Spoke2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5C32952-3EB0-4AD8-BF1F-BC3F22F30ED3}"/>
              </a:ext>
            </a:extLst>
          </p:cNvPr>
          <p:cNvSpPr/>
          <p:nvPr/>
        </p:nvSpPr>
        <p:spPr bwMode="auto">
          <a:xfrm>
            <a:off x="7226349" y="760958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7B06E0D-B717-457C-BB6C-187685050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10" y="843848"/>
            <a:ext cx="780290" cy="7802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79F1A44-FA7B-4939-823D-9B739133784C}"/>
              </a:ext>
            </a:extLst>
          </p:cNvPr>
          <p:cNvSpPr/>
          <p:nvPr/>
        </p:nvSpPr>
        <p:spPr>
          <a:xfrm>
            <a:off x="8797600" y="104932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Spoke1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B843F90-A0AC-4125-A925-9D77031739CF}"/>
              </a:ext>
            </a:extLst>
          </p:cNvPr>
          <p:cNvSpPr/>
          <p:nvPr/>
        </p:nvSpPr>
        <p:spPr bwMode="auto">
          <a:xfrm>
            <a:off x="2864911" y="2196932"/>
            <a:ext cx="2791064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D8513-81F9-432E-86D3-3523C6E0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961" y="2200853"/>
            <a:ext cx="780290" cy="7802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F1C1C66-CBBC-4D14-A6AE-E8F4B03BB0E3}"/>
              </a:ext>
            </a:extLst>
          </p:cNvPr>
          <p:cNvSpPr/>
          <p:nvPr/>
        </p:nvSpPr>
        <p:spPr>
          <a:xfrm>
            <a:off x="3967251" y="2406332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47FB9E3C-B666-4206-AF62-3354548AE31D}"/>
              </a:ext>
            </a:extLst>
          </p:cNvPr>
          <p:cNvSpPr/>
          <p:nvPr/>
        </p:nvSpPr>
        <p:spPr bwMode="auto">
          <a:xfrm rot="20577215">
            <a:off x="5407171" y="2485700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311274-3D62-43AC-96CD-C7187F9FE3F6}"/>
              </a:ext>
            </a:extLst>
          </p:cNvPr>
          <p:cNvSpPr/>
          <p:nvPr/>
        </p:nvSpPr>
        <p:spPr>
          <a:xfrm rot="20577215">
            <a:off x="5789461" y="2634538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AFBF0EB6-904C-47DB-93FD-1F301E0F7701}"/>
              </a:ext>
            </a:extLst>
          </p:cNvPr>
          <p:cNvSpPr/>
          <p:nvPr/>
        </p:nvSpPr>
        <p:spPr bwMode="auto">
          <a:xfrm rot="1263353">
            <a:off x="5424420" y="3601176"/>
            <a:ext cx="2067979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05F47C4-CA01-4436-ABB5-137C147509F5}"/>
              </a:ext>
            </a:extLst>
          </p:cNvPr>
          <p:cNvSpPr/>
          <p:nvPr/>
        </p:nvSpPr>
        <p:spPr>
          <a:xfrm rot="1263353">
            <a:off x="5806710" y="3750014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56A5C7E-90AC-4951-B92F-6BEDDBA24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436" y="1767548"/>
            <a:ext cx="527348" cy="52734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5989E7C-6B16-4B62-9745-A6BB9CEDF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565" y="2196932"/>
            <a:ext cx="527348" cy="5273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879B44E-7688-4D9E-9069-0CF866BB1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210" y="4604572"/>
            <a:ext cx="527348" cy="52734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0838111-B52A-48B9-8CA9-7ABCA6A9D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436" y="5049892"/>
            <a:ext cx="527348" cy="527348"/>
          </a:xfrm>
          <a:prstGeom prst="rect">
            <a:avLst/>
          </a:prstGeom>
        </p:spPr>
      </p:pic>
      <p:pic>
        <p:nvPicPr>
          <p:cNvPr id="22" name="Picture 21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91493D-014C-4CBF-B256-3A17C5B4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684" y="3098048"/>
            <a:ext cx="780290" cy="7802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CA1CCCD-F2E3-4D9C-82ED-B1869B345DD0}"/>
              </a:ext>
            </a:extLst>
          </p:cNvPr>
          <p:cNvSpPr/>
          <p:nvPr/>
        </p:nvSpPr>
        <p:spPr>
          <a:xfrm>
            <a:off x="2857969" y="3870377"/>
            <a:ext cx="1488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ExpressRoute / VPN</a:t>
            </a:r>
            <a:endParaRPr lang="en-GB" sz="1200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8109BD73-96CA-40AE-9D61-9C91F0C93858}"/>
              </a:ext>
            </a:extLst>
          </p:cNvPr>
          <p:cNvSpPr/>
          <p:nvPr/>
        </p:nvSpPr>
        <p:spPr bwMode="auto">
          <a:xfrm rot="5400000" flipV="1">
            <a:off x="2240246" y="2797257"/>
            <a:ext cx="306504" cy="1705373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368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41573" y="544934"/>
            <a:ext cx="11889564" cy="653989"/>
          </a:xfrm>
        </p:spPr>
        <p:txBody>
          <a:bodyPr/>
          <a:lstStyle/>
          <a:p>
            <a:pPr algn="ctr"/>
            <a:r>
              <a:rPr lang="en-US" sz="3200" dirty="0"/>
              <a:t>Technically, it is the </a:t>
            </a:r>
            <a:r>
              <a:rPr lang="en-US" sz="3200" i="1" dirty="0"/>
              <a:t>Network Interface </a:t>
            </a:r>
            <a:r>
              <a:rPr lang="en-US" sz="3200" dirty="0"/>
              <a:t>that connects a VM to a subnet.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4346029" y="2201118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81" y="4505374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181" y="2910270"/>
            <a:ext cx="780290" cy="78029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418037" y="234513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cxnSp>
        <p:nvCxnSpPr>
          <p:cNvPr id="20" name="Straight Connector 19"/>
          <p:cNvCxnSpPr>
            <a:stCxn id="18" idx="0"/>
            <a:endCxn id="11" idx="2"/>
          </p:cNvCxnSpPr>
          <p:nvPr/>
        </p:nvCxnSpPr>
        <p:spPr>
          <a:xfrm flipV="1">
            <a:off x="6104326" y="3690560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2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41573" y="544934"/>
            <a:ext cx="11889564" cy="1224136"/>
          </a:xfrm>
        </p:spPr>
        <p:txBody>
          <a:bodyPr/>
          <a:lstStyle/>
          <a:p>
            <a:pPr algn="ctr"/>
            <a:r>
              <a:rPr lang="en-US" sz="3200" dirty="0"/>
              <a:t>Private IP addresses (i.e. taken from the subnet range) can be allocated either </a:t>
            </a:r>
            <a:r>
              <a:rPr lang="en-US" sz="3200" i="1" dirty="0"/>
              <a:t>dynamically</a:t>
            </a:r>
            <a:r>
              <a:rPr lang="en-US" sz="3200" dirty="0"/>
              <a:t> or </a:t>
            </a:r>
            <a:r>
              <a:rPr lang="en-US" sz="3200" i="1" dirty="0"/>
              <a:t>statically</a:t>
            </a:r>
            <a:r>
              <a:rPr lang="en-US" sz="3200" dirty="0"/>
              <a:t>.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4346029" y="2201118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81" y="4505374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181" y="2910270"/>
            <a:ext cx="780290" cy="78029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418037" y="234513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cxnSp>
        <p:nvCxnSpPr>
          <p:cNvPr id="20" name="Straight Connector 19"/>
          <p:cNvCxnSpPr>
            <a:stCxn id="18" idx="0"/>
            <a:endCxn id="11" idx="2"/>
          </p:cNvCxnSpPr>
          <p:nvPr/>
        </p:nvCxnSpPr>
        <p:spPr>
          <a:xfrm flipV="1">
            <a:off x="6104326" y="3690560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285" y="2683688"/>
            <a:ext cx="1704975" cy="523875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9" name="Rectangle: Rounded Corners 8"/>
          <p:cNvSpPr/>
          <p:nvPr/>
        </p:nvSpPr>
        <p:spPr bwMode="auto">
          <a:xfrm>
            <a:off x="8018437" y="3406077"/>
            <a:ext cx="4112700" cy="1243313"/>
          </a:xfrm>
          <a:prstGeom prst="roundRect">
            <a:avLst/>
          </a:prstGeom>
          <a:solidFill>
            <a:schemeClr val="bg1">
              <a:lumMod val="65000"/>
              <a:alpha val="5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itle 16"/>
          <p:cNvSpPr txBox="1">
            <a:spLocks/>
          </p:cNvSpPr>
          <p:nvPr/>
        </p:nvSpPr>
        <p:spPr>
          <a:xfrm>
            <a:off x="8162453" y="3453967"/>
            <a:ext cx="3888432" cy="114753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/>
              <a:t>With </a:t>
            </a:r>
            <a:r>
              <a:rPr lang="en-GB" sz="1800" b="1" i="1" dirty="0"/>
              <a:t>dynamic</a:t>
            </a:r>
            <a:r>
              <a:rPr lang="en-GB" sz="1800" dirty="0"/>
              <a:t> assignment, addresses are automatically allocated by the DHCP server when the VM starts and </a:t>
            </a:r>
            <a:r>
              <a:rPr lang="en-GB" sz="1800" b="1" dirty="0"/>
              <a:t>may not remain the same </a:t>
            </a:r>
            <a:r>
              <a:rPr lang="en-GB" sz="1800" dirty="0"/>
              <a:t>when the VM reboots.</a:t>
            </a:r>
          </a:p>
        </p:txBody>
      </p:sp>
    </p:spTree>
    <p:extLst>
      <p:ext uri="{BB962C8B-B14F-4D97-AF65-F5344CB8AC3E}">
        <p14:creationId xmlns:p14="http://schemas.microsoft.com/office/powerpoint/2010/main" val="421730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41573" y="544934"/>
            <a:ext cx="11889564" cy="1224136"/>
          </a:xfrm>
        </p:spPr>
        <p:txBody>
          <a:bodyPr/>
          <a:lstStyle/>
          <a:p>
            <a:pPr algn="ctr"/>
            <a:r>
              <a:rPr lang="en-US" sz="3200" dirty="0"/>
              <a:t>Private IP addresses (i.e. taken from the subnet range) can be allocated either </a:t>
            </a:r>
            <a:r>
              <a:rPr lang="en-US" sz="3200" i="1" dirty="0"/>
              <a:t>dynamically</a:t>
            </a:r>
            <a:r>
              <a:rPr lang="en-US" sz="3200" dirty="0"/>
              <a:t> or </a:t>
            </a:r>
            <a:r>
              <a:rPr lang="en-US" sz="3200" i="1" dirty="0"/>
              <a:t>statically</a:t>
            </a:r>
            <a:r>
              <a:rPr lang="en-US" sz="3200" dirty="0"/>
              <a:t>.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4346029" y="2201118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81" y="4505374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181" y="2910270"/>
            <a:ext cx="780290" cy="78029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418037" y="234513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cxnSp>
        <p:nvCxnSpPr>
          <p:cNvPr id="20" name="Straight Connector 19"/>
          <p:cNvCxnSpPr>
            <a:stCxn id="18" idx="0"/>
            <a:endCxn id="11" idx="2"/>
          </p:cNvCxnSpPr>
          <p:nvPr/>
        </p:nvCxnSpPr>
        <p:spPr>
          <a:xfrm flipV="1">
            <a:off x="6104326" y="3690560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 bwMode="auto">
          <a:xfrm>
            <a:off x="8018437" y="3406077"/>
            <a:ext cx="4112700" cy="1099297"/>
          </a:xfrm>
          <a:prstGeom prst="roundRect">
            <a:avLst/>
          </a:prstGeom>
          <a:solidFill>
            <a:schemeClr val="bg1">
              <a:lumMod val="65000"/>
              <a:alpha val="5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itle 16"/>
          <p:cNvSpPr txBox="1">
            <a:spLocks/>
          </p:cNvSpPr>
          <p:nvPr/>
        </p:nvSpPr>
        <p:spPr>
          <a:xfrm>
            <a:off x="8115518" y="3485899"/>
            <a:ext cx="3918538" cy="91381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b="1" i="1" dirty="0"/>
              <a:t>Static</a:t>
            </a:r>
            <a:r>
              <a:rPr lang="en-GB" sz="1800" dirty="0"/>
              <a:t> assignment means that you can manually specify the address and it will be set as a reservation by DHCP.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312" y="2050300"/>
            <a:ext cx="2762250" cy="1143000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02131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41573" y="544934"/>
            <a:ext cx="11889564" cy="1224136"/>
          </a:xfrm>
        </p:spPr>
        <p:txBody>
          <a:bodyPr/>
          <a:lstStyle/>
          <a:p>
            <a:pPr algn="ctr"/>
            <a:r>
              <a:rPr lang="en-US" sz="3200" dirty="0"/>
              <a:t>A VM can also have a </a:t>
            </a:r>
            <a:r>
              <a:rPr lang="en-US" sz="3200" i="1" dirty="0"/>
              <a:t>Public IP </a:t>
            </a:r>
            <a:r>
              <a:rPr lang="en-US" sz="3200" dirty="0"/>
              <a:t>assigned to it – </a:t>
            </a:r>
            <a:br>
              <a:rPr lang="en-US" sz="3200" dirty="0"/>
            </a:br>
            <a:r>
              <a:rPr lang="en-US" sz="3200" dirty="0"/>
              <a:t>by doing so, the VM will be accessible from the Internet.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4346029" y="2201118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81" y="4505374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181" y="2910270"/>
            <a:ext cx="780290" cy="78029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418037" y="234513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cxnSp>
        <p:nvCxnSpPr>
          <p:cNvPr id="20" name="Straight Connector 19"/>
          <p:cNvCxnSpPr>
            <a:stCxn id="18" idx="0"/>
            <a:endCxn id="11" idx="2"/>
          </p:cNvCxnSpPr>
          <p:nvPr/>
        </p:nvCxnSpPr>
        <p:spPr>
          <a:xfrm flipV="1">
            <a:off x="6104326" y="3690560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097" y="3390189"/>
            <a:ext cx="2486025" cy="1895475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4" name="Rectangle: Rounded Corners 3"/>
          <p:cNvSpPr/>
          <p:nvPr/>
        </p:nvSpPr>
        <p:spPr bwMode="auto">
          <a:xfrm>
            <a:off x="6818097" y="4505375"/>
            <a:ext cx="1044527" cy="326386"/>
          </a:xfrm>
          <a:prstGeom prst="roundRect">
            <a:avLst/>
          </a:prstGeom>
          <a:noFill/>
          <a:ln w="254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70805" y="5180002"/>
            <a:ext cx="66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0949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peech Bubble: Rectangle with Corners Rounded 7"/>
          <p:cNvSpPr/>
          <p:nvPr/>
        </p:nvSpPr>
        <p:spPr bwMode="auto">
          <a:xfrm>
            <a:off x="5354141" y="2868002"/>
            <a:ext cx="6480720" cy="3149540"/>
          </a:xfrm>
          <a:prstGeom prst="wedgeRoundRectCallout">
            <a:avLst>
              <a:gd name="adj1" fmla="val -82371"/>
              <a:gd name="adj2" fmla="val 9474"/>
              <a:gd name="adj3" fmla="val 16667"/>
            </a:avLst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-1" y="1018885"/>
            <a:ext cx="12436475" cy="720080"/>
          </a:xfrm>
        </p:spPr>
        <p:txBody>
          <a:bodyPr/>
          <a:lstStyle/>
          <a:p>
            <a:pPr algn="ctr"/>
            <a:r>
              <a:rPr lang="en-US" sz="3200" dirty="0"/>
              <a:t>But…when I look at the interfaces on my VM, I don’t see my public IP?!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817637" y="2129110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789" y="4433366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789" y="2838262"/>
            <a:ext cx="780290" cy="78029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89645" y="2273126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cxnSp>
        <p:nvCxnSpPr>
          <p:cNvPr id="20" name="Straight Connector 19"/>
          <p:cNvCxnSpPr>
            <a:stCxn id="18" idx="0"/>
            <a:endCxn id="11" idx="2"/>
          </p:cNvCxnSpPr>
          <p:nvPr/>
        </p:nvCxnSpPr>
        <p:spPr>
          <a:xfrm flipV="1">
            <a:off x="2575934" y="3618552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676" y="2934489"/>
            <a:ext cx="5581650" cy="28098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242413" y="5107994"/>
            <a:ext cx="66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1200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850085" y="2611680"/>
            <a:ext cx="7056784" cy="1821686"/>
          </a:xfrm>
        </p:spPr>
        <p:txBody>
          <a:bodyPr/>
          <a:lstStyle/>
          <a:p>
            <a:pPr algn="ctr"/>
            <a:r>
              <a:rPr lang="en-US" sz="2800" dirty="0"/>
              <a:t>This is because the public IP actually exists as a NAT (Network Address Translation) entry on the Azure fabric that gets mapped to the VM.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817637" y="2129110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789" y="4433366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789" y="2838262"/>
            <a:ext cx="780290" cy="780290"/>
          </a:xfrm>
          <a:prstGeom prst="rect">
            <a:avLst/>
          </a:prstGeom>
        </p:spPr>
      </p:pic>
      <p:cxnSp>
        <p:nvCxnSpPr>
          <p:cNvPr id="20" name="Straight Connector 19"/>
          <p:cNvCxnSpPr>
            <a:stCxn id="18" idx="0"/>
            <a:endCxn id="11" idx="2"/>
          </p:cNvCxnSpPr>
          <p:nvPr/>
        </p:nvCxnSpPr>
        <p:spPr>
          <a:xfrm flipV="1">
            <a:off x="2575934" y="3618552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/>
          <p:cNvSpPr/>
          <p:nvPr/>
        </p:nvSpPr>
        <p:spPr bwMode="auto">
          <a:xfrm>
            <a:off x="1891858" y="1913086"/>
            <a:ext cx="1368152" cy="432048"/>
          </a:xfrm>
          <a:prstGeom prst="roundRect">
            <a:avLst/>
          </a:prstGeom>
          <a:solidFill>
            <a:srgbClr val="FFC00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8614" y="1959833"/>
            <a:ext cx="554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NAT</a:t>
            </a:r>
            <a:endParaRPr lang="en-GB" sz="1600" b="1" dirty="0"/>
          </a:p>
        </p:txBody>
      </p:sp>
      <p:sp>
        <p:nvSpPr>
          <p:cNvPr id="2" name="Oval 1"/>
          <p:cNvSpPr/>
          <p:nvPr/>
        </p:nvSpPr>
        <p:spPr bwMode="auto">
          <a:xfrm>
            <a:off x="2431917" y="1540416"/>
            <a:ext cx="288032" cy="288032"/>
          </a:xfrm>
          <a:prstGeom prst="ellipse">
            <a:avLst/>
          </a:prstGeom>
          <a:solidFill>
            <a:srgbClr val="FF0000">
              <a:alpha val="6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42413" y="5107994"/>
            <a:ext cx="66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Web1</a:t>
            </a:r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2719949" y="1520158"/>
            <a:ext cx="2246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Public IP: 52.232.35.200</a:t>
            </a:r>
            <a:endParaRPr lang="en-GB" sz="1600" dirty="0"/>
          </a:p>
        </p:txBody>
      </p:sp>
      <p:sp>
        <p:nvSpPr>
          <p:cNvPr id="15" name="Arrow: Right 14"/>
          <p:cNvSpPr/>
          <p:nvPr/>
        </p:nvSpPr>
        <p:spPr bwMode="auto">
          <a:xfrm rot="5400000">
            <a:off x="2292292" y="2527427"/>
            <a:ext cx="567281" cy="329176"/>
          </a:xfrm>
          <a:prstGeom prst="rightArrow">
            <a:avLst/>
          </a:prstGeom>
          <a:solidFill>
            <a:srgbClr val="FF0000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30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5629" y="883158"/>
            <a:ext cx="10801200" cy="1006872"/>
          </a:xfrm>
        </p:spPr>
        <p:txBody>
          <a:bodyPr/>
          <a:lstStyle/>
          <a:p>
            <a:pPr algn="ctr"/>
            <a:r>
              <a:rPr lang="en-US" sz="4000" dirty="0"/>
              <a:t>Public IP addresses are available in two “SKUs” – </a:t>
            </a:r>
            <a:r>
              <a:rPr lang="en-US" sz="4000" i="1" dirty="0"/>
              <a:t>Basic</a:t>
            </a:r>
            <a:r>
              <a:rPr lang="en-US" sz="4000" dirty="0"/>
              <a:t> or </a:t>
            </a:r>
            <a:r>
              <a:rPr lang="en-US" sz="4000" i="1" dirty="0"/>
              <a:t>Standard</a:t>
            </a:r>
            <a:r>
              <a:rPr lang="en-US" sz="4000" dirty="0"/>
              <a:t>.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2194173" y="3137222"/>
            <a:ext cx="3520008" cy="148944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25" y="4732326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325" y="3137222"/>
            <a:ext cx="780290" cy="780290"/>
          </a:xfrm>
          <a:prstGeom prst="rect">
            <a:avLst/>
          </a:prstGeom>
        </p:spPr>
      </p:pic>
      <p:cxnSp>
        <p:nvCxnSpPr>
          <p:cNvPr id="20" name="Straight Connector 19"/>
          <p:cNvCxnSpPr>
            <a:stCxn id="18" idx="0"/>
            <a:endCxn id="11" idx="2"/>
          </p:cNvCxnSpPr>
          <p:nvPr/>
        </p:nvCxnSpPr>
        <p:spPr>
          <a:xfrm flipV="1">
            <a:off x="3952470" y="3917512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 bwMode="auto">
          <a:xfrm>
            <a:off x="3058269" y="2815729"/>
            <a:ext cx="288032" cy="288032"/>
          </a:xfrm>
          <a:prstGeom prst="ellipse">
            <a:avLst/>
          </a:prstGeom>
          <a:solidFill>
            <a:srgbClr val="FF0000">
              <a:alpha val="6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8949" y="5406954"/>
            <a:ext cx="66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Web1</a:t>
            </a:r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3346301" y="2795471"/>
            <a:ext cx="15520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Public IP (Basic)</a:t>
            </a:r>
            <a:endParaRPr lang="en-GB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ACFBA0-FCDD-418B-9551-5FADEA63F3B0}"/>
              </a:ext>
            </a:extLst>
          </p:cNvPr>
          <p:cNvSpPr/>
          <p:nvPr/>
        </p:nvSpPr>
        <p:spPr bwMode="auto">
          <a:xfrm>
            <a:off x="6866309" y="3137222"/>
            <a:ext cx="3520008" cy="148944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E87CE3-5899-41FB-9E14-A2C760F57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461" y="4732326"/>
            <a:ext cx="780290" cy="7802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89676E-D8BF-446D-9B9E-944708E86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461" y="3137222"/>
            <a:ext cx="780290" cy="7802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E9D752-5916-46CA-B014-584B9EA29FBC}"/>
              </a:ext>
            </a:extLst>
          </p:cNvPr>
          <p:cNvCxnSpPr>
            <a:stCxn id="19" idx="0"/>
            <a:endCxn id="21" idx="2"/>
          </p:cNvCxnSpPr>
          <p:nvPr/>
        </p:nvCxnSpPr>
        <p:spPr>
          <a:xfrm flipV="1">
            <a:off x="8624606" y="3917512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65C48DB-C846-422A-919C-B93391AC7DFD}"/>
              </a:ext>
            </a:extLst>
          </p:cNvPr>
          <p:cNvSpPr/>
          <p:nvPr/>
        </p:nvSpPr>
        <p:spPr bwMode="auto">
          <a:xfrm>
            <a:off x="7730405" y="2815729"/>
            <a:ext cx="288032" cy="288032"/>
          </a:xfrm>
          <a:prstGeom prst="ellipse">
            <a:avLst/>
          </a:prstGeom>
          <a:solidFill>
            <a:srgbClr val="FFC000">
              <a:alpha val="6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883AFF-5AC7-4BFB-B43B-0894CE421A3A}"/>
              </a:ext>
            </a:extLst>
          </p:cNvPr>
          <p:cNvSpPr/>
          <p:nvPr/>
        </p:nvSpPr>
        <p:spPr>
          <a:xfrm>
            <a:off x="8291085" y="5406954"/>
            <a:ext cx="697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Web2</a:t>
            </a:r>
            <a:endParaRPr lang="en-GB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410E0B-4F79-4B41-A8FB-F653544B2D87}"/>
              </a:ext>
            </a:extLst>
          </p:cNvPr>
          <p:cNvSpPr/>
          <p:nvPr/>
        </p:nvSpPr>
        <p:spPr>
          <a:xfrm>
            <a:off x="8018437" y="2795471"/>
            <a:ext cx="1896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Public IP (Standard)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14104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5629" y="883158"/>
            <a:ext cx="10801200" cy="1006872"/>
          </a:xfrm>
        </p:spPr>
        <p:txBody>
          <a:bodyPr/>
          <a:lstStyle/>
          <a:p>
            <a:pPr algn="ctr"/>
            <a:r>
              <a:rPr lang="en-US" sz="4000" dirty="0"/>
              <a:t>The main difference with Standard Public IP addresses are that they are </a:t>
            </a:r>
            <a:r>
              <a:rPr lang="en-US" sz="4000" i="1" dirty="0"/>
              <a:t>zone redundant</a:t>
            </a:r>
            <a:r>
              <a:rPr lang="en-US" sz="4000" dirty="0"/>
              <a:t>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ACFBA0-FCDD-418B-9551-5FADEA63F3B0}"/>
              </a:ext>
            </a:extLst>
          </p:cNvPr>
          <p:cNvSpPr/>
          <p:nvPr/>
        </p:nvSpPr>
        <p:spPr bwMode="auto">
          <a:xfrm>
            <a:off x="1102331" y="4865414"/>
            <a:ext cx="3024336" cy="148944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E87CE3-5899-41FB-9E14-A2C760F57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51" y="5011014"/>
            <a:ext cx="780290" cy="78029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665C48DB-C846-422A-919C-B93391AC7DFD}"/>
              </a:ext>
            </a:extLst>
          </p:cNvPr>
          <p:cNvSpPr/>
          <p:nvPr/>
        </p:nvSpPr>
        <p:spPr bwMode="auto">
          <a:xfrm>
            <a:off x="2428580" y="4916280"/>
            <a:ext cx="288032" cy="288032"/>
          </a:xfrm>
          <a:prstGeom prst="ellipse">
            <a:avLst/>
          </a:prstGeom>
          <a:solidFill>
            <a:srgbClr val="FFC000">
              <a:alpha val="76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883AFF-5AC7-4BFB-B43B-0894CE421A3A}"/>
              </a:ext>
            </a:extLst>
          </p:cNvPr>
          <p:cNvSpPr/>
          <p:nvPr/>
        </p:nvSpPr>
        <p:spPr>
          <a:xfrm>
            <a:off x="2239075" y="5685642"/>
            <a:ext cx="66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Web1</a:t>
            </a:r>
            <a:endParaRPr lang="en-GB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C1EE4A-00F1-4F17-B3F2-128D622CAEA1}"/>
              </a:ext>
            </a:extLst>
          </p:cNvPr>
          <p:cNvSpPr/>
          <p:nvPr/>
        </p:nvSpPr>
        <p:spPr>
          <a:xfrm>
            <a:off x="1766102" y="6048155"/>
            <a:ext cx="17604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Availability Zone 1</a:t>
            </a:r>
            <a:endParaRPr lang="en-GB" sz="16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82B1DA6-660A-417B-9673-2A2A520DFC2D}"/>
              </a:ext>
            </a:extLst>
          </p:cNvPr>
          <p:cNvSpPr/>
          <p:nvPr/>
        </p:nvSpPr>
        <p:spPr bwMode="auto">
          <a:xfrm>
            <a:off x="4632392" y="4865414"/>
            <a:ext cx="3024336" cy="148944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3EB10EC-4210-48F4-8C9A-DEF36B2DF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512" y="5011014"/>
            <a:ext cx="780290" cy="78029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7D06C86-C945-4BA9-A278-C0A0948C6709}"/>
              </a:ext>
            </a:extLst>
          </p:cNvPr>
          <p:cNvSpPr/>
          <p:nvPr/>
        </p:nvSpPr>
        <p:spPr bwMode="auto">
          <a:xfrm>
            <a:off x="5958641" y="4916280"/>
            <a:ext cx="288032" cy="288032"/>
          </a:xfrm>
          <a:prstGeom prst="ellipse">
            <a:avLst/>
          </a:prstGeom>
          <a:solidFill>
            <a:srgbClr val="FFC000">
              <a:alpha val="76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6BE37B-4F3B-405B-BE94-1BD72BF19BD2}"/>
              </a:ext>
            </a:extLst>
          </p:cNvPr>
          <p:cNvSpPr/>
          <p:nvPr/>
        </p:nvSpPr>
        <p:spPr>
          <a:xfrm>
            <a:off x="5769136" y="5685642"/>
            <a:ext cx="697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Web2</a:t>
            </a:r>
            <a:endParaRPr lang="en-GB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8FE3B3-8EBE-430B-9457-7A6164306F3A}"/>
              </a:ext>
            </a:extLst>
          </p:cNvPr>
          <p:cNvSpPr/>
          <p:nvPr/>
        </p:nvSpPr>
        <p:spPr>
          <a:xfrm>
            <a:off x="5296163" y="6048155"/>
            <a:ext cx="17908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Availability Zone 2</a:t>
            </a:r>
            <a:endParaRPr lang="en-GB" sz="16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FE7A0AA-9872-446A-AE06-47E5B6AA04B7}"/>
              </a:ext>
            </a:extLst>
          </p:cNvPr>
          <p:cNvSpPr/>
          <p:nvPr/>
        </p:nvSpPr>
        <p:spPr bwMode="auto">
          <a:xfrm>
            <a:off x="8162453" y="4865414"/>
            <a:ext cx="3024336" cy="148944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26E24FF-FAD7-48D2-85A1-098701F0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573" y="5011014"/>
            <a:ext cx="780290" cy="78029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A1467FFB-C6BA-4633-B0A4-464201E3FC66}"/>
              </a:ext>
            </a:extLst>
          </p:cNvPr>
          <p:cNvSpPr/>
          <p:nvPr/>
        </p:nvSpPr>
        <p:spPr bwMode="auto">
          <a:xfrm>
            <a:off x="9488702" y="4916280"/>
            <a:ext cx="288032" cy="288032"/>
          </a:xfrm>
          <a:prstGeom prst="ellipse">
            <a:avLst/>
          </a:prstGeom>
          <a:solidFill>
            <a:srgbClr val="FFC000">
              <a:alpha val="76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384E15-BEF1-4B9E-8F63-9113DAF5BC29}"/>
              </a:ext>
            </a:extLst>
          </p:cNvPr>
          <p:cNvSpPr/>
          <p:nvPr/>
        </p:nvSpPr>
        <p:spPr>
          <a:xfrm>
            <a:off x="9299197" y="5685642"/>
            <a:ext cx="697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Web3</a:t>
            </a:r>
            <a:endParaRPr lang="en-GB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91F877-F8D6-408F-970E-3B040049693B}"/>
              </a:ext>
            </a:extLst>
          </p:cNvPr>
          <p:cNvSpPr/>
          <p:nvPr/>
        </p:nvSpPr>
        <p:spPr>
          <a:xfrm>
            <a:off x="8826224" y="6048155"/>
            <a:ext cx="17908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Availability Zone 3</a:t>
            </a:r>
            <a:endParaRPr lang="en-GB" sz="1600" dirty="0"/>
          </a:p>
        </p:txBody>
      </p:sp>
      <p:pic>
        <p:nvPicPr>
          <p:cNvPr id="37" name="Picture 3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EAD4D34-3BF6-4468-B099-D7111EABB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772" y="3252549"/>
            <a:ext cx="797770" cy="79777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0D82DD9A-9857-4FAE-A74C-7AFB263B6AA2}"/>
              </a:ext>
            </a:extLst>
          </p:cNvPr>
          <p:cNvSpPr/>
          <p:nvPr/>
        </p:nvSpPr>
        <p:spPr bwMode="auto">
          <a:xfrm>
            <a:off x="5958641" y="2917150"/>
            <a:ext cx="288032" cy="288032"/>
          </a:xfrm>
          <a:prstGeom prst="ellipse">
            <a:avLst/>
          </a:prstGeom>
          <a:solidFill>
            <a:srgbClr val="FFC000">
              <a:alpha val="76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881EF5D-66E7-48B7-BF93-40135AE27CBA}"/>
              </a:ext>
            </a:extLst>
          </p:cNvPr>
          <p:cNvSpPr/>
          <p:nvPr/>
        </p:nvSpPr>
        <p:spPr bwMode="auto">
          <a:xfrm>
            <a:off x="2832652" y="4124739"/>
            <a:ext cx="3240157" cy="884583"/>
          </a:xfrm>
          <a:custGeom>
            <a:avLst/>
            <a:gdLst>
              <a:gd name="connsiteX0" fmla="*/ 3240157 w 3240157"/>
              <a:gd name="connsiteY0" fmla="*/ 0 h 884583"/>
              <a:gd name="connsiteX1" fmla="*/ 1610139 w 3240157"/>
              <a:gd name="connsiteY1" fmla="*/ 596348 h 884583"/>
              <a:gd name="connsiteX2" fmla="*/ 0 w 3240157"/>
              <a:gd name="connsiteY2" fmla="*/ 884583 h 88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0157" h="884583">
                <a:moveTo>
                  <a:pt x="3240157" y="0"/>
                </a:moveTo>
                <a:cubicBezTo>
                  <a:pt x="2695161" y="224459"/>
                  <a:pt x="2150165" y="448918"/>
                  <a:pt x="1610139" y="596348"/>
                </a:cubicBezTo>
                <a:cubicBezTo>
                  <a:pt x="1070113" y="743779"/>
                  <a:pt x="535056" y="814181"/>
                  <a:pt x="0" y="884583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6644555-93A1-4975-9EF4-601388C35EBA}"/>
              </a:ext>
            </a:extLst>
          </p:cNvPr>
          <p:cNvSpPr/>
          <p:nvPr/>
        </p:nvSpPr>
        <p:spPr bwMode="auto">
          <a:xfrm flipH="1">
            <a:off x="6132506" y="4130262"/>
            <a:ext cx="3240157" cy="884583"/>
          </a:xfrm>
          <a:custGeom>
            <a:avLst/>
            <a:gdLst>
              <a:gd name="connsiteX0" fmla="*/ 3240157 w 3240157"/>
              <a:gd name="connsiteY0" fmla="*/ 0 h 884583"/>
              <a:gd name="connsiteX1" fmla="*/ 1610139 w 3240157"/>
              <a:gd name="connsiteY1" fmla="*/ 596348 h 884583"/>
              <a:gd name="connsiteX2" fmla="*/ 0 w 3240157"/>
              <a:gd name="connsiteY2" fmla="*/ 884583 h 88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0157" h="884583">
                <a:moveTo>
                  <a:pt x="3240157" y="0"/>
                </a:moveTo>
                <a:cubicBezTo>
                  <a:pt x="2695161" y="224459"/>
                  <a:pt x="2150165" y="448918"/>
                  <a:pt x="1610139" y="596348"/>
                </a:cubicBezTo>
                <a:cubicBezTo>
                  <a:pt x="1070113" y="743779"/>
                  <a:pt x="535056" y="814181"/>
                  <a:pt x="0" y="884583"/>
                </a:cubicBezTo>
              </a:path>
            </a:pathLst>
          </a:custGeom>
          <a:noFill/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A82642-48C6-438E-BD0F-4DD92FBC3B4F}"/>
              </a:ext>
            </a:extLst>
          </p:cNvPr>
          <p:cNvCxnSpPr>
            <a:cxnSpLocks/>
          </p:cNvCxnSpPr>
          <p:nvPr/>
        </p:nvCxnSpPr>
        <p:spPr>
          <a:xfrm>
            <a:off x="6102657" y="4124739"/>
            <a:ext cx="0" cy="740675"/>
          </a:xfrm>
          <a:prstGeom prst="straightConnector1">
            <a:avLst/>
          </a:prstGeom>
          <a:ln w="158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23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34547" y="1058149"/>
            <a:ext cx="9721080" cy="1812012"/>
          </a:xfrm>
        </p:spPr>
        <p:txBody>
          <a:bodyPr/>
          <a:lstStyle/>
          <a:p>
            <a:pPr algn="ctr"/>
            <a:r>
              <a:rPr lang="en-US" sz="3200" b="1" dirty="0"/>
              <a:t>Caution</a:t>
            </a:r>
            <a:r>
              <a:rPr lang="en-US" sz="3200" dirty="0"/>
              <a:t>: If attaching a “Standard SKU” public IP to a VM interface, you </a:t>
            </a:r>
            <a:r>
              <a:rPr lang="en-US" sz="3200" i="1" dirty="0"/>
              <a:t>must</a:t>
            </a:r>
            <a:r>
              <a:rPr lang="en-US" sz="3200" dirty="0"/>
              <a:t> apply a Network Security Group, otherwise you won’t be able to reach that VM.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ACFBA0-FCDD-418B-9551-5FADEA63F3B0}"/>
              </a:ext>
            </a:extLst>
          </p:cNvPr>
          <p:cNvSpPr/>
          <p:nvPr/>
        </p:nvSpPr>
        <p:spPr bwMode="auto">
          <a:xfrm>
            <a:off x="4117612" y="3669736"/>
            <a:ext cx="3520008" cy="148944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E87CE3-5899-41FB-9E14-A2C760F57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764" y="5264840"/>
            <a:ext cx="780290" cy="7802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89676E-D8BF-446D-9B9E-944708E86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764" y="3669736"/>
            <a:ext cx="780290" cy="7802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E9D752-5916-46CA-B014-584B9EA29FBC}"/>
              </a:ext>
            </a:extLst>
          </p:cNvPr>
          <p:cNvCxnSpPr>
            <a:stCxn id="19" idx="0"/>
            <a:endCxn id="21" idx="2"/>
          </p:cNvCxnSpPr>
          <p:nvPr/>
        </p:nvCxnSpPr>
        <p:spPr>
          <a:xfrm flipV="1">
            <a:off x="5875909" y="4450026"/>
            <a:ext cx="0" cy="814814"/>
          </a:xfrm>
          <a:prstGeom prst="line">
            <a:avLst/>
          </a:prstGeom>
          <a:ln w="15875">
            <a:solidFill>
              <a:srgbClr val="0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65C48DB-C846-422A-919C-B93391AC7DFD}"/>
              </a:ext>
            </a:extLst>
          </p:cNvPr>
          <p:cNvSpPr/>
          <p:nvPr/>
        </p:nvSpPr>
        <p:spPr bwMode="auto">
          <a:xfrm>
            <a:off x="5731893" y="3627833"/>
            <a:ext cx="288032" cy="288032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883AFF-5AC7-4BFB-B43B-0894CE421A3A}"/>
              </a:ext>
            </a:extLst>
          </p:cNvPr>
          <p:cNvSpPr/>
          <p:nvPr/>
        </p:nvSpPr>
        <p:spPr>
          <a:xfrm>
            <a:off x="5542388" y="5939468"/>
            <a:ext cx="66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Web1</a:t>
            </a:r>
            <a:endParaRPr lang="en-GB" sz="1600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62E969C-2511-43FE-860A-C5F3E98E1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2111" y="3404322"/>
            <a:ext cx="595214" cy="5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4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dirty="0"/>
              <a:t>Virtual Networks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4949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55636" y="778950"/>
            <a:ext cx="9797210" cy="917575"/>
          </a:xfrm>
        </p:spPr>
        <p:txBody>
          <a:bodyPr/>
          <a:lstStyle/>
          <a:p>
            <a:pPr algn="ctr"/>
            <a:r>
              <a:rPr lang="en-US" sz="3600" dirty="0"/>
              <a:t>By default, VMs in different subnets within a vNet can route to each other directly.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3110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vNet1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2113781" y="3641277"/>
            <a:ext cx="3520008" cy="2198593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6794301" y="3641277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7902" y="368210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6938317" y="3694910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10.0.1.0/24</a:t>
            </a:r>
            <a:endParaRPr lang="en-GB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640" y="4544318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160" y="4544318"/>
            <a:ext cx="780290" cy="7802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4A2BDD5-02E2-4748-98F0-393637BD0B13}"/>
              </a:ext>
            </a:extLst>
          </p:cNvPr>
          <p:cNvSpPr/>
          <p:nvPr/>
        </p:nvSpPr>
        <p:spPr bwMode="auto">
          <a:xfrm>
            <a:off x="3871784" y="5338119"/>
            <a:ext cx="4703805" cy="486085"/>
          </a:xfrm>
          <a:custGeom>
            <a:avLst/>
            <a:gdLst>
              <a:gd name="connsiteX0" fmla="*/ 0 w 4703805"/>
              <a:gd name="connsiteY0" fmla="*/ 24713 h 486085"/>
              <a:gd name="connsiteX1" fmla="*/ 2388973 w 4703805"/>
              <a:gd name="connsiteY1" fmla="*/ 486032 h 486085"/>
              <a:gd name="connsiteX2" fmla="*/ 4703805 w 4703805"/>
              <a:gd name="connsiteY2" fmla="*/ 0 h 48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3805" h="486085">
                <a:moveTo>
                  <a:pt x="0" y="24713"/>
                </a:moveTo>
                <a:cubicBezTo>
                  <a:pt x="802503" y="257432"/>
                  <a:pt x="1605006" y="490151"/>
                  <a:pt x="2388973" y="486032"/>
                </a:cubicBezTo>
                <a:cubicBezTo>
                  <a:pt x="3172940" y="481913"/>
                  <a:pt x="3938372" y="240956"/>
                  <a:pt x="4703805" y="0"/>
                </a:cubicBezTo>
              </a:path>
            </a:pathLst>
          </a:custGeom>
          <a:noFill/>
          <a:ln>
            <a:solidFill>
              <a:srgbClr val="000000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923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5589" y="716867"/>
            <a:ext cx="11665295" cy="1155001"/>
          </a:xfrm>
        </p:spPr>
        <p:txBody>
          <a:bodyPr/>
          <a:lstStyle/>
          <a:p>
            <a:pPr algn="ctr"/>
            <a:r>
              <a:rPr lang="en-US" sz="3600" dirty="0"/>
              <a:t>A </a:t>
            </a:r>
            <a:r>
              <a:rPr lang="en-US" sz="3600" i="1" dirty="0"/>
              <a:t>system route</a:t>
            </a:r>
            <a:r>
              <a:rPr lang="en-US" sz="3600" dirty="0"/>
              <a:t> is installed to allow traffic within the vNet.</a:t>
            </a:r>
            <a:br>
              <a:rPr lang="en-US" sz="3600" dirty="0"/>
            </a:br>
            <a:r>
              <a:rPr lang="en-US" sz="1800" dirty="0"/>
              <a:t>System routes are also installed for vNet </a:t>
            </a:r>
            <a:r>
              <a:rPr lang="en-US" sz="1800" dirty="0" err="1"/>
              <a:t>peerings</a:t>
            </a:r>
            <a:r>
              <a:rPr lang="en-US" sz="1800" dirty="0"/>
              <a:t>, VM to Internet connectivity, VPN gateway connectivity, etc.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3110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vNet1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2113781" y="3641277"/>
            <a:ext cx="3520008" cy="2198593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6794301" y="3641277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7902" y="368210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6938317" y="3694910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10.0.1.0/24</a:t>
            </a:r>
            <a:endParaRPr lang="en-GB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640" y="4544318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160" y="4544318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2A25E8-09FA-4C7C-80D3-697FA1680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434" y="5989135"/>
            <a:ext cx="7762875" cy="9525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5CFA726-A570-4546-9655-42E034551B09}"/>
              </a:ext>
            </a:extLst>
          </p:cNvPr>
          <p:cNvSpPr/>
          <p:nvPr/>
        </p:nvSpPr>
        <p:spPr bwMode="auto">
          <a:xfrm>
            <a:off x="6617583" y="4828655"/>
            <a:ext cx="1524014" cy="216024"/>
          </a:xfrm>
          <a:prstGeom prst="rightArrow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77A2214-2A12-48F1-AF24-680F268D123F}"/>
              </a:ext>
            </a:extLst>
          </p:cNvPr>
          <p:cNvSpPr/>
          <p:nvPr/>
        </p:nvSpPr>
        <p:spPr bwMode="auto">
          <a:xfrm rot="10800000">
            <a:off x="4296254" y="4828655"/>
            <a:ext cx="1524014" cy="216024"/>
          </a:xfrm>
          <a:prstGeom prst="rightArrow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CF1FF7-E42A-4116-B5EF-F3779EF24F77}"/>
              </a:ext>
            </a:extLst>
          </p:cNvPr>
          <p:cNvSpPr/>
          <p:nvPr/>
        </p:nvSpPr>
        <p:spPr bwMode="auto">
          <a:xfrm>
            <a:off x="5911458" y="4574560"/>
            <a:ext cx="644292" cy="683818"/>
          </a:xfrm>
          <a:prstGeom prst="roundRect">
            <a:avLst/>
          </a:prstGeom>
          <a:solidFill>
            <a:srgbClr val="002060">
              <a:alpha val="84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F98D4-AAAA-4212-A6A9-C1C9A5FF175E}"/>
              </a:ext>
            </a:extLst>
          </p:cNvPr>
          <p:cNvSpPr/>
          <p:nvPr/>
        </p:nvSpPr>
        <p:spPr>
          <a:xfrm>
            <a:off x="5748674" y="4687946"/>
            <a:ext cx="944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System Route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7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5589" y="716867"/>
            <a:ext cx="11665295" cy="1155001"/>
          </a:xfrm>
        </p:spPr>
        <p:txBody>
          <a:bodyPr/>
          <a:lstStyle/>
          <a:p>
            <a:pPr algn="ctr"/>
            <a:r>
              <a:rPr lang="en-US" sz="3600" dirty="0"/>
              <a:t>A </a:t>
            </a:r>
            <a:r>
              <a:rPr lang="en-US" sz="3600" i="1" dirty="0"/>
              <a:t>system route</a:t>
            </a:r>
            <a:r>
              <a:rPr lang="en-US" sz="3600" dirty="0"/>
              <a:t> is installed to allow traffic within the vNet.</a:t>
            </a:r>
            <a:br>
              <a:rPr lang="en-US" sz="3600" dirty="0"/>
            </a:br>
            <a:r>
              <a:rPr lang="en-US" sz="1800" dirty="0"/>
              <a:t>System routes are also installed for vNet </a:t>
            </a:r>
            <a:r>
              <a:rPr lang="en-US" sz="1800" dirty="0" err="1"/>
              <a:t>peerings</a:t>
            </a:r>
            <a:r>
              <a:rPr lang="en-US" sz="1800" dirty="0"/>
              <a:t>, VM to Internet connectivity, VPN gateway connectivity, etc.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3110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vNet1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2113781" y="3641277"/>
            <a:ext cx="3520008" cy="2198593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6794301" y="3641277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7902" y="368210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6938317" y="3694910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10.0.1.0/24</a:t>
            </a:r>
            <a:endParaRPr lang="en-GB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640" y="4544318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160" y="4544318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2A25E8-09FA-4C7C-80D3-697FA1680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434" y="5989135"/>
            <a:ext cx="7762875" cy="9525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5CFA726-A570-4546-9655-42E034551B09}"/>
              </a:ext>
            </a:extLst>
          </p:cNvPr>
          <p:cNvSpPr/>
          <p:nvPr/>
        </p:nvSpPr>
        <p:spPr bwMode="auto">
          <a:xfrm>
            <a:off x="6617583" y="4828655"/>
            <a:ext cx="1524014" cy="216024"/>
          </a:xfrm>
          <a:prstGeom prst="rightArrow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77A2214-2A12-48F1-AF24-680F268D123F}"/>
              </a:ext>
            </a:extLst>
          </p:cNvPr>
          <p:cNvSpPr/>
          <p:nvPr/>
        </p:nvSpPr>
        <p:spPr bwMode="auto">
          <a:xfrm rot="10800000">
            <a:off x="4296254" y="4828655"/>
            <a:ext cx="1524014" cy="216024"/>
          </a:xfrm>
          <a:prstGeom prst="rightArrow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CF1FF7-E42A-4116-B5EF-F3779EF24F77}"/>
              </a:ext>
            </a:extLst>
          </p:cNvPr>
          <p:cNvSpPr/>
          <p:nvPr/>
        </p:nvSpPr>
        <p:spPr bwMode="auto">
          <a:xfrm>
            <a:off x="5911458" y="4574560"/>
            <a:ext cx="644292" cy="683818"/>
          </a:xfrm>
          <a:prstGeom prst="roundRect">
            <a:avLst/>
          </a:prstGeom>
          <a:solidFill>
            <a:srgbClr val="002060">
              <a:alpha val="84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F98D4-AAAA-4212-A6A9-C1C9A5FF175E}"/>
              </a:ext>
            </a:extLst>
          </p:cNvPr>
          <p:cNvSpPr/>
          <p:nvPr/>
        </p:nvSpPr>
        <p:spPr>
          <a:xfrm>
            <a:off x="5748674" y="4687946"/>
            <a:ext cx="944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System Route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DC337D-9109-4F59-9901-3F11FB6DEA0B}"/>
              </a:ext>
            </a:extLst>
          </p:cNvPr>
          <p:cNvSpPr/>
          <p:nvPr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3325A-B9EA-412C-91FD-F3199B83F054}"/>
              </a:ext>
            </a:extLst>
          </p:cNvPr>
          <p:cNvSpPr/>
          <p:nvPr/>
        </p:nvSpPr>
        <p:spPr bwMode="auto">
          <a:xfrm>
            <a:off x="-1" y="2587681"/>
            <a:ext cx="12436475" cy="1050536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itle 16">
            <a:extLst>
              <a:ext uri="{FF2B5EF4-FFF2-40B4-BE49-F238E27FC236}">
                <a16:creationId xmlns:a16="http://schemas.microsoft.com/office/drawing/2014/main" id="{AD1EB427-BCB1-45D4-8A65-7CCF2404D6A1}"/>
              </a:ext>
            </a:extLst>
          </p:cNvPr>
          <p:cNvSpPr txBox="1">
            <a:spLocks/>
          </p:cNvSpPr>
          <p:nvPr/>
        </p:nvSpPr>
        <p:spPr>
          <a:xfrm>
            <a:off x="588219" y="2713941"/>
            <a:ext cx="11450661" cy="69597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>
                <a:solidFill>
                  <a:schemeClr val="bg1"/>
                </a:solidFill>
              </a:rPr>
              <a:t>System routes can be overridden! More on this later.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799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917575"/>
          </a:xfrm>
        </p:spPr>
        <p:txBody>
          <a:bodyPr/>
          <a:lstStyle/>
          <a:p>
            <a:pPr algn="ctr"/>
            <a:r>
              <a:rPr lang="en-US" sz="3600" dirty="0"/>
              <a:t>VMs in different vNets </a:t>
            </a:r>
            <a:r>
              <a:rPr lang="en-US" sz="3600" i="1" dirty="0"/>
              <a:t>cannot</a:t>
            </a:r>
            <a:r>
              <a:rPr lang="en-US" sz="3600" dirty="0"/>
              <a:t> communicate, unless you configure this specifically (e.g. vNet peering or other method).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F8B0-AEFF-436A-9152-5025D57A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553" y="3465665"/>
            <a:ext cx="780290" cy="7802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ED35BB-A54F-44B2-AF20-2615EBC5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485" y="3463880"/>
            <a:ext cx="780290" cy="7802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EF4B5B-58D0-4A19-B164-1826A9A2840B}"/>
              </a:ext>
            </a:extLst>
          </p:cNvPr>
          <p:cNvSpPr/>
          <p:nvPr/>
        </p:nvSpPr>
        <p:spPr bwMode="auto">
          <a:xfrm>
            <a:off x="3686327" y="4307587"/>
            <a:ext cx="5135827" cy="486085"/>
          </a:xfrm>
          <a:custGeom>
            <a:avLst/>
            <a:gdLst>
              <a:gd name="connsiteX0" fmla="*/ 0 w 4703805"/>
              <a:gd name="connsiteY0" fmla="*/ 24713 h 486085"/>
              <a:gd name="connsiteX1" fmla="*/ 2388973 w 4703805"/>
              <a:gd name="connsiteY1" fmla="*/ 486032 h 486085"/>
              <a:gd name="connsiteX2" fmla="*/ 4703805 w 4703805"/>
              <a:gd name="connsiteY2" fmla="*/ 0 h 48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3805" h="486085">
                <a:moveTo>
                  <a:pt x="0" y="24713"/>
                </a:moveTo>
                <a:cubicBezTo>
                  <a:pt x="802503" y="257432"/>
                  <a:pt x="1605006" y="490151"/>
                  <a:pt x="2388973" y="486032"/>
                </a:cubicBezTo>
                <a:cubicBezTo>
                  <a:pt x="3172940" y="481913"/>
                  <a:pt x="3938372" y="240956"/>
                  <a:pt x="4703805" y="0"/>
                </a:cubicBezTo>
              </a:path>
            </a:pathLst>
          </a:custGeom>
          <a:noFill/>
          <a:ln>
            <a:solidFill>
              <a:srgbClr val="000000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cross sign">
            <a:extLst>
              <a:ext uri="{FF2B5EF4-FFF2-40B4-BE49-F238E27FC236}">
                <a16:creationId xmlns:a16="http://schemas.microsoft.com/office/drawing/2014/main" id="{63925B7C-0495-4681-9C5A-A6AB6024E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197" y="4449692"/>
            <a:ext cx="674825" cy="6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10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/>
              <a:t>Connecting Virtual Networks Together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92268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917575"/>
          </a:xfrm>
        </p:spPr>
        <p:txBody>
          <a:bodyPr/>
          <a:lstStyle/>
          <a:p>
            <a:pPr algn="ctr"/>
            <a:r>
              <a:rPr lang="en-US" sz="3600" dirty="0"/>
              <a:t>At some point, you’ll want to allow connectivity </a:t>
            </a:r>
            <a:br>
              <a:rPr lang="en-US" sz="3600" dirty="0"/>
            </a:br>
            <a:r>
              <a:rPr lang="en-US" sz="3600" dirty="0"/>
              <a:t>between different virtual networks.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F8B0-AEFF-436A-9152-5025D57A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751" y="3333850"/>
            <a:ext cx="780290" cy="7802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ED35BB-A54F-44B2-AF20-2615EBC5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485" y="3333850"/>
            <a:ext cx="780290" cy="780290"/>
          </a:xfrm>
          <a:prstGeom prst="rect">
            <a:avLst/>
          </a:prstGeom>
        </p:spPr>
      </p:pic>
      <p:sp>
        <p:nvSpPr>
          <p:cNvPr id="13" name="Title 16">
            <a:extLst>
              <a:ext uri="{FF2B5EF4-FFF2-40B4-BE49-F238E27FC236}">
                <a16:creationId xmlns:a16="http://schemas.microsoft.com/office/drawing/2014/main" id="{A74695DE-842D-40FB-9744-4D9DBA1EB476}"/>
              </a:ext>
            </a:extLst>
          </p:cNvPr>
          <p:cNvSpPr txBox="1">
            <a:spLocks/>
          </p:cNvSpPr>
          <p:nvPr/>
        </p:nvSpPr>
        <p:spPr>
          <a:xfrm>
            <a:off x="54212" y="513978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There are two main ways to achieve that: </a:t>
            </a:r>
          </a:p>
          <a:p>
            <a:pPr algn="ctr"/>
            <a:r>
              <a:rPr lang="en-GB" sz="3600" b="1" dirty="0">
                <a:solidFill>
                  <a:srgbClr val="FF0000"/>
                </a:solidFill>
              </a:rPr>
              <a:t>VPN Gateways </a:t>
            </a:r>
            <a:r>
              <a:rPr lang="en-GB" sz="3600" dirty="0"/>
              <a:t>or </a:t>
            </a:r>
            <a:r>
              <a:rPr lang="en-GB" sz="3600" b="1" dirty="0">
                <a:solidFill>
                  <a:srgbClr val="0070C0"/>
                </a:solidFill>
              </a:rPr>
              <a:t>Virtual Network Peering</a:t>
            </a:r>
            <a:r>
              <a:rPr lang="en-GB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34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309458" y="99752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VPN gateways are appliances that can be used to connect two vNets together, or between on-premises networks and Azure.</a:t>
            </a:r>
          </a:p>
        </p:txBody>
      </p:sp>
    </p:spTree>
    <p:extLst>
      <p:ext uri="{BB962C8B-B14F-4D97-AF65-F5344CB8AC3E}">
        <p14:creationId xmlns:p14="http://schemas.microsoft.com/office/powerpoint/2010/main" val="3039779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73455" y="5080831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To connect two vNets together, </a:t>
            </a:r>
          </a:p>
          <a:p>
            <a:pPr algn="ctr"/>
            <a:r>
              <a:rPr lang="en-GB" sz="3600" dirty="0"/>
              <a:t>you must create a VPN gateway in each vNet.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AB73FC4-5409-423E-9A72-17ACAFFAD2F1}"/>
              </a:ext>
            </a:extLst>
          </p:cNvPr>
          <p:cNvSpPr/>
          <p:nvPr/>
        </p:nvSpPr>
        <p:spPr bwMode="auto">
          <a:xfrm rot="16200000">
            <a:off x="4254849" y="4407704"/>
            <a:ext cx="917576" cy="503449"/>
          </a:xfrm>
          <a:prstGeom prst="rightArrow">
            <a:avLst/>
          </a:prstGeom>
          <a:solidFill>
            <a:srgbClr val="0070C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E4BF6D1-3FF9-4344-B1C9-797B96C18348}"/>
              </a:ext>
            </a:extLst>
          </p:cNvPr>
          <p:cNvSpPr/>
          <p:nvPr/>
        </p:nvSpPr>
        <p:spPr bwMode="auto">
          <a:xfrm rot="16200000">
            <a:off x="7214661" y="4402840"/>
            <a:ext cx="917576" cy="503449"/>
          </a:xfrm>
          <a:prstGeom prst="rightArrow">
            <a:avLst/>
          </a:prstGeom>
          <a:solidFill>
            <a:srgbClr val="0070C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2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D58B72-89F1-4234-AA7C-3E016CFA5643}"/>
              </a:ext>
            </a:extLst>
          </p:cNvPr>
          <p:cNvSpPr/>
          <p:nvPr/>
        </p:nvSpPr>
        <p:spPr bwMode="auto">
          <a:xfrm>
            <a:off x="3985989" y="3295210"/>
            <a:ext cx="1195699" cy="1354179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AB65E4-C5C3-4871-93FE-2F158F47738A}"/>
              </a:ext>
            </a:extLst>
          </p:cNvPr>
          <p:cNvSpPr/>
          <p:nvPr/>
        </p:nvSpPr>
        <p:spPr bwMode="auto">
          <a:xfrm>
            <a:off x="7249730" y="3295210"/>
            <a:ext cx="1195699" cy="1344160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73455" y="5080831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VPN gateways always connect to a special subnet, called </a:t>
            </a:r>
            <a:r>
              <a:rPr lang="en-GB" sz="3600" i="1" dirty="0" err="1"/>
              <a:t>GatewaySubnet</a:t>
            </a:r>
            <a:r>
              <a:rPr lang="en-GB" sz="3600" dirty="0"/>
              <a:t> (this name is mandatory).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545A5-784F-474E-99C5-96EF3C44E754}"/>
              </a:ext>
            </a:extLst>
          </p:cNvPr>
          <p:cNvSpPr/>
          <p:nvPr/>
        </p:nvSpPr>
        <p:spPr>
          <a:xfrm>
            <a:off x="4054456" y="4027123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55E9A0-527A-4202-A458-BBAE8081284F}"/>
              </a:ext>
            </a:extLst>
          </p:cNvPr>
          <p:cNvSpPr/>
          <p:nvPr/>
        </p:nvSpPr>
        <p:spPr>
          <a:xfrm>
            <a:off x="7283963" y="4021700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816433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D58B72-89F1-4234-AA7C-3E016CFA5643}"/>
              </a:ext>
            </a:extLst>
          </p:cNvPr>
          <p:cNvSpPr/>
          <p:nvPr/>
        </p:nvSpPr>
        <p:spPr bwMode="auto">
          <a:xfrm>
            <a:off x="3985989" y="3295210"/>
            <a:ext cx="1195699" cy="1354179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AB65E4-C5C3-4871-93FE-2F158F47738A}"/>
              </a:ext>
            </a:extLst>
          </p:cNvPr>
          <p:cNvSpPr/>
          <p:nvPr/>
        </p:nvSpPr>
        <p:spPr bwMode="auto">
          <a:xfrm>
            <a:off x="7249730" y="3295210"/>
            <a:ext cx="1195699" cy="1344160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10684" y="933500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Once the gateways have been created, </a:t>
            </a:r>
          </a:p>
          <a:p>
            <a:pPr algn="ctr"/>
            <a:r>
              <a:rPr lang="en-GB" sz="3600" dirty="0"/>
              <a:t>the next step is to create a </a:t>
            </a:r>
            <a:r>
              <a:rPr lang="en-GB" sz="3600" b="1" dirty="0"/>
              <a:t>connection</a:t>
            </a:r>
            <a:r>
              <a:rPr lang="en-GB" sz="3600" dirty="0"/>
              <a:t> between them.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545A5-784F-474E-99C5-96EF3C44E754}"/>
              </a:ext>
            </a:extLst>
          </p:cNvPr>
          <p:cNvSpPr/>
          <p:nvPr/>
        </p:nvSpPr>
        <p:spPr>
          <a:xfrm>
            <a:off x="4054456" y="4027123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55E9A0-527A-4202-A458-BBAE8081284F}"/>
              </a:ext>
            </a:extLst>
          </p:cNvPr>
          <p:cNvSpPr/>
          <p:nvPr/>
        </p:nvSpPr>
        <p:spPr>
          <a:xfrm>
            <a:off x="7283963" y="4021700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3F74AF0-9511-4CD3-BC41-C5574BA01367}"/>
              </a:ext>
            </a:extLst>
          </p:cNvPr>
          <p:cNvSpPr/>
          <p:nvPr/>
        </p:nvSpPr>
        <p:spPr bwMode="auto">
          <a:xfrm rot="5400000">
            <a:off x="6002214" y="2690843"/>
            <a:ext cx="306504" cy="2224352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A02B5-70C3-4FEA-A08F-C7D6697200FC}"/>
              </a:ext>
            </a:extLst>
          </p:cNvPr>
          <p:cNvSpPr/>
          <p:nvPr/>
        </p:nvSpPr>
        <p:spPr>
          <a:xfrm>
            <a:off x="5640771" y="3641544"/>
            <a:ext cx="115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IPSec Tunnel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6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Azure networking is built around the concept of </a:t>
            </a:r>
            <a:r>
              <a:rPr lang="en-US" sz="3600" b="1" i="1" dirty="0"/>
              <a:t>Virtual Networks</a:t>
            </a:r>
            <a:r>
              <a:rPr lang="en-US" sz="3600" i="1" dirty="0"/>
              <a:t> </a:t>
            </a:r>
            <a:r>
              <a:rPr lang="en-US" sz="3600" dirty="0"/>
              <a:t>(vNets).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1409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83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313581" y="1769070"/>
            <a:ext cx="7848872" cy="295232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dirty="0"/>
              <a:t>To create a connection, simply specify the two VPN gateways and configure a shared key.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You need to do this from both sides, i.e. create a connection from each VPN gateway to the other one.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FA915-EC00-466B-AF8E-A477833CC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493" y="933500"/>
            <a:ext cx="2657475" cy="507682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047998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5"/>
            <a:ext cx="3240360" cy="345611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346268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D58B72-89F1-4234-AA7C-3E016CFA5643}"/>
              </a:ext>
            </a:extLst>
          </p:cNvPr>
          <p:cNvSpPr/>
          <p:nvPr/>
        </p:nvSpPr>
        <p:spPr bwMode="auto">
          <a:xfrm>
            <a:off x="3985989" y="3295210"/>
            <a:ext cx="1195699" cy="2290284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AB65E4-C5C3-4871-93FE-2F158F47738A}"/>
              </a:ext>
            </a:extLst>
          </p:cNvPr>
          <p:cNvSpPr/>
          <p:nvPr/>
        </p:nvSpPr>
        <p:spPr bwMode="auto">
          <a:xfrm>
            <a:off x="7249730" y="3295210"/>
            <a:ext cx="1195699" cy="2290284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73455" y="817548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Although this is hidden from the user, VPN gateways consist of two instances in an active / standby configuration.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545A5-784F-474E-99C5-96EF3C44E754}"/>
              </a:ext>
            </a:extLst>
          </p:cNvPr>
          <p:cNvSpPr/>
          <p:nvPr/>
        </p:nvSpPr>
        <p:spPr>
          <a:xfrm>
            <a:off x="4036296" y="5047772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55E9A0-527A-4202-A458-BBAE8081284F}"/>
              </a:ext>
            </a:extLst>
          </p:cNvPr>
          <p:cNvSpPr/>
          <p:nvPr/>
        </p:nvSpPr>
        <p:spPr>
          <a:xfrm>
            <a:off x="7267643" y="5048425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pic>
        <p:nvPicPr>
          <p:cNvPr id="18" name="Picture 17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727E1A83-F66E-449B-B977-ABEAF10D1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1" y="4256089"/>
            <a:ext cx="606169" cy="606169"/>
          </a:xfrm>
          <a:prstGeom prst="rect">
            <a:avLst/>
          </a:prstGeom>
        </p:spPr>
      </p:pic>
      <p:pic>
        <p:nvPicPr>
          <p:cNvPr id="21" name="Picture 20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F2239B67-1481-4E1E-AF22-D9C2A196D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4256089"/>
            <a:ext cx="606169" cy="60616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124C610-C3A0-45A0-8B5E-5BA50EF44A1F}"/>
              </a:ext>
            </a:extLst>
          </p:cNvPr>
          <p:cNvSpPr/>
          <p:nvPr/>
        </p:nvSpPr>
        <p:spPr>
          <a:xfrm>
            <a:off x="4149409" y="3617717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CFBCE9-6FA0-4AE5-83CD-E5A75896E8F7}"/>
              </a:ext>
            </a:extLst>
          </p:cNvPr>
          <p:cNvSpPr/>
          <p:nvPr/>
        </p:nvSpPr>
        <p:spPr>
          <a:xfrm>
            <a:off x="4150614" y="4492483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</a:t>
            </a:r>
            <a:endParaRPr lang="en-GB" sz="1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1F027-03EF-4528-BDBA-72B9F61A8F00}"/>
              </a:ext>
            </a:extLst>
          </p:cNvPr>
          <p:cNvSpPr/>
          <p:nvPr/>
        </p:nvSpPr>
        <p:spPr>
          <a:xfrm>
            <a:off x="7906488" y="3617717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4AB563-33AA-46D2-9FB9-83422FE7FEBF}"/>
              </a:ext>
            </a:extLst>
          </p:cNvPr>
          <p:cNvSpPr/>
          <p:nvPr/>
        </p:nvSpPr>
        <p:spPr>
          <a:xfrm>
            <a:off x="7907693" y="4492483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</a:t>
            </a:r>
            <a:endParaRPr lang="en-GB" sz="1600" b="1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864BE87-33DC-47CA-B6C9-FB6F332EC617}"/>
              </a:ext>
            </a:extLst>
          </p:cNvPr>
          <p:cNvSpPr/>
          <p:nvPr/>
        </p:nvSpPr>
        <p:spPr bwMode="auto">
          <a:xfrm rot="5400000">
            <a:off x="6002214" y="2690843"/>
            <a:ext cx="306504" cy="2224352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23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5"/>
            <a:ext cx="3240360" cy="345611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346268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D58B72-89F1-4234-AA7C-3E016CFA5643}"/>
              </a:ext>
            </a:extLst>
          </p:cNvPr>
          <p:cNvSpPr/>
          <p:nvPr/>
        </p:nvSpPr>
        <p:spPr bwMode="auto">
          <a:xfrm>
            <a:off x="3985989" y="3295210"/>
            <a:ext cx="1195699" cy="2290284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AB65E4-C5C3-4871-93FE-2F158F47738A}"/>
              </a:ext>
            </a:extLst>
          </p:cNvPr>
          <p:cNvSpPr/>
          <p:nvPr/>
        </p:nvSpPr>
        <p:spPr bwMode="auto">
          <a:xfrm>
            <a:off x="7249730" y="3295210"/>
            <a:ext cx="1195699" cy="2290284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73455" y="817548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Failure of a gateway will result in the standby taking over </a:t>
            </a:r>
          </a:p>
          <a:p>
            <a:pPr algn="ctr"/>
            <a:r>
              <a:rPr lang="en-GB" sz="3600" dirty="0"/>
              <a:t>(worst case 1.5 mins failover time).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545A5-784F-474E-99C5-96EF3C44E754}"/>
              </a:ext>
            </a:extLst>
          </p:cNvPr>
          <p:cNvSpPr/>
          <p:nvPr/>
        </p:nvSpPr>
        <p:spPr>
          <a:xfrm>
            <a:off x="4036296" y="5047772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55E9A0-527A-4202-A458-BBAE8081284F}"/>
              </a:ext>
            </a:extLst>
          </p:cNvPr>
          <p:cNvSpPr/>
          <p:nvPr/>
        </p:nvSpPr>
        <p:spPr>
          <a:xfrm>
            <a:off x="7267643" y="5048425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pic>
        <p:nvPicPr>
          <p:cNvPr id="18" name="Picture 17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727E1A83-F66E-449B-B977-ABEAF10D1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1" y="4256089"/>
            <a:ext cx="606169" cy="606169"/>
          </a:xfrm>
          <a:prstGeom prst="rect">
            <a:avLst/>
          </a:prstGeom>
        </p:spPr>
      </p:pic>
      <p:pic>
        <p:nvPicPr>
          <p:cNvPr id="21" name="Picture 20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F2239B67-1481-4E1E-AF22-D9C2A196D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4256089"/>
            <a:ext cx="606169" cy="60616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2CFBCE9-6FA0-4AE5-83CD-E5A75896E8F7}"/>
              </a:ext>
            </a:extLst>
          </p:cNvPr>
          <p:cNvSpPr/>
          <p:nvPr/>
        </p:nvSpPr>
        <p:spPr>
          <a:xfrm>
            <a:off x="4150614" y="4492483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1F027-03EF-4528-BDBA-72B9F61A8F00}"/>
              </a:ext>
            </a:extLst>
          </p:cNvPr>
          <p:cNvSpPr/>
          <p:nvPr/>
        </p:nvSpPr>
        <p:spPr>
          <a:xfrm>
            <a:off x="7906488" y="3617717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4AB563-33AA-46D2-9FB9-83422FE7FEBF}"/>
              </a:ext>
            </a:extLst>
          </p:cNvPr>
          <p:cNvSpPr/>
          <p:nvPr/>
        </p:nvSpPr>
        <p:spPr>
          <a:xfrm>
            <a:off x="7907693" y="4492483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</a:t>
            </a:r>
            <a:endParaRPr lang="en-GB" sz="1600" b="1" dirty="0"/>
          </a:p>
        </p:txBody>
      </p:sp>
      <p:pic>
        <p:nvPicPr>
          <p:cNvPr id="30" name="Picture 2" descr="Image result for cross sign">
            <a:extLst>
              <a:ext uri="{FF2B5EF4-FFF2-40B4-BE49-F238E27FC236}">
                <a16:creationId xmlns:a16="http://schemas.microsoft.com/office/drawing/2014/main" id="{E3787E28-1783-4C1B-BD68-00E4D13BE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033" y="3505696"/>
            <a:ext cx="674825" cy="6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ylinder 30">
            <a:extLst>
              <a:ext uri="{FF2B5EF4-FFF2-40B4-BE49-F238E27FC236}">
                <a16:creationId xmlns:a16="http://schemas.microsoft.com/office/drawing/2014/main" id="{782DDED6-ED0D-47DF-AE3B-3936EC827D42}"/>
              </a:ext>
            </a:extLst>
          </p:cNvPr>
          <p:cNvSpPr/>
          <p:nvPr/>
        </p:nvSpPr>
        <p:spPr bwMode="auto">
          <a:xfrm rot="4256956">
            <a:off x="6014190" y="3118022"/>
            <a:ext cx="306504" cy="2333721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88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5"/>
            <a:ext cx="3240360" cy="345611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346268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D58B72-89F1-4234-AA7C-3E016CFA5643}"/>
              </a:ext>
            </a:extLst>
          </p:cNvPr>
          <p:cNvSpPr/>
          <p:nvPr/>
        </p:nvSpPr>
        <p:spPr bwMode="auto">
          <a:xfrm>
            <a:off x="3985989" y="3295210"/>
            <a:ext cx="1195699" cy="2290284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AB65E4-C5C3-4871-93FE-2F158F47738A}"/>
              </a:ext>
            </a:extLst>
          </p:cNvPr>
          <p:cNvSpPr/>
          <p:nvPr/>
        </p:nvSpPr>
        <p:spPr bwMode="auto">
          <a:xfrm>
            <a:off x="7249730" y="3295210"/>
            <a:ext cx="1195699" cy="2290284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73455" y="817548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600" dirty="0"/>
              <a:t>It’s also possible to create VPN gateways in an active / active configuration, which will use a full mesh of IPSec tunnels.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545A5-784F-474E-99C5-96EF3C44E754}"/>
              </a:ext>
            </a:extLst>
          </p:cNvPr>
          <p:cNvSpPr/>
          <p:nvPr/>
        </p:nvSpPr>
        <p:spPr>
          <a:xfrm>
            <a:off x="4036296" y="5047772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55E9A0-527A-4202-A458-BBAE8081284F}"/>
              </a:ext>
            </a:extLst>
          </p:cNvPr>
          <p:cNvSpPr/>
          <p:nvPr/>
        </p:nvSpPr>
        <p:spPr>
          <a:xfrm>
            <a:off x="7267643" y="5048425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pic>
        <p:nvPicPr>
          <p:cNvPr id="18" name="Picture 17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727E1A83-F66E-449B-B977-ABEAF10D1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1" y="4256089"/>
            <a:ext cx="606169" cy="606169"/>
          </a:xfrm>
          <a:prstGeom prst="rect">
            <a:avLst/>
          </a:prstGeom>
        </p:spPr>
      </p:pic>
      <p:pic>
        <p:nvPicPr>
          <p:cNvPr id="21" name="Picture 20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F2239B67-1481-4E1E-AF22-D9C2A196D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4256089"/>
            <a:ext cx="606169" cy="60616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2CFBCE9-6FA0-4AE5-83CD-E5A75896E8F7}"/>
              </a:ext>
            </a:extLst>
          </p:cNvPr>
          <p:cNvSpPr/>
          <p:nvPr/>
        </p:nvSpPr>
        <p:spPr>
          <a:xfrm>
            <a:off x="4150614" y="4492483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1F027-03EF-4528-BDBA-72B9F61A8F00}"/>
              </a:ext>
            </a:extLst>
          </p:cNvPr>
          <p:cNvSpPr/>
          <p:nvPr/>
        </p:nvSpPr>
        <p:spPr>
          <a:xfrm>
            <a:off x="7906488" y="3617717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4AB563-33AA-46D2-9FB9-83422FE7FEBF}"/>
              </a:ext>
            </a:extLst>
          </p:cNvPr>
          <p:cNvSpPr/>
          <p:nvPr/>
        </p:nvSpPr>
        <p:spPr>
          <a:xfrm>
            <a:off x="7907693" y="4492483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782DDED6-ED0D-47DF-AE3B-3936EC827D42}"/>
              </a:ext>
            </a:extLst>
          </p:cNvPr>
          <p:cNvSpPr/>
          <p:nvPr/>
        </p:nvSpPr>
        <p:spPr bwMode="auto">
          <a:xfrm rot="6629225">
            <a:off x="6103919" y="3010635"/>
            <a:ext cx="123948" cy="2398587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09B0478E-FEB4-46F6-AE67-139BC58BF604}"/>
              </a:ext>
            </a:extLst>
          </p:cNvPr>
          <p:cNvSpPr/>
          <p:nvPr/>
        </p:nvSpPr>
        <p:spPr bwMode="auto">
          <a:xfrm rot="5400000">
            <a:off x="6116313" y="2519171"/>
            <a:ext cx="135647" cy="2290263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7FF5D376-3B8E-43B0-BF84-AB501C19C837}"/>
              </a:ext>
            </a:extLst>
          </p:cNvPr>
          <p:cNvSpPr/>
          <p:nvPr/>
        </p:nvSpPr>
        <p:spPr bwMode="auto">
          <a:xfrm rot="5400000">
            <a:off x="6120154" y="3629477"/>
            <a:ext cx="135647" cy="2290263"/>
          </a:xfrm>
          <a:prstGeom prst="can">
            <a:avLst/>
          </a:prstGeom>
          <a:solidFill>
            <a:srgbClr val="FF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B815E5FF-46C7-45C4-A660-F20A2AB4DBF1}"/>
              </a:ext>
            </a:extLst>
          </p:cNvPr>
          <p:cNvSpPr/>
          <p:nvPr/>
        </p:nvSpPr>
        <p:spPr bwMode="auto">
          <a:xfrm rot="4286069">
            <a:off x="6113702" y="3043404"/>
            <a:ext cx="148903" cy="2357502"/>
          </a:xfrm>
          <a:prstGeom prst="can">
            <a:avLst/>
          </a:prstGeom>
          <a:solidFill>
            <a:srgbClr val="FF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6F0513-AF24-4A21-B129-41DAEB7D3B33}"/>
              </a:ext>
            </a:extLst>
          </p:cNvPr>
          <p:cNvSpPr/>
          <p:nvPr/>
        </p:nvSpPr>
        <p:spPr>
          <a:xfrm>
            <a:off x="4151523" y="3619704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</a:t>
            </a:r>
            <a:endParaRPr lang="en-GB" sz="1600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5EEDDC-F2E7-44D7-82E0-01046EDE181A}"/>
              </a:ext>
            </a:extLst>
          </p:cNvPr>
          <p:cNvSpPr/>
          <p:nvPr/>
        </p:nvSpPr>
        <p:spPr bwMode="auto">
          <a:xfrm>
            <a:off x="4226216" y="6231161"/>
            <a:ext cx="4176142" cy="431941"/>
          </a:xfrm>
          <a:prstGeom prst="roundRect">
            <a:avLst/>
          </a:prstGeom>
          <a:solidFill>
            <a:srgbClr val="000000">
              <a:alpha val="71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1DC0E6-F195-4849-823D-3ADD8B32D19F}"/>
              </a:ext>
            </a:extLst>
          </p:cNvPr>
          <p:cNvSpPr/>
          <p:nvPr/>
        </p:nvSpPr>
        <p:spPr>
          <a:xfrm>
            <a:off x="4218732" y="6288822"/>
            <a:ext cx="41761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New-</a:t>
            </a:r>
            <a:r>
              <a:rPr lang="en-GB" sz="1100" dirty="0" err="1">
                <a:solidFill>
                  <a:schemeClr val="bg1"/>
                </a:solidFill>
              </a:rPr>
              <a:t>AzureRmVirtualNetworkGateway</a:t>
            </a:r>
            <a:r>
              <a:rPr lang="en-GB" sz="1100" dirty="0">
                <a:solidFill>
                  <a:schemeClr val="bg1"/>
                </a:solidFill>
              </a:rPr>
              <a:t> -</a:t>
            </a:r>
            <a:r>
              <a:rPr lang="en-GB" sz="1100" dirty="0" err="1">
                <a:solidFill>
                  <a:schemeClr val="bg1"/>
                </a:solidFill>
              </a:rPr>
              <a:t>EnableActiveActiveFeature</a:t>
            </a:r>
            <a:endParaRPr lang="en-GB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84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-1764"/>
            <a:ext cx="5260707" cy="62753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Option 1: VPN Gateways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D58B72-89F1-4234-AA7C-3E016CFA5643}"/>
              </a:ext>
            </a:extLst>
          </p:cNvPr>
          <p:cNvSpPr/>
          <p:nvPr/>
        </p:nvSpPr>
        <p:spPr bwMode="auto">
          <a:xfrm>
            <a:off x="3985989" y="3295210"/>
            <a:ext cx="1195699" cy="1354179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F7B7ADA-7285-434B-B4F0-F94601CA2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2" y="3388838"/>
            <a:ext cx="606169" cy="60616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AB65E4-C5C3-4871-93FE-2F158F47738A}"/>
              </a:ext>
            </a:extLst>
          </p:cNvPr>
          <p:cNvSpPr/>
          <p:nvPr/>
        </p:nvSpPr>
        <p:spPr bwMode="auto">
          <a:xfrm>
            <a:off x="7249730" y="3295210"/>
            <a:ext cx="1195699" cy="1344160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C037123F-945F-41C8-A8ED-6EC5308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365" y="3383415"/>
            <a:ext cx="606169" cy="606169"/>
          </a:xfrm>
          <a:prstGeom prst="rect">
            <a:avLst/>
          </a:prstGeom>
        </p:spPr>
      </p:pic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10684" y="771077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dirty="0"/>
              <a:t>One of the issues with using VPN gateways to connect vNets is that you are limited to the bandwidth of the gateway (e.g. 650Mbps for VpnGw1).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3F74AF0-9511-4CD3-BC41-C5574BA01367}"/>
              </a:ext>
            </a:extLst>
          </p:cNvPr>
          <p:cNvSpPr/>
          <p:nvPr/>
        </p:nvSpPr>
        <p:spPr bwMode="auto">
          <a:xfrm rot="5400000">
            <a:off x="6002214" y="2690843"/>
            <a:ext cx="306504" cy="2224352"/>
          </a:xfrm>
          <a:prstGeom prst="can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A02B5-70C3-4FEA-A08F-C7D6697200FC}"/>
              </a:ext>
            </a:extLst>
          </p:cNvPr>
          <p:cNvSpPr/>
          <p:nvPr/>
        </p:nvSpPr>
        <p:spPr>
          <a:xfrm>
            <a:off x="5640771" y="3641544"/>
            <a:ext cx="115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IPSec Tunnel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92B751-0668-4574-9FD9-219A889CA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587" y="3415416"/>
            <a:ext cx="780290" cy="7802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7D6ED7B-6AEB-4343-945F-4B842D1CC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8368" y="3368778"/>
            <a:ext cx="780290" cy="7802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5186F28-8B49-495B-BC03-807CCAAD7963}"/>
              </a:ext>
            </a:extLst>
          </p:cNvPr>
          <p:cNvSpPr/>
          <p:nvPr/>
        </p:nvSpPr>
        <p:spPr>
          <a:xfrm>
            <a:off x="4311250" y="3995179"/>
            <a:ext cx="804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VpnGw1</a:t>
            </a:r>
            <a:endParaRPr lang="en-GB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EF23EE-9F61-4381-B8C3-2D8D4D4158D4}"/>
              </a:ext>
            </a:extLst>
          </p:cNvPr>
          <p:cNvSpPr/>
          <p:nvPr/>
        </p:nvSpPr>
        <p:spPr>
          <a:xfrm>
            <a:off x="7271063" y="3995178"/>
            <a:ext cx="804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VpnGw1</a:t>
            </a:r>
            <a:endParaRPr lang="en-GB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392EC3-5842-41C5-9C69-36C3C37FCCF7}"/>
              </a:ext>
            </a:extLst>
          </p:cNvPr>
          <p:cNvCxnSpPr/>
          <p:nvPr/>
        </p:nvCxnSpPr>
        <p:spPr>
          <a:xfrm>
            <a:off x="2856732" y="4433366"/>
            <a:ext cx="688989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1CFAF26-DCAF-4B49-846F-EF219A86791E}"/>
              </a:ext>
            </a:extLst>
          </p:cNvPr>
          <p:cNvSpPr/>
          <p:nvPr/>
        </p:nvSpPr>
        <p:spPr>
          <a:xfrm>
            <a:off x="5594595" y="4486832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650Mbps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631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082333" y="10633"/>
            <a:ext cx="5260707" cy="627532"/>
          </a:xfrm>
        </p:spPr>
        <p:txBody>
          <a:bodyPr/>
          <a:lstStyle/>
          <a:p>
            <a:pPr algn="r"/>
            <a:r>
              <a:rPr lang="en-US" sz="2400" dirty="0">
                <a:solidFill>
                  <a:srgbClr val="0070C0"/>
                </a:solidFill>
              </a:rPr>
              <a:t>Option 2: vNet Peering</a:t>
            </a:r>
          </a:p>
        </p:txBody>
      </p:sp>
      <p:sp>
        <p:nvSpPr>
          <p:cNvPr id="20" name="Title 16">
            <a:extLst>
              <a:ext uri="{FF2B5EF4-FFF2-40B4-BE49-F238E27FC236}">
                <a16:creationId xmlns:a16="http://schemas.microsoft.com/office/drawing/2014/main" id="{9CD33591-A8E1-4999-8DEF-51619A9C90AA}"/>
              </a:ext>
            </a:extLst>
          </p:cNvPr>
          <p:cNvSpPr txBox="1">
            <a:spLocks/>
          </p:cNvSpPr>
          <p:nvPr/>
        </p:nvSpPr>
        <p:spPr>
          <a:xfrm>
            <a:off x="210684" y="771077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dirty="0"/>
              <a:t>One of the issues in using VPN gateways to connect vNets is that you are limited to the bandwidth of the gateway (e.g. 650Mbps for VpnGw1).</a:t>
            </a:r>
          </a:p>
        </p:txBody>
      </p:sp>
      <p:sp>
        <p:nvSpPr>
          <p:cNvPr id="27" name="Title 16">
            <a:extLst>
              <a:ext uri="{FF2B5EF4-FFF2-40B4-BE49-F238E27FC236}">
                <a16:creationId xmlns:a16="http://schemas.microsoft.com/office/drawing/2014/main" id="{65881748-EA76-4818-999B-4728C0F20985}"/>
              </a:ext>
            </a:extLst>
          </p:cNvPr>
          <p:cNvSpPr txBox="1">
            <a:spLocks/>
          </p:cNvSpPr>
          <p:nvPr/>
        </p:nvSpPr>
        <p:spPr>
          <a:xfrm>
            <a:off x="273455" y="3209230"/>
            <a:ext cx="11889564" cy="122474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4400" dirty="0"/>
              <a:t>A better way to connect virtual networks together is by using </a:t>
            </a:r>
            <a:r>
              <a:rPr lang="en-GB" sz="4400" b="1" dirty="0"/>
              <a:t>vNet Peering</a:t>
            </a:r>
            <a:r>
              <a:rPr lang="en-GB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0423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1241209"/>
          </a:xfrm>
        </p:spPr>
        <p:txBody>
          <a:bodyPr/>
          <a:lstStyle/>
          <a:p>
            <a:pPr algn="ctr"/>
            <a:r>
              <a:rPr lang="en-US" sz="3600" dirty="0"/>
              <a:t>vNet Peering uses the Microsoft backbone network to connect the vNets together – no gateways required!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F8B0-AEFF-436A-9152-5025D57A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751" y="3333850"/>
            <a:ext cx="780290" cy="7802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ED35BB-A54F-44B2-AF20-2615EBC5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485" y="3333850"/>
            <a:ext cx="780290" cy="780290"/>
          </a:xfrm>
          <a:prstGeom prst="rect">
            <a:avLst/>
          </a:prstGeom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>
            <a:off x="5426149" y="3397554"/>
            <a:ext cx="1584176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>
            <a:off x="5579023" y="3554718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14" name="Title 16">
            <a:extLst>
              <a:ext uri="{FF2B5EF4-FFF2-40B4-BE49-F238E27FC236}">
                <a16:creationId xmlns:a16="http://schemas.microsoft.com/office/drawing/2014/main" id="{C68BE2BA-9075-4504-81A2-32689CB320A6}"/>
              </a:ext>
            </a:extLst>
          </p:cNvPr>
          <p:cNvSpPr txBox="1">
            <a:spLocks/>
          </p:cNvSpPr>
          <p:nvPr/>
        </p:nvSpPr>
        <p:spPr>
          <a:xfrm>
            <a:off x="7082333" y="10633"/>
            <a:ext cx="5260707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2400" dirty="0">
                <a:solidFill>
                  <a:srgbClr val="0070C0"/>
                </a:solidFill>
              </a:rPr>
              <a:t>Option 2: vNet Peering</a:t>
            </a:r>
          </a:p>
        </p:txBody>
      </p:sp>
    </p:spTree>
    <p:extLst>
      <p:ext uri="{BB962C8B-B14F-4D97-AF65-F5344CB8AC3E}">
        <p14:creationId xmlns:p14="http://schemas.microsoft.com/office/powerpoint/2010/main" val="2710555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218237" y="2129110"/>
            <a:ext cx="5764761" cy="2283716"/>
          </a:xfrm>
        </p:spPr>
        <p:txBody>
          <a:bodyPr/>
          <a:lstStyle/>
          <a:p>
            <a:pPr algn="ctr"/>
            <a:r>
              <a:rPr lang="en-US" sz="3600" dirty="0"/>
              <a:t>Setting up vNet Peering is easy – just specify the vNet you want to connect to. </a:t>
            </a:r>
          </a:p>
        </p:txBody>
      </p:sp>
      <p:sp>
        <p:nvSpPr>
          <p:cNvPr id="13" name="Title 16">
            <a:extLst>
              <a:ext uri="{FF2B5EF4-FFF2-40B4-BE49-F238E27FC236}">
                <a16:creationId xmlns:a16="http://schemas.microsoft.com/office/drawing/2014/main" id="{F9D97C04-7041-4E3F-802A-415252A524DD}"/>
              </a:ext>
            </a:extLst>
          </p:cNvPr>
          <p:cNvSpPr txBox="1">
            <a:spLocks/>
          </p:cNvSpPr>
          <p:nvPr/>
        </p:nvSpPr>
        <p:spPr>
          <a:xfrm>
            <a:off x="7082333" y="10633"/>
            <a:ext cx="5260707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2400" dirty="0">
                <a:solidFill>
                  <a:srgbClr val="0070C0"/>
                </a:solidFill>
              </a:rPr>
              <a:t>Option 2: vNet Peering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AF621E-92DB-4910-A577-CBE943F0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37" y="638165"/>
            <a:ext cx="4905375" cy="4953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884750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218237" y="3958844"/>
            <a:ext cx="5764761" cy="2283716"/>
          </a:xfrm>
        </p:spPr>
        <p:txBody>
          <a:bodyPr/>
          <a:lstStyle/>
          <a:p>
            <a:pPr algn="ctr"/>
            <a:r>
              <a:rPr lang="en-US" sz="3600" dirty="0"/>
              <a:t>What are these options for?</a:t>
            </a:r>
            <a:br>
              <a:rPr lang="en-US" sz="3600" dirty="0"/>
            </a:br>
            <a:br>
              <a:rPr lang="en-US" sz="3600" dirty="0"/>
            </a:br>
            <a:r>
              <a:rPr lang="en-US" sz="2400" dirty="0"/>
              <a:t>These cover more advanced scenarios, such as sharing gateways, hub and spoke networks, </a:t>
            </a:r>
            <a:r>
              <a:rPr lang="en-US" sz="2400" dirty="0" err="1"/>
              <a:t>etc</a:t>
            </a:r>
            <a:r>
              <a:rPr lang="en-US" sz="2400" dirty="0"/>
              <a:t> – we’ll come back to these later!</a:t>
            </a:r>
          </a:p>
        </p:txBody>
      </p:sp>
      <p:sp>
        <p:nvSpPr>
          <p:cNvPr id="13" name="Title 16">
            <a:extLst>
              <a:ext uri="{FF2B5EF4-FFF2-40B4-BE49-F238E27FC236}">
                <a16:creationId xmlns:a16="http://schemas.microsoft.com/office/drawing/2014/main" id="{F9D97C04-7041-4E3F-802A-415252A524DD}"/>
              </a:ext>
            </a:extLst>
          </p:cNvPr>
          <p:cNvSpPr txBox="1">
            <a:spLocks/>
          </p:cNvSpPr>
          <p:nvPr/>
        </p:nvSpPr>
        <p:spPr>
          <a:xfrm>
            <a:off x="7082333" y="10633"/>
            <a:ext cx="5260707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2400" dirty="0">
                <a:solidFill>
                  <a:srgbClr val="0070C0"/>
                </a:solidFill>
              </a:rPr>
              <a:t>Option 2: vNet Peering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AF621E-92DB-4910-A577-CBE943F0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37" y="638165"/>
            <a:ext cx="4905375" cy="4953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CAF0D3F7-2E3F-49A0-8690-FD3A6AE5A95C}"/>
              </a:ext>
            </a:extLst>
          </p:cNvPr>
          <p:cNvSpPr/>
          <p:nvPr/>
        </p:nvSpPr>
        <p:spPr bwMode="auto">
          <a:xfrm>
            <a:off x="2545829" y="4721398"/>
            <a:ext cx="3672408" cy="360040"/>
          </a:xfrm>
          <a:prstGeom prst="lef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54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1241209"/>
          </a:xfrm>
        </p:spPr>
        <p:txBody>
          <a:bodyPr/>
          <a:lstStyle/>
          <a:p>
            <a:pPr algn="ctr"/>
            <a:r>
              <a:rPr lang="en-US" sz="3600" dirty="0"/>
              <a:t>Once a vNet peering connection has been created, routes are automatically added to each vNet to point to the other.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>
            <a:off x="5426149" y="3397554"/>
            <a:ext cx="1584176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>
            <a:off x="5579023" y="3554718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14" name="Title 16">
            <a:extLst>
              <a:ext uri="{FF2B5EF4-FFF2-40B4-BE49-F238E27FC236}">
                <a16:creationId xmlns:a16="http://schemas.microsoft.com/office/drawing/2014/main" id="{C68BE2BA-9075-4504-81A2-32689CB320A6}"/>
              </a:ext>
            </a:extLst>
          </p:cNvPr>
          <p:cNvSpPr txBox="1">
            <a:spLocks/>
          </p:cNvSpPr>
          <p:nvPr/>
        </p:nvSpPr>
        <p:spPr>
          <a:xfrm>
            <a:off x="7082333" y="10633"/>
            <a:ext cx="5260707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2400" dirty="0">
                <a:solidFill>
                  <a:srgbClr val="0070C0"/>
                </a:solidFill>
              </a:rPr>
              <a:t>Option 2: vNet Peering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A2862B-F15D-40CD-A28F-770E32EF3DEC}"/>
              </a:ext>
            </a:extLst>
          </p:cNvPr>
          <p:cNvSpPr/>
          <p:nvPr/>
        </p:nvSpPr>
        <p:spPr bwMode="auto">
          <a:xfrm>
            <a:off x="2617836" y="3329612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2A61-FCEF-4549-99DC-BC3572C1AE9F}"/>
              </a:ext>
            </a:extLst>
          </p:cNvPr>
          <p:cNvSpPr/>
          <p:nvPr/>
        </p:nvSpPr>
        <p:spPr>
          <a:xfrm>
            <a:off x="2776507" y="4141974"/>
            <a:ext cx="18387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Subnet1: 10.5.0.0/24</a:t>
            </a:r>
            <a:endParaRPr lang="en-GB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F8B0-AEFF-436A-9152-5025D57A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751" y="3333850"/>
            <a:ext cx="780290" cy="78029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49EFB8-1E7A-4C70-A6B1-B2606531D568}"/>
              </a:ext>
            </a:extLst>
          </p:cNvPr>
          <p:cNvSpPr/>
          <p:nvPr/>
        </p:nvSpPr>
        <p:spPr bwMode="auto">
          <a:xfrm>
            <a:off x="7660458" y="3333850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DF0CB8-46A3-4F08-8A7B-54796C024D88}"/>
              </a:ext>
            </a:extLst>
          </p:cNvPr>
          <p:cNvSpPr/>
          <p:nvPr/>
        </p:nvSpPr>
        <p:spPr>
          <a:xfrm>
            <a:off x="7819129" y="4146212"/>
            <a:ext cx="18387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Subnet1: 10.6.0.0/24</a:t>
            </a:r>
            <a:endParaRPr lang="en-GB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ED35BB-A54F-44B2-AF20-2615EBC5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485" y="3333850"/>
            <a:ext cx="780290" cy="780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7FC5E2-E651-4118-B72E-8D79A9877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196" y="5272963"/>
            <a:ext cx="6772875" cy="112438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B82C7C-0B7E-496B-B646-F952B5C42C2C}"/>
              </a:ext>
            </a:extLst>
          </p:cNvPr>
          <p:cNvSpPr/>
          <p:nvPr/>
        </p:nvSpPr>
        <p:spPr bwMode="auto">
          <a:xfrm>
            <a:off x="1392865" y="3785191"/>
            <a:ext cx="1903228" cy="1446028"/>
          </a:xfrm>
          <a:custGeom>
            <a:avLst/>
            <a:gdLst>
              <a:gd name="connsiteX0" fmla="*/ 1903228 w 1903228"/>
              <a:gd name="connsiteY0" fmla="*/ 0 h 1446028"/>
              <a:gd name="connsiteX1" fmla="*/ 435935 w 1903228"/>
              <a:gd name="connsiteY1" fmla="*/ 446567 h 1446028"/>
              <a:gd name="connsiteX2" fmla="*/ 0 w 1903228"/>
              <a:gd name="connsiteY2" fmla="*/ 1446028 h 144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3228" h="1446028">
                <a:moveTo>
                  <a:pt x="1903228" y="0"/>
                </a:moveTo>
                <a:cubicBezTo>
                  <a:pt x="1328184" y="102781"/>
                  <a:pt x="753140" y="205562"/>
                  <a:pt x="435935" y="446567"/>
                </a:cubicBezTo>
                <a:cubicBezTo>
                  <a:pt x="118730" y="687572"/>
                  <a:pt x="59365" y="1066800"/>
                  <a:pt x="0" y="1446028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itle 16">
            <a:extLst>
              <a:ext uri="{FF2B5EF4-FFF2-40B4-BE49-F238E27FC236}">
                <a16:creationId xmlns:a16="http://schemas.microsoft.com/office/drawing/2014/main" id="{52660826-E843-406A-8785-EBFB71D89CFE}"/>
              </a:ext>
            </a:extLst>
          </p:cNvPr>
          <p:cNvSpPr txBox="1">
            <a:spLocks/>
          </p:cNvSpPr>
          <p:nvPr/>
        </p:nvSpPr>
        <p:spPr>
          <a:xfrm>
            <a:off x="7245792" y="5811241"/>
            <a:ext cx="4891606" cy="57540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>
                <a:latin typeface="+mn-lt"/>
              </a:rPr>
              <a:t>You can find this by selecting ‘Effective Routes’ under the NIC connected to a VM inside the vNet. </a:t>
            </a:r>
          </a:p>
        </p:txBody>
      </p:sp>
    </p:spTree>
    <p:extLst>
      <p:ext uri="{BB962C8B-B14F-4D97-AF65-F5344CB8AC3E}">
        <p14:creationId xmlns:p14="http://schemas.microsoft.com/office/powerpoint/2010/main" val="361076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Azure networking is built around the concept of </a:t>
            </a:r>
            <a:r>
              <a:rPr lang="en-US" sz="3600" b="1" i="1" dirty="0"/>
              <a:t>Virtual Networks</a:t>
            </a:r>
            <a:r>
              <a:rPr lang="en-US" sz="3600" i="1" dirty="0"/>
              <a:t> </a:t>
            </a:r>
            <a:r>
              <a:rPr lang="en-US" sz="3600" dirty="0"/>
              <a:t>(vNets).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1346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81733" y="4577382"/>
            <a:ext cx="9217024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94631" y="4087960"/>
            <a:ext cx="8968161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400" dirty="0"/>
              <a:t>A vNet is simply a logical, isolated network within the Azure fabric.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40298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1241209"/>
          </a:xfrm>
        </p:spPr>
        <p:txBody>
          <a:bodyPr/>
          <a:lstStyle/>
          <a:p>
            <a:pPr algn="ctr"/>
            <a:r>
              <a:rPr lang="en-US" sz="3600" dirty="0"/>
              <a:t>You can peer two vNets that reside in different subscriptions…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>
            <a:off x="5426149" y="3397554"/>
            <a:ext cx="1584176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>
            <a:off x="5579023" y="3554718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14" name="Title 16">
            <a:extLst>
              <a:ext uri="{FF2B5EF4-FFF2-40B4-BE49-F238E27FC236}">
                <a16:creationId xmlns:a16="http://schemas.microsoft.com/office/drawing/2014/main" id="{C68BE2BA-9075-4504-81A2-32689CB320A6}"/>
              </a:ext>
            </a:extLst>
          </p:cNvPr>
          <p:cNvSpPr txBox="1">
            <a:spLocks/>
          </p:cNvSpPr>
          <p:nvPr/>
        </p:nvSpPr>
        <p:spPr>
          <a:xfrm>
            <a:off x="7082333" y="10633"/>
            <a:ext cx="5260707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2400" dirty="0">
                <a:solidFill>
                  <a:srgbClr val="0070C0"/>
                </a:solidFill>
              </a:rPr>
              <a:t>Option 2: vNet Peering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A2862B-F15D-40CD-A28F-770E32EF3DEC}"/>
              </a:ext>
            </a:extLst>
          </p:cNvPr>
          <p:cNvSpPr/>
          <p:nvPr/>
        </p:nvSpPr>
        <p:spPr bwMode="auto">
          <a:xfrm>
            <a:off x="2617836" y="3329612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2A61-FCEF-4549-99DC-BC3572C1AE9F}"/>
              </a:ext>
            </a:extLst>
          </p:cNvPr>
          <p:cNvSpPr/>
          <p:nvPr/>
        </p:nvSpPr>
        <p:spPr>
          <a:xfrm>
            <a:off x="2776507" y="4141974"/>
            <a:ext cx="18387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Subnet1: 10.5.0.0/24</a:t>
            </a:r>
            <a:endParaRPr lang="en-GB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F8B0-AEFF-436A-9152-5025D57A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751" y="3333850"/>
            <a:ext cx="780290" cy="78029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49EFB8-1E7A-4C70-A6B1-B2606531D568}"/>
              </a:ext>
            </a:extLst>
          </p:cNvPr>
          <p:cNvSpPr/>
          <p:nvPr/>
        </p:nvSpPr>
        <p:spPr bwMode="auto">
          <a:xfrm>
            <a:off x="7660458" y="3333850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DF0CB8-46A3-4F08-8A7B-54796C024D88}"/>
              </a:ext>
            </a:extLst>
          </p:cNvPr>
          <p:cNvSpPr/>
          <p:nvPr/>
        </p:nvSpPr>
        <p:spPr>
          <a:xfrm>
            <a:off x="7819129" y="4146212"/>
            <a:ext cx="18387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Subnet1: 10.6.0.0/24</a:t>
            </a:r>
            <a:endParaRPr lang="en-GB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ED35BB-A54F-44B2-AF20-2615EBC5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485" y="3333850"/>
            <a:ext cx="780290" cy="78029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42AB65D-6460-41DA-B5F7-F2BB293E6333}"/>
              </a:ext>
            </a:extLst>
          </p:cNvPr>
          <p:cNvSpPr/>
          <p:nvPr/>
        </p:nvSpPr>
        <p:spPr bwMode="auto">
          <a:xfrm>
            <a:off x="1636155" y="2177484"/>
            <a:ext cx="3789994" cy="3047970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32EEAB-6F21-43AC-884C-EC6113B2F6CB}"/>
              </a:ext>
            </a:extLst>
          </p:cNvPr>
          <p:cNvSpPr/>
          <p:nvPr/>
        </p:nvSpPr>
        <p:spPr bwMode="auto">
          <a:xfrm>
            <a:off x="7010326" y="2177484"/>
            <a:ext cx="3789994" cy="3047970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580EA5-2BF9-47A6-A94C-7F5943DFF1B6}"/>
              </a:ext>
            </a:extLst>
          </p:cNvPr>
          <p:cNvSpPr/>
          <p:nvPr/>
        </p:nvSpPr>
        <p:spPr>
          <a:xfrm>
            <a:off x="2818360" y="4860634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Subscription A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FA80B2-CBE6-469E-B6FF-BD7F2F53A739}"/>
              </a:ext>
            </a:extLst>
          </p:cNvPr>
          <p:cNvSpPr/>
          <p:nvPr/>
        </p:nvSpPr>
        <p:spPr>
          <a:xfrm>
            <a:off x="8164956" y="4875442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Subscription B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52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4E7A16-8357-42B4-BF55-3F3A988F20E4}"/>
              </a:ext>
            </a:extLst>
          </p:cNvPr>
          <p:cNvSpPr/>
          <p:nvPr/>
        </p:nvSpPr>
        <p:spPr bwMode="auto">
          <a:xfrm>
            <a:off x="1627919" y="4896538"/>
            <a:ext cx="9190596" cy="1241209"/>
          </a:xfrm>
          <a:prstGeom prst="roundRect">
            <a:avLst/>
          </a:prstGeom>
          <a:solidFill>
            <a:srgbClr val="00B050">
              <a:alpha val="41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1241209"/>
          </a:xfrm>
        </p:spPr>
        <p:txBody>
          <a:bodyPr/>
          <a:lstStyle/>
          <a:p>
            <a:pPr algn="ctr"/>
            <a:r>
              <a:rPr lang="en-US" sz="3600" dirty="0"/>
              <a:t>…but only if they are associated to the </a:t>
            </a:r>
            <a:r>
              <a:rPr lang="en-US" sz="3600" b="1" dirty="0"/>
              <a:t>same Azure AD tenant</a:t>
            </a:r>
            <a:r>
              <a:rPr lang="en-US" sz="3600" dirty="0"/>
              <a:t>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054" y="2726967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082333" y="2482849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81" y="2514921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4671" y="2720400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>
            <a:off x="5426149" y="3397554"/>
            <a:ext cx="1584176" cy="652882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>
            <a:off x="5579023" y="3554718"/>
            <a:ext cx="13504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 Peering</a:t>
            </a:r>
            <a:endParaRPr lang="en-GB" sz="1600" dirty="0"/>
          </a:p>
        </p:txBody>
      </p:sp>
      <p:sp>
        <p:nvSpPr>
          <p:cNvPr id="14" name="Title 16">
            <a:extLst>
              <a:ext uri="{FF2B5EF4-FFF2-40B4-BE49-F238E27FC236}">
                <a16:creationId xmlns:a16="http://schemas.microsoft.com/office/drawing/2014/main" id="{C68BE2BA-9075-4504-81A2-32689CB320A6}"/>
              </a:ext>
            </a:extLst>
          </p:cNvPr>
          <p:cNvSpPr txBox="1">
            <a:spLocks/>
          </p:cNvSpPr>
          <p:nvPr/>
        </p:nvSpPr>
        <p:spPr>
          <a:xfrm>
            <a:off x="7082333" y="10633"/>
            <a:ext cx="5260707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2400" dirty="0">
                <a:solidFill>
                  <a:srgbClr val="0070C0"/>
                </a:solidFill>
              </a:rPr>
              <a:t>Option 2: vNet Peering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A2862B-F15D-40CD-A28F-770E32EF3DEC}"/>
              </a:ext>
            </a:extLst>
          </p:cNvPr>
          <p:cNvSpPr/>
          <p:nvPr/>
        </p:nvSpPr>
        <p:spPr bwMode="auto">
          <a:xfrm>
            <a:off x="2617836" y="3329612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2A61-FCEF-4549-99DC-BC3572C1AE9F}"/>
              </a:ext>
            </a:extLst>
          </p:cNvPr>
          <p:cNvSpPr/>
          <p:nvPr/>
        </p:nvSpPr>
        <p:spPr>
          <a:xfrm>
            <a:off x="2776507" y="4141974"/>
            <a:ext cx="18387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Subnet1: 10.5.0.0/24</a:t>
            </a:r>
            <a:endParaRPr lang="en-GB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F8B0-AEFF-436A-9152-5025D57A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751" y="3333850"/>
            <a:ext cx="780290" cy="78029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49EFB8-1E7A-4C70-A6B1-B2606531D568}"/>
              </a:ext>
            </a:extLst>
          </p:cNvPr>
          <p:cNvSpPr/>
          <p:nvPr/>
        </p:nvSpPr>
        <p:spPr bwMode="auto">
          <a:xfrm>
            <a:off x="7660458" y="3333850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DF0CB8-46A3-4F08-8A7B-54796C024D88}"/>
              </a:ext>
            </a:extLst>
          </p:cNvPr>
          <p:cNvSpPr/>
          <p:nvPr/>
        </p:nvSpPr>
        <p:spPr>
          <a:xfrm>
            <a:off x="7819129" y="4146212"/>
            <a:ext cx="18387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Subnet1: 10.6.0.0/24</a:t>
            </a:r>
            <a:endParaRPr lang="en-GB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ED35BB-A54F-44B2-AF20-2615EBC5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485" y="3333850"/>
            <a:ext cx="780290" cy="78029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42AB65D-6460-41DA-B5F7-F2BB293E6333}"/>
              </a:ext>
            </a:extLst>
          </p:cNvPr>
          <p:cNvSpPr/>
          <p:nvPr/>
        </p:nvSpPr>
        <p:spPr bwMode="auto">
          <a:xfrm>
            <a:off x="1636155" y="2177484"/>
            <a:ext cx="3789994" cy="3047970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32EEAB-6F21-43AC-884C-EC6113B2F6CB}"/>
              </a:ext>
            </a:extLst>
          </p:cNvPr>
          <p:cNvSpPr/>
          <p:nvPr/>
        </p:nvSpPr>
        <p:spPr bwMode="auto">
          <a:xfrm>
            <a:off x="7010326" y="2177484"/>
            <a:ext cx="3789994" cy="3047970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580EA5-2BF9-47A6-A94C-7F5943DFF1B6}"/>
              </a:ext>
            </a:extLst>
          </p:cNvPr>
          <p:cNvSpPr/>
          <p:nvPr/>
        </p:nvSpPr>
        <p:spPr>
          <a:xfrm>
            <a:off x="2818360" y="4860634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Subscription A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FA80B2-CBE6-469E-B6FF-BD7F2F53A739}"/>
              </a:ext>
            </a:extLst>
          </p:cNvPr>
          <p:cNvSpPr/>
          <p:nvPr/>
        </p:nvSpPr>
        <p:spPr>
          <a:xfrm>
            <a:off x="8164956" y="4875442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Subscription B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9042F61F-26F7-4AE1-8DCC-29CC2E6CB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084" y="5261358"/>
            <a:ext cx="780290" cy="7802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37B193E-D13C-436C-B7B3-B179671F4B99}"/>
              </a:ext>
            </a:extLst>
          </p:cNvPr>
          <p:cNvSpPr/>
          <p:nvPr/>
        </p:nvSpPr>
        <p:spPr>
          <a:xfrm>
            <a:off x="5630374" y="5517142"/>
            <a:ext cx="1996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Azure AD Tenant 1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16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1241209"/>
          </a:xfrm>
        </p:spPr>
        <p:txBody>
          <a:bodyPr/>
          <a:lstStyle/>
          <a:p>
            <a:pPr algn="ctr"/>
            <a:r>
              <a:rPr lang="en-US" sz="3600" dirty="0"/>
              <a:t>vNet </a:t>
            </a:r>
            <a:r>
              <a:rPr lang="en-US" sz="3600" dirty="0" err="1"/>
              <a:t>Peerings</a:t>
            </a:r>
            <a:r>
              <a:rPr lang="en-US" sz="3600" dirty="0"/>
              <a:t> are </a:t>
            </a:r>
            <a:r>
              <a:rPr lang="en-US" sz="3600" b="1" dirty="0"/>
              <a:t>non-transitive – </a:t>
            </a:r>
            <a:r>
              <a:rPr lang="en-US" sz="3600" dirty="0"/>
              <a:t>this means that vNet </a:t>
            </a:r>
            <a:r>
              <a:rPr lang="en-US" sz="3600" i="1" dirty="0"/>
              <a:t>Prod</a:t>
            </a:r>
            <a:r>
              <a:rPr lang="en-US" sz="3600" dirty="0"/>
              <a:t> cannot communicate with vNet </a:t>
            </a:r>
            <a:r>
              <a:rPr lang="en-US" sz="3600" i="1" dirty="0"/>
              <a:t>Dev</a:t>
            </a:r>
            <a:r>
              <a:rPr lang="en-US" sz="3600" dirty="0"/>
              <a:t> through vNet </a:t>
            </a:r>
            <a:r>
              <a:rPr lang="en-US" sz="3600" i="1" dirty="0"/>
              <a:t>Test</a:t>
            </a:r>
            <a:r>
              <a:rPr lang="en-US" sz="3600" dirty="0"/>
              <a:t>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239238" y="235815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86" y="239022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1576" y="2595703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4631726" y="235815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774" y="2390224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44064" y="2595703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>
            <a:off x="3587610" y="3459356"/>
            <a:ext cx="960310" cy="472596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6">
            <a:extLst>
              <a:ext uri="{FF2B5EF4-FFF2-40B4-BE49-F238E27FC236}">
                <a16:creationId xmlns:a16="http://schemas.microsoft.com/office/drawing/2014/main" id="{C68BE2BA-9075-4504-81A2-32689CB320A6}"/>
              </a:ext>
            </a:extLst>
          </p:cNvPr>
          <p:cNvSpPr txBox="1">
            <a:spLocks/>
          </p:cNvSpPr>
          <p:nvPr/>
        </p:nvSpPr>
        <p:spPr>
          <a:xfrm>
            <a:off x="7082333" y="10633"/>
            <a:ext cx="5260707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2400" dirty="0">
                <a:solidFill>
                  <a:srgbClr val="0070C0"/>
                </a:solidFill>
              </a:rPr>
              <a:t>Option 2: vNet Peering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A2862B-F15D-40CD-A28F-770E32EF3DEC}"/>
              </a:ext>
            </a:extLst>
          </p:cNvPr>
          <p:cNvSpPr/>
          <p:nvPr/>
        </p:nvSpPr>
        <p:spPr bwMode="auto">
          <a:xfrm>
            <a:off x="781358" y="3198348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F8B0-AEFF-436A-9152-5025D57A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273" y="3202586"/>
            <a:ext cx="780290" cy="78029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49EFB8-1E7A-4C70-A6B1-B2606531D568}"/>
              </a:ext>
            </a:extLst>
          </p:cNvPr>
          <p:cNvSpPr/>
          <p:nvPr/>
        </p:nvSpPr>
        <p:spPr bwMode="auto">
          <a:xfrm>
            <a:off x="5209851" y="3209153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ED35BB-A54F-44B2-AF20-2615EBC5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878" y="3209153"/>
            <a:ext cx="780290" cy="78029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2D3ED76-C322-42E2-BD7D-02F026980B00}"/>
              </a:ext>
            </a:extLst>
          </p:cNvPr>
          <p:cNvSpPr/>
          <p:nvPr/>
        </p:nvSpPr>
        <p:spPr bwMode="auto">
          <a:xfrm>
            <a:off x="9024214" y="235815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C77EB61-C5EF-4599-B497-F804F9B47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262" y="2390224"/>
            <a:ext cx="780290" cy="7802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EA98C22-F7A8-4C6C-ADAF-532CBC14CE21}"/>
              </a:ext>
            </a:extLst>
          </p:cNvPr>
          <p:cNvSpPr/>
          <p:nvPr/>
        </p:nvSpPr>
        <p:spPr>
          <a:xfrm>
            <a:off x="10236552" y="2595703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Dev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EE62D61-06E9-41F2-ACAD-C527239A0593}"/>
              </a:ext>
            </a:extLst>
          </p:cNvPr>
          <p:cNvSpPr/>
          <p:nvPr/>
        </p:nvSpPr>
        <p:spPr bwMode="auto">
          <a:xfrm>
            <a:off x="9602339" y="3209153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5782408-53F3-47C9-9443-19E7B229F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366" y="3209153"/>
            <a:ext cx="780290" cy="780290"/>
          </a:xfrm>
          <a:prstGeom prst="rect">
            <a:avLst/>
          </a:prstGeom>
        </p:spPr>
      </p:pic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89AC87C-AD5F-4952-8573-2AF7B1C7AABA}"/>
              </a:ext>
            </a:extLst>
          </p:cNvPr>
          <p:cNvSpPr/>
          <p:nvPr/>
        </p:nvSpPr>
        <p:spPr bwMode="auto">
          <a:xfrm>
            <a:off x="7970056" y="3461893"/>
            <a:ext cx="960310" cy="453948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91F1624-B46C-462D-ABDF-E221C5E63F7C}"/>
              </a:ext>
            </a:extLst>
          </p:cNvPr>
          <p:cNvSpPr/>
          <p:nvPr/>
        </p:nvSpPr>
        <p:spPr bwMode="auto">
          <a:xfrm>
            <a:off x="1839433" y="4008474"/>
            <a:ext cx="8899451" cy="1573646"/>
          </a:xfrm>
          <a:custGeom>
            <a:avLst/>
            <a:gdLst>
              <a:gd name="connsiteX0" fmla="*/ 0 w 8899451"/>
              <a:gd name="connsiteY0" fmla="*/ 0 h 1573646"/>
              <a:gd name="connsiteX1" fmla="*/ 4529469 w 8899451"/>
              <a:gd name="connsiteY1" fmla="*/ 1573619 h 1573646"/>
              <a:gd name="connsiteX2" fmla="*/ 8899451 w 8899451"/>
              <a:gd name="connsiteY2" fmla="*/ 31898 h 1573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9451" h="1573646">
                <a:moveTo>
                  <a:pt x="0" y="0"/>
                </a:moveTo>
                <a:cubicBezTo>
                  <a:pt x="1523113" y="784151"/>
                  <a:pt x="3046227" y="1568303"/>
                  <a:pt x="4529469" y="1573619"/>
                </a:cubicBezTo>
                <a:cubicBezTo>
                  <a:pt x="6012711" y="1578935"/>
                  <a:pt x="7456081" y="805416"/>
                  <a:pt x="8899451" y="31898"/>
                </a:cubicBezTo>
              </a:path>
            </a:pathLst>
          </a:custGeom>
          <a:noFill/>
          <a:ln w="25400">
            <a:solidFill>
              <a:srgbClr val="000000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Picture 2" descr="Image result for cross sign">
            <a:extLst>
              <a:ext uri="{FF2B5EF4-FFF2-40B4-BE49-F238E27FC236}">
                <a16:creationId xmlns:a16="http://schemas.microsoft.com/office/drawing/2014/main" id="{A7AEBB7D-7571-4FB5-9504-DD0C2FB4A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610" y="5213614"/>
            <a:ext cx="674825" cy="6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9100FB5-4FFF-4941-AB19-112E5E7041B1}"/>
              </a:ext>
            </a:extLst>
          </p:cNvPr>
          <p:cNvSpPr/>
          <p:nvPr/>
        </p:nvSpPr>
        <p:spPr>
          <a:xfrm>
            <a:off x="3647748" y="3519590"/>
            <a:ext cx="848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Peering</a:t>
            </a:r>
            <a:endParaRPr lang="en-GB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7BAB6F-CCC6-4D75-8F73-374A5194DDB5}"/>
              </a:ext>
            </a:extLst>
          </p:cNvPr>
          <p:cNvSpPr/>
          <p:nvPr/>
        </p:nvSpPr>
        <p:spPr>
          <a:xfrm>
            <a:off x="8040236" y="3497262"/>
            <a:ext cx="848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Peering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04880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outing">
            <a:extLst>
              <a:ext uri="{FF2B5EF4-FFF2-40B4-BE49-F238E27FC236}">
                <a16:creationId xmlns:a16="http://schemas.microsoft.com/office/drawing/2014/main" id="{92CB65D6-51BC-4C1E-B2BC-7681B4C2A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75"/>
            <a:ext cx="12436475" cy="60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4FB5BE-97EA-4BA7-A35A-237A83231677}"/>
              </a:ext>
            </a:extLst>
          </p:cNvPr>
          <p:cNvSpPr/>
          <p:nvPr/>
        </p:nvSpPr>
        <p:spPr bwMode="auto">
          <a:xfrm>
            <a:off x="-1" y="2345134"/>
            <a:ext cx="12436475" cy="1584176"/>
          </a:xfrm>
          <a:prstGeom prst="rect">
            <a:avLst/>
          </a:prstGeom>
          <a:solidFill>
            <a:schemeClr val="tx1">
              <a:alpha val="8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7" y="2581698"/>
            <a:ext cx="11889564" cy="1241209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Routing in Azure</a:t>
            </a:r>
          </a:p>
        </p:txBody>
      </p:sp>
    </p:spTree>
    <p:extLst>
      <p:ext uri="{BB962C8B-B14F-4D97-AF65-F5344CB8AC3E}">
        <p14:creationId xmlns:p14="http://schemas.microsoft.com/office/powerpoint/2010/main" val="4168805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1241209"/>
          </a:xfrm>
        </p:spPr>
        <p:txBody>
          <a:bodyPr/>
          <a:lstStyle/>
          <a:p>
            <a:pPr algn="ctr"/>
            <a:r>
              <a:rPr lang="en-US" sz="4000" dirty="0"/>
              <a:t>Routing in Azure…is just like routing anywhere else.</a:t>
            </a:r>
          </a:p>
        </p:txBody>
      </p:sp>
      <p:sp>
        <p:nvSpPr>
          <p:cNvPr id="25" name="Title 16">
            <a:extLst>
              <a:ext uri="{FF2B5EF4-FFF2-40B4-BE49-F238E27FC236}">
                <a16:creationId xmlns:a16="http://schemas.microsoft.com/office/drawing/2014/main" id="{4883CBB1-BB40-461F-A99A-1CE89E2EAEDE}"/>
              </a:ext>
            </a:extLst>
          </p:cNvPr>
          <p:cNvSpPr txBox="1">
            <a:spLocks/>
          </p:cNvSpPr>
          <p:nvPr/>
        </p:nvSpPr>
        <p:spPr>
          <a:xfrm>
            <a:off x="273455" y="2876657"/>
            <a:ext cx="11889564" cy="12412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4000" dirty="0"/>
              <a:t>You still have destination prefixes, next hops, etc.</a:t>
            </a:r>
          </a:p>
        </p:txBody>
      </p:sp>
    </p:spTree>
    <p:extLst>
      <p:ext uri="{BB962C8B-B14F-4D97-AF65-F5344CB8AC3E}">
        <p14:creationId xmlns:p14="http://schemas.microsoft.com/office/powerpoint/2010/main" val="1127051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2116D9-9823-42ED-ACC1-DDF5788481E7}"/>
              </a:ext>
            </a:extLst>
          </p:cNvPr>
          <p:cNvSpPr/>
          <p:nvPr/>
        </p:nvSpPr>
        <p:spPr bwMode="auto">
          <a:xfrm>
            <a:off x="5210125" y="3497262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8" y="997522"/>
            <a:ext cx="11889564" cy="1241209"/>
          </a:xfrm>
        </p:spPr>
        <p:txBody>
          <a:bodyPr/>
          <a:lstStyle/>
          <a:p>
            <a:pPr algn="ctr"/>
            <a:r>
              <a:rPr lang="en-US" sz="3600" dirty="0"/>
              <a:t>Azure configures </a:t>
            </a:r>
            <a:r>
              <a:rPr lang="en-US" sz="3600" b="1" dirty="0"/>
              <a:t>System Routes</a:t>
            </a:r>
            <a:r>
              <a:rPr lang="en-US" sz="3600" dirty="0"/>
              <a:t> when required – for example, for routing between subnets / vNets, routing to the Internet, etc.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024801" y="3493285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38" y="350114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2528" y="3706623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087" y="3501144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09377" y="3706623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>
            <a:off x="3545081" y="4429389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>
            <a:off x="3808466" y="4578921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776E5A8-E1B8-4E0B-83E8-DBB403A41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493" y="2561158"/>
            <a:ext cx="2053277" cy="1346495"/>
          </a:xfrm>
          <a:prstGeom prst="rect">
            <a:avLst/>
          </a:prstGeom>
        </p:spPr>
      </p:pic>
      <p:sp>
        <p:nvSpPr>
          <p:cNvPr id="29" name="TextBox 179">
            <a:extLst>
              <a:ext uri="{FF2B5EF4-FFF2-40B4-BE49-F238E27FC236}">
                <a16:creationId xmlns:a16="http://schemas.microsoft.com/office/drawing/2014/main" id="{7047126B-EAE9-409D-BDF0-CCD10EECAB86}"/>
              </a:ext>
            </a:extLst>
          </p:cNvPr>
          <p:cNvSpPr txBox="1"/>
          <p:nvPr/>
        </p:nvSpPr>
        <p:spPr>
          <a:xfrm>
            <a:off x="8918600" y="3148320"/>
            <a:ext cx="1143320" cy="544557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solidFill>
                  <a:srgbClr val="FFFFFF"/>
                </a:solidFill>
              </a:rPr>
              <a:t>Internet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E192A56-FFBF-4E07-860A-E1658CB71096}"/>
              </a:ext>
            </a:extLst>
          </p:cNvPr>
          <p:cNvSpPr/>
          <p:nvPr/>
        </p:nvSpPr>
        <p:spPr bwMode="auto">
          <a:xfrm rot="20037664">
            <a:off x="7744449" y="3637987"/>
            <a:ext cx="739793" cy="348289"/>
          </a:xfrm>
          <a:prstGeom prst="left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908A66-EDCA-407C-A4FA-FB6F6ADC4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774261"/>
              </p:ext>
            </p:extLst>
          </p:nvPr>
        </p:nvGraphicFramePr>
        <p:xfrm>
          <a:off x="6875169" y="4679387"/>
          <a:ext cx="3857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20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1285820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285820">
                  <a:extLst>
                    <a:ext uri="{9D8B030D-6E8A-4147-A177-3AD203B41FA5}">
                      <a16:colId xmlns:a16="http://schemas.microsoft.com/office/drawing/2014/main" val="2677849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vNet_Prod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vNet Peering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64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2116D9-9823-42ED-ACC1-DDF5788481E7}"/>
              </a:ext>
            </a:extLst>
          </p:cNvPr>
          <p:cNvSpPr/>
          <p:nvPr/>
        </p:nvSpPr>
        <p:spPr bwMode="auto">
          <a:xfrm>
            <a:off x="5210125" y="3497262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024801" y="3493285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38" y="350114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2528" y="3706623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087" y="3501144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09377" y="3706623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>
            <a:off x="3545081" y="4429389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>
            <a:off x="3808466" y="4578921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776E5A8-E1B8-4E0B-83E8-DBB403A41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493" y="2561158"/>
            <a:ext cx="2053277" cy="1346495"/>
          </a:xfrm>
          <a:prstGeom prst="rect">
            <a:avLst/>
          </a:prstGeom>
        </p:spPr>
      </p:pic>
      <p:sp>
        <p:nvSpPr>
          <p:cNvPr id="29" name="TextBox 179">
            <a:extLst>
              <a:ext uri="{FF2B5EF4-FFF2-40B4-BE49-F238E27FC236}">
                <a16:creationId xmlns:a16="http://schemas.microsoft.com/office/drawing/2014/main" id="{7047126B-EAE9-409D-BDF0-CCD10EECAB86}"/>
              </a:ext>
            </a:extLst>
          </p:cNvPr>
          <p:cNvSpPr txBox="1"/>
          <p:nvPr/>
        </p:nvSpPr>
        <p:spPr>
          <a:xfrm>
            <a:off x="8918600" y="3148320"/>
            <a:ext cx="1143320" cy="544557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solidFill>
                  <a:srgbClr val="FFFFFF"/>
                </a:solidFill>
              </a:rPr>
              <a:t>Internet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E192A56-FFBF-4E07-860A-E1658CB71096}"/>
              </a:ext>
            </a:extLst>
          </p:cNvPr>
          <p:cNvSpPr/>
          <p:nvPr/>
        </p:nvSpPr>
        <p:spPr bwMode="auto">
          <a:xfrm rot="20037664">
            <a:off x="7744449" y="3637987"/>
            <a:ext cx="739793" cy="348289"/>
          </a:xfrm>
          <a:prstGeom prst="left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477DA-CD68-4441-8ACD-11EBDD290ACA}"/>
              </a:ext>
            </a:extLst>
          </p:cNvPr>
          <p:cNvSpPr/>
          <p:nvPr/>
        </p:nvSpPr>
        <p:spPr bwMode="auto">
          <a:xfrm>
            <a:off x="0" y="2057103"/>
            <a:ext cx="12436475" cy="493742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908A66-EDCA-407C-A4FA-FB6F6ADC4D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75169" y="4679387"/>
          <a:ext cx="3857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20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1285820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285820">
                  <a:extLst>
                    <a:ext uri="{9D8B030D-6E8A-4147-A177-3AD203B41FA5}">
                      <a16:colId xmlns:a16="http://schemas.microsoft.com/office/drawing/2014/main" val="2677849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vNet_Prod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vNet Peering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A2B166-8C95-4051-8704-BD16BCF89FD9}"/>
              </a:ext>
            </a:extLst>
          </p:cNvPr>
          <p:cNvSpPr/>
          <p:nvPr/>
        </p:nvSpPr>
        <p:spPr bwMode="auto">
          <a:xfrm>
            <a:off x="273455" y="2561158"/>
            <a:ext cx="11889564" cy="1241208"/>
          </a:xfrm>
          <a:prstGeom prst="roundRect">
            <a:avLst/>
          </a:prstGeom>
          <a:solidFill>
            <a:srgbClr val="0070C0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92670" y="2613800"/>
            <a:ext cx="11633414" cy="124120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You can’t delete System Routes, but you can </a:t>
            </a:r>
            <a:r>
              <a:rPr lang="en-US" sz="3600" i="1" dirty="0">
                <a:solidFill>
                  <a:schemeClr val="bg1"/>
                </a:solidFill>
              </a:rPr>
              <a:t>override</a:t>
            </a:r>
            <a:r>
              <a:rPr lang="en-US" sz="3600" dirty="0">
                <a:solidFill>
                  <a:schemeClr val="bg1"/>
                </a:solidFill>
              </a:rPr>
              <a:t> them, using </a:t>
            </a:r>
            <a:r>
              <a:rPr lang="en-US" sz="3600" b="1" dirty="0">
                <a:solidFill>
                  <a:schemeClr val="bg1"/>
                </a:solidFill>
              </a:rPr>
              <a:t>User Defined Routes (UDRs)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18CED55-09E3-48D6-B1A0-FF079A57B63D}"/>
              </a:ext>
            </a:extLst>
          </p:cNvPr>
          <p:cNvSpPr/>
          <p:nvPr/>
        </p:nvSpPr>
        <p:spPr bwMode="auto">
          <a:xfrm rot="20294225">
            <a:off x="7353570" y="3919186"/>
            <a:ext cx="345876" cy="654913"/>
          </a:xfrm>
          <a:prstGeom prst="downArrow">
            <a:avLst/>
          </a:prstGeom>
          <a:solidFill>
            <a:srgbClr val="0070C0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173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2116D9-9823-42ED-ACC1-DDF5788481E7}"/>
              </a:ext>
            </a:extLst>
          </p:cNvPr>
          <p:cNvSpPr/>
          <p:nvPr/>
        </p:nvSpPr>
        <p:spPr bwMode="auto">
          <a:xfrm>
            <a:off x="4726946" y="4819327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541622" y="4815350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8" y="604110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8628" y="6396239"/>
            <a:ext cx="1380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vNet: </a:t>
            </a:r>
            <a:r>
              <a:rPr lang="en-US" sz="1600" i="1" dirty="0"/>
              <a:t>Spoke1</a:t>
            </a:r>
            <a:r>
              <a:rPr lang="en-US" sz="1600" dirty="0"/>
              <a:t> </a:t>
            </a:r>
            <a:endParaRPr lang="en-GB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89" y="6055304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622179" y="6396239"/>
            <a:ext cx="1396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vNet: </a:t>
            </a:r>
            <a:r>
              <a:rPr lang="en-US" sz="1600" i="1" dirty="0"/>
              <a:t>Spoke2</a:t>
            </a:r>
            <a:r>
              <a:rPr lang="en-US" sz="1600" dirty="0"/>
              <a:t> </a:t>
            </a:r>
            <a:endParaRPr lang="en-GB" sz="1600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 rot="18850831">
            <a:off x="1302159" y="3882404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 rot="18850831">
            <a:off x="1565544" y="4031936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483781-E827-4530-9DC8-2784B1173CB2}"/>
              </a:ext>
            </a:extLst>
          </p:cNvPr>
          <p:cNvSpPr/>
          <p:nvPr/>
        </p:nvSpPr>
        <p:spPr bwMode="auto">
          <a:xfrm>
            <a:off x="1990642" y="2574159"/>
            <a:ext cx="3888432" cy="95136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B0F7E5-085A-4386-9923-70DDABB9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831" y="3142580"/>
            <a:ext cx="780290" cy="7802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10F04D-C516-4334-8B74-96348F696915}"/>
              </a:ext>
            </a:extLst>
          </p:cNvPr>
          <p:cNvSpPr/>
          <p:nvPr/>
        </p:nvSpPr>
        <p:spPr>
          <a:xfrm>
            <a:off x="3574087" y="3483703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vNet: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71FE6D32-8C14-42B1-95A7-B23436F8A22C}"/>
              </a:ext>
            </a:extLst>
          </p:cNvPr>
          <p:cNvSpPr/>
          <p:nvPr/>
        </p:nvSpPr>
        <p:spPr bwMode="auto">
          <a:xfrm rot="2648301">
            <a:off x="4856871" y="3871937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DC90CF-1F52-4486-9057-17DEE05BD81A}"/>
              </a:ext>
            </a:extLst>
          </p:cNvPr>
          <p:cNvSpPr/>
          <p:nvPr/>
        </p:nvSpPr>
        <p:spPr>
          <a:xfrm rot="2648301">
            <a:off x="5120256" y="4021469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6C6084-D897-485A-8A83-5313CE264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65" y="5650627"/>
            <a:ext cx="532077" cy="5320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BA1443-0ACB-472E-8AD9-123EDF7D5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246" y="5650627"/>
            <a:ext cx="532077" cy="5320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4CE61F-E939-4797-ADC0-D3E8AFAA9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366" y="5655314"/>
            <a:ext cx="532077" cy="53207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95AD271-37E4-4472-8669-FF5A95A8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447" y="5655314"/>
            <a:ext cx="532077" cy="532077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1D3DA5E1-F246-4A97-943D-5D7FEC05F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740" y="2653583"/>
            <a:ext cx="606169" cy="60616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5ED9A52-3F14-477B-B2A7-AF30F178E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462" y="210771"/>
            <a:ext cx="2053277" cy="1346495"/>
          </a:xfrm>
          <a:prstGeom prst="rect">
            <a:avLst/>
          </a:prstGeom>
        </p:spPr>
      </p:pic>
      <p:sp>
        <p:nvSpPr>
          <p:cNvPr id="35" name="TextBox 179">
            <a:extLst>
              <a:ext uri="{FF2B5EF4-FFF2-40B4-BE49-F238E27FC236}">
                <a16:creationId xmlns:a16="http://schemas.microsoft.com/office/drawing/2014/main" id="{C90C3211-D6CE-40B3-BC5B-93F7BE0434A3}"/>
              </a:ext>
            </a:extLst>
          </p:cNvPr>
          <p:cNvSpPr txBox="1"/>
          <p:nvPr/>
        </p:nvSpPr>
        <p:spPr>
          <a:xfrm>
            <a:off x="3272569" y="797933"/>
            <a:ext cx="1143320" cy="544557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solidFill>
                  <a:srgbClr val="FFFFFF"/>
                </a:solidFill>
              </a:rPr>
              <a:t>Internet</a:t>
            </a: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A799400A-A1DB-4401-8D2F-92F271093BD4}"/>
              </a:ext>
            </a:extLst>
          </p:cNvPr>
          <p:cNvSpPr/>
          <p:nvPr/>
        </p:nvSpPr>
        <p:spPr bwMode="auto">
          <a:xfrm rot="16200000">
            <a:off x="3382738" y="1884567"/>
            <a:ext cx="951364" cy="341419"/>
          </a:xfrm>
          <a:prstGeom prst="left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179" y="1084357"/>
            <a:ext cx="6319947" cy="1241209"/>
          </a:xfrm>
        </p:spPr>
        <p:txBody>
          <a:bodyPr/>
          <a:lstStyle/>
          <a:p>
            <a:pPr algn="ctr"/>
            <a:r>
              <a:rPr lang="en-US" sz="2400" dirty="0"/>
              <a:t>We have a Network Virtual Appliance (e.g. firewall) in the ‘Hub’ vNet, which we want to act as the enforcement point for Internet traffic.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D282C24-82E5-4829-83A9-B7F38B324FB3}"/>
              </a:ext>
            </a:extLst>
          </p:cNvPr>
          <p:cNvSpPr/>
          <p:nvPr/>
        </p:nvSpPr>
        <p:spPr bwMode="auto">
          <a:xfrm>
            <a:off x="4146698" y="1669312"/>
            <a:ext cx="1871330" cy="925032"/>
          </a:xfrm>
          <a:custGeom>
            <a:avLst/>
            <a:gdLst>
              <a:gd name="connsiteX0" fmla="*/ 1871330 w 1871330"/>
              <a:gd name="connsiteY0" fmla="*/ 0 h 925032"/>
              <a:gd name="connsiteX1" fmla="*/ 893135 w 1871330"/>
              <a:gd name="connsiteY1" fmla="*/ 244548 h 925032"/>
              <a:gd name="connsiteX2" fmla="*/ 0 w 1871330"/>
              <a:gd name="connsiteY2" fmla="*/ 925032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1330" h="925032">
                <a:moveTo>
                  <a:pt x="1871330" y="0"/>
                </a:moveTo>
                <a:cubicBezTo>
                  <a:pt x="1538176" y="45188"/>
                  <a:pt x="1205023" y="90376"/>
                  <a:pt x="893135" y="244548"/>
                </a:cubicBezTo>
                <a:cubicBezTo>
                  <a:pt x="581247" y="398720"/>
                  <a:pt x="290623" y="661876"/>
                  <a:pt x="0" y="925032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40E5AC-2148-4102-ACBD-6E39EFB0CDD0}"/>
              </a:ext>
            </a:extLst>
          </p:cNvPr>
          <p:cNvSpPr/>
          <p:nvPr/>
        </p:nvSpPr>
        <p:spPr>
          <a:xfrm>
            <a:off x="3985989" y="2705174"/>
            <a:ext cx="17117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Network Virtual Appliance (10.104.1.1)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68271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2116D9-9823-42ED-ACC1-DDF5788481E7}"/>
              </a:ext>
            </a:extLst>
          </p:cNvPr>
          <p:cNvSpPr/>
          <p:nvPr/>
        </p:nvSpPr>
        <p:spPr bwMode="auto">
          <a:xfrm>
            <a:off x="4726946" y="4819327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541622" y="4815350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8" y="604110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8628" y="6396239"/>
            <a:ext cx="1380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vNet: </a:t>
            </a:r>
            <a:r>
              <a:rPr lang="en-US" sz="1600" i="1" dirty="0"/>
              <a:t>Spoke1</a:t>
            </a:r>
            <a:r>
              <a:rPr lang="en-US" sz="1600" dirty="0"/>
              <a:t> </a:t>
            </a:r>
            <a:endParaRPr lang="en-GB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89" y="6055304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622179" y="6396239"/>
            <a:ext cx="1396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vNet: </a:t>
            </a:r>
            <a:r>
              <a:rPr lang="en-US" sz="1600" i="1" dirty="0"/>
              <a:t>Spoke2</a:t>
            </a:r>
            <a:r>
              <a:rPr lang="en-US" sz="1600" dirty="0"/>
              <a:t> </a:t>
            </a:r>
            <a:endParaRPr lang="en-GB" sz="1600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 rot="18850831">
            <a:off x="1302159" y="3882404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 rot="18850831">
            <a:off x="1565544" y="4031936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483781-E827-4530-9DC8-2784B1173CB2}"/>
              </a:ext>
            </a:extLst>
          </p:cNvPr>
          <p:cNvSpPr/>
          <p:nvPr/>
        </p:nvSpPr>
        <p:spPr bwMode="auto">
          <a:xfrm>
            <a:off x="1990642" y="2574159"/>
            <a:ext cx="3888432" cy="95136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B0F7E5-085A-4386-9923-70DDABB9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831" y="3142580"/>
            <a:ext cx="780290" cy="7802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10F04D-C516-4334-8B74-96348F696915}"/>
              </a:ext>
            </a:extLst>
          </p:cNvPr>
          <p:cNvSpPr/>
          <p:nvPr/>
        </p:nvSpPr>
        <p:spPr>
          <a:xfrm>
            <a:off x="3574087" y="3483703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vNet: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71FE6D32-8C14-42B1-95A7-B23436F8A22C}"/>
              </a:ext>
            </a:extLst>
          </p:cNvPr>
          <p:cNvSpPr/>
          <p:nvPr/>
        </p:nvSpPr>
        <p:spPr bwMode="auto">
          <a:xfrm rot="2648301">
            <a:off x="4856871" y="3871937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DC90CF-1F52-4486-9057-17DEE05BD81A}"/>
              </a:ext>
            </a:extLst>
          </p:cNvPr>
          <p:cNvSpPr/>
          <p:nvPr/>
        </p:nvSpPr>
        <p:spPr>
          <a:xfrm rot="2648301">
            <a:off x="5120256" y="4021469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6C6084-D897-485A-8A83-5313CE264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65" y="5650627"/>
            <a:ext cx="532077" cy="5320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BA1443-0ACB-472E-8AD9-123EDF7D5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246" y="5650627"/>
            <a:ext cx="532077" cy="5320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4CE61F-E939-4797-ADC0-D3E8AFAA9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366" y="5655314"/>
            <a:ext cx="532077" cy="53207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95AD271-37E4-4472-8669-FF5A95A8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447" y="5655314"/>
            <a:ext cx="532077" cy="532077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1D3DA5E1-F246-4A97-943D-5D7FEC05F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740" y="2653583"/>
            <a:ext cx="606169" cy="60616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5ED9A52-3F14-477B-B2A7-AF30F178E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462" y="210771"/>
            <a:ext cx="2053277" cy="1346495"/>
          </a:xfrm>
          <a:prstGeom prst="rect">
            <a:avLst/>
          </a:prstGeom>
        </p:spPr>
      </p:pic>
      <p:sp>
        <p:nvSpPr>
          <p:cNvPr id="35" name="TextBox 179">
            <a:extLst>
              <a:ext uri="{FF2B5EF4-FFF2-40B4-BE49-F238E27FC236}">
                <a16:creationId xmlns:a16="http://schemas.microsoft.com/office/drawing/2014/main" id="{C90C3211-D6CE-40B3-BC5B-93F7BE0434A3}"/>
              </a:ext>
            </a:extLst>
          </p:cNvPr>
          <p:cNvSpPr txBox="1"/>
          <p:nvPr/>
        </p:nvSpPr>
        <p:spPr>
          <a:xfrm>
            <a:off x="3272569" y="797933"/>
            <a:ext cx="1143320" cy="544557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solidFill>
                  <a:srgbClr val="FFFFFF"/>
                </a:solidFill>
              </a:rPr>
              <a:t>Internet</a:t>
            </a: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A799400A-A1DB-4401-8D2F-92F271093BD4}"/>
              </a:ext>
            </a:extLst>
          </p:cNvPr>
          <p:cNvSpPr/>
          <p:nvPr/>
        </p:nvSpPr>
        <p:spPr bwMode="auto">
          <a:xfrm rot="16200000">
            <a:off x="3382738" y="1884567"/>
            <a:ext cx="951364" cy="341419"/>
          </a:xfrm>
          <a:prstGeom prst="left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CAE0092-C8FD-45A8-A792-7A2451023C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66252" y="4634281"/>
          <a:ext cx="3631536" cy="92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512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1210512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210512">
                  <a:extLst>
                    <a:ext uri="{9D8B030D-6E8A-4147-A177-3AD203B41FA5}">
                      <a16:colId xmlns:a16="http://schemas.microsoft.com/office/drawing/2014/main" val="2677849218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vNet_Hub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vNet Peering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633" y="3298297"/>
            <a:ext cx="5465293" cy="1241209"/>
          </a:xfrm>
        </p:spPr>
        <p:txBody>
          <a:bodyPr/>
          <a:lstStyle/>
          <a:p>
            <a:pPr algn="ctr"/>
            <a:r>
              <a:rPr lang="en-US" sz="2400" dirty="0"/>
              <a:t>The problem is, system routing means Internet traffic from the Spoke vNets goes directly out from the vNet (not via the NVA).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30F876E-669F-46A1-8326-4F69BC01945D}"/>
              </a:ext>
            </a:extLst>
          </p:cNvPr>
          <p:cNvSpPr/>
          <p:nvPr/>
        </p:nvSpPr>
        <p:spPr bwMode="auto">
          <a:xfrm>
            <a:off x="5794744" y="4450335"/>
            <a:ext cx="1733107" cy="929739"/>
          </a:xfrm>
          <a:custGeom>
            <a:avLst/>
            <a:gdLst>
              <a:gd name="connsiteX0" fmla="*/ 1733107 w 1733107"/>
              <a:gd name="connsiteY0" fmla="*/ 0 h 1254641"/>
              <a:gd name="connsiteX1" fmla="*/ 1360968 w 1733107"/>
              <a:gd name="connsiteY1" fmla="*/ 839972 h 1254641"/>
              <a:gd name="connsiteX2" fmla="*/ 0 w 1733107"/>
              <a:gd name="connsiteY2" fmla="*/ 1254641 h 125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107" h="1254641">
                <a:moveTo>
                  <a:pt x="1733107" y="0"/>
                </a:moveTo>
                <a:cubicBezTo>
                  <a:pt x="1691463" y="315432"/>
                  <a:pt x="1649819" y="630865"/>
                  <a:pt x="1360968" y="839972"/>
                </a:cubicBezTo>
                <a:cubicBezTo>
                  <a:pt x="1072117" y="1049079"/>
                  <a:pt x="536058" y="1151860"/>
                  <a:pt x="0" y="1254641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B8BE27-FB8F-44A7-A2CA-321ADD38618D}"/>
              </a:ext>
            </a:extLst>
          </p:cNvPr>
          <p:cNvSpPr/>
          <p:nvPr/>
        </p:nvSpPr>
        <p:spPr>
          <a:xfrm>
            <a:off x="3985989" y="2705174"/>
            <a:ext cx="17117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Network Virtual Appliance (10.104.1.1)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14085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2116D9-9823-42ED-ACC1-DDF5788481E7}"/>
              </a:ext>
            </a:extLst>
          </p:cNvPr>
          <p:cNvSpPr/>
          <p:nvPr/>
        </p:nvSpPr>
        <p:spPr bwMode="auto">
          <a:xfrm>
            <a:off x="4726946" y="4819327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541622" y="4815350"/>
            <a:ext cx="2439412" cy="163564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8" y="6041108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8628" y="6396239"/>
            <a:ext cx="1380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vNet: </a:t>
            </a:r>
            <a:r>
              <a:rPr lang="en-US" sz="1600" i="1" dirty="0"/>
              <a:t>Spoke1</a:t>
            </a:r>
            <a:r>
              <a:rPr lang="en-US" sz="1600" dirty="0"/>
              <a:t> </a:t>
            </a:r>
            <a:endParaRPr lang="en-GB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89" y="6055304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622179" y="6396239"/>
            <a:ext cx="1396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vNet: </a:t>
            </a:r>
            <a:r>
              <a:rPr lang="en-US" sz="1600" i="1" dirty="0"/>
              <a:t>Spoke2</a:t>
            </a:r>
            <a:r>
              <a:rPr lang="en-US" sz="1600" dirty="0"/>
              <a:t> </a:t>
            </a:r>
            <a:endParaRPr lang="en-GB" sz="1600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167D8421-6207-40D2-A5E7-4C489F15DAC7}"/>
              </a:ext>
            </a:extLst>
          </p:cNvPr>
          <p:cNvSpPr/>
          <p:nvPr/>
        </p:nvSpPr>
        <p:spPr bwMode="auto">
          <a:xfrm rot="18850831">
            <a:off x="1302159" y="3882404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539AD-93B5-48A8-8CE7-FF7E37E63B14}"/>
              </a:ext>
            </a:extLst>
          </p:cNvPr>
          <p:cNvSpPr/>
          <p:nvPr/>
        </p:nvSpPr>
        <p:spPr>
          <a:xfrm rot="18850831">
            <a:off x="1565544" y="4031936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483781-E827-4530-9DC8-2784B1173CB2}"/>
              </a:ext>
            </a:extLst>
          </p:cNvPr>
          <p:cNvSpPr/>
          <p:nvPr/>
        </p:nvSpPr>
        <p:spPr bwMode="auto">
          <a:xfrm>
            <a:off x="1990642" y="2574159"/>
            <a:ext cx="3888432" cy="95136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B0F7E5-085A-4386-9923-70DDABB9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831" y="3142580"/>
            <a:ext cx="780290" cy="7802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10F04D-C516-4334-8B74-96348F696915}"/>
              </a:ext>
            </a:extLst>
          </p:cNvPr>
          <p:cNvSpPr/>
          <p:nvPr/>
        </p:nvSpPr>
        <p:spPr>
          <a:xfrm>
            <a:off x="3574087" y="3483703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vNet: </a:t>
            </a:r>
            <a:r>
              <a:rPr lang="en-US" i="1" dirty="0"/>
              <a:t>Hub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71FE6D32-8C14-42B1-95A7-B23436F8A22C}"/>
              </a:ext>
            </a:extLst>
          </p:cNvPr>
          <p:cNvSpPr/>
          <p:nvPr/>
        </p:nvSpPr>
        <p:spPr bwMode="auto">
          <a:xfrm rot="2648301">
            <a:off x="4856871" y="3871937"/>
            <a:ext cx="1584176" cy="576064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DC90CF-1F52-4486-9057-17DEE05BD81A}"/>
              </a:ext>
            </a:extLst>
          </p:cNvPr>
          <p:cNvSpPr/>
          <p:nvPr/>
        </p:nvSpPr>
        <p:spPr>
          <a:xfrm rot="2648301">
            <a:off x="5120256" y="4021469"/>
            <a:ext cx="1057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vNet Peering</a:t>
            </a:r>
            <a:endParaRPr lang="en-GB" sz="1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6C6084-D897-485A-8A83-5313CE264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65" y="5650627"/>
            <a:ext cx="532077" cy="5320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BA1443-0ACB-472E-8AD9-123EDF7D5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246" y="5650627"/>
            <a:ext cx="532077" cy="5320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4CE61F-E939-4797-ADC0-D3E8AFAA9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366" y="5655314"/>
            <a:ext cx="532077" cy="53207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95AD271-37E4-4472-8669-FF5A95A8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447" y="5655314"/>
            <a:ext cx="532077" cy="532077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1D3DA5E1-F246-4A97-943D-5D7FEC05F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740" y="2653583"/>
            <a:ext cx="606169" cy="60616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D3D89E1-DA0A-4824-B71C-02C124BAFC28}"/>
              </a:ext>
            </a:extLst>
          </p:cNvPr>
          <p:cNvSpPr/>
          <p:nvPr/>
        </p:nvSpPr>
        <p:spPr>
          <a:xfrm>
            <a:off x="3985989" y="2705174"/>
            <a:ext cx="17117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Network Virtual Appliance (10.104.1.1)</a:t>
            </a:r>
            <a:endParaRPr lang="en-GB" sz="14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5ED9A52-3F14-477B-B2A7-AF30F178E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462" y="210771"/>
            <a:ext cx="2053277" cy="1346495"/>
          </a:xfrm>
          <a:prstGeom prst="rect">
            <a:avLst/>
          </a:prstGeom>
        </p:spPr>
      </p:pic>
      <p:sp>
        <p:nvSpPr>
          <p:cNvPr id="35" name="TextBox 179">
            <a:extLst>
              <a:ext uri="{FF2B5EF4-FFF2-40B4-BE49-F238E27FC236}">
                <a16:creationId xmlns:a16="http://schemas.microsoft.com/office/drawing/2014/main" id="{C90C3211-D6CE-40B3-BC5B-93F7BE0434A3}"/>
              </a:ext>
            </a:extLst>
          </p:cNvPr>
          <p:cNvSpPr txBox="1"/>
          <p:nvPr/>
        </p:nvSpPr>
        <p:spPr>
          <a:xfrm>
            <a:off x="3272569" y="797933"/>
            <a:ext cx="1143320" cy="544557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solidFill>
                  <a:srgbClr val="FFFFFF"/>
                </a:solidFill>
              </a:rPr>
              <a:t>Internet</a:t>
            </a: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A799400A-A1DB-4401-8D2F-92F271093BD4}"/>
              </a:ext>
            </a:extLst>
          </p:cNvPr>
          <p:cNvSpPr/>
          <p:nvPr/>
        </p:nvSpPr>
        <p:spPr bwMode="auto">
          <a:xfrm rot="16200000">
            <a:off x="3382738" y="1884567"/>
            <a:ext cx="951364" cy="341419"/>
          </a:xfrm>
          <a:prstGeom prst="left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CAE0092-C8FD-45A8-A792-7A2451023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16370"/>
              </p:ext>
            </p:extLst>
          </p:nvPr>
        </p:nvGraphicFramePr>
        <p:xfrm>
          <a:off x="7410907" y="5274230"/>
          <a:ext cx="4928008" cy="92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02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959704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504300">
                  <a:extLst>
                    <a:ext uri="{9D8B030D-6E8A-4147-A177-3AD203B41FA5}">
                      <a16:colId xmlns:a16="http://schemas.microsoft.com/office/drawing/2014/main" val="2677849218"/>
                    </a:ext>
                  </a:extLst>
                </a:gridCol>
                <a:gridCol w="1232002">
                  <a:extLst>
                    <a:ext uri="{9D8B030D-6E8A-4147-A177-3AD203B41FA5}">
                      <a16:colId xmlns:a16="http://schemas.microsoft.com/office/drawing/2014/main" val="387080782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vNet_Hub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vNet Peering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User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Virtual Appliance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10.104.1.1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2524" y="4025512"/>
            <a:ext cx="5606670" cy="1241209"/>
          </a:xfrm>
        </p:spPr>
        <p:txBody>
          <a:bodyPr/>
          <a:lstStyle/>
          <a:p>
            <a:pPr algn="ctr"/>
            <a:r>
              <a:rPr lang="en-US" sz="2400" dirty="0"/>
              <a:t>We configure a User Defined Route to point to the Internet via the virtual appliance.</a:t>
            </a:r>
          </a:p>
        </p:txBody>
      </p:sp>
    </p:spTree>
    <p:extLst>
      <p:ext uri="{BB962C8B-B14F-4D97-AF65-F5344CB8AC3E}">
        <p14:creationId xmlns:p14="http://schemas.microsoft.com/office/powerpoint/2010/main" val="255933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9" y="1565274"/>
            <a:ext cx="11889564" cy="917575"/>
          </a:xfrm>
        </p:spPr>
        <p:txBody>
          <a:bodyPr/>
          <a:lstStyle/>
          <a:p>
            <a:pPr algn="ctr"/>
            <a:r>
              <a:rPr lang="en-US" sz="3600" dirty="0"/>
              <a:t>vNets are (by default) completely isolated from each other.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105669" y="241714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71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18007" y="2654693"/>
            <a:ext cx="142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4634061" y="241714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109" y="2449214"/>
            <a:ext cx="780290" cy="780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46399" y="2654693"/>
            <a:ext cx="134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Test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2" name="Rectangle: Rounded Corners 11"/>
          <p:cNvSpPr/>
          <p:nvPr/>
        </p:nvSpPr>
        <p:spPr bwMode="auto">
          <a:xfrm>
            <a:off x="8162453" y="241714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501" y="2449214"/>
            <a:ext cx="780290" cy="78029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374791" y="2654693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Dev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3395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CAE0092-C8FD-45A8-A792-7A2451023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73335"/>
              </p:ext>
            </p:extLst>
          </p:nvPr>
        </p:nvGraphicFramePr>
        <p:xfrm>
          <a:off x="3754233" y="2705174"/>
          <a:ext cx="4928008" cy="92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02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959704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504300">
                  <a:extLst>
                    <a:ext uri="{9D8B030D-6E8A-4147-A177-3AD203B41FA5}">
                      <a16:colId xmlns:a16="http://schemas.microsoft.com/office/drawing/2014/main" val="2677849218"/>
                    </a:ext>
                  </a:extLst>
                </a:gridCol>
                <a:gridCol w="1232002">
                  <a:extLst>
                    <a:ext uri="{9D8B030D-6E8A-4147-A177-3AD203B41FA5}">
                      <a16:colId xmlns:a16="http://schemas.microsoft.com/office/drawing/2014/main" val="387080782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75" y="2084569"/>
            <a:ext cx="6388003" cy="620605"/>
          </a:xfrm>
        </p:spPr>
        <p:txBody>
          <a:bodyPr/>
          <a:lstStyle/>
          <a:p>
            <a:pPr algn="ctr"/>
            <a:r>
              <a:rPr lang="en-US" sz="2400" dirty="0"/>
              <a:t>To configure UDRs, we first create a </a:t>
            </a:r>
            <a:r>
              <a:rPr lang="en-US" sz="2400" b="1" dirty="0"/>
              <a:t>Route Table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08186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CAE0092-C8FD-45A8-A792-7A2451023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523733"/>
              </p:ext>
            </p:extLst>
          </p:nvPr>
        </p:nvGraphicFramePr>
        <p:xfrm>
          <a:off x="3754233" y="2705174"/>
          <a:ext cx="4928008" cy="92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02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959704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504300">
                  <a:extLst>
                    <a:ext uri="{9D8B030D-6E8A-4147-A177-3AD203B41FA5}">
                      <a16:colId xmlns:a16="http://schemas.microsoft.com/office/drawing/2014/main" val="2677849218"/>
                    </a:ext>
                  </a:extLst>
                </a:gridCol>
                <a:gridCol w="1232002">
                  <a:extLst>
                    <a:ext uri="{9D8B030D-6E8A-4147-A177-3AD203B41FA5}">
                      <a16:colId xmlns:a16="http://schemas.microsoft.com/office/drawing/2014/main" val="387080782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User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Virtual Appliance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10.104.1.1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User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Virtual Appliance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10.104.1.1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17" y="3014308"/>
            <a:ext cx="3106262" cy="620605"/>
          </a:xfrm>
        </p:spPr>
        <p:txBody>
          <a:bodyPr/>
          <a:lstStyle/>
          <a:p>
            <a:pPr algn="ctr"/>
            <a:r>
              <a:rPr lang="en-US" sz="2400" dirty="0"/>
              <a:t>We then create </a:t>
            </a:r>
            <a:r>
              <a:rPr lang="en-US" sz="2400" b="1" dirty="0"/>
              <a:t>routes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71366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CAE0092-C8FD-45A8-A792-7A2451023C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54233" y="2705174"/>
          <a:ext cx="4928008" cy="92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02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959704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504300">
                  <a:extLst>
                    <a:ext uri="{9D8B030D-6E8A-4147-A177-3AD203B41FA5}">
                      <a16:colId xmlns:a16="http://schemas.microsoft.com/office/drawing/2014/main" val="2677849218"/>
                    </a:ext>
                  </a:extLst>
                </a:gridCol>
                <a:gridCol w="1232002">
                  <a:extLst>
                    <a:ext uri="{9D8B030D-6E8A-4147-A177-3AD203B41FA5}">
                      <a16:colId xmlns:a16="http://schemas.microsoft.com/office/drawing/2014/main" val="387080782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User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Virtual Appliance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10.104.1.1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User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Virtual Appliance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10.104.1.1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421" y="5225454"/>
            <a:ext cx="3672408" cy="843377"/>
          </a:xfrm>
        </p:spPr>
        <p:txBody>
          <a:bodyPr/>
          <a:lstStyle/>
          <a:p>
            <a:pPr algn="ctr"/>
            <a:r>
              <a:rPr lang="en-US" sz="2400" dirty="0"/>
              <a:t>Finally, we </a:t>
            </a:r>
            <a:r>
              <a:rPr lang="en-US" sz="2400" b="1" dirty="0"/>
              <a:t>associate</a:t>
            </a:r>
            <a:r>
              <a:rPr lang="en-US" sz="2400" dirty="0"/>
              <a:t> the route table with a </a:t>
            </a:r>
            <a:r>
              <a:rPr lang="en-US" sz="2400" b="1" dirty="0"/>
              <a:t>subnet</a:t>
            </a:r>
            <a:r>
              <a:rPr lang="en-US" sz="2400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1E393-FC36-471A-965D-2371DFFEDA26}"/>
              </a:ext>
            </a:extLst>
          </p:cNvPr>
          <p:cNvSpPr/>
          <p:nvPr/>
        </p:nvSpPr>
        <p:spPr bwMode="auto">
          <a:xfrm>
            <a:off x="4778077" y="5108524"/>
            <a:ext cx="2232248" cy="1066147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FCBE7C5-35B4-41B5-BDAE-5F521932E29C}"/>
              </a:ext>
            </a:extLst>
          </p:cNvPr>
          <p:cNvSpPr/>
          <p:nvPr/>
        </p:nvSpPr>
        <p:spPr bwMode="auto">
          <a:xfrm>
            <a:off x="5786189" y="3826461"/>
            <a:ext cx="360040" cy="1224136"/>
          </a:xfrm>
          <a:prstGeom prst="downArrow">
            <a:avLst/>
          </a:prstGeom>
          <a:solidFill>
            <a:schemeClr val="accent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97FD7E-1DC6-4ADC-A36E-AEF88EE1D878}"/>
              </a:ext>
            </a:extLst>
          </p:cNvPr>
          <p:cNvSpPr/>
          <p:nvPr/>
        </p:nvSpPr>
        <p:spPr>
          <a:xfrm>
            <a:off x="5006651" y="5472384"/>
            <a:ext cx="1919115" cy="338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99" i="1" dirty="0"/>
              <a:t>Subnet1</a:t>
            </a:r>
            <a:r>
              <a:rPr lang="en-US" sz="1599" dirty="0"/>
              <a:t>: 10.0.0.0/24</a:t>
            </a:r>
            <a:endParaRPr lang="en-GB" sz="1599" dirty="0"/>
          </a:p>
        </p:txBody>
      </p:sp>
    </p:spTree>
    <p:extLst>
      <p:ext uri="{BB962C8B-B14F-4D97-AF65-F5344CB8AC3E}">
        <p14:creationId xmlns:p14="http://schemas.microsoft.com/office/powerpoint/2010/main" val="752211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900382-104C-4AD5-A3E7-FBF8AB132629}"/>
              </a:ext>
            </a:extLst>
          </p:cNvPr>
          <p:cNvSpPr/>
          <p:nvPr/>
        </p:nvSpPr>
        <p:spPr bwMode="auto">
          <a:xfrm>
            <a:off x="0" y="2201118"/>
            <a:ext cx="12436475" cy="1584176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05" y="2273126"/>
            <a:ext cx="11665296" cy="843377"/>
          </a:xfrm>
        </p:spPr>
        <p:txBody>
          <a:bodyPr/>
          <a:lstStyle/>
          <a:p>
            <a:pPr algn="ctr"/>
            <a:r>
              <a:rPr lang="en-US" sz="4400" dirty="0"/>
              <a:t>What about dynamic routing? </a:t>
            </a:r>
            <a:br>
              <a:rPr lang="en-US" sz="4400" dirty="0"/>
            </a:br>
            <a:r>
              <a:rPr lang="en-US" sz="4400" dirty="0"/>
              <a:t>Is that supported?</a:t>
            </a:r>
          </a:p>
        </p:txBody>
      </p:sp>
    </p:spTree>
    <p:extLst>
      <p:ext uri="{BB962C8B-B14F-4D97-AF65-F5344CB8AC3E}">
        <p14:creationId xmlns:p14="http://schemas.microsoft.com/office/powerpoint/2010/main" val="13945943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97" y="282283"/>
            <a:ext cx="11665296" cy="1597516"/>
          </a:xfrm>
        </p:spPr>
        <p:txBody>
          <a:bodyPr/>
          <a:lstStyle/>
          <a:p>
            <a:pPr algn="ctr"/>
            <a:r>
              <a:rPr lang="en-US" sz="4400" dirty="0"/>
              <a:t>BGP is supported on VPN Gateways*.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2136D6-7D2C-44ED-949C-0C1FAB69730A}"/>
              </a:ext>
            </a:extLst>
          </p:cNvPr>
          <p:cNvSpPr/>
          <p:nvPr/>
        </p:nvSpPr>
        <p:spPr bwMode="auto">
          <a:xfrm>
            <a:off x="1087366" y="205710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2282B-9B5F-4AF2-86D6-32101A085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98" y="1689559"/>
            <a:ext cx="780290" cy="780290"/>
          </a:xfrm>
          <a:prstGeom prst="rect">
            <a:avLst/>
          </a:prstGeom>
        </p:spPr>
      </p:pic>
      <p:pic>
        <p:nvPicPr>
          <p:cNvPr id="9" name="Picture 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04FFFDC-D733-4C15-BCA1-B9DF616D7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202" y="2956524"/>
            <a:ext cx="606169" cy="6061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9E1B48-21A7-440C-AF12-B773632D3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237" y="2983102"/>
            <a:ext cx="780290" cy="7802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3CCB31-A985-447E-9D68-383D26FA2302}"/>
              </a:ext>
            </a:extLst>
          </p:cNvPr>
          <p:cNvSpPr/>
          <p:nvPr/>
        </p:nvSpPr>
        <p:spPr>
          <a:xfrm>
            <a:off x="3322900" y="3562865"/>
            <a:ext cx="804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VpnGw1</a:t>
            </a:r>
            <a:endParaRPr lang="en-GB" sz="1400" dirty="0"/>
          </a:p>
        </p:txBody>
      </p:sp>
      <p:sp>
        <p:nvSpPr>
          <p:cNvPr id="12" name="Title 16">
            <a:extLst>
              <a:ext uri="{FF2B5EF4-FFF2-40B4-BE49-F238E27FC236}">
                <a16:creationId xmlns:a16="http://schemas.microsoft.com/office/drawing/2014/main" id="{9C6D0D76-2797-46A0-B6E5-E820897F2B01}"/>
              </a:ext>
            </a:extLst>
          </p:cNvPr>
          <p:cNvSpPr txBox="1">
            <a:spLocks/>
          </p:cNvSpPr>
          <p:nvPr/>
        </p:nvSpPr>
        <p:spPr>
          <a:xfrm>
            <a:off x="6578277" y="6366993"/>
            <a:ext cx="5764763" cy="627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GB" sz="1800" dirty="0">
                <a:solidFill>
                  <a:srgbClr val="000000"/>
                </a:solidFill>
              </a:rPr>
              <a:t>* Not on ‘Basic’ SKU or on ‘policy-based’ gateways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E00019-473D-4B23-A547-C60491D6182F}"/>
              </a:ext>
            </a:extLst>
          </p:cNvPr>
          <p:cNvSpPr/>
          <p:nvPr/>
        </p:nvSpPr>
        <p:spPr bwMode="auto">
          <a:xfrm>
            <a:off x="8234461" y="2057102"/>
            <a:ext cx="3240360" cy="230425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AFC53E76-817A-4E24-9669-619B1AECC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190" y="2956523"/>
            <a:ext cx="606169" cy="606169"/>
          </a:xfrm>
          <a:prstGeom prst="rect">
            <a:avLst/>
          </a:prstGeom>
        </p:spPr>
      </p:pic>
      <p:sp>
        <p:nvSpPr>
          <p:cNvPr id="15" name="Title 16">
            <a:extLst>
              <a:ext uri="{FF2B5EF4-FFF2-40B4-BE49-F238E27FC236}">
                <a16:creationId xmlns:a16="http://schemas.microsoft.com/office/drawing/2014/main" id="{42B52046-0928-4CF6-B0BB-6E1923A7CD20}"/>
              </a:ext>
            </a:extLst>
          </p:cNvPr>
          <p:cNvSpPr txBox="1">
            <a:spLocks/>
          </p:cNvSpPr>
          <p:nvPr/>
        </p:nvSpPr>
        <p:spPr>
          <a:xfrm>
            <a:off x="8938458" y="2097148"/>
            <a:ext cx="1832366" cy="41274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rgbClr val="000000"/>
                </a:solidFill>
              </a:rPr>
              <a:t>On-Premises DC</a:t>
            </a: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8101649B-A1A2-4CD8-B910-D7B25853D314}"/>
              </a:ext>
            </a:extLst>
          </p:cNvPr>
          <p:cNvSpPr txBox="1">
            <a:spLocks/>
          </p:cNvSpPr>
          <p:nvPr/>
        </p:nvSpPr>
        <p:spPr>
          <a:xfrm>
            <a:off x="1791363" y="2097148"/>
            <a:ext cx="1832366" cy="41274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rgbClr val="000000"/>
                </a:solidFill>
              </a:rPr>
              <a:t>Azure vNet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B797AD3B-8D5A-4A46-969B-DA5F9EB29FD0}"/>
              </a:ext>
            </a:extLst>
          </p:cNvPr>
          <p:cNvSpPr/>
          <p:nvPr/>
        </p:nvSpPr>
        <p:spPr bwMode="auto">
          <a:xfrm rot="5400000">
            <a:off x="5977965" y="1115053"/>
            <a:ext cx="504056" cy="4548394"/>
          </a:xfrm>
          <a:prstGeom prst="can">
            <a:avLst/>
          </a:prstGeom>
          <a:solidFill>
            <a:srgbClr val="00B0F0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02796012-0F7E-463A-A987-FE45B72A6383}"/>
              </a:ext>
            </a:extLst>
          </p:cNvPr>
          <p:cNvSpPr/>
          <p:nvPr/>
        </p:nvSpPr>
        <p:spPr bwMode="auto">
          <a:xfrm rot="5400000">
            <a:off x="6126849" y="1190375"/>
            <a:ext cx="219534" cy="4548394"/>
          </a:xfrm>
          <a:prstGeom prst="can">
            <a:avLst/>
          </a:prstGeom>
          <a:solidFill>
            <a:srgbClr val="FF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759161-BA06-487B-9A8C-05A7D290C1BD}"/>
              </a:ext>
            </a:extLst>
          </p:cNvPr>
          <p:cNvSpPr/>
          <p:nvPr/>
        </p:nvSpPr>
        <p:spPr>
          <a:xfrm>
            <a:off x="5629311" y="3310683"/>
            <a:ext cx="1214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BGP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2B3290-6C11-44DE-88A2-26857CB88D0B}"/>
              </a:ext>
            </a:extLst>
          </p:cNvPr>
          <p:cNvSpPr/>
          <p:nvPr/>
        </p:nvSpPr>
        <p:spPr>
          <a:xfrm>
            <a:off x="4683338" y="3086414"/>
            <a:ext cx="1214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IPSec Tunnel</a:t>
            </a:r>
            <a:endParaRPr lang="en-GB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7450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5" y="757748"/>
            <a:ext cx="11665296" cy="721849"/>
          </a:xfrm>
        </p:spPr>
        <p:txBody>
          <a:bodyPr/>
          <a:lstStyle/>
          <a:p>
            <a:pPr algn="ctr"/>
            <a:r>
              <a:rPr lang="en-US" sz="3200" dirty="0"/>
              <a:t>Advertising 0.0.0.0 to Azure forces all traffic via the VPN gateway.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2136D6-7D2C-44ED-949C-0C1FAB69730A}"/>
              </a:ext>
            </a:extLst>
          </p:cNvPr>
          <p:cNvSpPr/>
          <p:nvPr/>
        </p:nvSpPr>
        <p:spPr bwMode="auto">
          <a:xfrm>
            <a:off x="1087366" y="205710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2282B-9B5F-4AF2-86D6-32101A085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98" y="1689559"/>
            <a:ext cx="780290" cy="780290"/>
          </a:xfrm>
          <a:prstGeom prst="rect">
            <a:avLst/>
          </a:prstGeom>
        </p:spPr>
      </p:pic>
      <p:pic>
        <p:nvPicPr>
          <p:cNvPr id="9" name="Picture 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04FFFDC-D733-4C15-BCA1-B9DF616D7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202" y="2956524"/>
            <a:ext cx="606169" cy="6061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9E1B48-21A7-440C-AF12-B773632D3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237" y="2983102"/>
            <a:ext cx="780290" cy="7802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3CCB31-A985-447E-9D68-383D26FA2302}"/>
              </a:ext>
            </a:extLst>
          </p:cNvPr>
          <p:cNvSpPr/>
          <p:nvPr/>
        </p:nvSpPr>
        <p:spPr>
          <a:xfrm>
            <a:off x="3322900" y="3562865"/>
            <a:ext cx="804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VpnGw1</a:t>
            </a:r>
            <a:endParaRPr lang="en-GB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E00019-473D-4B23-A547-C60491D6182F}"/>
              </a:ext>
            </a:extLst>
          </p:cNvPr>
          <p:cNvSpPr/>
          <p:nvPr/>
        </p:nvSpPr>
        <p:spPr bwMode="auto">
          <a:xfrm>
            <a:off x="8234461" y="2057102"/>
            <a:ext cx="3240360" cy="230425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AFC53E76-817A-4E24-9669-619B1AECC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190" y="2956523"/>
            <a:ext cx="606169" cy="606169"/>
          </a:xfrm>
          <a:prstGeom prst="rect">
            <a:avLst/>
          </a:prstGeom>
        </p:spPr>
      </p:pic>
      <p:sp>
        <p:nvSpPr>
          <p:cNvPr id="15" name="Title 16">
            <a:extLst>
              <a:ext uri="{FF2B5EF4-FFF2-40B4-BE49-F238E27FC236}">
                <a16:creationId xmlns:a16="http://schemas.microsoft.com/office/drawing/2014/main" id="{42B52046-0928-4CF6-B0BB-6E1923A7CD20}"/>
              </a:ext>
            </a:extLst>
          </p:cNvPr>
          <p:cNvSpPr txBox="1">
            <a:spLocks/>
          </p:cNvSpPr>
          <p:nvPr/>
        </p:nvSpPr>
        <p:spPr>
          <a:xfrm>
            <a:off x="8938458" y="2097148"/>
            <a:ext cx="1832366" cy="41274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rgbClr val="000000"/>
                </a:solidFill>
              </a:rPr>
              <a:t>On-Premises DC</a:t>
            </a: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8101649B-A1A2-4CD8-B910-D7B25853D314}"/>
              </a:ext>
            </a:extLst>
          </p:cNvPr>
          <p:cNvSpPr txBox="1">
            <a:spLocks/>
          </p:cNvSpPr>
          <p:nvPr/>
        </p:nvSpPr>
        <p:spPr>
          <a:xfrm>
            <a:off x="1791363" y="2097148"/>
            <a:ext cx="1832366" cy="41274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rgbClr val="000000"/>
                </a:solidFill>
              </a:rPr>
              <a:t>Azure vNet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B797AD3B-8D5A-4A46-969B-DA5F9EB29FD0}"/>
              </a:ext>
            </a:extLst>
          </p:cNvPr>
          <p:cNvSpPr/>
          <p:nvPr/>
        </p:nvSpPr>
        <p:spPr bwMode="auto">
          <a:xfrm rot="5400000">
            <a:off x="5977965" y="1115053"/>
            <a:ext cx="504056" cy="4548394"/>
          </a:xfrm>
          <a:prstGeom prst="can">
            <a:avLst/>
          </a:prstGeom>
          <a:solidFill>
            <a:srgbClr val="00B0F0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02796012-0F7E-463A-A987-FE45B72A6383}"/>
              </a:ext>
            </a:extLst>
          </p:cNvPr>
          <p:cNvSpPr/>
          <p:nvPr/>
        </p:nvSpPr>
        <p:spPr bwMode="auto">
          <a:xfrm rot="5400000">
            <a:off x="6126849" y="1190375"/>
            <a:ext cx="219534" cy="4548394"/>
          </a:xfrm>
          <a:prstGeom prst="can">
            <a:avLst/>
          </a:prstGeom>
          <a:solidFill>
            <a:srgbClr val="FF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759161-BA06-487B-9A8C-05A7D290C1BD}"/>
              </a:ext>
            </a:extLst>
          </p:cNvPr>
          <p:cNvSpPr/>
          <p:nvPr/>
        </p:nvSpPr>
        <p:spPr>
          <a:xfrm>
            <a:off x="5629311" y="3310683"/>
            <a:ext cx="1214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BGP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2B3290-6C11-44DE-88A2-26857CB88D0B}"/>
              </a:ext>
            </a:extLst>
          </p:cNvPr>
          <p:cNvSpPr/>
          <p:nvPr/>
        </p:nvSpPr>
        <p:spPr>
          <a:xfrm>
            <a:off x="4683338" y="3086414"/>
            <a:ext cx="1214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IPSec Tunnel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C7E5EDC-64C7-4CB0-AE0A-3CF1654B5B69}"/>
              </a:ext>
            </a:extLst>
          </p:cNvPr>
          <p:cNvSpPr/>
          <p:nvPr/>
        </p:nvSpPr>
        <p:spPr bwMode="auto">
          <a:xfrm rot="10800000">
            <a:off x="4506015" y="3662581"/>
            <a:ext cx="3528392" cy="482751"/>
          </a:xfrm>
          <a:prstGeom prst="rightArrow">
            <a:avLst/>
          </a:prstGeom>
          <a:solidFill>
            <a:srgbClr val="FF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21B1CF-0EFF-4952-9FC3-C4C87B9C6F9D}"/>
              </a:ext>
            </a:extLst>
          </p:cNvPr>
          <p:cNvSpPr/>
          <p:nvPr/>
        </p:nvSpPr>
        <p:spPr>
          <a:xfrm>
            <a:off x="5255908" y="3753726"/>
            <a:ext cx="1975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Advertise 0.0.0.0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54DCFCF-219C-4112-959F-CC0655FC3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9364" y="5081438"/>
            <a:ext cx="2053277" cy="1346495"/>
          </a:xfrm>
          <a:prstGeom prst="rect">
            <a:avLst/>
          </a:prstGeom>
        </p:spPr>
      </p:pic>
      <p:sp>
        <p:nvSpPr>
          <p:cNvPr id="23" name="TextBox 179">
            <a:extLst>
              <a:ext uri="{FF2B5EF4-FFF2-40B4-BE49-F238E27FC236}">
                <a16:creationId xmlns:a16="http://schemas.microsoft.com/office/drawing/2014/main" id="{3C448881-E3BF-489D-8A6A-962383B4DA9A}"/>
              </a:ext>
            </a:extLst>
          </p:cNvPr>
          <p:cNvSpPr txBox="1"/>
          <p:nvPr/>
        </p:nvSpPr>
        <p:spPr>
          <a:xfrm>
            <a:off x="10405471" y="5668600"/>
            <a:ext cx="1143320" cy="544557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solidFill>
                  <a:srgbClr val="FFFFFF"/>
                </a:solidFill>
              </a:rPr>
              <a:t>Internet</a:t>
            </a:r>
          </a:p>
        </p:txBody>
      </p:sp>
      <p:pic>
        <p:nvPicPr>
          <p:cNvPr id="24" name="Picture 2" descr="Image result for router icon">
            <a:extLst>
              <a:ext uri="{FF2B5EF4-FFF2-40B4-BE49-F238E27FC236}">
                <a16:creationId xmlns:a16="http://schemas.microsoft.com/office/drawing/2014/main" id="{FA12190D-7FE6-4EE3-993E-1B27BC6B6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388" y="4041648"/>
            <a:ext cx="961532" cy="6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499CAD-12CA-422D-813C-1D3CBB5C27A5}"/>
              </a:ext>
            </a:extLst>
          </p:cNvPr>
          <p:cNvCxnSpPr>
            <a:cxnSpLocks/>
          </p:cNvCxnSpPr>
          <p:nvPr/>
        </p:nvCxnSpPr>
        <p:spPr>
          <a:xfrm>
            <a:off x="9854641" y="4537051"/>
            <a:ext cx="396044" cy="86409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3030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6">
            <a:extLst>
              <a:ext uri="{FF2B5EF4-FFF2-40B4-BE49-F238E27FC236}">
                <a16:creationId xmlns:a16="http://schemas.microsoft.com/office/drawing/2014/main" id="{55868F64-B7EC-460C-809D-0250553C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5" y="757748"/>
            <a:ext cx="11665296" cy="721849"/>
          </a:xfrm>
        </p:spPr>
        <p:txBody>
          <a:bodyPr/>
          <a:lstStyle/>
          <a:p>
            <a:pPr algn="ctr"/>
            <a:r>
              <a:rPr lang="en-US" sz="3200" dirty="0"/>
              <a:t>Advertising 0.0.0.0 to Azure forces all traffic via the VPN gateway.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2136D6-7D2C-44ED-949C-0C1FAB69730A}"/>
              </a:ext>
            </a:extLst>
          </p:cNvPr>
          <p:cNvSpPr/>
          <p:nvPr/>
        </p:nvSpPr>
        <p:spPr bwMode="auto">
          <a:xfrm>
            <a:off x="1087366" y="2057102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2282B-9B5F-4AF2-86D6-32101A085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98" y="1689559"/>
            <a:ext cx="780290" cy="780290"/>
          </a:xfrm>
          <a:prstGeom prst="rect">
            <a:avLst/>
          </a:prstGeom>
        </p:spPr>
      </p:pic>
      <p:pic>
        <p:nvPicPr>
          <p:cNvPr id="9" name="Picture 8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404FFFDC-D733-4C15-BCA1-B9DF616D7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202" y="2956524"/>
            <a:ext cx="606169" cy="6061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9E1B48-21A7-440C-AF12-B773632D3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237" y="2983102"/>
            <a:ext cx="780290" cy="7802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3CCB31-A985-447E-9D68-383D26FA2302}"/>
              </a:ext>
            </a:extLst>
          </p:cNvPr>
          <p:cNvSpPr/>
          <p:nvPr/>
        </p:nvSpPr>
        <p:spPr>
          <a:xfrm>
            <a:off x="3322900" y="3562865"/>
            <a:ext cx="804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VpnGw1</a:t>
            </a:r>
            <a:endParaRPr lang="en-GB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E00019-473D-4B23-A547-C60491D6182F}"/>
              </a:ext>
            </a:extLst>
          </p:cNvPr>
          <p:cNvSpPr/>
          <p:nvPr/>
        </p:nvSpPr>
        <p:spPr bwMode="auto">
          <a:xfrm>
            <a:off x="8234461" y="2057102"/>
            <a:ext cx="3240360" cy="230425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AFC53E76-817A-4E24-9669-619B1AECC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190" y="2956523"/>
            <a:ext cx="606169" cy="606169"/>
          </a:xfrm>
          <a:prstGeom prst="rect">
            <a:avLst/>
          </a:prstGeom>
        </p:spPr>
      </p:pic>
      <p:sp>
        <p:nvSpPr>
          <p:cNvPr id="15" name="Title 16">
            <a:extLst>
              <a:ext uri="{FF2B5EF4-FFF2-40B4-BE49-F238E27FC236}">
                <a16:creationId xmlns:a16="http://schemas.microsoft.com/office/drawing/2014/main" id="{42B52046-0928-4CF6-B0BB-6E1923A7CD20}"/>
              </a:ext>
            </a:extLst>
          </p:cNvPr>
          <p:cNvSpPr txBox="1">
            <a:spLocks/>
          </p:cNvSpPr>
          <p:nvPr/>
        </p:nvSpPr>
        <p:spPr>
          <a:xfrm>
            <a:off x="8938458" y="2097148"/>
            <a:ext cx="1832366" cy="41274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rgbClr val="000000"/>
                </a:solidFill>
              </a:rPr>
              <a:t>On-Premises DC</a:t>
            </a: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8101649B-A1A2-4CD8-B910-D7B25853D314}"/>
              </a:ext>
            </a:extLst>
          </p:cNvPr>
          <p:cNvSpPr txBox="1">
            <a:spLocks/>
          </p:cNvSpPr>
          <p:nvPr/>
        </p:nvSpPr>
        <p:spPr>
          <a:xfrm>
            <a:off x="1791363" y="2097148"/>
            <a:ext cx="1832366" cy="41274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rgbClr val="000000"/>
                </a:solidFill>
              </a:rPr>
              <a:t>Azure vNet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B797AD3B-8D5A-4A46-969B-DA5F9EB29FD0}"/>
              </a:ext>
            </a:extLst>
          </p:cNvPr>
          <p:cNvSpPr/>
          <p:nvPr/>
        </p:nvSpPr>
        <p:spPr bwMode="auto">
          <a:xfrm rot="5400000">
            <a:off x="5977965" y="1115053"/>
            <a:ext cx="504056" cy="4548394"/>
          </a:xfrm>
          <a:prstGeom prst="can">
            <a:avLst/>
          </a:prstGeom>
          <a:solidFill>
            <a:srgbClr val="00B0F0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02796012-0F7E-463A-A987-FE45B72A6383}"/>
              </a:ext>
            </a:extLst>
          </p:cNvPr>
          <p:cNvSpPr/>
          <p:nvPr/>
        </p:nvSpPr>
        <p:spPr bwMode="auto">
          <a:xfrm rot="5400000">
            <a:off x="6126849" y="1190375"/>
            <a:ext cx="219534" cy="4548394"/>
          </a:xfrm>
          <a:prstGeom prst="can">
            <a:avLst/>
          </a:prstGeom>
          <a:solidFill>
            <a:srgbClr val="FF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759161-BA06-487B-9A8C-05A7D290C1BD}"/>
              </a:ext>
            </a:extLst>
          </p:cNvPr>
          <p:cNvSpPr/>
          <p:nvPr/>
        </p:nvSpPr>
        <p:spPr>
          <a:xfrm>
            <a:off x="5629311" y="3310683"/>
            <a:ext cx="1214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BGP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2B3290-6C11-44DE-88A2-26857CB88D0B}"/>
              </a:ext>
            </a:extLst>
          </p:cNvPr>
          <p:cNvSpPr/>
          <p:nvPr/>
        </p:nvSpPr>
        <p:spPr>
          <a:xfrm>
            <a:off x="4683338" y="3086414"/>
            <a:ext cx="1214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IPSec Tunnel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C7E5EDC-64C7-4CB0-AE0A-3CF1654B5B69}"/>
              </a:ext>
            </a:extLst>
          </p:cNvPr>
          <p:cNvSpPr/>
          <p:nvPr/>
        </p:nvSpPr>
        <p:spPr bwMode="auto">
          <a:xfrm rot="10800000">
            <a:off x="4506015" y="3662581"/>
            <a:ext cx="3528392" cy="482751"/>
          </a:xfrm>
          <a:prstGeom prst="rightArrow">
            <a:avLst/>
          </a:prstGeom>
          <a:solidFill>
            <a:srgbClr val="FF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21B1CF-0EFF-4952-9FC3-C4C87B9C6F9D}"/>
              </a:ext>
            </a:extLst>
          </p:cNvPr>
          <p:cNvSpPr/>
          <p:nvPr/>
        </p:nvSpPr>
        <p:spPr>
          <a:xfrm>
            <a:off x="5255908" y="3753726"/>
            <a:ext cx="1975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Advertise 0.0.0.0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B7FFEF7-ABFA-4036-B56E-3E65158E2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9364" y="5081438"/>
            <a:ext cx="2053277" cy="1346495"/>
          </a:xfrm>
          <a:prstGeom prst="rect">
            <a:avLst/>
          </a:prstGeom>
        </p:spPr>
      </p:pic>
      <p:sp>
        <p:nvSpPr>
          <p:cNvPr id="23" name="TextBox 179">
            <a:extLst>
              <a:ext uri="{FF2B5EF4-FFF2-40B4-BE49-F238E27FC236}">
                <a16:creationId xmlns:a16="http://schemas.microsoft.com/office/drawing/2014/main" id="{89B32B13-12DA-41DF-96F1-8619436C860C}"/>
              </a:ext>
            </a:extLst>
          </p:cNvPr>
          <p:cNvSpPr txBox="1"/>
          <p:nvPr/>
        </p:nvSpPr>
        <p:spPr>
          <a:xfrm>
            <a:off x="10405471" y="5668600"/>
            <a:ext cx="1143320" cy="544557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kern="0" dirty="0">
                <a:solidFill>
                  <a:srgbClr val="FFFFFF"/>
                </a:solidFill>
              </a:rPr>
              <a:t>Internet</a:t>
            </a:r>
          </a:p>
        </p:txBody>
      </p:sp>
      <p:pic>
        <p:nvPicPr>
          <p:cNvPr id="2050" name="Picture 2" descr="Image result for router icon">
            <a:extLst>
              <a:ext uri="{FF2B5EF4-FFF2-40B4-BE49-F238E27FC236}">
                <a16:creationId xmlns:a16="http://schemas.microsoft.com/office/drawing/2014/main" id="{D34953B2-9E6A-403A-907D-2507F5712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388" y="4041648"/>
            <a:ext cx="961532" cy="6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12755B-28F3-4531-9843-0FBCE8473027}"/>
              </a:ext>
            </a:extLst>
          </p:cNvPr>
          <p:cNvCxnSpPr>
            <a:cxnSpLocks/>
          </p:cNvCxnSpPr>
          <p:nvPr/>
        </p:nvCxnSpPr>
        <p:spPr>
          <a:xfrm>
            <a:off x="9854641" y="4537051"/>
            <a:ext cx="396044" cy="86409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9BCC29-E055-4148-B224-7D2361C6E416}"/>
              </a:ext>
            </a:extLst>
          </p:cNvPr>
          <p:cNvSpPr/>
          <p:nvPr/>
        </p:nvSpPr>
        <p:spPr bwMode="auto">
          <a:xfrm>
            <a:off x="3857297" y="2592730"/>
            <a:ext cx="6905296" cy="2872649"/>
          </a:xfrm>
          <a:custGeom>
            <a:avLst/>
            <a:gdLst>
              <a:gd name="connsiteX0" fmla="*/ 0 w 6905296"/>
              <a:gd name="connsiteY0" fmla="*/ 360677 h 2872649"/>
              <a:gd name="connsiteX1" fmla="*/ 1324303 w 6905296"/>
              <a:gd name="connsiteY1" fmla="*/ 87408 h 2872649"/>
              <a:gd name="connsiteX2" fmla="*/ 3594537 w 6905296"/>
              <a:gd name="connsiteY2" fmla="*/ 76898 h 2872649"/>
              <a:gd name="connsiteX3" fmla="*/ 5570482 w 6905296"/>
              <a:gd name="connsiteY3" fmla="*/ 1012318 h 2872649"/>
              <a:gd name="connsiteX4" fmla="*/ 6905296 w 6905296"/>
              <a:gd name="connsiteY4" fmla="*/ 2872649 h 287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5296" h="2872649">
                <a:moveTo>
                  <a:pt x="0" y="360677"/>
                </a:moveTo>
                <a:cubicBezTo>
                  <a:pt x="362607" y="247690"/>
                  <a:pt x="725214" y="134704"/>
                  <a:pt x="1324303" y="87408"/>
                </a:cubicBezTo>
                <a:cubicBezTo>
                  <a:pt x="1923393" y="40111"/>
                  <a:pt x="2886841" y="-77254"/>
                  <a:pt x="3594537" y="76898"/>
                </a:cubicBezTo>
                <a:cubicBezTo>
                  <a:pt x="4302233" y="231050"/>
                  <a:pt x="5018689" y="546360"/>
                  <a:pt x="5570482" y="1012318"/>
                </a:cubicBezTo>
                <a:cubicBezTo>
                  <a:pt x="6122275" y="1478277"/>
                  <a:pt x="6513785" y="2175463"/>
                  <a:pt x="6905296" y="2872649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5572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044BC3-EC83-4D44-9900-3FEFE79038A2}"/>
              </a:ext>
            </a:extLst>
          </p:cNvPr>
          <p:cNvSpPr/>
          <p:nvPr/>
        </p:nvSpPr>
        <p:spPr bwMode="auto">
          <a:xfrm>
            <a:off x="457597" y="1811410"/>
            <a:ext cx="7272808" cy="1325812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146" name="Picture 2" descr="Image result for azure expressroute">
            <a:extLst>
              <a:ext uri="{FF2B5EF4-FFF2-40B4-BE49-F238E27FC236}">
                <a16:creationId xmlns:a16="http://schemas.microsoft.com/office/drawing/2014/main" id="{87D8068E-FB55-4C2F-BA3F-4242E9ADF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54141" y="1832243"/>
            <a:ext cx="6940514" cy="364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81" y="1811410"/>
            <a:ext cx="7516578" cy="1635082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Connecting to On-Premises Data </a:t>
            </a:r>
            <a:r>
              <a:rPr lang="en-US" sz="4000" dirty="0" err="1">
                <a:solidFill>
                  <a:schemeClr val="bg1"/>
                </a:solidFill>
              </a:rPr>
              <a:t>Centres</a:t>
            </a:r>
            <a:r>
              <a:rPr lang="en-US" sz="4000" dirty="0">
                <a:solidFill>
                  <a:schemeClr val="bg1"/>
                </a:solidFill>
              </a:rPr>
              <a:t> Using ExpressRoute</a:t>
            </a:r>
          </a:p>
        </p:txBody>
      </p:sp>
    </p:spTree>
    <p:extLst>
      <p:ext uri="{BB962C8B-B14F-4D97-AF65-F5344CB8AC3E}">
        <p14:creationId xmlns:p14="http://schemas.microsoft.com/office/powerpoint/2010/main" val="1179015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81" y="616942"/>
            <a:ext cx="8821582" cy="1275042"/>
          </a:xfrm>
        </p:spPr>
        <p:txBody>
          <a:bodyPr/>
          <a:lstStyle/>
          <a:p>
            <a:pPr algn="ctr"/>
            <a:r>
              <a:rPr lang="en-US" sz="3200" dirty="0"/>
              <a:t>ExpressRoute extends On-Premises networks into the Microsoft Cloud using a </a:t>
            </a:r>
            <a:r>
              <a:rPr lang="en-US" sz="3200" i="1" dirty="0"/>
              <a:t>dedicated connection</a:t>
            </a:r>
            <a:r>
              <a:rPr lang="en-US" sz="3200" dirty="0"/>
              <a:t>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54AB96-04DD-4F76-9BDA-A5D028E0843A}"/>
              </a:ext>
            </a:extLst>
          </p:cNvPr>
          <p:cNvSpPr/>
          <p:nvPr/>
        </p:nvSpPr>
        <p:spPr bwMode="auto">
          <a:xfrm>
            <a:off x="998259" y="3219781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D4664435-223C-4BD3-B050-D613F88A7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540758" y="3296668"/>
            <a:ext cx="571185" cy="571185"/>
          </a:xfrm>
          <a:prstGeom prst="rect">
            <a:avLst/>
          </a:prstGeom>
          <a:noFill/>
        </p:spPr>
      </p:pic>
      <p:pic>
        <p:nvPicPr>
          <p:cNvPr id="7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B8866595-A7DD-4563-9C29-E280F8F94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142275" y="3978304"/>
            <a:ext cx="571185" cy="571185"/>
          </a:xfrm>
          <a:prstGeom prst="rect">
            <a:avLst/>
          </a:prstGeom>
          <a:noFill/>
        </p:spPr>
      </p:pic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BCC6DE37-74BC-4B2F-A6CD-C9275C732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898359" y="3978303"/>
            <a:ext cx="571185" cy="571185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C73524-BA61-4800-B3D8-EBA9C3D23A1D}"/>
              </a:ext>
            </a:extLst>
          </p:cNvPr>
          <p:cNvSpPr/>
          <p:nvPr/>
        </p:nvSpPr>
        <p:spPr bwMode="auto">
          <a:xfrm>
            <a:off x="2654442" y="3812628"/>
            <a:ext cx="1368152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D789BA-5111-4CD4-B90A-CEE041D4D57E}"/>
              </a:ext>
            </a:extLst>
          </p:cNvPr>
          <p:cNvSpPr/>
          <p:nvPr/>
        </p:nvSpPr>
        <p:spPr bwMode="auto">
          <a:xfrm>
            <a:off x="4029077" y="3435805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B515B5-CBBD-478D-BAB5-B5A0ADD2C9B7}"/>
              </a:ext>
            </a:extLst>
          </p:cNvPr>
          <p:cNvSpPr/>
          <p:nvPr/>
        </p:nvSpPr>
        <p:spPr>
          <a:xfrm>
            <a:off x="4137349" y="3625114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Partner Edge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1DAFF8-BD87-434A-98F7-4E625A974BF7}"/>
              </a:ext>
            </a:extLst>
          </p:cNvPr>
          <p:cNvSpPr/>
          <p:nvPr/>
        </p:nvSpPr>
        <p:spPr bwMode="auto">
          <a:xfrm>
            <a:off x="6771863" y="3435805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7F6B52-1B4B-4DDF-8DCF-70B8E032E6B5}"/>
              </a:ext>
            </a:extLst>
          </p:cNvPr>
          <p:cNvSpPr/>
          <p:nvPr/>
        </p:nvSpPr>
        <p:spPr>
          <a:xfrm>
            <a:off x="6880135" y="3655137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Microsoft Edge</a:t>
            </a:r>
            <a:endParaRPr lang="en-GB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30810066-BC3E-4AE4-9B03-89803760395C}"/>
              </a:ext>
            </a:extLst>
          </p:cNvPr>
          <p:cNvSpPr/>
          <p:nvPr/>
        </p:nvSpPr>
        <p:spPr bwMode="auto">
          <a:xfrm rot="16200000">
            <a:off x="5928053" y="3030525"/>
            <a:ext cx="306504" cy="1368152"/>
          </a:xfrm>
          <a:prstGeom prst="can">
            <a:avLst/>
          </a:prstGeom>
          <a:solidFill>
            <a:srgbClr val="00B05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121956B3-ACD7-421B-9843-AF0160C6D848}"/>
              </a:ext>
            </a:extLst>
          </p:cNvPr>
          <p:cNvSpPr/>
          <p:nvPr/>
        </p:nvSpPr>
        <p:spPr bwMode="auto">
          <a:xfrm rot="16200000">
            <a:off x="5928052" y="3514663"/>
            <a:ext cx="306504" cy="1368152"/>
          </a:xfrm>
          <a:prstGeom prst="can">
            <a:avLst/>
          </a:prstGeom>
          <a:solidFill>
            <a:srgbClr val="FF0000">
              <a:alpha val="6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3871BC-CBA4-4328-B663-10A5BA7F53C8}"/>
              </a:ext>
            </a:extLst>
          </p:cNvPr>
          <p:cNvSpPr/>
          <p:nvPr/>
        </p:nvSpPr>
        <p:spPr>
          <a:xfrm>
            <a:off x="5512534" y="3506851"/>
            <a:ext cx="118730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Primary Connection</a:t>
            </a:r>
            <a:endParaRPr lang="en-GB" sz="10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24EFBB-EDF3-4189-A6C3-B79A52876192}"/>
              </a:ext>
            </a:extLst>
          </p:cNvPr>
          <p:cNvSpPr/>
          <p:nvPr/>
        </p:nvSpPr>
        <p:spPr>
          <a:xfrm>
            <a:off x="5504300" y="3993396"/>
            <a:ext cx="12302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Secondary Connection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B9743A8-C20B-4CD4-8043-538BB993236A}"/>
              </a:ext>
            </a:extLst>
          </p:cNvPr>
          <p:cNvSpPr/>
          <p:nvPr/>
        </p:nvSpPr>
        <p:spPr bwMode="auto">
          <a:xfrm>
            <a:off x="9135163" y="1841078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89F2A6-DDA0-492E-B258-BCDAF5A3FC78}"/>
              </a:ext>
            </a:extLst>
          </p:cNvPr>
          <p:cNvSpPr/>
          <p:nvPr/>
        </p:nvSpPr>
        <p:spPr bwMode="auto">
          <a:xfrm>
            <a:off x="9135163" y="4659941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4043E0E0-1EB0-4D2E-8791-6CBDDC9BA807}"/>
              </a:ext>
            </a:extLst>
          </p:cNvPr>
          <p:cNvSpPr/>
          <p:nvPr/>
        </p:nvSpPr>
        <p:spPr bwMode="auto">
          <a:xfrm rot="5400000">
            <a:off x="7733654" y="4238444"/>
            <a:ext cx="1188132" cy="1635082"/>
          </a:xfrm>
          <a:prstGeom prst="bentUpArrow">
            <a:avLst>
              <a:gd name="adj1" fmla="val 16455"/>
              <a:gd name="adj2" fmla="val 14155"/>
              <a:gd name="adj3" fmla="val 23685"/>
            </a:avLst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76583DE9-74C3-416C-8042-3434DDAFEBBF}"/>
              </a:ext>
            </a:extLst>
          </p:cNvPr>
          <p:cNvSpPr/>
          <p:nvPr/>
        </p:nvSpPr>
        <p:spPr bwMode="auto">
          <a:xfrm rot="5400000" flipH="1">
            <a:off x="7813377" y="2103921"/>
            <a:ext cx="1028686" cy="1635082"/>
          </a:xfrm>
          <a:prstGeom prst="bentUpArrow">
            <a:avLst>
              <a:gd name="adj1" fmla="val 16455"/>
              <a:gd name="adj2" fmla="val 14155"/>
              <a:gd name="adj3" fmla="val 23685"/>
            </a:avLst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305C6F-C3D8-4FB9-A5AB-43C9136ED13D}"/>
              </a:ext>
            </a:extLst>
          </p:cNvPr>
          <p:cNvGrpSpPr/>
          <p:nvPr/>
        </p:nvGrpSpPr>
        <p:grpSpPr>
          <a:xfrm>
            <a:off x="9711227" y="5091671"/>
            <a:ext cx="1170439" cy="576382"/>
            <a:chOff x="781358" y="3198348"/>
            <a:chExt cx="2232248" cy="1066147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32D9D70-D3CC-43A0-ABC0-DB14B7F87800}"/>
                </a:ext>
              </a:extLst>
            </p:cNvPr>
            <p:cNvSpPr/>
            <p:nvPr/>
          </p:nvSpPr>
          <p:spPr bwMode="auto">
            <a:xfrm>
              <a:off x="781358" y="3198348"/>
              <a:ext cx="2232248" cy="1066147"/>
            </a:xfrm>
            <a:prstGeom prst="roundRect">
              <a:avLst/>
            </a:prstGeom>
            <a:solidFill>
              <a:srgbClr val="00B0F0">
                <a:alpha val="7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43E169E-85EF-40AB-A185-547C3AA60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9273" y="3202586"/>
              <a:ext cx="780290" cy="780290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8B1C233-0DC5-4DAD-9878-138E3DD10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4081" y="5508984"/>
            <a:ext cx="318137" cy="318137"/>
          </a:xfrm>
          <a:prstGeom prst="rect">
            <a:avLst/>
          </a:prstGeom>
        </p:spPr>
      </p:pic>
      <p:pic>
        <p:nvPicPr>
          <p:cNvPr id="28" name="Picture 27" descr="A close up of a sign&#10;&#10;Description generated with high confidence">
            <a:extLst>
              <a:ext uri="{FF2B5EF4-FFF2-40B4-BE49-F238E27FC236}">
                <a16:creationId xmlns:a16="http://schemas.microsoft.com/office/drawing/2014/main" id="{97236044-CD35-4E53-9F9C-5DE6C6A37E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5115" y="1998972"/>
            <a:ext cx="390145" cy="3901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57A42-E15F-4FB9-8A80-D47905E81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7182" y="2373800"/>
            <a:ext cx="390145" cy="390145"/>
          </a:xfrm>
          <a:prstGeom prst="rect">
            <a:avLst/>
          </a:prstGeom>
        </p:spPr>
      </p:pic>
      <p:pic>
        <p:nvPicPr>
          <p:cNvPr id="6144" name="Picture 6143">
            <a:extLst>
              <a:ext uri="{FF2B5EF4-FFF2-40B4-BE49-F238E27FC236}">
                <a16:creationId xmlns:a16="http://schemas.microsoft.com/office/drawing/2014/main" id="{0153EC18-3B5C-49EA-A7A1-C86D6776DC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5115" y="2763885"/>
            <a:ext cx="390145" cy="390145"/>
          </a:xfrm>
          <a:prstGeom prst="rect">
            <a:avLst/>
          </a:prstGeom>
        </p:spPr>
      </p:pic>
      <p:pic>
        <p:nvPicPr>
          <p:cNvPr id="6147" name="Picture 6146" descr="A close up of a logo&#10;&#10;Description generated with high confidence">
            <a:extLst>
              <a:ext uri="{FF2B5EF4-FFF2-40B4-BE49-F238E27FC236}">
                <a16:creationId xmlns:a16="http://schemas.microsoft.com/office/drawing/2014/main" id="{BBC3A7A2-4F36-43E1-A862-F3F68844DA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97411" y="2763885"/>
            <a:ext cx="390145" cy="390145"/>
          </a:xfrm>
          <a:prstGeom prst="rect">
            <a:avLst/>
          </a:prstGeom>
        </p:spPr>
      </p:pic>
      <p:pic>
        <p:nvPicPr>
          <p:cNvPr id="6149" name="Picture 6148" descr="A close up of a sign&#10;&#10;Description generated with high confidence">
            <a:extLst>
              <a:ext uri="{FF2B5EF4-FFF2-40B4-BE49-F238E27FC236}">
                <a16:creationId xmlns:a16="http://schemas.microsoft.com/office/drawing/2014/main" id="{BA42AFED-33A1-495C-A460-2705DF895D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89319" y="1981354"/>
            <a:ext cx="390145" cy="39014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007CD8A-359F-403D-8802-839E58D54C29}"/>
              </a:ext>
            </a:extLst>
          </p:cNvPr>
          <p:cNvSpPr/>
          <p:nvPr/>
        </p:nvSpPr>
        <p:spPr>
          <a:xfrm>
            <a:off x="1250546" y="4692199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4688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97" y="1120998"/>
            <a:ext cx="7632848" cy="1275042"/>
          </a:xfrm>
        </p:spPr>
        <p:txBody>
          <a:bodyPr/>
          <a:lstStyle/>
          <a:p>
            <a:r>
              <a:rPr lang="en-US" sz="6000" dirty="0"/>
              <a:t>Why ExpressRoute?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D489A0-1135-42CA-9504-9E376416BF2D}"/>
              </a:ext>
            </a:extLst>
          </p:cNvPr>
          <p:cNvSpPr/>
          <p:nvPr/>
        </p:nvSpPr>
        <p:spPr bwMode="auto">
          <a:xfrm>
            <a:off x="601613" y="2129110"/>
            <a:ext cx="7200800" cy="864096"/>
          </a:xfrm>
          <a:prstGeom prst="roundRect">
            <a:avLst/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CC8B46-74D4-48DB-A579-957F8959B071}"/>
              </a:ext>
            </a:extLst>
          </p:cNvPr>
          <p:cNvSpPr/>
          <p:nvPr/>
        </p:nvSpPr>
        <p:spPr>
          <a:xfrm>
            <a:off x="716218" y="2299548"/>
            <a:ext cx="5502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Predictable performance &amp; latency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A68C23D-4BFE-4D4E-AD3C-49225CD6746E}"/>
              </a:ext>
            </a:extLst>
          </p:cNvPr>
          <p:cNvSpPr/>
          <p:nvPr/>
        </p:nvSpPr>
        <p:spPr bwMode="auto">
          <a:xfrm>
            <a:off x="594100" y="3101074"/>
            <a:ext cx="7200800" cy="864096"/>
          </a:xfrm>
          <a:prstGeom prst="roundRect">
            <a:avLst/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75EE59-CC88-431F-862E-809282ED5CD0}"/>
              </a:ext>
            </a:extLst>
          </p:cNvPr>
          <p:cNvSpPr/>
          <p:nvPr/>
        </p:nvSpPr>
        <p:spPr>
          <a:xfrm>
            <a:off x="708705" y="3271512"/>
            <a:ext cx="27671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High throughput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33440C2-1A6D-4759-9853-97ECF6E76ED3}"/>
              </a:ext>
            </a:extLst>
          </p:cNvPr>
          <p:cNvSpPr/>
          <p:nvPr/>
        </p:nvSpPr>
        <p:spPr bwMode="auto">
          <a:xfrm>
            <a:off x="596121" y="4135608"/>
            <a:ext cx="7200800" cy="864096"/>
          </a:xfrm>
          <a:prstGeom prst="roundRect">
            <a:avLst/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02FFDA-9220-4363-BFD1-B64ED74A60CF}"/>
              </a:ext>
            </a:extLst>
          </p:cNvPr>
          <p:cNvSpPr/>
          <p:nvPr/>
        </p:nvSpPr>
        <p:spPr>
          <a:xfrm>
            <a:off x="710726" y="4306046"/>
            <a:ext cx="3190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Built-in redundancy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29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31" grpId="0" animBg="1"/>
      <p:bldP spid="32" grpId="0"/>
      <p:bldP spid="3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A vNet must be configured with at least one IP address space.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3110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7843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36C708-6F5B-48B4-997E-2A1FA30F9D49}"/>
              </a:ext>
            </a:extLst>
          </p:cNvPr>
          <p:cNvSpPr/>
          <p:nvPr/>
        </p:nvSpPr>
        <p:spPr bwMode="auto">
          <a:xfrm>
            <a:off x="601613" y="2222220"/>
            <a:ext cx="7560840" cy="1779098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41" y="256902"/>
            <a:ext cx="10729192" cy="1275042"/>
          </a:xfrm>
        </p:spPr>
        <p:txBody>
          <a:bodyPr/>
          <a:lstStyle/>
          <a:p>
            <a:pPr algn="ctr"/>
            <a:r>
              <a:rPr lang="en-US" sz="6000" dirty="0"/>
              <a:t>Three ER Connectivity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015F5-EE3C-422B-ADBB-073167B5A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302" y="1501220"/>
            <a:ext cx="2571336" cy="4510921"/>
          </a:xfrm>
          <a:prstGeom prst="rect">
            <a:avLst/>
          </a:prstGeom>
        </p:spPr>
      </p:pic>
      <p:sp>
        <p:nvSpPr>
          <p:cNvPr id="16" name="Title 16">
            <a:extLst>
              <a:ext uri="{FF2B5EF4-FFF2-40B4-BE49-F238E27FC236}">
                <a16:creationId xmlns:a16="http://schemas.microsoft.com/office/drawing/2014/main" id="{202D482B-7A32-4C4E-B833-FC2F9D502356}"/>
              </a:ext>
            </a:extLst>
          </p:cNvPr>
          <p:cNvSpPr txBox="1">
            <a:spLocks/>
          </p:cNvSpPr>
          <p:nvPr/>
        </p:nvSpPr>
        <p:spPr>
          <a:xfrm>
            <a:off x="241573" y="2222220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9600" dirty="0"/>
              <a:t>1. </a:t>
            </a:r>
            <a:r>
              <a:rPr lang="en-GB" sz="3200" dirty="0"/>
              <a:t>Co-located Cloud Exchange.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F0067-246A-49A7-B2C5-15A931BC5E2A}"/>
              </a:ext>
            </a:extLst>
          </p:cNvPr>
          <p:cNvSpPr/>
          <p:nvPr/>
        </p:nvSpPr>
        <p:spPr>
          <a:xfrm>
            <a:off x="880407" y="3464238"/>
            <a:ext cx="7426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Virtual cross connect to MS cloud through provider’s Ethernet exchange.</a:t>
            </a:r>
          </a:p>
        </p:txBody>
      </p:sp>
    </p:spTree>
    <p:extLst>
      <p:ext uri="{BB962C8B-B14F-4D97-AF65-F5344CB8AC3E}">
        <p14:creationId xmlns:p14="http://schemas.microsoft.com/office/powerpoint/2010/main" val="19543385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36C708-6F5B-48B4-997E-2A1FA30F9D49}"/>
              </a:ext>
            </a:extLst>
          </p:cNvPr>
          <p:cNvSpPr/>
          <p:nvPr/>
        </p:nvSpPr>
        <p:spPr bwMode="auto">
          <a:xfrm>
            <a:off x="601613" y="2222220"/>
            <a:ext cx="7560840" cy="2067130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41" y="256902"/>
            <a:ext cx="10729192" cy="1275042"/>
          </a:xfrm>
        </p:spPr>
        <p:txBody>
          <a:bodyPr/>
          <a:lstStyle/>
          <a:p>
            <a:pPr algn="ctr"/>
            <a:r>
              <a:rPr lang="en-US" sz="6000" dirty="0"/>
              <a:t>Three ER Connectivity Models</a:t>
            </a: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202D482B-7A32-4C4E-B833-FC2F9D502356}"/>
              </a:ext>
            </a:extLst>
          </p:cNvPr>
          <p:cNvSpPr txBox="1">
            <a:spLocks/>
          </p:cNvSpPr>
          <p:nvPr/>
        </p:nvSpPr>
        <p:spPr>
          <a:xfrm>
            <a:off x="794325" y="2237953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sz="9600" dirty="0"/>
              <a:t>2. </a:t>
            </a:r>
            <a:r>
              <a:rPr lang="en-GB" sz="3200" dirty="0"/>
              <a:t>Point-to-point Ethernet.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F0067-246A-49A7-B2C5-15A931BC5E2A}"/>
              </a:ext>
            </a:extLst>
          </p:cNvPr>
          <p:cNvSpPr/>
          <p:nvPr/>
        </p:nvSpPr>
        <p:spPr>
          <a:xfrm>
            <a:off x="880407" y="3464238"/>
            <a:ext cx="7426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Connect on-premises datacenters/offices to the Microsoft cloud through point-to-point Ethernet links.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6271C5-DB04-40C6-95EA-68EF9F9A4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319" y="1504669"/>
            <a:ext cx="2745543" cy="48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648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36C708-6F5B-48B4-997E-2A1FA30F9D49}"/>
              </a:ext>
            </a:extLst>
          </p:cNvPr>
          <p:cNvSpPr/>
          <p:nvPr/>
        </p:nvSpPr>
        <p:spPr bwMode="auto">
          <a:xfrm>
            <a:off x="601613" y="2222220"/>
            <a:ext cx="7560840" cy="2067130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41" y="256902"/>
            <a:ext cx="10729192" cy="1275042"/>
          </a:xfrm>
        </p:spPr>
        <p:txBody>
          <a:bodyPr/>
          <a:lstStyle/>
          <a:p>
            <a:pPr algn="ctr"/>
            <a:r>
              <a:rPr lang="en-US" sz="6000" dirty="0"/>
              <a:t>Three ER Connectivity Models</a:t>
            </a: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202D482B-7A32-4C4E-B833-FC2F9D502356}"/>
              </a:ext>
            </a:extLst>
          </p:cNvPr>
          <p:cNvSpPr txBox="1">
            <a:spLocks/>
          </p:cNvSpPr>
          <p:nvPr/>
        </p:nvSpPr>
        <p:spPr>
          <a:xfrm>
            <a:off x="794325" y="2237953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sz="9600" dirty="0"/>
              <a:t>3. </a:t>
            </a:r>
            <a:r>
              <a:rPr lang="en-GB" sz="3200" dirty="0"/>
              <a:t>IPVPN (Any-to-Any).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F0067-246A-49A7-B2C5-15A931BC5E2A}"/>
              </a:ext>
            </a:extLst>
          </p:cNvPr>
          <p:cNvSpPr/>
          <p:nvPr/>
        </p:nvSpPr>
        <p:spPr>
          <a:xfrm>
            <a:off x="880408" y="3464238"/>
            <a:ext cx="7066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Integrate your WAN with the Microsoft cloud using any-to-any connectivity typically MPLS VPN</a:t>
            </a:r>
            <a:r>
              <a:rPr lang="en-US" i="1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7D352-F101-4E4F-B02A-7C7BC9420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409" y="1674969"/>
            <a:ext cx="2520280" cy="422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350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36C708-6F5B-48B4-997E-2A1FA30F9D49}"/>
              </a:ext>
            </a:extLst>
          </p:cNvPr>
          <p:cNvSpPr/>
          <p:nvPr/>
        </p:nvSpPr>
        <p:spPr bwMode="auto">
          <a:xfrm>
            <a:off x="2713157" y="1463713"/>
            <a:ext cx="7560840" cy="1743925"/>
          </a:xfrm>
          <a:prstGeom prst="roundRect">
            <a:avLst/>
          </a:prstGeom>
          <a:solidFill>
            <a:srgbClr val="FF0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41" y="256902"/>
            <a:ext cx="10729192" cy="1275042"/>
          </a:xfrm>
        </p:spPr>
        <p:txBody>
          <a:bodyPr/>
          <a:lstStyle/>
          <a:p>
            <a:pPr algn="ctr"/>
            <a:r>
              <a:rPr lang="en-US" sz="6000" dirty="0"/>
              <a:t>Two Peering Types</a:t>
            </a: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202D482B-7A32-4C4E-B833-FC2F9D502356}"/>
              </a:ext>
            </a:extLst>
          </p:cNvPr>
          <p:cNvSpPr txBox="1">
            <a:spLocks/>
          </p:cNvSpPr>
          <p:nvPr/>
        </p:nvSpPr>
        <p:spPr>
          <a:xfrm>
            <a:off x="2905869" y="1479446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sz="9600" dirty="0">
                <a:solidFill>
                  <a:schemeClr val="bg1"/>
                </a:solidFill>
              </a:rPr>
              <a:t>1. </a:t>
            </a:r>
            <a:r>
              <a:rPr lang="en-GB" sz="3200" dirty="0">
                <a:solidFill>
                  <a:schemeClr val="bg1"/>
                </a:solidFill>
              </a:rPr>
              <a:t>Private Peering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F0067-246A-49A7-B2C5-15A931BC5E2A}"/>
              </a:ext>
            </a:extLst>
          </p:cNvPr>
          <p:cNvSpPr/>
          <p:nvPr/>
        </p:nvSpPr>
        <p:spPr>
          <a:xfrm>
            <a:off x="2991952" y="2705731"/>
            <a:ext cx="7066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bg1"/>
                </a:solidFill>
              </a:rPr>
              <a:t>Connect to Azure services deployed within a virtual network.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851606" y="4147316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394105" y="4224203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95622" y="4905839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751706" y="4905838"/>
            <a:ext cx="571185" cy="571185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4CB060-C762-4DFB-953A-43B935A70E6D}"/>
              </a:ext>
            </a:extLst>
          </p:cNvPr>
          <p:cNvSpPr/>
          <p:nvPr/>
        </p:nvSpPr>
        <p:spPr bwMode="auto">
          <a:xfrm>
            <a:off x="2507789" y="4740163"/>
            <a:ext cx="1368152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3FA185-BF70-4A77-8335-2F0B472E862D}"/>
              </a:ext>
            </a:extLst>
          </p:cNvPr>
          <p:cNvSpPr/>
          <p:nvPr/>
        </p:nvSpPr>
        <p:spPr bwMode="auto">
          <a:xfrm>
            <a:off x="3882424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4DF633-CD5C-4B42-9434-38AD385E0A96}"/>
              </a:ext>
            </a:extLst>
          </p:cNvPr>
          <p:cNvSpPr/>
          <p:nvPr/>
        </p:nvSpPr>
        <p:spPr>
          <a:xfrm>
            <a:off x="3990696" y="4552649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Partner Edge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519506-EDE7-49D7-AB82-FBE369D2310A}"/>
              </a:ext>
            </a:extLst>
          </p:cNvPr>
          <p:cNvSpPr/>
          <p:nvPr/>
        </p:nvSpPr>
        <p:spPr bwMode="auto">
          <a:xfrm>
            <a:off x="6625210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425B20-2A34-4D61-8A17-AE1388458512}"/>
              </a:ext>
            </a:extLst>
          </p:cNvPr>
          <p:cNvSpPr/>
          <p:nvPr/>
        </p:nvSpPr>
        <p:spPr>
          <a:xfrm>
            <a:off x="6733482" y="4582672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Microsoft Edge</a:t>
            </a:r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23335A5-E107-4E6E-B209-0B9232316BFE}"/>
              </a:ext>
            </a:extLst>
          </p:cNvPr>
          <p:cNvSpPr/>
          <p:nvPr/>
        </p:nvSpPr>
        <p:spPr bwMode="auto">
          <a:xfrm>
            <a:off x="9386793" y="4147316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496515-F74B-42A1-9535-F0AF9B0B7A11}"/>
              </a:ext>
            </a:extLst>
          </p:cNvPr>
          <p:cNvGrpSpPr/>
          <p:nvPr/>
        </p:nvGrpSpPr>
        <p:grpSpPr>
          <a:xfrm>
            <a:off x="9962857" y="4579046"/>
            <a:ext cx="1170439" cy="576382"/>
            <a:chOff x="781358" y="3198348"/>
            <a:chExt cx="2232248" cy="1066147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8FCB931-E9D6-4543-AE64-080AFBBBA064}"/>
                </a:ext>
              </a:extLst>
            </p:cNvPr>
            <p:cNvSpPr/>
            <p:nvPr/>
          </p:nvSpPr>
          <p:spPr bwMode="auto">
            <a:xfrm>
              <a:off x="781358" y="3198348"/>
              <a:ext cx="2232248" cy="1066147"/>
            </a:xfrm>
            <a:prstGeom prst="roundRect">
              <a:avLst/>
            </a:prstGeom>
            <a:solidFill>
              <a:srgbClr val="00B0F0">
                <a:alpha val="7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69D6977-001A-4AE0-B77C-A838F6236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9273" y="3202586"/>
              <a:ext cx="780290" cy="780290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C1B301B5-8CC8-4B2A-9327-7581A2D85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5711" y="4996359"/>
            <a:ext cx="318137" cy="31813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4D4E98E-200F-482D-B7D9-B04F88930517}"/>
              </a:ext>
            </a:extLst>
          </p:cNvPr>
          <p:cNvSpPr/>
          <p:nvPr/>
        </p:nvSpPr>
        <p:spPr bwMode="auto">
          <a:xfrm>
            <a:off x="5275042" y="4740163"/>
            <a:ext cx="1331372" cy="254466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8012158" y="4740163"/>
            <a:ext cx="1398289" cy="254466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B550B4-4B7C-4D4E-BDF4-E510E10DC217}"/>
              </a:ext>
            </a:extLst>
          </p:cNvPr>
          <p:cNvCxnSpPr>
            <a:cxnSpLocks/>
          </p:cNvCxnSpPr>
          <p:nvPr/>
        </p:nvCxnSpPr>
        <p:spPr>
          <a:xfrm>
            <a:off x="5237298" y="5587476"/>
            <a:ext cx="4149291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38045A2-1E5B-44CE-936B-79A3B8CE2D05}"/>
              </a:ext>
            </a:extLst>
          </p:cNvPr>
          <p:cNvSpPr/>
          <p:nvPr/>
        </p:nvSpPr>
        <p:spPr>
          <a:xfrm>
            <a:off x="6489836" y="5573516"/>
            <a:ext cx="1657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Private Peering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E0DD88-8CB5-4DC0-9FF1-47DA3AD831A9}"/>
              </a:ext>
            </a:extLst>
          </p:cNvPr>
          <p:cNvSpPr/>
          <p:nvPr/>
        </p:nvSpPr>
        <p:spPr>
          <a:xfrm>
            <a:off x="1103893" y="5561894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3955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36C708-6F5B-48B4-997E-2A1FA30F9D49}"/>
              </a:ext>
            </a:extLst>
          </p:cNvPr>
          <p:cNvSpPr/>
          <p:nvPr/>
        </p:nvSpPr>
        <p:spPr bwMode="auto">
          <a:xfrm>
            <a:off x="2652258" y="1435959"/>
            <a:ext cx="7560840" cy="1972886"/>
          </a:xfrm>
          <a:prstGeom prst="roundRect">
            <a:avLst/>
          </a:prstGeom>
          <a:solidFill>
            <a:srgbClr val="FF0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6">
            <a:extLst>
              <a:ext uri="{FF2B5EF4-FFF2-40B4-BE49-F238E27FC236}">
                <a16:creationId xmlns:a16="http://schemas.microsoft.com/office/drawing/2014/main" id="{440030B4-006A-4327-901E-F75103B6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41" y="256902"/>
            <a:ext cx="10729192" cy="1275042"/>
          </a:xfrm>
        </p:spPr>
        <p:txBody>
          <a:bodyPr/>
          <a:lstStyle/>
          <a:p>
            <a:pPr algn="ctr"/>
            <a:r>
              <a:rPr lang="en-US" sz="6000" dirty="0"/>
              <a:t>Two Peering Types</a:t>
            </a: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202D482B-7A32-4C4E-B833-FC2F9D502356}"/>
              </a:ext>
            </a:extLst>
          </p:cNvPr>
          <p:cNvSpPr txBox="1">
            <a:spLocks/>
          </p:cNvSpPr>
          <p:nvPr/>
        </p:nvSpPr>
        <p:spPr>
          <a:xfrm>
            <a:off x="2844970" y="1451692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GB" sz="9600" dirty="0">
                <a:solidFill>
                  <a:schemeClr val="bg1"/>
                </a:solidFill>
              </a:rPr>
              <a:t>2. </a:t>
            </a:r>
            <a:r>
              <a:rPr lang="en-GB" sz="3200" dirty="0">
                <a:solidFill>
                  <a:schemeClr val="bg1"/>
                </a:solidFill>
              </a:rPr>
              <a:t>Microsoft Peering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F0067-246A-49A7-B2C5-15A931BC5E2A}"/>
              </a:ext>
            </a:extLst>
          </p:cNvPr>
          <p:cNvSpPr/>
          <p:nvPr/>
        </p:nvSpPr>
        <p:spPr>
          <a:xfrm>
            <a:off x="2931053" y="2677977"/>
            <a:ext cx="7066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bg1"/>
                </a:solidFill>
              </a:rPr>
              <a:t>Connect to Azure PaaS services (storage, SQL, Web Apps, etc) </a:t>
            </a:r>
          </a:p>
          <a:p>
            <a:r>
              <a:rPr lang="en-GB" i="1" dirty="0">
                <a:solidFill>
                  <a:schemeClr val="bg1"/>
                </a:solidFill>
              </a:rPr>
              <a:t>and SaaS services (O365, etc).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851606" y="4147316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394105" y="4224203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95622" y="4905839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751706" y="4905838"/>
            <a:ext cx="571185" cy="571185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4CB060-C762-4DFB-953A-43B935A70E6D}"/>
              </a:ext>
            </a:extLst>
          </p:cNvPr>
          <p:cNvSpPr/>
          <p:nvPr/>
        </p:nvSpPr>
        <p:spPr bwMode="auto">
          <a:xfrm>
            <a:off x="2507789" y="4740163"/>
            <a:ext cx="1368152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3FA185-BF70-4A77-8335-2F0B472E862D}"/>
              </a:ext>
            </a:extLst>
          </p:cNvPr>
          <p:cNvSpPr/>
          <p:nvPr/>
        </p:nvSpPr>
        <p:spPr bwMode="auto">
          <a:xfrm>
            <a:off x="3882424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4DF633-CD5C-4B42-9434-38AD385E0A96}"/>
              </a:ext>
            </a:extLst>
          </p:cNvPr>
          <p:cNvSpPr/>
          <p:nvPr/>
        </p:nvSpPr>
        <p:spPr>
          <a:xfrm>
            <a:off x="3990696" y="4552649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Partner Edge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519506-EDE7-49D7-AB82-FBE369D2310A}"/>
              </a:ext>
            </a:extLst>
          </p:cNvPr>
          <p:cNvSpPr/>
          <p:nvPr/>
        </p:nvSpPr>
        <p:spPr bwMode="auto">
          <a:xfrm>
            <a:off x="6625210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425B20-2A34-4D61-8A17-AE1388458512}"/>
              </a:ext>
            </a:extLst>
          </p:cNvPr>
          <p:cNvSpPr/>
          <p:nvPr/>
        </p:nvSpPr>
        <p:spPr>
          <a:xfrm>
            <a:off x="6733482" y="4582672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Microsoft Edge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D4E98E-200F-482D-B7D9-B04F88930517}"/>
              </a:ext>
            </a:extLst>
          </p:cNvPr>
          <p:cNvSpPr/>
          <p:nvPr/>
        </p:nvSpPr>
        <p:spPr bwMode="auto">
          <a:xfrm>
            <a:off x="5275042" y="4740163"/>
            <a:ext cx="1331372" cy="254466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8012158" y="4740163"/>
            <a:ext cx="1398289" cy="254466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B550B4-4B7C-4D4E-BDF4-E510E10DC217}"/>
              </a:ext>
            </a:extLst>
          </p:cNvPr>
          <p:cNvCxnSpPr>
            <a:cxnSpLocks/>
          </p:cNvCxnSpPr>
          <p:nvPr/>
        </p:nvCxnSpPr>
        <p:spPr>
          <a:xfrm>
            <a:off x="5237298" y="5587476"/>
            <a:ext cx="414929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38045A2-1E5B-44CE-936B-79A3B8CE2D05}"/>
              </a:ext>
            </a:extLst>
          </p:cNvPr>
          <p:cNvSpPr/>
          <p:nvPr/>
        </p:nvSpPr>
        <p:spPr>
          <a:xfrm>
            <a:off x="6432678" y="5605015"/>
            <a:ext cx="1925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Microsoft Peering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C63F89-0AF9-44B4-AADC-E90B03762783}"/>
              </a:ext>
            </a:extLst>
          </p:cNvPr>
          <p:cNvSpPr/>
          <p:nvPr/>
        </p:nvSpPr>
        <p:spPr bwMode="auto">
          <a:xfrm>
            <a:off x="9414574" y="4129777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id="{BF40330E-B2AF-4F06-8A80-6527A09C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526" y="4287671"/>
            <a:ext cx="390145" cy="3901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455AF6-6A8E-4048-B241-8E2860B3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6593" y="4662499"/>
            <a:ext cx="390145" cy="3901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94836B-CB5B-4868-8C87-276E2E099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4526" y="5052584"/>
            <a:ext cx="390145" cy="390145"/>
          </a:xfrm>
          <a:prstGeom prst="rect">
            <a:avLst/>
          </a:prstGeom>
        </p:spPr>
      </p:pic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A2A94FC0-0DEE-4321-A1A7-8A58A0A69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6822" y="5052584"/>
            <a:ext cx="390145" cy="390145"/>
          </a:xfrm>
          <a:prstGeom prst="rect">
            <a:avLst/>
          </a:prstGeom>
        </p:spPr>
      </p:pic>
      <p:pic>
        <p:nvPicPr>
          <p:cNvPr id="33" name="Picture 32" descr="A close up of a sign&#10;&#10;Description generated with high confidence">
            <a:extLst>
              <a:ext uri="{FF2B5EF4-FFF2-40B4-BE49-F238E27FC236}">
                <a16:creationId xmlns:a16="http://schemas.microsoft.com/office/drawing/2014/main" id="{552F8C9E-F932-49A8-B111-F80D5A82B6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68730" y="4270053"/>
            <a:ext cx="390145" cy="39014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6576DC4-D41F-4F3D-BFD7-E8D0FF146421}"/>
              </a:ext>
            </a:extLst>
          </p:cNvPr>
          <p:cNvSpPr/>
          <p:nvPr/>
        </p:nvSpPr>
        <p:spPr>
          <a:xfrm>
            <a:off x="1103893" y="5584553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44574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36C708-6F5B-48B4-997E-2A1FA30F9D49}"/>
              </a:ext>
            </a:extLst>
          </p:cNvPr>
          <p:cNvSpPr/>
          <p:nvPr/>
        </p:nvSpPr>
        <p:spPr bwMode="auto">
          <a:xfrm>
            <a:off x="1965291" y="2290467"/>
            <a:ext cx="9097762" cy="1213442"/>
          </a:xfrm>
          <a:prstGeom prst="roundRect">
            <a:avLst/>
          </a:prstGeom>
          <a:solidFill>
            <a:srgbClr val="FF000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202D482B-7A32-4C4E-B833-FC2F9D502356}"/>
              </a:ext>
            </a:extLst>
          </p:cNvPr>
          <p:cNvSpPr txBox="1">
            <a:spLocks/>
          </p:cNvSpPr>
          <p:nvPr/>
        </p:nvSpPr>
        <p:spPr>
          <a:xfrm>
            <a:off x="2055343" y="2373686"/>
            <a:ext cx="8917883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3200" b="1" dirty="0">
                <a:solidFill>
                  <a:schemeClr val="bg1"/>
                </a:solidFill>
              </a:rPr>
              <a:t>Important!</a:t>
            </a:r>
            <a:r>
              <a:rPr lang="en-GB" sz="3200" dirty="0">
                <a:solidFill>
                  <a:schemeClr val="bg1"/>
                </a:solidFill>
              </a:rPr>
              <a:t> Connecting to Office 365 via ExpressRoute Microsoft peering requires approval.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851606" y="4147316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394105" y="4224203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95622" y="4905839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751706" y="4905838"/>
            <a:ext cx="571185" cy="571185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4CB060-C762-4DFB-953A-43B935A70E6D}"/>
              </a:ext>
            </a:extLst>
          </p:cNvPr>
          <p:cNvSpPr/>
          <p:nvPr/>
        </p:nvSpPr>
        <p:spPr bwMode="auto">
          <a:xfrm>
            <a:off x="2507789" y="4740163"/>
            <a:ext cx="1368152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3FA185-BF70-4A77-8335-2F0B472E862D}"/>
              </a:ext>
            </a:extLst>
          </p:cNvPr>
          <p:cNvSpPr/>
          <p:nvPr/>
        </p:nvSpPr>
        <p:spPr bwMode="auto">
          <a:xfrm>
            <a:off x="3882424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4DF633-CD5C-4B42-9434-38AD385E0A96}"/>
              </a:ext>
            </a:extLst>
          </p:cNvPr>
          <p:cNvSpPr/>
          <p:nvPr/>
        </p:nvSpPr>
        <p:spPr>
          <a:xfrm>
            <a:off x="3990696" y="4552649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Partner Edge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519506-EDE7-49D7-AB82-FBE369D2310A}"/>
              </a:ext>
            </a:extLst>
          </p:cNvPr>
          <p:cNvSpPr/>
          <p:nvPr/>
        </p:nvSpPr>
        <p:spPr bwMode="auto">
          <a:xfrm>
            <a:off x="6625210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425B20-2A34-4D61-8A17-AE1388458512}"/>
              </a:ext>
            </a:extLst>
          </p:cNvPr>
          <p:cNvSpPr/>
          <p:nvPr/>
        </p:nvSpPr>
        <p:spPr>
          <a:xfrm>
            <a:off x="6733482" y="4582672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Microsoft Edge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D4E98E-200F-482D-B7D9-B04F88930517}"/>
              </a:ext>
            </a:extLst>
          </p:cNvPr>
          <p:cNvSpPr/>
          <p:nvPr/>
        </p:nvSpPr>
        <p:spPr bwMode="auto">
          <a:xfrm>
            <a:off x="5275042" y="4740163"/>
            <a:ext cx="1331372" cy="254466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8012158" y="4740163"/>
            <a:ext cx="1398289" cy="254466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B550B4-4B7C-4D4E-BDF4-E510E10DC217}"/>
              </a:ext>
            </a:extLst>
          </p:cNvPr>
          <p:cNvCxnSpPr>
            <a:cxnSpLocks/>
          </p:cNvCxnSpPr>
          <p:nvPr/>
        </p:nvCxnSpPr>
        <p:spPr>
          <a:xfrm>
            <a:off x="5237298" y="5587476"/>
            <a:ext cx="414929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38045A2-1E5B-44CE-936B-79A3B8CE2D05}"/>
              </a:ext>
            </a:extLst>
          </p:cNvPr>
          <p:cNvSpPr/>
          <p:nvPr/>
        </p:nvSpPr>
        <p:spPr>
          <a:xfrm>
            <a:off x="6432678" y="5605015"/>
            <a:ext cx="1925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Microsoft Peering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C63F89-0AF9-44B4-AADC-E90B03762783}"/>
              </a:ext>
            </a:extLst>
          </p:cNvPr>
          <p:cNvSpPr/>
          <p:nvPr/>
        </p:nvSpPr>
        <p:spPr bwMode="auto">
          <a:xfrm>
            <a:off x="9414574" y="4129777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794836B-CB5B-4868-8C87-276E2E099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2810" y="4363340"/>
            <a:ext cx="980243" cy="98024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6576DC4-D41F-4F3D-BFD7-E8D0FF146421}"/>
              </a:ext>
            </a:extLst>
          </p:cNvPr>
          <p:cNvSpPr/>
          <p:nvPr/>
        </p:nvSpPr>
        <p:spPr>
          <a:xfrm>
            <a:off x="1103893" y="5584553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2296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851606" y="4147316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394105" y="4224203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95622" y="4905839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1751706" y="4905838"/>
            <a:ext cx="571185" cy="571185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4CB060-C762-4DFB-953A-43B935A70E6D}"/>
              </a:ext>
            </a:extLst>
          </p:cNvPr>
          <p:cNvSpPr/>
          <p:nvPr/>
        </p:nvSpPr>
        <p:spPr bwMode="auto">
          <a:xfrm>
            <a:off x="2507789" y="4740163"/>
            <a:ext cx="1368152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3FA185-BF70-4A77-8335-2F0B472E862D}"/>
              </a:ext>
            </a:extLst>
          </p:cNvPr>
          <p:cNvSpPr/>
          <p:nvPr/>
        </p:nvSpPr>
        <p:spPr bwMode="auto">
          <a:xfrm>
            <a:off x="3882424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4DF633-CD5C-4B42-9434-38AD385E0A96}"/>
              </a:ext>
            </a:extLst>
          </p:cNvPr>
          <p:cNvSpPr/>
          <p:nvPr/>
        </p:nvSpPr>
        <p:spPr>
          <a:xfrm>
            <a:off x="3990696" y="4552649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Partner Edge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519506-EDE7-49D7-AB82-FBE369D2310A}"/>
              </a:ext>
            </a:extLst>
          </p:cNvPr>
          <p:cNvSpPr/>
          <p:nvPr/>
        </p:nvSpPr>
        <p:spPr bwMode="auto">
          <a:xfrm>
            <a:off x="6625210" y="4363340"/>
            <a:ext cx="1368152" cy="1008112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425B20-2A34-4D61-8A17-AE1388458512}"/>
              </a:ext>
            </a:extLst>
          </p:cNvPr>
          <p:cNvSpPr/>
          <p:nvPr/>
        </p:nvSpPr>
        <p:spPr>
          <a:xfrm>
            <a:off x="6733482" y="4582672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Microsoft Edge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D4E98E-200F-482D-B7D9-B04F88930517}"/>
              </a:ext>
            </a:extLst>
          </p:cNvPr>
          <p:cNvSpPr/>
          <p:nvPr/>
        </p:nvSpPr>
        <p:spPr bwMode="auto">
          <a:xfrm>
            <a:off x="5275042" y="4471672"/>
            <a:ext cx="1331372" cy="192004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8012158" y="4471672"/>
            <a:ext cx="1398289" cy="192004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B550B4-4B7C-4D4E-BDF4-E510E10DC217}"/>
              </a:ext>
            </a:extLst>
          </p:cNvPr>
          <p:cNvCxnSpPr>
            <a:cxnSpLocks/>
          </p:cNvCxnSpPr>
          <p:nvPr/>
        </p:nvCxnSpPr>
        <p:spPr>
          <a:xfrm>
            <a:off x="5246889" y="4245766"/>
            <a:ext cx="414929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38045A2-1E5B-44CE-936B-79A3B8CE2D05}"/>
              </a:ext>
            </a:extLst>
          </p:cNvPr>
          <p:cNvSpPr/>
          <p:nvPr/>
        </p:nvSpPr>
        <p:spPr>
          <a:xfrm>
            <a:off x="6158557" y="3880072"/>
            <a:ext cx="2398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Microsoft BGP Peering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C63F89-0AF9-44B4-AADC-E90B03762783}"/>
              </a:ext>
            </a:extLst>
          </p:cNvPr>
          <p:cNvSpPr/>
          <p:nvPr/>
        </p:nvSpPr>
        <p:spPr bwMode="auto">
          <a:xfrm>
            <a:off x="9396180" y="3461268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id="{BF40330E-B2AF-4F06-8A80-6527A09C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132" y="3619162"/>
            <a:ext cx="390145" cy="3901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455AF6-6A8E-4048-B241-8E2860B3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8199" y="3993990"/>
            <a:ext cx="390145" cy="3901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94836B-CB5B-4868-8C87-276E2E099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6132" y="4384075"/>
            <a:ext cx="390145" cy="390145"/>
          </a:xfrm>
          <a:prstGeom prst="rect">
            <a:avLst/>
          </a:prstGeom>
        </p:spPr>
      </p:pic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A2A94FC0-0DEE-4321-A1A7-8A58A0A69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8428" y="4384075"/>
            <a:ext cx="390145" cy="390145"/>
          </a:xfrm>
          <a:prstGeom prst="rect">
            <a:avLst/>
          </a:prstGeom>
        </p:spPr>
      </p:pic>
      <p:pic>
        <p:nvPicPr>
          <p:cNvPr id="33" name="Picture 32" descr="A close up of a sign&#10;&#10;Description generated with high confidence">
            <a:extLst>
              <a:ext uri="{FF2B5EF4-FFF2-40B4-BE49-F238E27FC236}">
                <a16:creationId xmlns:a16="http://schemas.microsoft.com/office/drawing/2014/main" id="{552F8C9E-F932-49A8-B111-F80D5A82B6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0336" y="3601544"/>
            <a:ext cx="390145" cy="39014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22A8B45-E2BB-465C-8745-FACAC90E75B3}"/>
              </a:ext>
            </a:extLst>
          </p:cNvPr>
          <p:cNvSpPr/>
          <p:nvPr/>
        </p:nvSpPr>
        <p:spPr bwMode="auto">
          <a:xfrm>
            <a:off x="5275042" y="5082688"/>
            <a:ext cx="1331372" cy="192004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06143A-09BA-4906-8424-7C672A2AE057}"/>
              </a:ext>
            </a:extLst>
          </p:cNvPr>
          <p:cNvSpPr/>
          <p:nvPr/>
        </p:nvSpPr>
        <p:spPr bwMode="auto">
          <a:xfrm>
            <a:off x="8012158" y="5082688"/>
            <a:ext cx="1398289" cy="192004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816FD0-0EFA-4389-AAF5-0EA6918AB173}"/>
              </a:ext>
            </a:extLst>
          </p:cNvPr>
          <p:cNvSpPr/>
          <p:nvPr/>
        </p:nvSpPr>
        <p:spPr bwMode="auto">
          <a:xfrm>
            <a:off x="9405385" y="4942162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868ECD-4065-4B60-985D-9B41A4666736}"/>
              </a:ext>
            </a:extLst>
          </p:cNvPr>
          <p:cNvGrpSpPr/>
          <p:nvPr/>
        </p:nvGrpSpPr>
        <p:grpSpPr>
          <a:xfrm>
            <a:off x="9981449" y="5373892"/>
            <a:ext cx="1170439" cy="576382"/>
            <a:chOff x="781358" y="3198348"/>
            <a:chExt cx="2232248" cy="106614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B81F141-75FD-416C-ABA0-AB12950439EA}"/>
                </a:ext>
              </a:extLst>
            </p:cNvPr>
            <p:cNvSpPr/>
            <p:nvPr/>
          </p:nvSpPr>
          <p:spPr bwMode="auto">
            <a:xfrm>
              <a:off x="781358" y="3198348"/>
              <a:ext cx="2232248" cy="1066147"/>
            </a:xfrm>
            <a:prstGeom prst="roundRect">
              <a:avLst/>
            </a:prstGeom>
            <a:solidFill>
              <a:srgbClr val="00B0F0">
                <a:alpha val="7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DE1E203-60B9-4257-A03B-2FA6E6F7F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69273" y="3202586"/>
              <a:ext cx="780290" cy="780290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834B51C3-569A-47CE-901E-445D8DC132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44303" y="5791205"/>
            <a:ext cx="318137" cy="31813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26A5D4-22DF-4808-90A0-7B63EBABB8BE}"/>
              </a:ext>
            </a:extLst>
          </p:cNvPr>
          <p:cNvCxnSpPr>
            <a:cxnSpLocks/>
          </p:cNvCxnSpPr>
          <p:nvPr/>
        </p:nvCxnSpPr>
        <p:spPr>
          <a:xfrm>
            <a:off x="5246889" y="5477023"/>
            <a:ext cx="4149291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529DC9E-6675-4752-B22D-55E4B7DAE86E}"/>
              </a:ext>
            </a:extLst>
          </p:cNvPr>
          <p:cNvSpPr/>
          <p:nvPr/>
        </p:nvSpPr>
        <p:spPr>
          <a:xfrm>
            <a:off x="6292279" y="5494689"/>
            <a:ext cx="213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Private BGP Peering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90" y="1639614"/>
            <a:ext cx="8046100" cy="1655616"/>
          </a:xfrm>
        </p:spPr>
        <p:txBody>
          <a:bodyPr/>
          <a:lstStyle/>
          <a:p>
            <a:r>
              <a:rPr lang="en-US" sz="4000" dirty="0"/>
              <a:t>Each peering type requires a separate set of BGP peer sessions.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82E6CA-4112-4D87-A9FD-B4B7088E9CC3}"/>
              </a:ext>
            </a:extLst>
          </p:cNvPr>
          <p:cNvSpPr/>
          <p:nvPr/>
        </p:nvSpPr>
        <p:spPr>
          <a:xfrm>
            <a:off x="1098812" y="5587104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5002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2F86D44-2AF0-4A10-97B9-AE1BCE55F19A}"/>
              </a:ext>
            </a:extLst>
          </p:cNvPr>
          <p:cNvSpPr/>
          <p:nvPr/>
        </p:nvSpPr>
        <p:spPr bwMode="auto">
          <a:xfrm>
            <a:off x="3448055" y="2417142"/>
            <a:ext cx="1170439" cy="576382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637" y="408815"/>
            <a:ext cx="10801200" cy="1655616"/>
          </a:xfrm>
        </p:spPr>
        <p:txBody>
          <a:bodyPr/>
          <a:lstStyle/>
          <a:p>
            <a:pPr algn="ctr"/>
            <a:r>
              <a:rPr lang="en-US" sz="3600" dirty="0"/>
              <a:t>An ExpressRoute connection allows access to other regions within the same ‘geo-political area’.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7811706-C534-4FF4-B4DE-7B1FD3D13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053" y="2129110"/>
            <a:ext cx="3096344" cy="2030516"/>
          </a:xfrm>
          <a:prstGeom prst="rect">
            <a:avLst/>
          </a:prstGeom>
        </p:spPr>
      </p:pic>
      <p:sp>
        <p:nvSpPr>
          <p:cNvPr id="46" name="TextBox 179">
            <a:extLst>
              <a:ext uri="{FF2B5EF4-FFF2-40B4-BE49-F238E27FC236}">
                <a16:creationId xmlns:a16="http://schemas.microsoft.com/office/drawing/2014/main" id="{E44076A4-DAEA-421E-9455-7955702C7E49}"/>
              </a:ext>
            </a:extLst>
          </p:cNvPr>
          <p:cNvSpPr txBox="1"/>
          <p:nvPr/>
        </p:nvSpPr>
        <p:spPr>
          <a:xfrm>
            <a:off x="5476849" y="2921198"/>
            <a:ext cx="1266752" cy="683056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sz="2800" kern="0" dirty="0">
                <a:solidFill>
                  <a:srgbClr val="FFFFFF"/>
                </a:solidFill>
              </a:rPr>
              <a:t>Azure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008DB2C-720F-4000-88E0-B9DBCDAC53ED}"/>
              </a:ext>
            </a:extLst>
          </p:cNvPr>
          <p:cNvSpPr/>
          <p:nvPr/>
        </p:nvSpPr>
        <p:spPr bwMode="auto">
          <a:xfrm>
            <a:off x="3193901" y="2129110"/>
            <a:ext cx="1656184" cy="1167558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5010D20-4213-4B3C-92FE-CD198DFC2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441" y="2675387"/>
            <a:ext cx="318137" cy="318137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8BB5AA3-9CFF-4B71-8E40-BAEF4DC2C382}"/>
              </a:ext>
            </a:extLst>
          </p:cNvPr>
          <p:cNvSpPr/>
          <p:nvPr/>
        </p:nvSpPr>
        <p:spPr bwMode="auto">
          <a:xfrm>
            <a:off x="7457069" y="2568813"/>
            <a:ext cx="1656184" cy="1167558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CDA90D-1A4B-45BC-9BB6-0464A97D9F1E}"/>
              </a:ext>
            </a:extLst>
          </p:cNvPr>
          <p:cNvSpPr/>
          <p:nvPr/>
        </p:nvSpPr>
        <p:spPr>
          <a:xfrm>
            <a:off x="3476275" y="2140143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North Europe</a:t>
            </a:r>
            <a:endParaRPr lang="en-GB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AA4DA0-E54B-4149-8FB9-30F1C7F08977}"/>
              </a:ext>
            </a:extLst>
          </p:cNvPr>
          <p:cNvSpPr/>
          <p:nvPr/>
        </p:nvSpPr>
        <p:spPr>
          <a:xfrm>
            <a:off x="7728162" y="2574269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West Europe</a:t>
            </a:r>
            <a:endParaRPr lang="en-GB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A0D4DB-37E0-43B2-AF54-4577058CF745}"/>
              </a:ext>
            </a:extLst>
          </p:cNvPr>
          <p:cNvSpPr/>
          <p:nvPr/>
        </p:nvSpPr>
        <p:spPr bwMode="auto">
          <a:xfrm rot="16200000">
            <a:off x="7468612" y="4425687"/>
            <a:ext cx="1633099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9" name="Picture 2" descr="\\MAGNUM\Projects\Microsoft\Cloud Power FY12\Design\ICONS_PNG\Building.png">
            <a:extLst>
              <a:ext uri="{FF2B5EF4-FFF2-40B4-BE49-F238E27FC236}">
                <a16:creationId xmlns:a16="http://schemas.microsoft.com/office/drawing/2014/main" id="{B16648D7-125B-4DE5-89F3-4CAA7844C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7154341" y="4937422"/>
            <a:ext cx="1828800" cy="1828800"/>
          </a:xfrm>
          <a:prstGeom prst="rect">
            <a:avLst/>
          </a:prstGeom>
          <a:noFill/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5ED3B6B-498B-4419-8E4F-10446747DB69}"/>
              </a:ext>
            </a:extLst>
          </p:cNvPr>
          <p:cNvSpPr/>
          <p:nvPr/>
        </p:nvSpPr>
        <p:spPr>
          <a:xfrm rot="16200000">
            <a:off x="7716897" y="4375667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ExpressRoute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243AE76-0764-492E-8A6E-684AE0ED2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555" y="2489718"/>
            <a:ext cx="402520" cy="40252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E439091-8AB1-4304-823D-84B8B093EF7B}"/>
              </a:ext>
            </a:extLst>
          </p:cNvPr>
          <p:cNvSpPr/>
          <p:nvPr/>
        </p:nvSpPr>
        <p:spPr bwMode="auto">
          <a:xfrm>
            <a:off x="4472609" y="2743200"/>
            <a:ext cx="4140089" cy="2633870"/>
          </a:xfrm>
          <a:custGeom>
            <a:avLst/>
            <a:gdLst>
              <a:gd name="connsiteX0" fmla="*/ 3945834 w 4140089"/>
              <a:gd name="connsiteY0" fmla="*/ 2633870 h 2633870"/>
              <a:gd name="connsiteX1" fmla="*/ 4075043 w 4140089"/>
              <a:gd name="connsiteY1" fmla="*/ 1143000 h 2633870"/>
              <a:gd name="connsiteX2" fmla="*/ 3041374 w 4140089"/>
              <a:gd name="connsiteY2" fmla="*/ 397565 h 2633870"/>
              <a:gd name="connsiteX3" fmla="*/ 0 w 4140089"/>
              <a:gd name="connsiteY3" fmla="*/ 0 h 2633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0089" h="2633870">
                <a:moveTo>
                  <a:pt x="3945834" y="2633870"/>
                </a:moveTo>
                <a:cubicBezTo>
                  <a:pt x="4085810" y="2074793"/>
                  <a:pt x="4225786" y="1515717"/>
                  <a:pt x="4075043" y="1143000"/>
                </a:cubicBezTo>
                <a:cubicBezTo>
                  <a:pt x="3924300" y="770283"/>
                  <a:pt x="3720548" y="588065"/>
                  <a:pt x="3041374" y="397565"/>
                </a:cubicBezTo>
                <a:cubicBezTo>
                  <a:pt x="2362200" y="207065"/>
                  <a:pt x="1181100" y="103532"/>
                  <a:pt x="0" y="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0875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2F86D44-2AF0-4A10-97B9-AE1BCE55F19A}"/>
              </a:ext>
            </a:extLst>
          </p:cNvPr>
          <p:cNvSpPr/>
          <p:nvPr/>
        </p:nvSpPr>
        <p:spPr bwMode="auto">
          <a:xfrm>
            <a:off x="3448055" y="2417142"/>
            <a:ext cx="1170439" cy="576382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637" y="408815"/>
            <a:ext cx="10801200" cy="1655616"/>
          </a:xfrm>
        </p:spPr>
        <p:txBody>
          <a:bodyPr/>
          <a:lstStyle/>
          <a:p>
            <a:pPr algn="ctr"/>
            <a:r>
              <a:rPr lang="en-US" sz="3600" dirty="0"/>
              <a:t>The ExpressRoute ‘Premium’ add-on enables connectivity across geo-political boundaries.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7811706-C534-4FF4-B4DE-7B1FD3D13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053" y="2129110"/>
            <a:ext cx="3096344" cy="2030516"/>
          </a:xfrm>
          <a:prstGeom prst="rect">
            <a:avLst/>
          </a:prstGeom>
        </p:spPr>
      </p:pic>
      <p:sp>
        <p:nvSpPr>
          <p:cNvPr id="46" name="TextBox 179">
            <a:extLst>
              <a:ext uri="{FF2B5EF4-FFF2-40B4-BE49-F238E27FC236}">
                <a16:creationId xmlns:a16="http://schemas.microsoft.com/office/drawing/2014/main" id="{E44076A4-DAEA-421E-9455-7955702C7E49}"/>
              </a:ext>
            </a:extLst>
          </p:cNvPr>
          <p:cNvSpPr txBox="1"/>
          <p:nvPr/>
        </p:nvSpPr>
        <p:spPr>
          <a:xfrm>
            <a:off x="5476849" y="2921198"/>
            <a:ext cx="1266752" cy="683056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sz="2800" kern="0" dirty="0">
                <a:solidFill>
                  <a:srgbClr val="FFFFFF"/>
                </a:solidFill>
              </a:rPr>
              <a:t>Azure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008DB2C-720F-4000-88E0-B9DBCDAC53ED}"/>
              </a:ext>
            </a:extLst>
          </p:cNvPr>
          <p:cNvSpPr/>
          <p:nvPr/>
        </p:nvSpPr>
        <p:spPr bwMode="auto">
          <a:xfrm>
            <a:off x="3193901" y="2129110"/>
            <a:ext cx="1656184" cy="1167558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5010D20-4213-4B3C-92FE-CD198DFC2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441" y="2675387"/>
            <a:ext cx="318137" cy="318137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8BB5AA3-9CFF-4B71-8E40-BAEF4DC2C382}"/>
              </a:ext>
            </a:extLst>
          </p:cNvPr>
          <p:cNvSpPr/>
          <p:nvPr/>
        </p:nvSpPr>
        <p:spPr bwMode="auto">
          <a:xfrm>
            <a:off x="7457069" y="2568813"/>
            <a:ext cx="1656184" cy="1167558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CDA90D-1A4B-45BC-9BB6-0464A97D9F1E}"/>
              </a:ext>
            </a:extLst>
          </p:cNvPr>
          <p:cNvSpPr/>
          <p:nvPr/>
        </p:nvSpPr>
        <p:spPr>
          <a:xfrm>
            <a:off x="3476275" y="2140143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North Europe</a:t>
            </a:r>
            <a:endParaRPr lang="en-GB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AA4DA0-E54B-4149-8FB9-30F1C7F08977}"/>
              </a:ext>
            </a:extLst>
          </p:cNvPr>
          <p:cNvSpPr/>
          <p:nvPr/>
        </p:nvSpPr>
        <p:spPr>
          <a:xfrm>
            <a:off x="7728162" y="2574269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West Europe</a:t>
            </a:r>
            <a:endParaRPr lang="en-GB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A0D4DB-37E0-43B2-AF54-4577058CF745}"/>
              </a:ext>
            </a:extLst>
          </p:cNvPr>
          <p:cNvSpPr/>
          <p:nvPr/>
        </p:nvSpPr>
        <p:spPr bwMode="auto">
          <a:xfrm rot="16200000">
            <a:off x="7468612" y="4425687"/>
            <a:ext cx="1633099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9" name="Picture 2" descr="\\MAGNUM\Projects\Microsoft\Cloud Power FY12\Design\ICONS_PNG\Building.png">
            <a:extLst>
              <a:ext uri="{FF2B5EF4-FFF2-40B4-BE49-F238E27FC236}">
                <a16:creationId xmlns:a16="http://schemas.microsoft.com/office/drawing/2014/main" id="{B16648D7-125B-4DE5-89F3-4CAA7844C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7154341" y="4937422"/>
            <a:ext cx="1828800" cy="1828800"/>
          </a:xfrm>
          <a:prstGeom prst="rect">
            <a:avLst/>
          </a:prstGeom>
          <a:noFill/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5ED3B6B-498B-4419-8E4F-10446747DB69}"/>
              </a:ext>
            </a:extLst>
          </p:cNvPr>
          <p:cNvSpPr/>
          <p:nvPr/>
        </p:nvSpPr>
        <p:spPr>
          <a:xfrm rot="16200000">
            <a:off x="7716897" y="4375667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ExpressRoute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243AE76-0764-492E-8A6E-684AE0ED2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555" y="2489718"/>
            <a:ext cx="402520" cy="40252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47B0823-64EC-4776-8A11-25FF0ED264B2}"/>
              </a:ext>
            </a:extLst>
          </p:cNvPr>
          <p:cNvSpPr/>
          <p:nvPr/>
        </p:nvSpPr>
        <p:spPr bwMode="auto">
          <a:xfrm>
            <a:off x="3490637" y="4032810"/>
            <a:ext cx="1170439" cy="576382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71B734-B97F-43C2-9D08-116BF6627FB6}"/>
              </a:ext>
            </a:extLst>
          </p:cNvPr>
          <p:cNvSpPr/>
          <p:nvPr/>
        </p:nvSpPr>
        <p:spPr bwMode="auto">
          <a:xfrm>
            <a:off x="3236483" y="3744778"/>
            <a:ext cx="1656184" cy="1167558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98721C-960F-42E3-AD30-7090FB69A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023" y="4291055"/>
            <a:ext cx="318137" cy="3181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8A82C3-1584-4C50-A0EC-16537F75C51E}"/>
              </a:ext>
            </a:extLst>
          </p:cNvPr>
          <p:cNvSpPr/>
          <p:nvPr/>
        </p:nvSpPr>
        <p:spPr>
          <a:xfrm>
            <a:off x="3518857" y="3755811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Central US</a:t>
            </a:r>
            <a:endParaRPr lang="en-GB" sz="12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82BA0AE-8E98-43B2-B5F9-EA5A71B34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137" y="4105386"/>
            <a:ext cx="402520" cy="402520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BA83D94-6B85-407C-801F-F30EE2A71A14}"/>
              </a:ext>
            </a:extLst>
          </p:cNvPr>
          <p:cNvSpPr/>
          <p:nvPr/>
        </p:nvSpPr>
        <p:spPr bwMode="auto">
          <a:xfrm>
            <a:off x="4542183" y="3409793"/>
            <a:ext cx="4071235" cy="2016972"/>
          </a:xfrm>
          <a:custGeom>
            <a:avLst/>
            <a:gdLst>
              <a:gd name="connsiteX0" fmla="*/ 3906078 w 4071235"/>
              <a:gd name="connsiteY0" fmla="*/ 2016972 h 2016972"/>
              <a:gd name="connsiteX1" fmla="*/ 4065104 w 4071235"/>
              <a:gd name="connsiteY1" fmla="*/ 724885 h 2016972"/>
              <a:gd name="connsiteX2" fmla="*/ 3717234 w 4071235"/>
              <a:gd name="connsiteY2" fmla="*/ 49024 h 2016972"/>
              <a:gd name="connsiteX3" fmla="*/ 2097156 w 4071235"/>
              <a:gd name="connsiteY3" fmla="*/ 138477 h 2016972"/>
              <a:gd name="connsiteX4" fmla="*/ 0 w 4071235"/>
              <a:gd name="connsiteY4" fmla="*/ 824277 h 201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1235" h="2016972">
                <a:moveTo>
                  <a:pt x="3906078" y="2016972"/>
                </a:moveTo>
                <a:cubicBezTo>
                  <a:pt x="4001328" y="1534924"/>
                  <a:pt x="4096578" y="1052876"/>
                  <a:pt x="4065104" y="724885"/>
                </a:cubicBezTo>
                <a:cubicBezTo>
                  <a:pt x="4033630" y="396894"/>
                  <a:pt x="4045225" y="146759"/>
                  <a:pt x="3717234" y="49024"/>
                </a:cubicBezTo>
                <a:cubicBezTo>
                  <a:pt x="3389243" y="-48711"/>
                  <a:pt x="2716695" y="9268"/>
                  <a:pt x="2097156" y="138477"/>
                </a:cubicBezTo>
                <a:cubicBezTo>
                  <a:pt x="1477617" y="267686"/>
                  <a:pt x="738808" y="545981"/>
                  <a:pt x="0" y="824277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549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637" y="408815"/>
            <a:ext cx="10801200" cy="1655616"/>
          </a:xfrm>
        </p:spPr>
        <p:txBody>
          <a:bodyPr/>
          <a:lstStyle/>
          <a:p>
            <a:pPr algn="ctr"/>
            <a:r>
              <a:rPr lang="en-US" sz="3600" dirty="0"/>
              <a:t>The ‘Premium’ add-on also gives you increased route limits (10,000).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7811706-C534-4FF4-B4DE-7B1FD3D13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053" y="2129110"/>
            <a:ext cx="3096344" cy="2030516"/>
          </a:xfrm>
          <a:prstGeom prst="rect">
            <a:avLst/>
          </a:prstGeom>
        </p:spPr>
      </p:pic>
      <p:sp>
        <p:nvSpPr>
          <p:cNvPr id="46" name="TextBox 179">
            <a:extLst>
              <a:ext uri="{FF2B5EF4-FFF2-40B4-BE49-F238E27FC236}">
                <a16:creationId xmlns:a16="http://schemas.microsoft.com/office/drawing/2014/main" id="{E44076A4-DAEA-421E-9455-7955702C7E49}"/>
              </a:ext>
            </a:extLst>
          </p:cNvPr>
          <p:cNvSpPr txBox="1"/>
          <p:nvPr/>
        </p:nvSpPr>
        <p:spPr>
          <a:xfrm>
            <a:off x="5476849" y="2921198"/>
            <a:ext cx="1266752" cy="683056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sz="2800" kern="0" dirty="0">
                <a:solidFill>
                  <a:srgbClr val="FFFFFF"/>
                </a:solidFill>
              </a:rPr>
              <a:t>Azure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8BB5AA3-9CFF-4B71-8E40-BAEF4DC2C382}"/>
              </a:ext>
            </a:extLst>
          </p:cNvPr>
          <p:cNvSpPr/>
          <p:nvPr/>
        </p:nvSpPr>
        <p:spPr bwMode="auto">
          <a:xfrm>
            <a:off x="7457069" y="2568813"/>
            <a:ext cx="1656184" cy="1167558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AA4DA0-E54B-4149-8FB9-30F1C7F08977}"/>
              </a:ext>
            </a:extLst>
          </p:cNvPr>
          <p:cNvSpPr/>
          <p:nvPr/>
        </p:nvSpPr>
        <p:spPr>
          <a:xfrm>
            <a:off x="7728162" y="2574269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West Europe</a:t>
            </a:r>
            <a:endParaRPr lang="en-GB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A0D4DB-37E0-43B2-AF54-4577058CF745}"/>
              </a:ext>
            </a:extLst>
          </p:cNvPr>
          <p:cNvSpPr/>
          <p:nvPr/>
        </p:nvSpPr>
        <p:spPr bwMode="auto">
          <a:xfrm rot="16200000">
            <a:off x="7468612" y="4425687"/>
            <a:ext cx="1633099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9" name="Picture 2" descr="\\MAGNUM\Projects\Microsoft\Cloud Power FY12\Design\ICONS_PNG\Building.png">
            <a:extLst>
              <a:ext uri="{FF2B5EF4-FFF2-40B4-BE49-F238E27FC236}">
                <a16:creationId xmlns:a16="http://schemas.microsoft.com/office/drawing/2014/main" id="{B16648D7-125B-4DE5-89F3-4CAA7844C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7154341" y="4937422"/>
            <a:ext cx="1828800" cy="1828800"/>
          </a:xfrm>
          <a:prstGeom prst="rect">
            <a:avLst/>
          </a:prstGeom>
          <a:noFill/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5ED3B6B-498B-4419-8E4F-10446747DB69}"/>
              </a:ext>
            </a:extLst>
          </p:cNvPr>
          <p:cNvSpPr/>
          <p:nvPr/>
        </p:nvSpPr>
        <p:spPr>
          <a:xfrm rot="16200000">
            <a:off x="7716897" y="4375667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ExpressRoute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A3EBAB-8B7A-495D-9EA7-E1870735FB10}"/>
              </a:ext>
            </a:extLst>
          </p:cNvPr>
          <p:cNvCxnSpPr/>
          <p:nvPr/>
        </p:nvCxnSpPr>
        <p:spPr>
          <a:xfrm flipV="1">
            <a:off x="8522493" y="3857302"/>
            <a:ext cx="0" cy="144016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D13D2F8-CDEA-4B7F-A414-89CDBE33E2FD}"/>
              </a:ext>
            </a:extLst>
          </p:cNvPr>
          <p:cNvSpPr/>
          <p:nvPr/>
        </p:nvSpPr>
        <p:spPr>
          <a:xfrm rot="16200000">
            <a:off x="8216427" y="4451990"/>
            <a:ext cx="111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10,000 routes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67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A vNet must be configured with at least one IP address space.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46269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10.0.0.0/16, 192.168.1.0/24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732618" y="4122793"/>
            <a:ext cx="8607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It is possible for a vNet to have more than one address space assigned to it.</a:t>
            </a:r>
            <a:endParaRPr lang="en-GB" sz="2000" b="1" dirty="0"/>
          </a:p>
        </p:txBody>
      </p:sp>
      <p:sp>
        <p:nvSpPr>
          <p:cNvPr id="3" name="Arrow: Right 2"/>
          <p:cNvSpPr/>
          <p:nvPr/>
        </p:nvSpPr>
        <p:spPr bwMode="auto">
          <a:xfrm rot="16200000">
            <a:off x="6041715" y="3511561"/>
            <a:ext cx="682220" cy="329176"/>
          </a:xfrm>
          <a:prstGeom prst="rightArrow">
            <a:avLst/>
          </a:prstGeom>
          <a:solidFill>
            <a:srgbClr val="00B0F0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71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637" y="486611"/>
            <a:ext cx="10801200" cy="1655616"/>
          </a:xfrm>
        </p:spPr>
        <p:txBody>
          <a:bodyPr/>
          <a:lstStyle/>
          <a:p>
            <a:pPr algn="ctr"/>
            <a:r>
              <a:rPr lang="en-US" sz="3600" dirty="0"/>
              <a:t>ExpressRoute uses a gateway that resides in the </a:t>
            </a:r>
            <a:r>
              <a:rPr lang="en-US" sz="3600" dirty="0" err="1"/>
              <a:t>GatewaySubnet</a:t>
            </a:r>
            <a:r>
              <a:rPr lang="en-US" sz="3600" dirty="0"/>
              <a:t> (similar to VPN gateways).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6D2904-AFE6-4C26-B0A9-E8564B50D1DB}"/>
              </a:ext>
            </a:extLst>
          </p:cNvPr>
          <p:cNvSpPr/>
          <p:nvPr/>
        </p:nvSpPr>
        <p:spPr bwMode="auto">
          <a:xfrm>
            <a:off x="2075716" y="2489416"/>
            <a:ext cx="3240360" cy="23042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F8911C1-F9F8-488D-9D0C-915818FC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64" y="2521488"/>
            <a:ext cx="780290" cy="78029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A700130-1AD8-48B3-B8F5-BF4E98B649EA}"/>
              </a:ext>
            </a:extLst>
          </p:cNvPr>
          <p:cNvSpPr/>
          <p:nvPr/>
        </p:nvSpPr>
        <p:spPr bwMode="auto">
          <a:xfrm>
            <a:off x="3985989" y="3295210"/>
            <a:ext cx="1195699" cy="1354179"/>
          </a:xfrm>
          <a:prstGeom prst="roundRect">
            <a:avLst/>
          </a:prstGeom>
          <a:solidFill>
            <a:srgbClr val="FFC000">
              <a:alpha val="5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FB298F-9F2A-451E-9A4B-AF4471F49976}"/>
              </a:ext>
            </a:extLst>
          </p:cNvPr>
          <p:cNvSpPr/>
          <p:nvPr/>
        </p:nvSpPr>
        <p:spPr>
          <a:xfrm>
            <a:off x="4054456" y="4027123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GatewaySubnet</a:t>
            </a:r>
            <a:endParaRPr lang="en-GB" sz="11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72F7582-883F-4297-93BE-8825DEE06D99}"/>
              </a:ext>
            </a:extLst>
          </p:cNvPr>
          <p:cNvSpPr/>
          <p:nvPr/>
        </p:nvSpPr>
        <p:spPr bwMode="auto">
          <a:xfrm>
            <a:off x="4138390" y="3447610"/>
            <a:ext cx="927720" cy="579513"/>
          </a:xfrm>
          <a:prstGeom prst="roundRect">
            <a:avLst/>
          </a:prstGeom>
          <a:solidFill>
            <a:srgbClr val="00206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594D37-A9C1-476C-A316-D77B416B30E1}"/>
              </a:ext>
            </a:extLst>
          </p:cNvPr>
          <p:cNvSpPr/>
          <p:nvPr/>
        </p:nvSpPr>
        <p:spPr bwMode="auto">
          <a:xfrm>
            <a:off x="8762648" y="3301778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1E5A1B62-146D-4ECA-A5A4-9796FA186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9305147" y="3378665"/>
            <a:ext cx="571185" cy="571185"/>
          </a:xfrm>
          <a:prstGeom prst="rect">
            <a:avLst/>
          </a:prstGeom>
          <a:noFill/>
        </p:spPr>
      </p:pic>
      <p:pic>
        <p:nvPicPr>
          <p:cNvPr id="3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73AFE6DA-EBD0-434E-A476-2885660D8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8906664" y="4060301"/>
            <a:ext cx="571185" cy="571185"/>
          </a:xfrm>
          <a:prstGeom prst="rect">
            <a:avLst/>
          </a:prstGeom>
          <a:noFill/>
        </p:spPr>
      </p:pic>
      <p:pic>
        <p:nvPicPr>
          <p:cNvPr id="31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754171B9-86AB-4E9E-ACA1-984F5DC5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9662748" y="4060300"/>
            <a:ext cx="571185" cy="571185"/>
          </a:xfrm>
          <a:prstGeom prst="rect">
            <a:avLst/>
          </a:prstGeom>
          <a:noFill/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961BCF4-2F4C-41D2-83DE-0E77D3084926}"/>
              </a:ext>
            </a:extLst>
          </p:cNvPr>
          <p:cNvSpPr/>
          <p:nvPr/>
        </p:nvSpPr>
        <p:spPr>
          <a:xfrm>
            <a:off x="9014935" y="2640394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DDA089-A987-4E72-8618-FC1EB8CC29F9}"/>
              </a:ext>
            </a:extLst>
          </p:cNvPr>
          <p:cNvSpPr/>
          <p:nvPr/>
        </p:nvSpPr>
        <p:spPr>
          <a:xfrm>
            <a:off x="4098877" y="3541412"/>
            <a:ext cx="10067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ExpressRoute Gateway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FBDC5B-6C50-48C4-98AC-EC93D1046B3F}"/>
              </a:ext>
            </a:extLst>
          </p:cNvPr>
          <p:cNvSpPr/>
          <p:nvPr/>
        </p:nvSpPr>
        <p:spPr bwMode="auto">
          <a:xfrm>
            <a:off x="5066109" y="3610133"/>
            <a:ext cx="3696537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5C020F9-5E8F-4597-81CE-C2230E854967}"/>
              </a:ext>
            </a:extLst>
          </p:cNvPr>
          <p:cNvSpPr/>
          <p:nvPr/>
        </p:nvSpPr>
        <p:spPr bwMode="auto">
          <a:xfrm>
            <a:off x="5138530" y="1759226"/>
            <a:ext cx="669719" cy="1679713"/>
          </a:xfrm>
          <a:custGeom>
            <a:avLst/>
            <a:gdLst>
              <a:gd name="connsiteX0" fmla="*/ 467140 w 669719"/>
              <a:gd name="connsiteY0" fmla="*/ 0 h 1679713"/>
              <a:gd name="connsiteX1" fmla="*/ 646044 w 669719"/>
              <a:gd name="connsiteY1" fmla="*/ 795131 h 1679713"/>
              <a:gd name="connsiteX2" fmla="*/ 0 w 669719"/>
              <a:gd name="connsiteY2" fmla="*/ 1679713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719" h="1679713">
                <a:moveTo>
                  <a:pt x="467140" y="0"/>
                </a:moveTo>
                <a:cubicBezTo>
                  <a:pt x="595520" y="257589"/>
                  <a:pt x="723901" y="515179"/>
                  <a:pt x="646044" y="795131"/>
                </a:cubicBezTo>
                <a:cubicBezTo>
                  <a:pt x="568187" y="1075083"/>
                  <a:pt x="284093" y="1377398"/>
                  <a:pt x="0" y="1679713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3926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69" y="2692057"/>
            <a:ext cx="12025336" cy="805205"/>
          </a:xfrm>
        </p:spPr>
        <p:txBody>
          <a:bodyPr/>
          <a:lstStyle/>
          <a:p>
            <a:pPr algn="ctr"/>
            <a:r>
              <a:rPr lang="en-US" sz="3600" dirty="0"/>
              <a:t>ExpressRoute has two types of billing: </a:t>
            </a:r>
            <a:r>
              <a:rPr lang="en-US" sz="3600" i="1" dirty="0"/>
              <a:t>Metered</a:t>
            </a:r>
            <a:r>
              <a:rPr lang="en-US" sz="3600" dirty="0"/>
              <a:t> and </a:t>
            </a:r>
            <a:r>
              <a:rPr lang="en-US" sz="3600" i="1" dirty="0"/>
              <a:t>Unmetered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71301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05" y="4649390"/>
            <a:ext cx="12025336" cy="1296144"/>
          </a:xfrm>
        </p:spPr>
        <p:txBody>
          <a:bodyPr/>
          <a:lstStyle/>
          <a:p>
            <a:pPr algn="ctr"/>
            <a:r>
              <a:rPr lang="en-US" sz="3600" dirty="0"/>
              <a:t>With Metered billing, you pay for outbound data transfers </a:t>
            </a:r>
            <a:br>
              <a:rPr lang="en-US" sz="3600" dirty="0"/>
            </a:br>
            <a:r>
              <a:rPr lang="en-US" sz="3600" dirty="0"/>
              <a:t>(per GB).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070B94-B3A2-4ED1-8BEB-52D8CFD9EC28}"/>
              </a:ext>
            </a:extLst>
          </p:cNvPr>
          <p:cNvSpPr/>
          <p:nvPr/>
        </p:nvSpPr>
        <p:spPr bwMode="auto">
          <a:xfrm>
            <a:off x="8440673" y="2468827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473E7BB-8C01-4E1A-A879-10970209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983172" y="2545714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B47ED43B-D706-40AF-B221-5C5A3E244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584689" y="3227350"/>
            <a:ext cx="571185" cy="571185"/>
          </a:xfrm>
          <a:prstGeom prst="rect">
            <a:avLst/>
          </a:prstGeom>
          <a:noFill/>
        </p:spPr>
      </p:pic>
      <p:pic>
        <p:nvPicPr>
          <p:cNvPr id="11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3FB0B8A6-D18C-4E6A-861C-C617C505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340773" y="3227349"/>
            <a:ext cx="571185" cy="571185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C68CAE-FE72-43F4-947B-63C9F1BF7155}"/>
              </a:ext>
            </a:extLst>
          </p:cNvPr>
          <p:cNvSpPr/>
          <p:nvPr/>
        </p:nvSpPr>
        <p:spPr>
          <a:xfrm>
            <a:off x="8692960" y="1807443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CD3130-9D15-4469-8C09-0E24C4884985}"/>
              </a:ext>
            </a:extLst>
          </p:cNvPr>
          <p:cNvSpPr/>
          <p:nvPr/>
        </p:nvSpPr>
        <p:spPr bwMode="auto">
          <a:xfrm>
            <a:off x="4994101" y="2777182"/>
            <a:ext cx="3446570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FD8B5B-8CAA-4DC8-982A-B9DF64663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946" y="2016390"/>
            <a:ext cx="3096344" cy="2030516"/>
          </a:xfrm>
          <a:prstGeom prst="rect">
            <a:avLst/>
          </a:prstGeom>
        </p:spPr>
      </p:pic>
      <p:sp>
        <p:nvSpPr>
          <p:cNvPr id="16" name="TextBox 179">
            <a:extLst>
              <a:ext uri="{FF2B5EF4-FFF2-40B4-BE49-F238E27FC236}">
                <a16:creationId xmlns:a16="http://schemas.microsoft.com/office/drawing/2014/main" id="{B89F42F6-0785-4B69-B06F-D64724B165EF}"/>
              </a:ext>
            </a:extLst>
          </p:cNvPr>
          <p:cNvSpPr txBox="1"/>
          <p:nvPr/>
        </p:nvSpPr>
        <p:spPr>
          <a:xfrm>
            <a:off x="3419742" y="2808478"/>
            <a:ext cx="1266752" cy="683056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sz="2800" kern="0" dirty="0">
                <a:solidFill>
                  <a:srgbClr val="FFFFFF"/>
                </a:solidFill>
              </a:rPr>
              <a:t>Azure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C9A9126-80DE-40BE-83EC-74D451700252}"/>
              </a:ext>
            </a:extLst>
          </p:cNvPr>
          <p:cNvSpPr/>
          <p:nvPr/>
        </p:nvSpPr>
        <p:spPr bwMode="auto">
          <a:xfrm>
            <a:off x="5661047" y="3056388"/>
            <a:ext cx="1553051" cy="413929"/>
          </a:xfrm>
          <a:prstGeom prst="rightArrow">
            <a:avLst/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A778DF-7CD2-41C8-909B-992D334DDEEE}"/>
              </a:ext>
            </a:extLst>
          </p:cNvPr>
          <p:cNvSpPr/>
          <p:nvPr/>
        </p:nvSpPr>
        <p:spPr>
          <a:xfrm>
            <a:off x="6203373" y="3116899"/>
            <a:ext cx="468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$$$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5831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05" y="4649390"/>
            <a:ext cx="12025336" cy="1296144"/>
          </a:xfrm>
        </p:spPr>
        <p:txBody>
          <a:bodyPr/>
          <a:lstStyle/>
          <a:p>
            <a:pPr algn="ctr"/>
            <a:r>
              <a:rPr lang="en-US" sz="3600" dirty="0"/>
              <a:t>Unmetered billing gives you unlimited outbound data transfer (but of course is more expensive in the first place).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070B94-B3A2-4ED1-8BEB-52D8CFD9EC28}"/>
              </a:ext>
            </a:extLst>
          </p:cNvPr>
          <p:cNvSpPr/>
          <p:nvPr/>
        </p:nvSpPr>
        <p:spPr bwMode="auto">
          <a:xfrm>
            <a:off x="8440673" y="2468827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473E7BB-8C01-4E1A-A879-10970209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983172" y="2545714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B47ED43B-D706-40AF-B221-5C5A3E244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584689" y="3227350"/>
            <a:ext cx="571185" cy="571185"/>
          </a:xfrm>
          <a:prstGeom prst="rect">
            <a:avLst/>
          </a:prstGeom>
          <a:noFill/>
        </p:spPr>
      </p:pic>
      <p:pic>
        <p:nvPicPr>
          <p:cNvPr id="11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3FB0B8A6-D18C-4E6A-861C-C617C505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340773" y="3227349"/>
            <a:ext cx="571185" cy="571185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C68CAE-FE72-43F4-947B-63C9F1BF7155}"/>
              </a:ext>
            </a:extLst>
          </p:cNvPr>
          <p:cNvSpPr/>
          <p:nvPr/>
        </p:nvSpPr>
        <p:spPr>
          <a:xfrm>
            <a:off x="8692960" y="1807443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CD3130-9D15-4469-8C09-0E24C4884985}"/>
              </a:ext>
            </a:extLst>
          </p:cNvPr>
          <p:cNvSpPr/>
          <p:nvPr/>
        </p:nvSpPr>
        <p:spPr bwMode="auto">
          <a:xfrm>
            <a:off x="4994101" y="2777182"/>
            <a:ext cx="3446570" cy="25446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FD8B5B-8CAA-4DC8-982A-B9DF64663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946" y="2016390"/>
            <a:ext cx="3096344" cy="2030516"/>
          </a:xfrm>
          <a:prstGeom prst="rect">
            <a:avLst/>
          </a:prstGeom>
        </p:spPr>
      </p:pic>
      <p:sp>
        <p:nvSpPr>
          <p:cNvPr id="16" name="TextBox 179">
            <a:extLst>
              <a:ext uri="{FF2B5EF4-FFF2-40B4-BE49-F238E27FC236}">
                <a16:creationId xmlns:a16="http://schemas.microsoft.com/office/drawing/2014/main" id="{B89F42F6-0785-4B69-B06F-D64724B165EF}"/>
              </a:ext>
            </a:extLst>
          </p:cNvPr>
          <p:cNvSpPr txBox="1"/>
          <p:nvPr/>
        </p:nvSpPr>
        <p:spPr>
          <a:xfrm>
            <a:off x="3419742" y="2808478"/>
            <a:ext cx="1266752" cy="683056"/>
          </a:xfrm>
          <a:prstGeom prst="rect">
            <a:avLst/>
          </a:prstGeom>
          <a:noFill/>
          <a:ln>
            <a:noFill/>
          </a:ln>
        </p:spPr>
        <p:txBody>
          <a:bodyPr wrap="non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sz="2800" kern="0" dirty="0">
                <a:solidFill>
                  <a:srgbClr val="FFFFFF"/>
                </a:solidFill>
              </a:rPr>
              <a:t>Azure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C9A9126-80DE-40BE-83EC-74D451700252}"/>
              </a:ext>
            </a:extLst>
          </p:cNvPr>
          <p:cNvSpPr/>
          <p:nvPr/>
        </p:nvSpPr>
        <p:spPr bwMode="auto">
          <a:xfrm>
            <a:off x="5661047" y="3056388"/>
            <a:ext cx="1553051" cy="413929"/>
          </a:xfrm>
          <a:prstGeom prst="rightArrow">
            <a:avLst/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A778DF-7CD2-41C8-909B-992D334DDEEE}"/>
              </a:ext>
            </a:extLst>
          </p:cNvPr>
          <p:cNvSpPr/>
          <p:nvPr/>
        </p:nvSpPr>
        <p:spPr>
          <a:xfrm>
            <a:off x="5974047" y="3116899"/>
            <a:ext cx="927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Unlimited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952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2185461" y="3656708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727960" y="3733595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329477" y="4415231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3085561" y="4415230"/>
            <a:ext cx="571185" cy="571185"/>
          </a:xfrm>
          <a:prstGeom prst="rect">
            <a:avLst/>
          </a:prstGeom>
          <a:noFill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3841644" y="3931602"/>
            <a:ext cx="4343907" cy="177694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B550B4-4B7C-4D4E-BDF4-E510E10DC217}"/>
              </a:ext>
            </a:extLst>
          </p:cNvPr>
          <p:cNvCxnSpPr>
            <a:cxnSpLocks/>
          </p:cNvCxnSpPr>
          <p:nvPr/>
        </p:nvCxnSpPr>
        <p:spPr>
          <a:xfrm>
            <a:off x="3913221" y="3721030"/>
            <a:ext cx="414929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38045A2-1E5B-44CE-936B-79A3B8CE2D05}"/>
              </a:ext>
            </a:extLst>
          </p:cNvPr>
          <p:cNvSpPr/>
          <p:nvPr/>
        </p:nvSpPr>
        <p:spPr>
          <a:xfrm>
            <a:off x="4933661" y="3340002"/>
            <a:ext cx="2398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Microsoft BGP Peering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C63F89-0AF9-44B4-AADC-E90B03762783}"/>
              </a:ext>
            </a:extLst>
          </p:cNvPr>
          <p:cNvSpPr/>
          <p:nvPr/>
        </p:nvSpPr>
        <p:spPr bwMode="auto">
          <a:xfrm>
            <a:off x="8171284" y="2921198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id="{BF40330E-B2AF-4F06-8A80-6527A09C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801" y="3294438"/>
            <a:ext cx="676308" cy="67630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455AF6-6A8E-4048-B241-8E2860B3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325" y="3335943"/>
            <a:ext cx="745334" cy="74533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06143A-09BA-4906-8424-7C672A2AE057}"/>
              </a:ext>
            </a:extLst>
          </p:cNvPr>
          <p:cNvSpPr/>
          <p:nvPr/>
        </p:nvSpPr>
        <p:spPr bwMode="auto">
          <a:xfrm>
            <a:off x="3841644" y="4542618"/>
            <a:ext cx="4343907" cy="177694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816FD0-0EFA-4389-AAF5-0EA6918AB173}"/>
              </a:ext>
            </a:extLst>
          </p:cNvPr>
          <p:cNvSpPr/>
          <p:nvPr/>
        </p:nvSpPr>
        <p:spPr bwMode="auto">
          <a:xfrm>
            <a:off x="8180489" y="4402092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868ECD-4065-4B60-985D-9B41A4666736}"/>
              </a:ext>
            </a:extLst>
          </p:cNvPr>
          <p:cNvGrpSpPr/>
          <p:nvPr/>
        </p:nvGrpSpPr>
        <p:grpSpPr>
          <a:xfrm>
            <a:off x="8756553" y="4833822"/>
            <a:ext cx="1170439" cy="576382"/>
            <a:chOff x="781358" y="3198348"/>
            <a:chExt cx="2232248" cy="106614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B81F141-75FD-416C-ABA0-AB12950439EA}"/>
                </a:ext>
              </a:extLst>
            </p:cNvPr>
            <p:cNvSpPr/>
            <p:nvPr/>
          </p:nvSpPr>
          <p:spPr bwMode="auto">
            <a:xfrm>
              <a:off x="781358" y="3198348"/>
              <a:ext cx="2232248" cy="1066147"/>
            </a:xfrm>
            <a:prstGeom prst="roundRect">
              <a:avLst/>
            </a:prstGeom>
            <a:solidFill>
              <a:srgbClr val="00B0F0">
                <a:alpha val="7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DE1E203-60B9-4257-A03B-2FA6E6F7F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9273" y="3202586"/>
              <a:ext cx="780290" cy="780290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834B51C3-569A-47CE-901E-445D8DC13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9407" y="5251135"/>
            <a:ext cx="318137" cy="31813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26A5D4-22DF-4808-90A0-7B63EBABB8BE}"/>
              </a:ext>
            </a:extLst>
          </p:cNvPr>
          <p:cNvCxnSpPr>
            <a:cxnSpLocks/>
          </p:cNvCxnSpPr>
          <p:nvPr/>
        </p:nvCxnSpPr>
        <p:spPr>
          <a:xfrm>
            <a:off x="3913221" y="4952287"/>
            <a:ext cx="4149291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529DC9E-6675-4752-B22D-55E4B7DAE86E}"/>
              </a:ext>
            </a:extLst>
          </p:cNvPr>
          <p:cNvSpPr/>
          <p:nvPr/>
        </p:nvSpPr>
        <p:spPr>
          <a:xfrm>
            <a:off x="5067383" y="4954619"/>
            <a:ext cx="213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Private BGP Peering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307" y="302696"/>
            <a:ext cx="10161505" cy="1655616"/>
          </a:xfrm>
        </p:spPr>
        <p:txBody>
          <a:bodyPr/>
          <a:lstStyle/>
          <a:p>
            <a:pPr algn="ctr"/>
            <a:r>
              <a:rPr lang="en-US" sz="4000" dirty="0"/>
              <a:t>Let’s imagine a scenario where our Azure VMs need to communicate with public Azure services (e.g. Azure Storage or Azure SQL).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82E6CA-4112-4D87-A9FD-B4B7088E9CC3}"/>
              </a:ext>
            </a:extLst>
          </p:cNvPr>
          <p:cNvSpPr/>
          <p:nvPr/>
        </p:nvSpPr>
        <p:spPr>
          <a:xfrm>
            <a:off x="2432667" y="5096496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2677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2185461" y="3656708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727960" y="3733595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329477" y="4415231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3085561" y="4415230"/>
            <a:ext cx="571185" cy="571185"/>
          </a:xfrm>
          <a:prstGeom prst="rect">
            <a:avLst/>
          </a:prstGeom>
          <a:noFill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3841644" y="3931602"/>
            <a:ext cx="4343907" cy="177694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B550B4-4B7C-4D4E-BDF4-E510E10DC217}"/>
              </a:ext>
            </a:extLst>
          </p:cNvPr>
          <p:cNvCxnSpPr>
            <a:cxnSpLocks/>
          </p:cNvCxnSpPr>
          <p:nvPr/>
        </p:nvCxnSpPr>
        <p:spPr>
          <a:xfrm>
            <a:off x="3913221" y="3721030"/>
            <a:ext cx="414929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38045A2-1E5B-44CE-936B-79A3B8CE2D05}"/>
              </a:ext>
            </a:extLst>
          </p:cNvPr>
          <p:cNvSpPr/>
          <p:nvPr/>
        </p:nvSpPr>
        <p:spPr>
          <a:xfrm>
            <a:off x="4933661" y="3340002"/>
            <a:ext cx="2398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Microsoft BGP Peering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C63F89-0AF9-44B4-AADC-E90B03762783}"/>
              </a:ext>
            </a:extLst>
          </p:cNvPr>
          <p:cNvSpPr/>
          <p:nvPr/>
        </p:nvSpPr>
        <p:spPr bwMode="auto">
          <a:xfrm>
            <a:off x="8171284" y="2921198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id="{BF40330E-B2AF-4F06-8A80-6527A09C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801" y="3294438"/>
            <a:ext cx="676308" cy="67630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455AF6-6A8E-4048-B241-8E2860B3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325" y="3335943"/>
            <a:ext cx="745334" cy="74533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06143A-09BA-4906-8424-7C672A2AE057}"/>
              </a:ext>
            </a:extLst>
          </p:cNvPr>
          <p:cNvSpPr/>
          <p:nvPr/>
        </p:nvSpPr>
        <p:spPr bwMode="auto">
          <a:xfrm>
            <a:off x="3841644" y="4542618"/>
            <a:ext cx="4343907" cy="177694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816FD0-0EFA-4389-AAF5-0EA6918AB173}"/>
              </a:ext>
            </a:extLst>
          </p:cNvPr>
          <p:cNvSpPr/>
          <p:nvPr/>
        </p:nvSpPr>
        <p:spPr bwMode="auto">
          <a:xfrm>
            <a:off x="8180489" y="4402092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868ECD-4065-4B60-985D-9B41A4666736}"/>
              </a:ext>
            </a:extLst>
          </p:cNvPr>
          <p:cNvGrpSpPr/>
          <p:nvPr/>
        </p:nvGrpSpPr>
        <p:grpSpPr>
          <a:xfrm>
            <a:off x="8756553" y="4833822"/>
            <a:ext cx="1170439" cy="576382"/>
            <a:chOff x="781358" y="3198348"/>
            <a:chExt cx="2232248" cy="106614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B81F141-75FD-416C-ABA0-AB12950439EA}"/>
                </a:ext>
              </a:extLst>
            </p:cNvPr>
            <p:cNvSpPr/>
            <p:nvPr/>
          </p:nvSpPr>
          <p:spPr bwMode="auto">
            <a:xfrm>
              <a:off x="781358" y="3198348"/>
              <a:ext cx="2232248" cy="1066147"/>
            </a:xfrm>
            <a:prstGeom prst="roundRect">
              <a:avLst/>
            </a:prstGeom>
            <a:solidFill>
              <a:srgbClr val="00B0F0">
                <a:alpha val="7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DE1E203-60B9-4257-A03B-2FA6E6F7F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9273" y="3202586"/>
              <a:ext cx="780290" cy="780290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834B51C3-569A-47CE-901E-445D8DC13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9407" y="5251135"/>
            <a:ext cx="318137" cy="31813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26A5D4-22DF-4808-90A0-7B63EBABB8BE}"/>
              </a:ext>
            </a:extLst>
          </p:cNvPr>
          <p:cNvCxnSpPr>
            <a:cxnSpLocks/>
          </p:cNvCxnSpPr>
          <p:nvPr/>
        </p:nvCxnSpPr>
        <p:spPr>
          <a:xfrm>
            <a:off x="3913221" y="4952287"/>
            <a:ext cx="4149291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529DC9E-6675-4752-B22D-55E4B7DAE86E}"/>
              </a:ext>
            </a:extLst>
          </p:cNvPr>
          <p:cNvSpPr/>
          <p:nvPr/>
        </p:nvSpPr>
        <p:spPr>
          <a:xfrm>
            <a:off x="5067383" y="4954619"/>
            <a:ext cx="213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Private BGP Peering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54" y="1635886"/>
            <a:ext cx="10161505" cy="1053337"/>
          </a:xfrm>
        </p:spPr>
        <p:txBody>
          <a:bodyPr/>
          <a:lstStyle/>
          <a:p>
            <a:pPr algn="ctr"/>
            <a:r>
              <a:rPr lang="en-US" sz="3200" dirty="0"/>
              <a:t>In most circumstances, traffic will be kept on the Microsoft network (i.e. it won’t traverse the ExpressRoute circuit).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82E6CA-4112-4D87-A9FD-B4B7088E9CC3}"/>
              </a:ext>
            </a:extLst>
          </p:cNvPr>
          <p:cNvSpPr/>
          <p:nvPr/>
        </p:nvSpPr>
        <p:spPr>
          <a:xfrm>
            <a:off x="2432667" y="5096496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E83566-4882-4AEC-B084-C88AC6857C0B}"/>
              </a:ext>
            </a:extLst>
          </p:cNvPr>
          <p:cNvCxnSpPr/>
          <p:nvPr/>
        </p:nvCxnSpPr>
        <p:spPr>
          <a:xfrm flipH="1" flipV="1">
            <a:off x="8819407" y="4081277"/>
            <a:ext cx="423166" cy="639035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987483-5BCA-459B-873A-7916AE711754}"/>
              </a:ext>
            </a:extLst>
          </p:cNvPr>
          <p:cNvCxnSpPr>
            <a:cxnSpLocks/>
          </p:cNvCxnSpPr>
          <p:nvPr/>
        </p:nvCxnSpPr>
        <p:spPr>
          <a:xfrm flipV="1">
            <a:off x="9360550" y="4069924"/>
            <a:ext cx="318563" cy="650388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858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2185461" y="3656708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727960" y="3733595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329477" y="4415231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3085561" y="4415230"/>
            <a:ext cx="571185" cy="571185"/>
          </a:xfrm>
          <a:prstGeom prst="rect">
            <a:avLst/>
          </a:prstGeom>
          <a:noFill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3841644" y="3931602"/>
            <a:ext cx="4343907" cy="177694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C63F89-0AF9-44B4-AADC-E90B03762783}"/>
              </a:ext>
            </a:extLst>
          </p:cNvPr>
          <p:cNvSpPr/>
          <p:nvPr/>
        </p:nvSpPr>
        <p:spPr bwMode="auto">
          <a:xfrm>
            <a:off x="8171284" y="2921198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id="{BF40330E-B2AF-4F06-8A80-6527A09C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801" y="3294438"/>
            <a:ext cx="676308" cy="67630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455AF6-6A8E-4048-B241-8E2860B3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325" y="3335943"/>
            <a:ext cx="745334" cy="74533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06143A-09BA-4906-8424-7C672A2AE057}"/>
              </a:ext>
            </a:extLst>
          </p:cNvPr>
          <p:cNvSpPr/>
          <p:nvPr/>
        </p:nvSpPr>
        <p:spPr bwMode="auto">
          <a:xfrm>
            <a:off x="3841644" y="4542618"/>
            <a:ext cx="4343907" cy="177694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816FD0-0EFA-4389-AAF5-0EA6918AB173}"/>
              </a:ext>
            </a:extLst>
          </p:cNvPr>
          <p:cNvSpPr/>
          <p:nvPr/>
        </p:nvSpPr>
        <p:spPr bwMode="auto">
          <a:xfrm>
            <a:off x="8180489" y="4402092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868ECD-4065-4B60-985D-9B41A4666736}"/>
              </a:ext>
            </a:extLst>
          </p:cNvPr>
          <p:cNvGrpSpPr/>
          <p:nvPr/>
        </p:nvGrpSpPr>
        <p:grpSpPr>
          <a:xfrm>
            <a:off x="8756553" y="4833822"/>
            <a:ext cx="1170439" cy="576382"/>
            <a:chOff x="781358" y="3198348"/>
            <a:chExt cx="2232248" cy="106614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B81F141-75FD-416C-ABA0-AB12950439EA}"/>
                </a:ext>
              </a:extLst>
            </p:cNvPr>
            <p:cNvSpPr/>
            <p:nvPr/>
          </p:nvSpPr>
          <p:spPr bwMode="auto">
            <a:xfrm>
              <a:off x="781358" y="3198348"/>
              <a:ext cx="2232248" cy="1066147"/>
            </a:xfrm>
            <a:prstGeom prst="roundRect">
              <a:avLst/>
            </a:prstGeom>
            <a:solidFill>
              <a:srgbClr val="00B0F0">
                <a:alpha val="7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DE1E203-60B9-4257-A03B-2FA6E6F7F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9273" y="3202586"/>
              <a:ext cx="780290" cy="780290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834B51C3-569A-47CE-901E-445D8DC13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9407" y="5251135"/>
            <a:ext cx="318137" cy="31813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529DC9E-6675-4752-B22D-55E4B7DAE86E}"/>
              </a:ext>
            </a:extLst>
          </p:cNvPr>
          <p:cNvSpPr/>
          <p:nvPr/>
        </p:nvSpPr>
        <p:spPr>
          <a:xfrm>
            <a:off x="5496468" y="4848360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0.0.0.0/0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05" y="1472003"/>
            <a:ext cx="11768715" cy="1053337"/>
          </a:xfrm>
        </p:spPr>
        <p:txBody>
          <a:bodyPr/>
          <a:lstStyle/>
          <a:p>
            <a:pPr algn="ctr"/>
            <a:r>
              <a:rPr lang="en-US" sz="3200" dirty="0"/>
              <a:t>However, some customers might choose to advertise a default route to Azure via the private peering (to force all traffic via on-premises).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82E6CA-4112-4D87-A9FD-B4B7088E9CC3}"/>
              </a:ext>
            </a:extLst>
          </p:cNvPr>
          <p:cNvSpPr/>
          <p:nvPr/>
        </p:nvSpPr>
        <p:spPr>
          <a:xfrm>
            <a:off x="2432667" y="5096496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112869-B1BB-4759-92D2-1134FC9E7A5E}"/>
              </a:ext>
            </a:extLst>
          </p:cNvPr>
          <p:cNvCxnSpPr/>
          <p:nvPr/>
        </p:nvCxnSpPr>
        <p:spPr>
          <a:xfrm>
            <a:off x="3985989" y="4833822"/>
            <a:ext cx="4465812" cy="0"/>
          </a:xfrm>
          <a:prstGeom prst="straightConnector1">
            <a:avLst/>
          </a:prstGeom>
          <a:ln w="3175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8132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2185461" y="3656708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727960" y="3733595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329477" y="4415231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3085561" y="4415230"/>
            <a:ext cx="571185" cy="571185"/>
          </a:xfrm>
          <a:prstGeom prst="rect">
            <a:avLst/>
          </a:prstGeom>
          <a:noFill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B1DC7CB-2D49-41CB-8B85-8A03D7C0E779}"/>
              </a:ext>
            </a:extLst>
          </p:cNvPr>
          <p:cNvSpPr/>
          <p:nvPr/>
        </p:nvSpPr>
        <p:spPr bwMode="auto">
          <a:xfrm>
            <a:off x="3841644" y="3931602"/>
            <a:ext cx="4343907" cy="177694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C63F89-0AF9-44B4-AADC-E90B03762783}"/>
              </a:ext>
            </a:extLst>
          </p:cNvPr>
          <p:cNvSpPr/>
          <p:nvPr/>
        </p:nvSpPr>
        <p:spPr bwMode="auto">
          <a:xfrm>
            <a:off x="8171284" y="2921198"/>
            <a:ext cx="2232248" cy="145559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id="{BF40330E-B2AF-4F06-8A80-6527A09C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801" y="3294438"/>
            <a:ext cx="676308" cy="67630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455AF6-6A8E-4048-B241-8E2860B3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325" y="3335943"/>
            <a:ext cx="745334" cy="74533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06143A-09BA-4906-8424-7C672A2AE057}"/>
              </a:ext>
            </a:extLst>
          </p:cNvPr>
          <p:cNvSpPr/>
          <p:nvPr/>
        </p:nvSpPr>
        <p:spPr bwMode="auto">
          <a:xfrm>
            <a:off x="3841644" y="4542618"/>
            <a:ext cx="4343907" cy="177694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816FD0-0EFA-4389-AAF5-0EA6918AB173}"/>
              </a:ext>
            </a:extLst>
          </p:cNvPr>
          <p:cNvSpPr/>
          <p:nvPr/>
        </p:nvSpPr>
        <p:spPr bwMode="auto">
          <a:xfrm>
            <a:off x="8180489" y="4402092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868ECD-4065-4B60-985D-9B41A4666736}"/>
              </a:ext>
            </a:extLst>
          </p:cNvPr>
          <p:cNvGrpSpPr/>
          <p:nvPr/>
        </p:nvGrpSpPr>
        <p:grpSpPr>
          <a:xfrm>
            <a:off x="8756553" y="4833822"/>
            <a:ext cx="1170439" cy="576382"/>
            <a:chOff x="781358" y="3198348"/>
            <a:chExt cx="2232248" cy="106614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B81F141-75FD-416C-ABA0-AB12950439EA}"/>
                </a:ext>
              </a:extLst>
            </p:cNvPr>
            <p:cNvSpPr/>
            <p:nvPr/>
          </p:nvSpPr>
          <p:spPr bwMode="auto">
            <a:xfrm>
              <a:off x="781358" y="3198348"/>
              <a:ext cx="2232248" cy="1066147"/>
            </a:xfrm>
            <a:prstGeom prst="roundRect">
              <a:avLst/>
            </a:prstGeom>
            <a:solidFill>
              <a:srgbClr val="00B0F0">
                <a:alpha val="7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DE1E203-60B9-4257-A03B-2FA6E6F7F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9273" y="3202586"/>
              <a:ext cx="780290" cy="780290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834B51C3-569A-47CE-901E-445D8DC13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9407" y="5251135"/>
            <a:ext cx="318137" cy="31813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529DC9E-6675-4752-B22D-55E4B7DAE86E}"/>
              </a:ext>
            </a:extLst>
          </p:cNvPr>
          <p:cNvSpPr/>
          <p:nvPr/>
        </p:nvSpPr>
        <p:spPr>
          <a:xfrm>
            <a:off x="5496468" y="4848360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0.0.0.0/0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05" y="1472003"/>
            <a:ext cx="11768715" cy="1053337"/>
          </a:xfrm>
        </p:spPr>
        <p:txBody>
          <a:bodyPr/>
          <a:lstStyle/>
          <a:p>
            <a:pPr algn="ctr"/>
            <a:r>
              <a:rPr lang="en-US" sz="3200" dirty="0"/>
              <a:t>In that case, all traffic between your vNet and Azure public services will </a:t>
            </a:r>
            <a:r>
              <a:rPr lang="en-US" sz="3200" i="1" dirty="0"/>
              <a:t>hairpin via on-premises</a:t>
            </a:r>
            <a:r>
              <a:rPr lang="en-US" sz="3200" dirty="0"/>
              <a:t>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82E6CA-4112-4D87-A9FD-B4B7088E9CC3}"/>
              </a:ext>
            </a:extLst>
          </p:cNvPr>
          <p:cNvSpPr/>
          <p:nvPr/>
        </p:nvSpPr>
        <p:spPr>
          <a:xfrm>
            <a:off x="2432667" y="5096496"/>
            <a:ext cx="1151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Premises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112869-B1BB-4759-92D2-1134FC9E7A5E}"/>
              </a:ext>
            </a:extLst>
          </p:cNvPr>
          <p:cNvCxnSpPr/>
          <p:nvPr/>
        </p:nvCxnSpPr>
        <p:spPr>
          <a:xfrm>
            <a:off x="3985989" y="4833822"/>
            <a:ext cx="4465812" cy="0"/>
          </a:xfrm>
          <a:prstGeom prst="straightConnector1">
            <a:avLst/>
          </a:prstGeom>
          <a:ln w="3175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42386EF-6D25-44E0-9BD5-0258962AF1DB}"/>
              </a:ext>
            </a:extLst>
          </p:cNvPr>
          <p:cNvSpPr/>
          <p:nvPr/>
        </p:nvSpPr>
        <p:spPr bwMode="auto">
          <a:xfrm>
            <a:off x="3047841" y="3786809"/>
            <a:ext cx="6017789" cy="1232452"/>
          </a:xfrm>
          <a:custGeom>
            <a:avLst/>
            <a:gdLst>
              <a:gd name="connsiteX0" fmla="*/ 5927194 w 6017789"/>
              <a:gd name="connsiteY0" fmla="*/ 1232452 h 1232452"/>
              <a:gd name="connsiteX1" fmla="*/ 5281150 w 6017789"/>
              <a:gd name="connsiteY1" fmla="*/ 844826 h 1232452"/>
              <a:gd name="connsiteX2" fmla="*/ 510368 w 6017789"/>
              <a:gd name="connsiteY2" fmla="*/ 805069 h 1232452"/>
              <a:gd name="connsiteX3" fmla="*/ 679333 w 6017789"/>
              <a:gd name="connsiteY3" fmla="*/ 258417 h 1232452"/>
              <a:gd name="connsiteX4" fmla="*/ 5340785 w 6017789"/>
              <a:gd name="connsiteY4" fmla="*/ 0 h 123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789" h="1232452">
                <a:moveTo>
                  <a:pt x="5927194" y="1232452"/>
                </a:moveTo>
                <a:cubicBezTo>
                  <a:pt x="6055574" y="1074254"/>
                  <a:pt x="6183954" y="916057"/>
                  <a:pt x="5281150" y="844826"/>
                </a:cubicBezTo>
                <a:cubicBezTo>
                  <a:pt x="4378346" y="773595"/>
                  <a:pt x="1277337" y="902804"/>
                  <a:pt x="510368" y="805069"/>
                </a:cubicBezTo>
                <a:cubicBezTo>
                  <a:pt x="-256601" y="707334"/>
                  <a:pt x="-125736" y="392595"/>
                  <a:pt x="679333" y="258417"/>
                </a:cubicBezTo>
                <a:cubicBezTo>
                  <a:pt x="1484402" y="124239"/>
                  <a:pt x="3412593" y="62119"/>
                  <a:pt x="534078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8207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2028116" y="4217800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570615" y="4294687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172132" y="4976323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928216" y="4976322"/>
            <a:ext cx="571185" cy="571185"/>
          </a:xfrm>
          <a:prstGeom prst="rect">
            <a:avLst/>
          </a:prstGeom>
          <a:noFill/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816FD0-0EFA-4389-AAF5-0EA6918AB173}"/>
              </a:ext>
            </a:extLst>
          </p:cNvPr>
          <p:cNvSpPr/>
          <p:nvPr/>
        </p:nvSpPr>
        <p:spPr bwMode="auto">
          <a:xfrm>
            <a:off x="1784538" y="523903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E1E203-60B9-4257-A03B-2FA6E6F7F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298" y="957924"/>
            <a:ext cx="409131" cy="42184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34B51C3-569A-47CE-901E-445D8DC13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340" y="545127"/>
            <a:ext cx="318137" cy="31813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982E6CA-4112-4D87-A9FD-B4B7088E9CC3}"/>
              </a:ext>
            </a:extLst>
          </p:cNvPr>
          <p:cNvSpPr/>
          <p:nvPr/>
        </p:nvSpPr>
        <p:spPr>
          <a:xfrm>
            <a:off x="2093533" y="5656640"/>
            <a:ext cx="1572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Amsterdam Office</a:t>
            </a:r>
            <a:endParaRPr lang="en-GB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A9E75-4865-451D-B16A-1DA63A961268}"/>
              </a:ext>
            </a:extLst>
          </p:cNvPr>
          <p:cNvSpPr/>
          <p:nvPr/>
        </p:nvSpPr>
        <p:spPr>
          <a:xfrm>
            <a:off x="2329477" y="565695"/>
            <a:ext cx="1217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Virtual Network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51B66F-7F0D-42B9-AAA9-8EBE12643364}"/>
              </a:ext>
            </a:extLst>
          </p:cNvPr>
          <p:cNvSpPr/>
          <p:nvPr/>
        </p:nvSpPr>
        <p:spPr>
          <a:xfrm>
            <a:off x="1935776" y="1702494"/>
            <a:ext cx="10221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West Europe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996F555-C806-4964-83FC-9BD12C6D1DD6}"/>
              </a:ext>
            </a:extLst>
          </p:cNvPr>
          <p:cNvSpPr/>
          <p:nvPr/>
        </p:nvSpPr>
        <p:spPr bwMode="auto">
          <a:xfrm>
            <a:off x="8117521" y="544801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2FE81F9-65E4-4DB4-B2B2-7E6986884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281" y="978822"/>
            <a:ext cx="409131" cy="4218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273EF42-58FE-413A-9180-5025FADFD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4323" y="566025"/>
            <a:ext cx="318137" cy="31813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062DBE6-19B5-4251-9772-FC72F5C3F74F}"/>
              </a:ext>
            </a:extLst>
          </p:cNvPr>
          <p:cNvSpPr/>
          <p:nvPr/>
        </p:nvSpPr>
        <p:spPr>
          <a:xfrm>
            <a:off x="8662460" y="586593"/>
            <a:ext cx="1217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Virtual Network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014EC8-CE7E-407E-ABDB-1CD1C5A7EB21}"/>
              </a:ext>
            </a:extLst>
          </p:cNvPr>
          <p:cNvSpPr/>
          <p:nvPr/>
        </p:nvSpPr>
        <p:spPr>
          <a:xfrm>
            <a:off x="8268759" y="1723392"/>
            <a:ext cx="10863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North Europe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8242E34-F34F-474E-B008-BC87124FEBD0}"/>
              </a:ext>
            </a:extLst>
          </p:cNvPr>
          <p:cNvSpPr/>
          <p:nvPr/>
        </p:nvSpPr>
        <p:spPr bwMode="auto">
          <a:xfrm>
            <a:off x="8518444" y="4216480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CDEAF864-B47E-4F5F-BD8D-A6BFB9B38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060943" y="4293367"/>
            <a:ext cx="571185" cy="571185"/>
          </a:xfrm>
          <a:prstGeom prst="rect">
            <a:avLst/>
          </a:prstGeom>
          <a:noFill/>
        </p:spPr>
      </p:pic>
      <p:pic>
        <p:nvPicPr>
          <p:cNvPr id="52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27B5DB2-068F-4BC6-9D76-69E00752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662460" y="4975003"/>
            <a:ext cx="571185" cy="571185"/>
          </a:xfrm>
          <a:prstGeom prst="rect">
            <a:avLst/>
          </a:prstGeom>
          <a:noFill/>
        </p:spPr>
      </p:pic>
      <p:pic>
        <p:nvPicPr>
          <p:cNvPr id="53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7F21BDD0-DD4C-43E8-87C3-84179C302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418544" y="4975002"/>
            <a:ext cx="571185" cy="571185"/>
          </a:xfrm>
          <a:prstGeom prst="rect">
            <a:avLst/>
          </a:prstGeom>
          <a:noFill/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2112298-90EF-4AEC-9072-851788ACAA2C}"/>
              </a:ext>
            </a:extLst>
          </p:cNvPr>
          <p:cNvSpPr/>
          <p:nvPr/>
        </p:nvSpPr>
        <p:spPr>
          <a:xfrm>
            <a:off x="8583861" y="5655320"/>
            <a:ext cx="1572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London Office</a:t>
            </a:r>
            <a:endParaRPr lang="en-GB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2FBC88-F0B0-4F91-B980-64C051EC0B49}"/>
              </a:ext>
            </a:extLst>
          </p:cNvPr>
          <p:cNvSpPr/>
          <p:nvPr/>
        </p:nvSpPr>
        <p:spPr bwMode="auto">
          <a:xfrm>
            <a:off x="961653" y="1979493"/>
            <a:ext cx="10513168" cy="1949817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5" name="Picture 2" descr="Image result for azure expressroute">
            <a:extLst>
              <a:ext uri="{FF2B5EF4-FFF2-40B4-BE49-F238E27FC236}">
                <a16:creationId xmlns:a16="http://schemas.microsoft.com/office/drawing/2014/main" id="{47522B86-4604-405F-8D17-0254A0F25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67743" y="3693419"/>
            <a:ext cx="976933" cy="51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Image result for azure expressroute">
            <a:extLst>
              <a:ext uri="{FF2B5EF4-FFF2-40B4-BE49-F238E27FC236}">
                <a16:creationId xmlns:a16="http://schemas.microsoft.com/office/drawing/2014/main" id="{DBE0A5DF-7768-4729-BCDE-6BF151F3B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58069" y="3693419"/>
            <a:ext cx="976933" cy="51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5FAB4193-3C78-46FC-BB24-811B54495E09}"/>
              </a:ext>
            </a:extLst>
          </p:cNvPr>
          <p:cNvSpPr/>
          <p:nvPr/>
        </p:nvSpPr>
        <p:spPr>
          <a:xfrm>
            <a:off x="5108424" y="3497262"/>
            <a:ext cx="20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Microsoft Network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1F5345-09B0-4F70-9D62-74A0CB56683A}"/>
              </a:ext>
            </a:extLst>
          </p:cNvPr>
          <p:cNvCxnSpPr>
            <a:cxnSpLocks/>
          </p:cNvCxnSpPr>
          <p:nvPr/>
        </p:nvCxnSpPr>
        <p:spPr>
          <a:xfrm flipV="1">
            <a:off x="2856208" y="1979494"/>
            <a:ext cx="1" cy="1702434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3E7CAA-81B9-4FFD-83AA-0E10155970E3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9333648" y="2021287"/>
            <a:ext cx="12888" cy="1672132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43361DD-3AB3-47EE-835A-0D7500FF45D2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2957916" y="1979495"/>
            <a:ext cx="6388620" cy="1713924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36DDCB1-DBE6-4C66-992C-6509BA9CCCD5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2856210" y="2041857"/>
            <a:ext cx="6366331" cy="1651562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6B2F506-6DF4-4D15-8750-626FD9572607}"/>
              </a:ext>
            </a:extLst>
          </p:cNvPr>
          <p:cNvSpPr/>
          <p:nvPr/>
        </p:nvSpPr>
        <p:spPr>
          <a:xfrm>
            <a:off x="3295973" y="3888229"/>
            <a:ext cx="105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ExpressRoute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49DB7C-D328-4DF6-8E1C-4E1DA0567FA5}"/>
              </a:ext>
            </a:extLst>
          </p:cNvPr>
          <p:cNvSpPr/>
          <p:nvPr/>
        </p:nvSpPr>
        <p:spPr>
          <a:xfrm>
            <a:off x="7935060" y="3884255"/>
            <a:ext cx="105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ExpressRoute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63" name="Title 16">
            <a:extLst>
              <a:ext uri="{FF2B5EF4-FFF2-40B4-BE49-F238E27FC236}">
                <a16:creationId xmlns:a16="http://schemas.microsoft.com/office/drawing/2014/main" id="{9645CA37-BD34-4A2A-95AE-A5DD4C5D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576" y="4760362"/>
            <a:ext cx="3698393" cy="1571649"/>
          </a:xfrm>
        </p:spPr>
        <p:txBody>
          <a:bodyPr/>
          <a:lstStyle/>
          <a:p>
            <a:pPr algn="ctr"/>
            <a:r>
              <a:rPr lang="en-US" sz="2800" dirty="0"/>
              <a:t>In scenarios with multiple ER circuits, asymmetric routing can occur.</a:t>
            </a:r>
          </a:p>
        </p:txBody>
      </p:sp>
      <p:pic>
        <p:nvPicPr>
          <p:cNvPr id="64" name="Picture 63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FAAB728D-2B34-4F6C-8A21-279AAE77D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2756" y="1507684"/>
            <a:ext cx="441920" cy="441920"/>
          </a:xfrm>
          <a:prstGeom prst="rect">
            <a:avLst/>
          </a:prstGeom>
        </p:spPr>
      </p:pic>
      <p:pic>
        <p:nvPicPr>
          <p:cNvPr id="65" name="Picture 64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91660C87-ABA1-4750-AF97-7D68470057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1577" y="1509796"/>
            <a:ext cx="441920" cy="44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456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13FB4-6C70-4B33-9A78-FF1AD4B99437}"/>
              </a:ext>
            </a:extLst>
          </p:cNvPr>
          <p:cNvSpPr/>
          <p:nvPr/>
        </p:nvSpPr>
        <p:spPr bwMode="auto">
          <a:xfrm>
            <a:off x="2028116" y="4217800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4C78698F-3335-42F3-91C1-F46EAFEB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570615" y="4294687"/>
            <a:ext cx="571185" cy="571185"/>
          </a:xfrm>
          <a:prstGeom prst="rect">
            <a:avLst/>
          </a:prstGeom>
          <a:noFill/>
        </p:spPr>
      </p:pic>
      <p:pic>
        <p:nvPicPr>
          <p:cNvPr id="9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CEB2EEA-9C35-4B33-8905-E77F922B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172132" y="4976323"/>
            <a:ext cx="571185" cy="571185"/>
          </a:xfrm>
          <a:prstGeom prst="rect">
            <a:avLst/>
          </a:prstGeom>
          <a:noFill/>
        </p:spPr>
      </p:pic>
      <p:pic>
        <p:nvPicPr>
          <p:cNvPr id="10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24B0A101-46DF-434B-B098-CCA832E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928216" y="4976322"/>
            <a:ext cx="571185" cy="571185"/>
          </a:xfrm>
          <a:prstGeom prst="rect">
            <a:avLst/>
          </a:prstGeom>
          <a:noFill/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816FD0-0EFA-4389-AAF5-0EA6918AB173}"/>
              </a:ext>
            </a:extLst>
          </p:cNvPr>
          <p:cNvSpPr/>
          <p:nvPr/>
        </p:nvSpPr>
        <p:spPr bwMode="auto">
          <a:xfrm>
            <a:off x="1784538" y="523903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E1E203-60B9-4257-A03B-2FA6E6F7F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298" y="957924"/>
            <a:ext cx="409131" cy="42184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34B51C3-569A-47CE-901E-445D8DC13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340" y="545127"/>
            <a:ext cx="318137" cy="31813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982E6CA-4112-4D87-A9FD-B4B7088E9CC3}"/>
              </a:ext>
            </a:extLst>
          </p:cNvPr>
          <p:cNvSpPr/>
          <p:nvPr/>
        </p:nvSpPr>
        <p:spPr>
          <a:xfrm>
            <a:off x="2093533" y="5656640"/>
            <a:ext cx="1572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Amsterdam Office</a:t>
            </a:r>
            <a:endParaRPr lang="en-GB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A9E75-4865-451D-B16A-1DA63A961268}"/>
              </a:ext>
            </a:extLst>
          </p:cNvPr>
          <p:cNvSpPr/>
          <p:nvPr/>
        </p:nvSpPr>
        <p:spPr>
          <a:xfrm>
            <a:off x="2329477" y="565695"/>
            <a:ext cx="1217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Virtual Network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51B66F-7F0D-42B9-AAA9-8EBE12643364}"/>
              </a:ext>
            </a:extLst>
          </p:cNvPr>
          <p:cNvSpPr/>
          <p:nvPr/>
        </p:nvSpPr>
        <p:spPr>
          <a:xfrm>
            <a:off x="1935776" y="1702494"/>
            <a:ext cx="10221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West Europe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996F555-C806-4964-83FC-9BD12C6D1DD6}"/>
              </a:ext>
            </a:extLst>
          </p:cNvPr>
          <p:cNvSpPr/>
          <p:nvPr/>
        </p:nvSpPr>
        <p:spPr bwMode="auto">
          <a:xfrm>
            <a:off x="8153410" y="545127"/>
            <a:ext cx="2232248" cy="145559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2FE81F9-65E4-4DB4-B2B2-7E6986884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170" y="979148"/>
            <a:ext cx="409131" cy="4218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273EF42-58FE-413A-9180-5025FADFD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212" y="566351"/>
            <a:ext cx="318137" cy="31813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062DBE6-19B5-4251-9772-FC72F5C3F74F}"/>
              </a:ext>
            </a:extLst>
          </p:cNvPr>
          <p:cNvSpPr/>
          <p:nvPr/>
        </p:nvSpPr>
        <p:spPr>
          <a:xfrm>
            <a:off x="8698349" y="586919"/>
            <a:ext cx="1217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Virtual Network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014EC8-CE7E-407E-ABDB-1CD1C5A7EB21}"/>
              </a:ext>
            </a:extLst>
          </p:cNvPr>
          <p:cNvSpPr/>
          <p:nvPr/>
        </p:nvSpPr>
        <p:spPr>
          <a:xfrm>
            <a:off x="8304648" y="1723718"/>
            <a:ext cx="10863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North Europe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8242E34-F34F-474E-B008-BC87124FEBD0}"/>
              </a:ext>
            </a:extLst>
          </p:cNvPr>
          <p:cNvSpPr/>
          <p:nvPr/>
        </p:nvSpPr>
        <p:spPr bwMode="auto">
          <a:xfrm>
            <a:off x="8518444" y="4216480"/>
            <a:ext cx="1656184" cy="1440160"/>
          </a:xfrm>
          <a:prstGeom prst="roundRect">
            <a:avLst/>
          </a:prstGeom>
          <a:noFill/>
          <a:ln w="28575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CDEAF864-B47E-4F5F-BD8D-A6BFB9B38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060943" y="4293367"/>
            <a:ext cx="571185" cy="571185"/>
          </a:xfrm>
          <a:prstGeom prst="rect">
            <a:avLst/>
          </a:prstGeom>
          <a:noFill/>
        </p:spPr>
      </p:pic>
      <p:pic>
        <p:nvPicPr>
          <p:cNvPr id="52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F27B5DB2-068F-4BC6-9D76-69E00752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662460" y="4975003"/>
            <a:ext cx="571185" cy="571185"/>
          </a:xfrm>
          <a:prstGeom prst="rect">
            <a:avLst/>
          </a:prstGeom>
          <a:noFill/>
        </p:spPr>
      </p:pic>
      <p:pic>
        <p:nvPicPr>
          <p:cNvPr id="53" name="Picture 2" descr="\\MAGNUM\Projects\Microsoft\Cloud Power FY12\Design\ICONS_PNG\Server.png">
            <a:extLst>
              <a:ext uri="{FF2B5EF4-FFF2-40B4-BE49-F238E27FC236}">
                <a16:creationId xmlns:a16="http://schemas.microsoft.com/office/drawing/2014/main" id="{7F21BDD0-DD4C-43E8-87C3-84179C302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9418544" y="4975002"/>
            <a:ext cx="571185" cy="571185"/>
          </a:xfrm>
          <a:prstGeom prst="rect">
            <a:avLst/>
          </a:prstGeom>
          <a:noFill/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2112298-90EF-4AEC-9072-851788ACAA2C}"/>
              </a:ext>
            </a:extLst>
          </p:cNvPr>
          <p:cNvSpPr/>
          <p:nvPr/>
        </p:nvSpPr>
        <p:spPr>
          <a:xfrm>
            <a:off x="8583861" y="5655320"/>
            <a:ext cx="1572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London Office</a:t>
            </a:r>
            <a:endParaRPr lang="en-GB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2FBC88-F0B0-4F91-B980-64C051EC0B49}"/>
              </a:ext>
            </a:extLst>
          </p:cNvPr>
          <p:cNvSpPr/>
          <p:nvPr/>
        </p:nvSpPr>
        <p:spPr bwMode="auto">
          <a:xfrm>
            <a:off x="961653" y="1979493"/>
            <a:ext cx="10513168" cy="1949817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5" name="Picture 2" descr="Image result for azure expressroute">
            <a:extLst>
              <a:ext uri="{FF2B5EF4-FFF2-40B4-BE49-F238E27FC236}">
                <a16:creationId xmlns:a16="http://schemas.microsoft.com/office/drawing/2014/main" id="{47522B86-4604-405F-8D17-0254A0F25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67743" y="3693419"/>
            <a:ext cx="976933" cy="51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Image result for azure expressroute">
            <a:extLst>
              <a:ext uri="{FF2B5EF4-FFF2-40B4-BE49-F238E27FC236}">
                <a16:creationId xmlns:a16="http://schemas.microsoft.com/office/drawing/2014/main" id="{DBE0A5DF-7768-4729-BCDE-6BF151F3B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58069" y="3693419"/>
            <a:ext cx="976933" cy="51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5FAB4193-3C78-46FC-BB24-811B54495E09}"/>
              </a:ext>
            </a:extLst>
          </p:cNvPr>
          <p:cNvSpPr/>
          <p:nvPr/>
        </p:nvSpPr>
        <p:spPr>
          <a:xfrm>
            <a:off x="5108424" y="3497262"/>
            <a:ext cx="20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Microsoft Network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1F5345-09B0-4F70-9D62-74A0CB56683A}"/>
              </a:ext>
            </a:extLst>
          </p:cNvPr>
          <p:cNvCxnSpPr>
            <a:cxnSpLocks/>
          </p:cNvCxnSpPr>
          <p:nvPr/>
        </p:nvCxnSpPr>
        <p:spPr>
          <a:xfrm flipV="1">
            <a:off x="2856208" y="1979494"/>
            <a:ext cx="1" cy="1702434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3E7CAA-81B9-4FFD-83AA-0E10155970E3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9333648" y="2021287"/>
            <a:ext cx="12888" cy="1672132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43361DD-3AB3-47EE-835A-0D7500FF45D2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2957916" y="1979495"/>
            <a:ext cx="6388620" cy="1713924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36DDCB1-DBE6-4C66-992C-6509BA9CCCD5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2856210" y="2041857"/>
            <a:ext cx="6366331" cy="1651562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6B2F506-6DF4-4D15-8750-626FD9572607}"/>
              </a:ext>
            </a:extLst>
          </p:cNvPr>
          <p:cNvSpPr/>
          <p:nvPr/>
        </p:nvSpPr>
        <p:spPr>
          <a:xfrm>
            <a:off x="3295973" y="3888229"/>
            <a:ext cx="105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ExpressRoute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49DB7C-D328-4DF6-8E1C-4E1DA0567FA5}"/>
              </a:ext>
            </a:extLst>
          </p:cNvPr>
          <p:cNvSpPr/>
          <p:nvPr/>
        </p:nvSpPr>
        <p:spPr>
          <a:xfrm>
            <a:off x="7935060" y="3884255"/>
            <a:ext cx="105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ExpressRoute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63" name="Title 16">
            <a:extLst>
              <a:ext uri="{FF2B5EF4-FFF2-40B4-BE49-F238E27FC236}">
                <a16:creationId xmlns:a16="http://schemas.microsoft.com/office/drawing/2014/main" id="{9645CA37-BD34-4A2A-95AE-A5DD4C5D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640" y="4372722"/>
            <a:ext cx="4121770" cy="1041156"/>
          </a:xfrm>
        </p:spPr>
        <p:txBody>
          <a:bodyPr/>
          <a:lstStyle/>
          <a:p>
            <a:pPr algn="ctr"/>
            <a:r>
              <a:rPr lang="en-US" sz="2800" dirty="0"/>
              <a:t>Use AS Path Prepend to help with path preference.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A381B7-79B9-471F-B298-FA5847A8B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953657"/>
              </p:ext>
            </p:extLst>
          </p:nvPr>
        </p:nvGraphicFramePr>
        <p:xfrm>
          <a:off x="3592396" y="5519918"/>
          <a:ext cx="22900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880">
                  <a:extLst>
                    <a:ext uri="{9D8B030D-6E8A-4147-A177-3AD203B41FA5}">
                      <a16:colId xmlns:a16="http://schemas.microsoft.com/office/drawing/2014/main" val="375126647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5939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AS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64496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62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64496 64496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2128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CAAEEFC-F4B4-4548-B7B4-029679784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68630"/>
              </p:ext>
            </p:extLst>
          </p:nvPr>
        </p:nvGraphicFramePr>
        <p:xfrm>
          <a:off x="6479985" y="5519918"/>
          <a:ext cx="22900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880">
                  <a:extLst>
                    <a:ext uri="{9D8B030D-6E8A-4147-A177-3AD203B41FA5}">
                      <a16:colId xmlns:a16="http://schemas.microsoft.com/office/drawing/2014/main" val="375126647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5939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AS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6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64496 64496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62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64496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2128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0991C91-0908-4C69-8F0A-6ACFED73C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06743"/>
              </p:ext>
            </p:extLst>
          </p:nvPr>
        </p:nvGraphicFramePr>
        <p:xfrm>
          <a:off x="3611658" y="364719"/>
          <a:ext cx="3091503" cy="135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87">
                  <a:extLst>
                    <a:ext uri="{9D8B030D-6E8A-4147-A177-3AD203B41FA5}">
                      <a16:colId xmlns:a16="http://schemas.microsoft.com/office/drawing/2014/main" val="3751266479"/>
                    </a:ext>
                  </a:extLst>
                </a:gridCol>
                <a:gridCol w="1117358">
                  <a:extLst>
                    <a:ext uri="{9D8B030D-6E8A-4147-A177-3AD203B41FA5}">
                      <a16:colId xmlns:a16="http://schemas.microsoft.com/office/drawing/2014/main" val="159395763"/>
                    </a:ext>
                  </a:extLst>
                </a:gridCol>
                <a:gridCol w="1117358">
                  <a:extLst>
                    <a:ext uri="{9D8B030D-6E8A-4147-A177-3AD203B41FA5}">
                      <a16:colId xmlns:a16="http://schemas.microsoft.com/office/drawing/2014/main" val="3088741503"/>
                    </a:ext>
                  </a:extLst>
                </a:gridCol>
              </a:tblGrid>
              <a:tr h="290156">
                <a:tc>
                  <a:txBody>
                    <a:bodyPr/>
                    <a:lstStyle/>
                    <a:p>
                      <a:r>
                        <a:rPr lang="en-GB" sz="1200" b="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AS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62587"/>
                  </a:ext>
                </a:extLst>
              </a:tr>
              <a:tr h="242668">
                <a:tc>
                  <a:txBody>
                    <a:bodyPr/>
                    <a:lstStyle/>
                    <a:p>
                      <a:r>
                        <a:rPr lang="en-GB" sz="1100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64496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Amsterdam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628169"/>
                  </a:ext>
                </a:extLst>
              </a:tr>
              <a:tr h="242668">
                <a:tc>
                  <a:txBody>
                    <a:bodyPr/>
                    <a:lstStyle/>
                    <a:p>
                      <a:r>
                        <a:rPr lang="en-GB" sz="1100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64496 64496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London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21288"/>
                  </a:ext>
                </a:extLst>
              </a:tr>
              <a:tr h="242668">
                <a:tc>
                  <a:txBody>
                    <a:bodyPr/>
                    <a:lstStyle/>
                    <a:p>
                      <a:r>
                        <a:rPr lang="en-GB" sz="1100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64496 64496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Amsterdam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973224"/>
                  </a:ext>
                </a:extLst>
              </a:tr>
              <a:tr h="290156">
                <a:tc>
                  <a:txBody>
                    <a:bodyPr/>
                    <a:lstStyle/>
                    <a:p>
                      <a:r>
                        <a:rPr lang="en-GB" sz="1100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64496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London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3208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1185A0-BC2D-4A13-A6D2-59123AE3CB30}"/>
              </a:ext>
            </a:extLst>
          </p:cNvPr>
          <p:cNvSpPr/>
          <p:nvPr/>
        </p:nvSpPr>
        <p:spPr>
          <a:xfrm>
            <a:off x="4079351" y="107497"/>
            <a:ext cx="1960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West Europe Routing Table</a:t>
            </a:r>
            <a:endParaRPr lang="en-GB" sz="1200" dirty="0"/>
          </a:p>
        </p:txBody>
      </p:sp>
      <p:pic>
        <p:nvPicPr>
          <p:cNvPr id="38" name="Picture 37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E5C5683B-D3E2-4FE0-8B00-C90717B93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2756" y="1507684"/>
            <a:ext cx="441920" cy="441920"/>
          </a:xfrm>
          <a:prstGeom prst="rect">
            <a:avLst/>
          </a:prstGeom>
        </p:spPr>
      </p:pic>
      <p:pic>
        <p:nvPicPr>
          <p:cNvPr id="42" name="Picture 41" descr="A picture containing object, first-aid kit&#10;&#10;Description generated with high confidence">
            <a:extLst>
              <a:ext uri="{FF2B5EF4-FFF2-40B4-BE49-F238E27FC236}">
                <a16:creationId xmlns:a16="http://schemas.microsoft.com/office/drawing/2014/main" id="{6B02DD46-F4AF-4547-A43A-1CF7AB9FBF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7466" y="1510122"/>
            <a:ext cx="441920" cy="44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8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9" y="1191386"/>
            <a:ext cx="11889564" cy="917575"/>
          </a:xfrm>
        </p:spPr>
        <p:txBody>
          <a:bodyPr/>
          <a:lstStyle/>
          <a:p>
            <a:pPr algn="ctr"/>
            <a:r>
              <a:rPr lang="en-US" sz="3600" dirty="0"/>
              <a:t>We then configure one or more </a:t>
            </a:r>
            <a:r>
              <a:rPr lang="en-US" sz="3600" i="1" dirty="0"/>
              <a:t>subnets</a:t>
            </a:r>
            <a:r>
              <a:rPr lang="en-US" sz="3600" dirty="0"/>
              <a:t> inside the vNet.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3110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2113781" y="3641277"/>
            <a:ext cx="3520008" cy="2198593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6794301" y="3641277"/>
            <a:ext cx="3520008" cy="2198594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7902" y="368210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6938317" y="3694910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10.0.1.0/24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54495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22008B-E271-4CD8-BDCB-EEBFFF4D80F8}"/>
              </a:ext>
            </a:extLst>
          </p:cNvPr>
          <p:cNvSpPr/>
          <p:nvPr/>
        </p:nvSpPr>
        <p:spPr bwMode="auto">
          <a:xfrm>
            <a:off x="5786189" y="2417142"/>
            <a:ext cx="5904656" cy="2016224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189" y="2417142"/>
            <a:ext cx="5832648" cy="1655616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Load Balancing in Azure</a:t>
            </a:r>
          </a:p>
        </p:txBody>
      </p:sp>
      <p:pic>
        <p:nvPicPr>
          <p:cNvPr id="1026" name="Picture 2" descr="Image result for load balancer">
            <a:extLst>
              <a:ext uri="{FF2B5EF4-FFF2-40B4-BE49-F238E27FC236}">
                <a16:creationId xmlns:a16="http://schemas.microsoft.com/office/drawing/2014/main" id="{8CF205F6-8F9F-439A-9537-B80D0E89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7" y="1033536"/>
            <a:ext cx="4927452" cy="492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7560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709" y="904974"/>
            <a:ext cx="9505056" cy="1655616"/>
          </a:xfrm>
        </p:spPr>
        <p:txBody>
          <a:bodyPr/>
          <a:lstStyle/>
          <a:p>
            <a:pPr algn="ctr"/>
            <a:r>
              <a:rPr lang="en-US" dirty="0"/>
              <a:t>Azure has a few different types of load balancer available.</a:t>
            </a:r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96F904C-CE1F-48B7-AE4B-C8225633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716" y="3394430"/>
            <a:ext cx="1830305" cy="1830305"/>
          </a:xfrm>
          <a:prstGeom prst="rect">
            <a:avLst/>
          </a:prstGeom>
        </p:spPr>
      </p:pic>
      <p:pic>
        <p:nvPicPr>
          <p:cNvPr id="5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DF29D460-308C-4918-845B-25F9ABEA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148" y="3394430"/>
            <a:ext cx="1830306" cy="1830306"/>
          </a:xfrm>
          <a:prstGeom prst="rect">
            <a:avLst/>
          </a:prstGeom>
        </p:spPr>
      </p:pic>
      <p:pic>
        <p:nvPicPr>
          <p:cNvPr id="7" name="Picture 6" descr="A stop sign&#10;&#10;Description generated with high confidence">
            <a:extLst>
              <a:ext uri="{FF2B5EF4-FFF2-40B4-BE49-F238E27FC236}">
                <a16:creationId xmlns:a16="http://schemas.microsoft.com/office/drawing/2014/main" id="{7951F6AE-39C4-4763-8776-8E036C0E8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581" y="3425254"/>
            <a:ext cx="1758297" cy="17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544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965" y="3592061"/>
            <a:ext cx="7848872" cy="1655616"/>
          </a:xfrm>
        </p:spPr>
        <p:txBody>
          <a:bodyPr/>
          <a:lstStyle/>
          <a:p>
            <a:pPr algn="ctr"/>
            <a:r>
              <a:rPr lang="en-US" dirty="0"/>
              <a:t>First, let’s look at the basic / standard load balancer.</a:t>
            </a:r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96F904C-CE1F-48B7-AE4B-C8225633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716" y="3394430"/>
            <a:ext cx="1830305" cy="18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039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CD4E1D-13CB-4569-B552-50975CAB01A8}"/>
              </a:ext>
            </a:extLst>
          </p:cNvPr>
          <p:cNvSpPr/>
          <p:nvPr/>
        </p:nvSpPr>
        <p:spPr bwMode="auto">
          <a:xfrm>
            <a:off x="6727975" y="1408311"/>
            <a:ext cx="3928383" cy="381642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94F9D-87DE-45D1-88B2-0DCB7233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570" y="4834590"/>
            <a:ext cx="780290" cy="7802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FC9976-2DAA-47DD-AA46-5F54FA75E441}"/>
              </a:ext>
            </a:extLst>
          </p:cNvPr>
          <p:cNvSpPr/>
          <p:nvPr/>
        </p:nvSpPr>
        <p:spPr>
          <a:xfrm>
            <a:off x="8975759" y="169744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10.0.0.1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7E58A-3F3D-4C68-A8B1-8F49A395C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1894682"/>
            <a:ext cx="780290" cy="780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0F95AD-4720-4A8B-BE2B-B5BDF6392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2920306"/>
            <a:ext cx="780290" cy="780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E54FAD-6E0E-44CC-BCD6-2DA208BCB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3945930"/>
            <a:ext cx="780290" cy="7802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1A97F5-F60E-4C15-AE1C-44CC8A3543A3}"/>
              </a:ext>
            </a:extLst>
          </p:cNvPr>
          <p:cNvSpPr/>
          <p:nvPr/>
        </p:nvSpPr>
        <p:spPr>
          <a:xfrm>
            <a:off x="8975758" y="2729416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10.0.0.2</a:t>
            </a:r>
            <a:endParaRPr lang="en-GB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C2F37-DC24-43B0-B41F-AB1D2CC3255B}"/>
              </a:ext>
            </a:extLst>
          </p:cNvPr>
          <p:cNvSpPr/>
          <p:nvPr/>
        </p:nvSpPr>
        <p:spPr>
          <a:xfrm>
            <a:off x="8948508" y="3748692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10.0.0.3</a:t>
            </a:r>
            <a:endParaRPr lang="en-GB" sz="1400" dirty="0"/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96F904C-CE1F-48B7-AE4B-C82256338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090" y="2920306"/>
            <a:ext cx="797770" cy="79777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234334-A1E7-4535-B26B-34F89AD20510}"/>
              </a:ext>
            </a:extLst>
          </p:cNvPr>
          <p:cNvCxnSpPr/>
          <p:nvPr/>
        </p:nvCxnSpPr>
        <p:spPr>
          <a:xfrm flipV="1">
            <a:off x="7226349" y="2284827"/>
            <a:ext cx="1614281" cy="1025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BDDD1E-A9FF-4711-8AA1-C7027086C3C7}"/>
              </a:ext>
            </a:extLst>
          </p:cNvPr>
          <p:cNvCxnSpPr>
            <a:cxnSpLocks/>
          </p:cNvCxnSpPr>
          <p:nvPr/>
        </p:nvCxnSpPr>
        <p:spPr>
          <a:xfrm>
            <a:off x="7225091" y="3310451"/>
            <a:ext cx="1615539" cy="1025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06A240-8577-4B93-A215-5688519949B3}"/>
              </a:ext>
            </a:extLst>
          </p:cNvPr>
          <p:cNvCxnSpPr>
            <a:cxnSpLocks/>
          </p:cNvCxnSpPr>
          <p:nvPr/>
        </p:nvCxnSpPr>
        <p:spPr>
          <a:xfrm>
            <a:off x="7232003" y="3319191"/>
            <a:ext cx="160862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2A81C-91A2-4538-BCE8-95509340BC93}"/>
              </a:ext>
            </a:extLst>
          </p:cNvPr>
          <p:cNvSpPr/>
          <p:nvPr/>
        </p:nvSpPr>
        <p:spPr>
          <a:xfrm>
            <a:off x="5750950" y="2883304"/>
            <a:ext cx="841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Public IP</a:t>
            </a:r>
            <a:endParaRPr lang="en-GB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EBBDAD7-E9BD-4305-A363-AA0CA03E79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251" y="2341182"/>
            <a:ext cx="2666714" cy="1748774"/>
          </a:xfrm>
          <a:prstGeom prst="rect">
            <a:avLst/>
          </a:prstGeom>
        </p:spPr>
      </p:pic>
      <p:sp>
        <p:nvSpPr>
          <p:cNvPr id="22" name="TextBox 179">
            <a:extLst>
              <a:ext uri="{FF2B5EF4-FFF2-40B4-BE49-F238E27FC236}">
                <a16:creationId xmlns:a16="http://schemas.microsoft.com/office/drawing/2014/main" id="{B343E33C-9809-42E0-96E5-16EF359B41DD}"/>
              </a:ext>
            </a:extLst>
          </p:cNvPr>
          <p:cNvSpPr txBox="1"/>
          <p:nvPr/>
        </p:nvSpPr>
        <p:spPr>
          <a:xfrm>
            <a:off x="1585187" y="2977663"/>
            <a:ext cx="1702842" cy="683056"/>
          </a:xfrm>
          <a:prstGeom prst="rect">
            <a:avLst/>
          </a:prstGeom>
          <a:noFill/>
          <a:ln>
            <a:noFill/>
          </a:ln>
        </p:spPr>
        <p:txBody>
          <a:bodyPr wrap="squar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sz="2800" kern="0" dirty="0">
                <a:solidFill>
                  <a:srgbClr val="FFFFFF"/>
                </a:solidFill>
              </a:rPr>
              <a:t>Internet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81B12F-5672-457D-BC18-1E72842AEDF4}"/>
              </a:ext>
            </a:extLst>
          </p:cNvPr>
          <p:cNvCxnSpPr>
            <a:cxnSpLocks/>
          </p:cNvCxnSpPr>
          <p:nvPr/>
        </p:nvCxnSpPr>
        <p:spPr>
          <a:xfrm flipV="1">
            <a:off x="3769965" y="3310451"/>
            <a:ext cx="2448272" cy="884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6">
            <a:extLst>
              <a:ext uri="{FF2B5EF4-FFF2-40B4-BE49-F238E27FC236}">
                <a16:creationId xmlns:a16="http://schemas.microsoft.com/office/drawing/2014/main" id="{A64D5092-A3E9-445E-92F4-F03038AB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21" y="234696"/>
            <a:ext cx="11449272" cy="783470"/>
          </a:xfrm>
        </p:spPr>
        <p:txBody>
          <a:bodyPr/>
          <a:lstStyle/>
          <a:p>
            <a:pPr algn="ctr"/>
            <a:r>
              <a:rPr lang="en-US" sz="4000" dirty="0"/>
              <a:t>The Azure load balancer offers basic L4 load balancing.</a:t>
            </a:r>
          </a:p>
        </p:txBody>
      </p:sp>
    </p:spTree>
    <p:extLst>
      <p:ext uri="{BB962C8B-B14F-4D97-AF65-F5344CB8AC3E}">
        <p14:creationId xmlns:p14="http://schemas.microsoft.com/office/powerpoint/2010/main" val="18498160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559D8D-2A06-443E-8A75-0B704119B9B2}"/>
              </a:ext>
            </a:extLst>
          </p:cNvPr>
          <p:cNvSpPr/>
          <p:nvPr/>
        </p:nvSpPr>
        <p:spPr bwMode="auto">
          <a:xfrm>
            <a:off x="1393701" y="4474416"/>
            <a:ext cx="4749231" cy="878582"/>
          </a:xfrm>
          <a:prstGeom prst="roundRect">
            <a:avLst/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CD4E1D-13CB-4569-B552-50975CAB01A8}"/>
              </a:ext>
            </a:extLst>
          </p:cNvPr>
          <p:cNvSpPr/>
          <p:nvPr/>
        </p:nvSpPr>
        <p:spPr bwMode="auto">
          <a:xfrm>
            <a:off x="6727975" y="1408311"/>
            <a:ext cx="3928383" cy="381642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94F9D-87DE-45D1-88B2-0DCB7233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570" y="4834590"/>
            <a:ext cx="780290" cy="7802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FC9976-2DAA-47DD-AA46-5F54FA75E441}"/>
              </a:ext>
            </a:extLst>
          </p:cNvPr>
          <p:cNvSpPr/>
          <p:nvPr/>
        </p:nvSpPr>
        <p:spPr>
          <a:xfrm>
            <a:off x="8975759" y="169744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10.0.0.1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7E58A-3F3D-4C68-A8B1-8F49A395C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1894682"/>
            <a:ext cx="780290" cy="780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0F95AD-4720-4A8B-BE2B-B5BDF6392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2920306"/>
            <a:ext cx="780290" cy="780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E54FAD-6E0E-44CC-BCD6-2DA208BCB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3945930"/>
            <a:ext cx="780290" cy="7802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1A97F5-F60E-4C15-AE1C-44CC8A3543A3}"/>
              </a:ext>
            </a:extLst>
          </p:cNvPr>
          <p:cNvSpPr/>
          <p:nvPr/>
        </p:nvSpPr>
        <p:spPr>
          <a:xfrm>
            <a:off x="8975758" y="2729416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10.0.0.2</a:t>
            </a:r>
            <a:endParaRPr lang="en-GB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C2F37-DC24-43B0-B41F-AB1D2CC3255B}"/>
              </a:ext>
            </a:extLst>
          </p:cNvPr>
          <p:cNvSpPr/>
          <p:nvPr/>
        </p:nvSpPr>
        <p:spPr>
          <a:xfrm>
            <a:off x="8948508" y="3748692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10.0.0.3</a:t>
            </a:r>
            <a:endParaRPr lang="en-GB" sz="1400" dirty="0"/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96F904C-CE1F-48B7-AE4B-C82256338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090" y="2920306"/>
            <a:ext cx="797770" cy="79777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234334-A1E7-4535-B26B-34F89AD20510}"/>
              </a:ext>
            </a:extLst>
          </p:cNvPr>
          <p:cNvCxnSpPr/>
          <p:nvPr/>
        </p:nvCxnSpPr>
        <p:spPr>
          <a:xfrm flipV="1">
            <a:off x="7226349" y="2284827"/>
            <a:ext cx="1614281" cy="1025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BDDD1E-A9FF-4711-8AA1-C7027086C3C7}"/>
              </a:ext>
            </a:extLst>
          </p:cNvPr>
          <p:cNvCxnSpPr>
            <a:cxnSpLocks/>
          </p:cNvCxnSpPr>
          <p:nvPr/>
        </p:nvCxnSpPr>
        <p:spPr>
          <a:xfrm>
            <a:off x="7225091" y="3310451"/>
            <a:ext cx="1615539" cy="1025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06A240-8577-4B93-A215-5688519949B3}"/>
              </a:ext>
            </a:extLst>
          </p:cNvPr>
          <p:cNvCxnSpPr>
            <a:cxnSpLocks/>
          </p:cNvCxnSpPr>
          <p:nvPr/>
        </p:nvCxnSpPr>
        <p:spPr>
          <a:xfrm>
            <a:off x="7232003" y="3319191"/>
            <a:ext cx="160862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2A81C-91A2-4538-BCE8-95509340BC93}"/>
              </a:ext>
            </a:extLst>
          </p:cNvPr>
          <p:cNvSpPr/>
          <p:nvPr/>
        </p:nvSpPr>
        <p:spPr>
          <a:xfrm>
            <a:off x="5750950" y="2883304"/>
            <a:ext cx="841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Public IP</a:t>
            </a:r>
            <a:endParaRPr lang="en-GB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EBBDAD7-E9BD-4305-A363-AA0CA03E79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251" y="2341182"/>
            <a:ext cx="2666714" cy="1748774"/>
          </a:xfrm>
          <a:prstGeom prst="rect">
            <a:avLst/>
          </a:prstGeom>
        </p:spPr>
      </p:pic>
      <p:sp>
        <p:nvSpPr>
          <p:cNvPr id="22" name="TextBox 179">
            <a:extLst>
              <a:ext uri="{FF2B5EF4-FFF2-40B4-BE49-F238E27FC236}">
                <a16:creationId xmlns:a16="http://schemas.microsoft.com/office/drawing/2014/main" id="{B343E33C-9809-42E0-96E5-16EF359B41DD}"/>
              </a:ext>
            </a:extLst>
          </p:cNvPr>
          <p:cNvSpPr txBox="1"/>
          <p:nvPr/>
        </p:nvSpPr>
        <p:spPr>
          <a:xfrm>
            <a:off x="1585187" y="2977663"/>
            <a:ext cx="1702842" cy="683056"/>
          </a:xfrm>
          <a:prstGeom prst="rect">
            <a:avLst/>
          </a:prstGeom>
          <a:noFill/>
          <a:ln>
            <a:noFill/>
          </a:ln>
        </p:spPr>
        <p:txBody>
          <a:bodyPr wrap="square" lIns="182750" tIns="146201" rIns="182750" bIns="146201" rtlCol="0">
            <a:spAutoFit/>
          </a:bodyPr>
          <a:lstStyle/>
          <a:p>
            <a:pPr algn="ctr" defTabSz="931298">
              <a:lnSpc>
                <a:spcPct val="90000"/>
              </a:lnSpc>
              <a:spcAft>
                <a:spcPts val="600"/>
              </a:spcAft>
            </a:pPr>
            <a:r>
              <a:rPr lang="en-US" sz="2800" kern="0" dirty="0">
                <a:solidFill>
                  <a:srgbClr val="FFFFFF"/>
                </a:solidFill>
              </a:rPr>
              <a:t>Internet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81B12F-5672-457D-BC18-1E72842AEDF4}"/>
              </a:ext>
            </a:extLst>
          </p:cNvPr>
          <p:cNvCxnSpPr>
            <a:cxnSpLocks/>
          </p:cNvCxnSpPr>
          <p:nvPr/>
        </p:nvCxnSpPr>
        <p:spPr>
          <a:xfrm flipV="1">
            <a:off x="3769965" y="3310451"/>
            <a:ext cx="2448272" cy="884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6">
            <a:extLst>
              <a:ext uri="{FF2B5EF4-FFF2-40B4-BE49-F238E27FC236}">
                <a16:creationId xmlns:a16="http://schemas.microsoft.com/office/drawing/2014/main" id="{A64D5092-A3E9-445E-92F4-F03038AB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388" y="4474416"/>
            <a:ext cx="4896544" cy="78347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Load balancers can operate in ‘public’ mode (i.e. with a public IP address)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D94DAED-CAB7-4116-A473-E775782E5BBB}"/>
              </a:ext>
            </a:extLst>
          </p:cNvPr>
          <p:cNvSpPr/>
          <p:nvPr/>
        </p:nvSpPr>
        <p:spPr bwMode="auto">
          <a:xfrm rot="18871180">
            <a:off x="5578752" y="3768523"/>
            <a:ext cx="977025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06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559D8D-2A06-443E-8A75-0B704119B9B2}"/>
              </a:ext>
            </a:extLst>
          </p:cNvPr>
          <p:cNvSpPr/>
          <p:nvPr/>
        </p:nvSpPr>
        <p:spPr bwMode="auto">
          <a:xfrm>
            <a:off x="1393701" y="4474416"/>
            <a:ext cx="4749231" cy="878582"/>
          </a:xfrm>
          <a:prstGeom prst="roundRect">
            <a:avLst/>
          </a:prstGeom>
          <a:solidFill>
            <a:srgbClr val="00B0F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CD4E1D-13CB-4569-B552-50975CAB01A8}"/>
              </a:ext>
            </a:extLst>
          </p:cNvPr>
          <p:cNvSpPr/>
          <p:nvPr/>
        </p:nvSpPr>
        <p:spPr bwMode="auto">
          <a:xfrm>
            <a:off x="6727975" y="1408311"/>
            <a:ext cx="3928383" cy="381642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94F9D-87DE-45D1-88B2-0DCB7233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570" y="4834590"/>
            <a:ext cx="780290" cy="7802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FC9976-2DAA-47DD-AA46-5F54FA75E441}"/>
              </a:ext>
            </a:extLst>
          </p:cNvPr>
          <p:cNvSpPr/>
          <p:nvPr/>
        </p:nvSpPr>
        <p:spPr>
          <a:xfrm>
            <a:off x="8975759" y="169744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10.0.0.1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7E58A-3F3D-4C68-A8B1-8F49A395C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1894682"/>
            <a:ext cx="780290" cy="780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0F95AD-4720-4A8B-BE2B-B5BDF6392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2920306"/>
            <a:ext cx="780290" cy="780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E54FAD-6E0E-44CC-BCD6-2DA208BCB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252" y="3945930"/>
            <a:ext cx="780290" cy="7802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1A97F5-F60E-4C15-AE1C-44CC8A3543A3}"/>
              </a:ext>
            </a:extLst>
          </p:cNvPr>
          <p:cNvSpPr/>
          <p:nvPr/>
        </p:nvSpPr>
        <p:spPr>
          <a:xfrm>
            <a:off x="8975758" y="2729416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10.0.0.2</a:t>
            </a:r>
            <a:endParaRPr lang="en-GB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C2F37-DC24-43B0-B41F-AB1D2CC3255B}"/>
              </a:ext>
            </a:extLst>
          </p:cNvPr>
          <p:cNvSpPr/>
          <p:nvPr/>
        </p:nvSpPr>
        <p:spPr>
          <a:xfrm>
            <a:off x="8948508" y="3748692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10.0.0.3</a:t>
            </a:r>
            <a:endParaRPr lang="en-GB" sz="1400" dirty="0"/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96F904C-CE1F-48B7-AE4B-C82256338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090" y="2920306"/>
            <a:ext cx="797770" cy="79777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234334-A1E7-4535-B26B-34F89AD20510}"/>
              </a:ext>
            </a:extLst>
          </p:cNvPr>
          <p:cNvCxnSpPr/>
          <p:nvPr/>
        </p:nvCxnSpPr>
        <p:spPr>
          <a:xfrm flipV="1">
            <a:off x="7226349" y="2284827"/>
            <a:ext cx="1614281" cy="1025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BDDD1E-A9FF-4711-8AA1-C7027086C3C7}"/>
              </a:ext>
            </a:extLst>
          </p:cNvPr>
          <p:cNvCxnSpPr>
            <a:cxnSpLocks/>
          </p:cNvCxnSpPr>
          <p:nvPr/>
        </p:nvCxnSpPr>
        <p:spPr>
          <a:xfrm flipH="1" flipV="1">
            <a:off x="7252570" y="3462231"/>
            <a:ext cx="1588060" cy="857322"/>
          </a:xfrm>
          <a:prstGeom prst="straightConnector1">
            <a:avLst/>
          </a:prstGeom>
          <a:ln w="158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06A240-8577-4B93-A215-5688519949B3}"/>
              </a:ext>
            </a:extLst>
          </p:cNvPr>
          <p:cNvCxnSpPr>
            <a:cxnSpLocks/>
          </p:cNvCxnSpPr>
          <p:nvPr/>
        </p:nvCxnSpPr>
        <p:spPr>
          <a:xfrm>
            <a:off x="7232003" y="3319191"/>
            <a:ext cx="160862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2A81C-91A2-4538-BCE8-95509340BC93}"/>
              </a:ext>
            </a:extLst>
          </p:cNvPr>
          <p:cNvSpPr/>
          <p:nvPr/>
        </p:nvSpPr>
        <p:spPr>
          <a:xfrm>
            <a:off x="5704134" y="2865415"/>
            <a:ext cx="898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Private IP</a:t>
            </a:r>
            <a:endParaRPr lang="en-GB" sz="1400" dirty="0"/>
          </a:p>
        </p:txBody>
      </p:sp>
      <p:sp>
        <p:nvSpPr>
          <p:cNvPr id="25" name="Title 16">
            <a:extLst>
              <a:ext uri="{FF2B5EF4-FFF2-40B4-BE49-F238E27FC236}">
                <a16:creationId xmlns:a16="http://schemas.microsoft.com/office/drawing/2014/main" id="{A64D5092-A3E9-445E-92F4-F03038AB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388" y="4474416"/>
            <a:ext cx="4896544" cy="78347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Load balancers can also operate in ‘internal’ mode (i.e. private IP).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D94DAED-CAB7-4116-A473-E775782E5BBB}"/>
              </a:ext>
            </a:extLst>
          </p:cNvPr>
          <p:cNvSpPr/>
          <p:nvPr/>
        </p:nvSpPr>
        <p:spPr bwMode="auto">
          <a:xfrm rot="18871180">
            <a:off x="5578752" y="3768523"/>
            <a:ext cx="977025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6554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523D9AC-79AE-468F-AF98-BEE6EBE37627}"/>
              </a:ext>
            </a:extLst>
          </p:cNvPr>
          <p:cNvSpPr/>
          <p:nvPr/>
        </p:nvSpPr>
        <p:spPr bwMode="auto">
          <a:xfrm>
            <a:off x="5261788" y="2682818"/>
            <a:ext cx="1970215" cy="1255266"/>
          </a:xfrm>
          <a:prstGeom prst="roundRect">
            <a:avLst/>
          </a:prstGeom>
          <a:solidFill>
            <a:schemeClr val="accent4">
              <a:alpha val="2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F2D39C-758C-46CC-8066-FDAA09846D17}"/>
              </a:ext>
            </a:extLst>
          </p:cNvPr>
          <p:cNvSpPr/>
          <p:nvPr/>
        </p:nvSpPr>
        <p:spPr bwMode="auto">
          <a:xfrm>
            <a:off x="7874421" y="2916383"/>
            <a:ext cx="3816424" cy="78029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F210750-880C-41C5-AF61-B1002609D326}"/>
              </a:ext>
            </a:extLst>
          </p:cNvPr>
          <p:cNvSpPr/>
          <p:nvPr/>
        </p:nvSpPr>
        <p:spPr bwMode="auto">
          <a:xfrm>
            <a:off x="7874421" y="3938084"/>
            <a:ext cx="3816424" cy="78029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CD4E1D-13CB-4569-B552-50975CAB01A8}"/>
              </a:ext>
            </a:extLst>
          </p:cNvPr>
          <p:cNvSpPr/>
          <p:nvPr/>
        </p:nvSpPr>
        <p:spPr bwMode="auto">
          <a:xfrm>
            <a:off x="7874421" y="1894682"/>
            <a:ext cx="3816424" cy="78029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7E58A-3F3D-4C68-A8B1-8F49A395C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252" y="1894682"/>
            <a:ext cx="780290" cy="780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0F95AD-4720-4A8B-BE2B-B5BDF639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252" y="2920306"/>
            <a:ext cx="780290" cy="780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E54FAD-6E0E-44CC-BCD6-2DA208BC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252" y="3945930"/>
            <a:ext cx="780290" cy="780290"/>
          </a:xfrm>
          <a:prstGeom prst="rect">
            <a:avLst/>
          </a:prstGeom>
        </p:spPr>
      </p:pic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96F904C-CE1F-48B7-AE4B-C82256338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090" y="2920306"/>
            <a:ext cx="797770" cy="79777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234334-A1E7-4535-B26B-34F89AD20510}"/>
              </a:ext>
            </a:extLst>
          </p:cNvPr>
          <p:cNvCxnSpPr/>
          <p:nvPr/>
        </p:nvCxnSpPr>
        <p:spPr>
          <a:xfrm flipV="1">
            <a:off x="7226349" y="2284827"/>
            <a:ext cx="1614281" cy="1025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06A240-8577-4B93-A215-5688519949B3}"/>
              </a:ext>
            </a:extLst>
          </p:cNvPr>
          <p:cNvCxnSpPr>
            <a:cxnSpLocks/>
          </p:cNvCxnSpPr>
          <p:nvPr/>
        </p:nvCxnSpPr>
        <p:spPr>
          <a:xfrm>
            <a:off x="7232003" y="3319191"/>
            <a:ext cx="160862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837573-927E-4960-AB39-48AE57FA0209}"/>
              </a:ext>
            </a:extLst>
          </p:cNvPr>
          <p:cNvCxnSpPr>
            <a:cxnSpLocks/>
          </p:cNvCxnSpPr>
          <p:nvPr/>
        </p:nvCxnSpPr>
        <p:spPr>
          <a:xfrm>
            <a:off x="7225091" y="3310451"/>
            <a:ext cx="1615539" cy="1025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E8EA4A3-9393-484D-858E-117474E6C3F6}"/>
              </a:ext>
            </a:extLst>
          </p:cNvPr>
          <p:cNvSpPr/>
          <p:nvPr/>
        </p:nvSpPr>
        <p:spPr>
          <a:xfrm>
            <a:off x="9896821" y="2130938"/>
            <a:ext cx="1562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Availability Zone 1</a:t>
            </a:r>
            <a:endParaRPr lang="en-GB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38D2CA-BA34-4C0F-86CB-0060034BDC82}"/>
              </a:ext>
            </a:extLst>
          </p:cNvPr>
          <p:cNvSpPr/>
          <p:nvPr/>
        </p:nvSpPr>
        <p:spPr>
          <a:xfrm>
            <a:off x="9896821" y="3152639"/>
            <a:ext cx="1589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Availability Zone 2</a:t>
            </a:r>
            <a:endParaRPr lang="en-GB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FE551F-6F43-4A3A-92AE-CFF17175F7CB}"/>
              </a:ext>
            </a:extLst>
          </p:cNvPr>
          <p:cNvSpPr/>
          <p:nvPr/>
        </p:nvSpPr>
        <p:spPr>
          <a:xfrm>
            <a:off x="9913461" y="4174340"/>
            <a:ext cx="1589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Availability Zone 3</a:t>
            </a:r>
            <a:endParaRPr lang="en-GB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955D07-00BC-4239-AB75-A1D7CE48A5D6}"/>
              </a:ext>
            </a:extLst>
          </p:cNvPr>
          <p:cNvSpPr/>
          <p:nvPr/>
        </p:nvSpPr>
        <p:spPr>
          <a:xfrm>
            <a:off x="5357985" y="2856563"/>
            <a:ext cx="1106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LB Standard</a:t>
            </a:r>
            <a:endParaRPr lang="en-GB" sz="1400" dirty="0"/>
          </a:p>
        </p:txBody>
      </p:sp>
      <p:sp>
        <p:nvSpPr>
          <p:cNvPr id="29" name="Title 16">
            <a:extLst>
              <a:ext uri="{FF2B5EF4-FFF2-40B4-BE49-F238E27FC236}">
                <a16:creationId xmlns:a16="http://schemas.microsoft.com/office/drawing/2014/main" id="{B84AEB27-8F0B-475D-95F3-DB2E9489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73" y="4978780"/>
            <a:ext cx="7447422" cy="1655616"/>
          </a:xfrm>
        </p:spPr>
        <p:txBody>
          <a:bodyPr/>
          <a:lstStyle/>
          <a:p>
            <a:pPr algn="ctr"/>
            <a:r>
              <a:rPr lang="en-US" sz="4000" dirty="0"/>
              <a:t>The ‘Standard SKU’ load balancer adds support for zone redundancy.</a:t>
            </a:r>
          </a:p>
        </p:txBody>
      </p:sp>
    </p:spTree>
    <p:extLst>
      <p:ext uri="{BB962C8B-B14F-4D97-AF65-F5344CB8AC3E}">
        <p14:creationId xmlns:p14="http://schemas.microsoft.com/office/powerpoint/2010/main" val="1148597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9E135F-5BBA-44CA-9671-54A15A68143F}"/>
              </a:ext>
            </a:extLst>
          </p:cNvPr>
          <p:cNvSpPr/>
          <p:nvPr/>
        </p:nvSpPr>
        <p:spPr bwMode="auto">
          <a:xfrm>
            <a:off x="8125825" y="3316524"/>
            <a:ext cx="3432926" cy="16556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8575A5-B938-4104-94E2-4B96CFCC48E7}"/>
              </a:ext>
            </a:extLst>
          </p:cNvPr>
          <p:cNvSpPr/>
          <p:nvPr/>
        </p:nvSpPr>
        <p:spPr bwMode="auto">
          <a:xfrm>
            <a:off x="913104" y="3316524"/>
            <a:ext cx="3432926" cy="16556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29" y="760958"/>
            <a:ext cx="10945216" cy="1655616"/>
          </a:xfrm>
        </p:spPr>
        <p:txBody>
          <a:bodyPr/>
          <a:lstStyle/>
          <a:p>
            <a:pPr algn="ctr"/>
            <a:r>
              <a:rPr lang="en-US" sz="4400" dirty="0"/>
              <a:t>Azure Application Gateway is a fully featured application delivery controller working at layer 7.</a:t>
            </a:r>
          </a:p>
        </p:txBody>
      </p:sp>
      <p:pic>
        <p:nvPicPr>
          <p:cNvPr id="5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DF29D460-308C-4918-845B-25F9ABEAB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148" y="3394430"/>
            <a:ext cx="1830306" cy="18303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0A271F-538E-4665-B35F-462834CC69FB}"/>
              </a:ext>
            </a:extLst>
          </p:cNvPr>
          <p:cNvSpPr/>
          <p:nvPr/>
        </p:nvSpPr>
        <p:spPr>
          <a:xfrm>
            <a:off x="1177677" y="3570919"/>
            <a:ext cx="302538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Web Application Firewall</a:t>
            </a:r>
          </a:p>
          <a:p>
            <a:r>
              <a:rPr lang="en-US" dirty="0"/>
              <a:t>HTTP load balancing</a:t>
            </a:r>
          </a:p>
          <a:p>
            <a:r>
              <a:rPr lang="en-US" dirty="0"/>
              <a:t>Cookie based session affinity</a:t>
            </a:r>
          </a:p>
          <a:p>
            <a:r>
              <a:rPr lang="en-US" dirty="0"/>
              <a:t>SSL offload</a:t>
            </a:r>
          </a:p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030794-367B-4EDF-A258-B255384A9397}"/>
              </a:ext>
            </a:extLst>
          </p:cNvPr>
          <p:cNvSpPr/>
          <p:nvPr/>
        </p:nvSpPr>
        <p:spPr>
          <a:xfrm>
            <a:off x="8425778" y="3570919"/>
            <a:ext cx="283302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Multi-site routing</a:t>
            </a:r>
          </a:p>
          <a:p>
            <a:r>
              <a:rPr lang="en-US" dirty="0"/>
              <a:t>URL based content routing</a:t>
            </a:r>
          </a:p>
          <a:p>
            <a:r>
              <a:rPr lang="en-US" dirty="0"/>
              <a:t>Advanced diagnostics</a:t>
            </a:r>
          </a:p>
          <a:p>
            <a:r>
              <a:rPr lang="en-US" dirty="0"/>
              <a:t>Azure Web App support</a:t>
            </a:r>
          </a:p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1540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956D08-552A-4622-B2D2-DE284233CCBC}"/>
              </a:ext>
            </a:extLst>
          </p:cNvPr>
          <p:cNvSpPr/>
          <p:nvPr/>
        </p:nvSpPr>
        <p:spPr bwMode="auto">
          <a:xfrm>
            <a:off x="4072253" y="2465952"/>
            <a:ext cx="4359823" cy="12410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280" y="470057"/>
            <a:ext cx="8424936" cy="1655616"/>
          </a:xfrm>
        </p:spPr>
        <p:txBody>
          <a:bodyPr/>
          <a:lstStyle/>
          <a:p>
            <a:pPr algn="ctr"/>
            <a:r>
              <a:rPr lang="en-US" sz="4400" dirty="0"/>
              <a:t>Traffic manager is a DNS based global load balancing service.</a:t>
            </a:r>
          </a:p>
        </p:txBody>
      </p:sp>
      <p:pic>
        <p:nvPicPr>
          <p:cNvPr id="11" name="Picture 10" descr="A stop sign&#10;&#10;Description generated with high confidence">
            <a:extLst>
              <a:ext uri="{FF2B5EF4-FFF2-40B4-BE49-F238E27FC236}">
                <a16:creationId xmlns:a16="http://schemas.microsoft.com/office/drawing/2014/main" id="{8F3B6DF8-7FE3-4E3B-AF64-65EA8D13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19" y="2556501"/>
            <a:ext cx="1008112" cy="100811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51A660-9A91-43DC-AAC1-99B92420FF90}"/>
              </a:ext>
            </a:extLst>
          </p:cNvPr>
          <p:cNvSpPr/>
          <p:nvPr/>
        </p:nvSpPr>
        <p:spPr bwMode="auto">
          <a:xfrm>
            <a:off x="736322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BC3957-527E-4126-9A5E-B7DABC249B42}"/>
              </a:ext>
            </a:extLst>
          </p:cNvPr>
          <p:cNvSpPr/>
          <p:nvPr/>
        </p:nvSpPr>
        <p:spPr>
          <a:xfrm>
            <a:off x="1808578" y="4769220"/>
            <a:ext cx="3252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webapp-northeurope.azurewebsites.net</a:t>
            </a:r>
          </a:p>
          <a:p>
            <a:r>
              <a:rPr lang="en-US" sz="1400" b="1" dirty="0"/>
              <a:t>North Europe Region</a:t>
            </a:r>
            <a:endParaRPr lang="en-GB" sz="1400" b="1" dirty="0"/>
          </a:p>
        </p:txBody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055D6168-02DC-454F-AB64-4B8AC3022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50" y="4706794"/>
            <a:ext cx="648072" cy="64807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50D001-05FB-4B32-8FD2-A980D82B3AAA}"/>
              </a:ext>
            </a:extLst>
          </p:cNvPr>
          <p:cNvSpPr/>
          <p:nvPr/>
        </p:nvSpPr>
        <p:spPr bwMode="auto">
          <a:xfrm>
            <a:off x="7410005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B0C48-659E-450A-8286-B33FAB080BB9}"/>
              </a:ext>
            </a:extLst>
          </p:cNvPr>
          <p:cNvSpPr/>
          <p:nvPr/>
        </p:nvSpPr>
        <p:spPr>
          <a:xfrm>
            <a:off x="8482261" y="4769220"/>
            <a:ext cx="317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webapp-westeurope.azurewebsites.net</a:t>
            </a:r>
          </a:p>
          <a:p>
            <a:r>
              <a:rPr lang="en-US" sz="1400" b="1" dirty="0"/>
              <a:t>West Europe Region</a:t>
            </a:r>
            <a:endParaRPr lang="en-GB" sz="1400" b="1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FCA37BC6-0866-440D-84A6-96A4E5B7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33" y="4706794"/>
            <a:ext cx="648072" cy="6480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A497F5-992B-465C-A008-B20CFD6852B1}"/>
              </a:ext>
            </a:extLst>
          </p:cNvPr>
          <p:cNvSpPr/>
          <p:nvPr/>
        </p:nvSpPr>
        <p:spPr bwMode="auto">
          <a:xfrm>
            <a:off x="4072253" y="5794989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C1D3F-D38A-4030-BAD1-32E90B2B8165}"/>
              </a:ext>
            </a:extLst>
          </p:cNvPr>
          <p:cNvSpPr/>
          <p:nvPr/>
        </p:nvSpPr>
        <p:spPr>
          <a:xfrm>
            <a:off x="5144509" y="5995531"/>
            <a:ext cx="297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webapp-centralus.azurewebsites.net</a:t>
            </a:r>
          </a:p>
          <a:p>
            <a:r>
              <a:rPr lang="en-US" sz="1400" b="1" dirty="0"/>
              <a:t>Central US Region</a:t>
            </a:r>
            <a:endParaRPr lang="en-GB" sz="1400" b="1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91545910-C60D-4577-8FFD-ABE18A64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81" y="5933105"/>
            <a:ext cx="648072" cy="648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48CD70-75D3-44C2-AC7F-9CEB279E3B85}"/>
              </a:ext>
            </a:extLst>
          </p:cNvPr>
          <p:cNvSpPr/>
          <p:nvPr/>
        </p:nvSpPr>
        <p:spPr>
          <a:xfrm>
            <a:off x="5583680" y="2906668"/>
            <a:ext cx="281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webapp.trafficmanager.net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4DD905C-D0D9-4CF6-8220-156D4E28CC14}"/>
              </a:ext>
            </a:extLst>
          </p:cNvPr>
          <p:cNvSpPr/>
          <p:nvPr/>
        </p:nvSpPr>
        <p:spPr bwMode="auto">
          <a:xfrm rot="5400000">
            <a:off x="5314788" y="4629316"/>
            <a:ext cx="1919154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A91E4A-D149-4D85-812A-371CE899491E}"/>
              </a:ext>
            </a:extLst>
          </p:cNvPr>
          <p:cNvSpPr/>
          <p:nvPr/>
        </p:nvSpPr>
        <p:spPr bwMode="auto">
          <a:xfrm rot="5400000">
            <a:off x="7735731" y="4016893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00B244B-B4B7-4860-B34F-EEEC49064C58}"/>
              </a:ext>
            </a:extLst>
          </p:cNvPr>
          <p:cNvSpPr/>
          <p:nvPr/>
        </p:nvSpPr>
        <p:spPr bwMode="auto">
          <a:xfrm rot="5400000">
            <a:off x="4062636" y="4011138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8897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956D08-552A-4622-B2D2-DE284233CCBC}"/>
              </a:ext>
            </a:extLst>
          </p:cNvPr>
          <p:cNvSpPr/>
          <p:nvPr/>
        </p:nvSpPr>
        <p:spPr bwMode="auto">
          <a:xfrm>
            <a:off x="4072253" y="2465952"/>
            <a:ext cx="4359823" cy="12410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280" y="470057"/>
            <a:ext cx="8424936" cy="1655616"/>
          </a:xfrm>
        </p:spPr>
        <p:txBody>
          <a:bodyPr/>
          <a:lstStyle/>
          <a:p>
            <a:pPr algn="ctr"/>
            <a:r>
              <a:rPr lang="en-US" sz="4400" dirty="0"/>
              <a:t>Traffic manager can also work with non-Azure based end points.</a:t>
            </a:r>
          </a:p>
        </p:txBody>
      </p:sp>
      <p:pic>
        <p:nvPicPr>
          <p:cNvPr id="11" name="Picture 10" descr="A stop sign&#10;&#10;Description generated with high confidence">
            <a:extLst>
              <a:ext uri="{FF2B5EF4-FFF2-40B4-BE49-F238E27FC236}">
                <a16:creationId xmlns:a16="http://schemas.microsoft.com/office/drawing/2014/main" id="{8F3B6DF8-7FE3-4E3B-AF64-65EA8D13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19" y="2556501"/>
            <a:ext cx="1008112" cy="10081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BC3957-527E-4126-9A5E-B7DABC249B42}"/>
              </a:ext>
            </a:extLst>
          </p:cNvPr>
          <p:cNvSpPr/>
          <p:nvPr/>
        </p:nvSpPr>
        <p:spPr>
          <a:xfrm>
            <a:off x="2546432" y="4735486"/>
            <a:ext cx="2509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webapp-onprem.contoso.com</a:t>
            </a:r>
          </a:p>
          <a:p>
            <a:r>
              <a:rPr lang="en-US" sz="1400" b="1" dirty="0"/>
              <a:t>On Premises</a:t>
            </a:r>
            <a:endParaRPr lang="en-GB" sz="14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50D001-05FB-4B32-8FD2-A980D82B3AAA}"/>
              </a:ext>
            </a:extLst>
          </p:cNvPr>
          <p:cNvSpPr/>
          <p:nvPr/>
        </p:nvSpPr>
        <p:spPr bwMode="auto">
          <a:xfrm>
            <a:off x="7410005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B0C48-659E-450A-8286-B33FAB080BB9}"/>
              </a:ext>
            </a:extLst>
          </p:cNvPr>
          <p:cNvSpPr/>
          <p:nvPr/>
        </p:nvSpPr>
        <p:spPr>
          <a:xfrm>
            <a:off x="8482261" y="4769220"/>
            <a:ext cx="317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webapp-westeurope.azurewebsites.net</a:t>
            </a:r>
          </a:p>
          <a:p>
            <a:r>
              <a:rPr lang="en-US" sz="1400" b="1" dirty="0"/>
              <a:t>West Europe Region</a:t>
            </a:r>
            <a:endParaRPr lang="en-GB" sz="1400" b="1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FCA37BC6-0866-440D-84A6-96A4E5B7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33" y="4706794"/>
            <a:ext cx="648072" cy="6480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A497F5-992B-465C-A008-B20CFD6852B1}"/>
              </a:ext>
            </a:extLst>
          </p:cNvPr>
          <p:cNvSpPr/>
          <p:nvPr/>
        </p:nvSpPr>
        <p:spPr bwMode="auto">
          <a:xfrm>
            <a:off x="4072253" y="5794989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C1D3F-D38A-4030-BAD1-32E90B2B8165}"/>
              </a:ext>
            </a:extLst>
          </p:cNvPr>
          <p:cNvSpPr/>
          <p:nvPr/>
        </p:nvSpPr>
        <p:spPr>
          <a:xfrm>
            <a:off x="5144509" y="5995531"/>
            <a:ext cx="297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webapp-centralus.azurewebsites.net</a:t>
            </a:r>
          </a:p>
          <a:p>
            <a:r>
              <a:rPr lang="en-US" sz="1400" b="1" dirty="0"/>
              <a:t>Central US Region</a:t>
            </a:r>
            <a:endParaRPr lang="en-GB" sz="1400" b="1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91545910-C60D-4577-8FFD-ABE18A64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81" y="5933105"/>
            <a:ext cx="648072" cy="648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48CD70-75D3-44C2-AC7F-9CEB279E3B85}"/>
              </a:ext>
            </a:extLst>
          </p:cNvPr>
          <p:cNvSpPr/>
          <p:nvPr/>
        </p:nvSpPr>
        <p:spPr>
          <a:xfrm>
            <a:off x="5583680" y="2906668"/>
            <a:ext cx="281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webapp.trafficmanager.net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4DD905C-D0D9-4CF6-8220-156D4E28CC14}"/>
              </a:ext>
            </a:extLst>
          </p:cNvPr>
          <p:cNvSpPr/>
          <p:nvPr/>
        </p:nvSpPr>
        <p:spPr bwMode="auto">
          <a:xfrm rot="5400000">
            <a:off x="5314788" y="4629316"/>
            <a:ext cx="1919154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A91E4A-D149-4D85-812A-371CE899491E}"/>
              </a:ext>
            </a:extLst>
          </p:cNvPr>
          <p:cNvSpPr/>
          <p:nvPr/>
        </p:nvSpPr>
        <p:spPr bwMode="auto">
          <a:xfrm rot="5400000">
            <a:off x="7735731" y="4016893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00B244B-B4B7-4860-B34F-EEEC49064C58}"/>
              </a:ext>
            </a:extLst>
          </p:cNvPr>
          <p:cNvSpPr/>
          <p:nvPr/>
        </p:nvSpPr>
        <p:spPr bwMode="auto">
          <a:xfrm rot="5400000">
            <a:off x="4062636" y="4011138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6" name="Picture 2" descr="\\MAGNUM\Projects\Microsoft\Cloud Power FY12\Design\ICONS_PNG\Building.png">
            <a:extLst>
              <a:ext uri="{FF2B5EF4-FFF2-40B4-BE49-F238E27FC236}">
                <a16:creationId xmlns:a16="http://schemas.microsoft.com/office/drawing/2014/main" id="{F88DC8FA-FDEE-4CC2-B541-4989FC3FC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840718" y="4082696"/>
            <a:ext cx="1828800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30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09459" y="1191386"/>
            <a:ext cx="11889564" cy="917575"/>
          </a:xfrm>
        </p:spPr>
        <p:txBody>
          <a:bodyPr/>
          <a:lstStyle/>
          <a:p>
            <a:pPr algn="ctr"/>
            <a:r>
              <a:rPr lang="en-US" sz="3600" dirty="0"/>
              <a:t>Virtual machines are deployed into a subnet.</a:t>
            </a:r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1465709" y="2417142"/>
            <a:ext cx="9577064" cy="374441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2449214"/>
            <a:ext cx="780290" cy="78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8047" y="2654693"/>
            <a:ext cx="3110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2113781" y="3641277"/>
            <a:ext cx="3520008" cy="2198593"/>
          </a:xfrm>
          <a:prstGeom prst="roundRect">
            <a:avLst/>
          </a:prstGeom>
          <a:solidFill>
            <a:srgbClr val="00B0F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6794301" y="3641277"/>
            <a:ext cx="3520008" cy="2198594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7902" y="368210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10.0.0.0/24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6938317" y="3694910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10.0.1.0/24</a:t>
            </a:r>
            <a:endParaRPr lang="en-GB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531" y="4544318"/>
            <a:ext cx="780290" cy="7802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035" y="4544318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160" y="4544318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871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956D08-552A-4622-B2D2-DE284233CCBC}"/>
              </a:ext>
            </a:extLst>
          </p:cNvPr>
          <p:cNvSpPr/>
          <p:nvPr/>
        </p:nvSpPr>
        <p:spPr bwMode="auto">
          <a:xfrm>
            <a:off x="4072253" y="2465952"/>
            <a:ext cx="4359823" cy="12410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05" y="470057"/>
            <a:ext cx="11521280" cy="1655616"/>
          </a:xfrm>
        </p:spPr>
        <p:txBody>
          <a:bodyPr/>
          <a:lstStyle/>
          <a:p>
            <a:pPr algn="ctr"/>
            <a:r>
              <a:rPr lang="en-US" sz="4400" dirty="0"/>
              <a:t>Traffic Manager has four routing methods.</a:t>
            </a:r>
          </a:p>
        </p:txBody>
      </p:sp>
      <p:pic>
        <p:nvPicPr>
          <p:cNvPr id="11" name="Picture 10" descr="A stop sign&#10;&#10;Description generated with high confidence">
            <a:extLst>
              <a:ext uri="{FF2B5EF4-FFF2-40B4-BE49-F238E27FC236}">
                <a16:creationId xmlns:a16="http://schemas.microsoft.com/office/drawing/2014/main" id="{8F3B6DF8-7FE3-4E3B-AF64-65EA8D13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19" y="2556501"/>
            <a:ext cx="1008112" cy="100811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50D001-05FB-4B32-8FD2-A980D82B3AAA}"/>
              </a:ext>
            </a:extLst>
          </p:cNvPr>
          <p:cNvSpPr/>
          <p:nvPr/>
        </p:nvSpPr>
        <p:spPr bwMode="auto">
          <a:xfrm>
            <a:off x="7410005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B0C48-659E-450A-8286-B33FAB080BB9}"/>
              </a:ext>
            </a:extLst>
          </p:cNvPr>
          <p:cNvSpPr/>
          <p:nvPr/>
        </p:nvSpPr>
        <p:spPr>
          <a:xfrm>
            <a:off x="8482261" y="4769220"/>
            <a:ext cx="317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webapp-westeurope.azurewebsites.net</a:t>
            </a:r>
          </a:p>
          <a:p>
            <a:r>
              <a:rPr lang="en-US" sz="1400" b="1" dirty="0"/>
              <a:t>West Europe Region</a:t>
            </a:r>
            <a:endParaRPr lang="en-GB" sz="1400" b="1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FCA37BC6-0866-440D-84A6-96A4E5B7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33" y="4706794"/>
            <a:ext cx="648072" cy="6480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A497F5-992B-465C-A008-B20CFD6852B1}"/>
              </a:ext>
            </a:extLst>
          </p:cNvPr>
          <p:cNvSpPr/>
          <p:nvPr/>
        </p:nvSpPr>
        <p:spPr bwMode="auto">
          <a:xfrm>
            <a:off x="4072253" y="5794989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C1D3F-D38A-4030-BAD1-32E90B2B8165}"/>
              </a:ext>
            </a:extLst>
          </p:cNvPr>
          <p:cNvSpPr/>
          <p:nvPr/>
        </p:nvSpPr>
        <p:spPr>
          <a:xfrm>
            <a:off x="5144509" y="5995531"/>
            <a:ext cx="297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webapp-centralus.azurewebsites.net</a:t>
            </a:r>
          </a:p>
          <a:p>
            <a:r>
              <a:rPr lang="en-US" sz="1400" b="1" dirty="0"/>
              <a:t>Central US Region</a:t>
            </a:r>
            <a:endParaRPr lang="en-GB" sz="1400" b="1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91545910-C60D-4577-8FFD-ABE18A64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81" y="5933105"/>
            <a:ext cx="648072" cy="648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48CD70-75D3-44C2-AC7F-9CEB279E3B85}"/>
              </a:ext>
            </a:extLst>
          </p:cNvPr>
          <p:cNvSpPr/>
          <p:nvPr/>
        </p:nvSpPr>
        <p:spPr>
          <a:xfrm>
            <a:off x="5583680" y="2906668"/>
            <a:ext cx="281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webapp.trafficmanager.net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4DD905C-D0D9-4CF6-8220-156D4E28CC14}"/>
              </a:ext>
            </a:extLst>
          </p:cNvPr>
          <p:cNvSpPr/>
          <p:nvPr/>
        </p:nvSpPr>
        <p:spPr bwMode="auto">
          <a:xfrm rot="5400000">
            <a:off x="5314788" y="4629316"/>
            <a:ext cx="1919154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A91E4A-D149-4D85-812A-371CE899491E}"/>
              </a:ext>
            </a:extLst>
          </p:cNvPr>
          <p:cNvSpPr/>
          <p:nvPr/>
        </p:nvSpPr>
        <p:spPr bwMode="auto">
          <a:xfrm rot="5400000">
            <a:off x="7735731" y="4016893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00B244B-B4B7-4860-B34F-EEEC49064C58}"/>
              </a:ext>
            </a:extLst>
          </p:cNvPr>
          <p:cNvSpPr/>
          <p:nvPr/>
        </p:nvSpPr>
        <p:spPr bwMode="auto">
          <a:xfrm rot="5400000">
            <a:off x="4062636" y="4011138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9192FD3-DBF9-4033-87D4-616436F8D439}"/>
              </a:ext>
            </a:extLst>
          </p:cNvPr>
          <p:cNvSpPr/>
          <p:nvPr/>
        </p:nvSpPr>
        <p:spPr bwMode="auto">
          <a:xfrm>
            <a:off x="736322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8D7370-6DD7-4C8F-82E1-DE6BF211021D}"/>
              </a:ext>
            </a:extLst>
          </p:cNvPr>
          <p:cNvSpPr/>
          <p:nvPr/>
        </p:nvSpPr>
        <p:spPr>
          <a:xfrm>
            <a:off x="1808578" y="4769220"/>
            <a:ext cx="3252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webapp-northeurope.azurewebsites.net</a:t>
            </a:r>
          </a:p>
          <a:p>
            <a:r>
              <a:rPr lang="en-US" sz="1400" b="1" dirty="0"/>
              <a:t>North Europe Region</a:t>
            </a:r>
            <a:endParaRPr lang="en-GB" sz="1400" b="1" dirty="0"/>
          </a:p>
        </p:txBody>
      </p:sp>
      <p:pic>
        <p:nvPicPr>
          <p:cNvPr id="34" name="Picture 33" descr="A close up of a logo&#10;&#10;Description generated with high confidence">
            <a:extLst>
              <a:ext uri="{FF2B5EF4-FFF2-40B4-BE49-F238E27FC236}">
                <a16:creationId xmlns:a16="http://schemas.microsoft.com/office/drawing/2014/main" id="{A1A245F4-AB9E-4126-90A9-5BE435F1A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50" y="4706794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635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956D08-552A-4622-B2D2-DE284233CCBC}"/>
              </a:ext>
            </a:extLst>
          </p:cNvPr>
          <p:cNvSpPr/>
          <p:nvPr/>
        </p:nvSpPr>
        <p:spPr bwMode="auto">
          <a:xfrm>
            <a:off x="4072253" y="2465952"/>
            <a:ext cx="4359823" cy="12410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stop sign&#10;&#10;Description generated with high confidence">
            <a:extLst>
              <a:ext uri="{FF2B5EF4-FFF2-40B4-BE49-F238E27FC236}">
                <a16:creationId xmlns:a16="http://schemas.microsoft.com/office/drawing/2014/main" id="{8F3B6DF8-7FE3-4E3B-AF64-65EA8D13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19" y="2556501"/>
            <a:ext cx="1008112" cy="100811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50D001-05FB-4B32-8FD2-A980D82B3AAA}"/>
              </a:ext>
            </a:extLst>
          </p:cNvPr>
          <p:cNvSpPr/>
          <p:nvPr/>
        </p:nvSpPr>
        <p:spPr bwMode="auto">
          <a:xfrm>
            <a:off x="7410005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B0C48-659E-450A-8286-B33FAB080BB9}"/>
              </a:ext>
            </a:extLst>
          </p:cNvPr>
          <p:cNvSpPr/>
          <p:nvPr/>
        </p:nvSpPr>
        <p:spPr>
          <a:xfrm>
            <a:off x="8482261" y="4769220"/>
            <a:ext cx="317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webapp-westeurope.azurewebsites.net</a:t>
            </a:r>
          </a:p>
          <a:p>
            <a:r>
              <a:rPr lang="en-US" sz="1400" b="1" dirty="0"/>
              <a:t>West Europe Region</a:t>
            </a:r>
            <a:endParaRPr lang="en-GB" sz="1400" b="1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FCA37BC6-0866-440D-84A6-96A4E5B7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33" y="4706794"/>
            <a:ext cx="648072" cy="6480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A497F5-992B-465C-A008-B20CFD6852B1}"/>
              </a:ext>
            </a:extLst>
          </p:cNvPr>
          <p:cNvSpPr/>
          <p:nvPr/>
        </p:nvSpPr>
        <p:spPr bwMode="auto">
          <a:xfrm>
            <a:off x="4072253" y="5794989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C1D3F-D38A-4030-BAD1-32E90B2B8165}"/>
              </a:ext>
            </a:extLst>
          </p:cNvPr>
          <p:cNvSpPr/>
          <p:nvPr/>
        </p:nvSpPr>
        <p:spPr>
          <a:xfrm>
            <a:off x="5144509" y="5995531"/>
            <a:ext cx="297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webapp-centralus.azurewebsites.net</a:t>
            </a:r>
          </a:p>
          <a:p>
            <a:r>
              <a:rPr lang="en-US" sz="1400" b="1" dirty="0"/>
              <a:t>Central US Region</a:t>
            </a:r>
            <a:endParaRPr lang="en-GB" sz="1400" b="1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91545910-C60D-4577-8FFD-ABE18A64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81" y="5933105"/>
            <a:ext cx="648072" cy="648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48CD70-75D3-44C2-AC7F-9CEB279E3B85}"/>
              </a:ext>
            </a:extLst>
          </p:cNvPr>
          <p:cNvSpPr/>
          <p:nvPr/>
        </p:nvSpPr>
        <p:spPr>
          <a:xfrm>
            <a:off x="5583680" y="2906668"/>
            <a:ext cx="281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webapp.trafficmanager.net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4DD905C-D0D9-4CF6-8220-156D4E28CC14}"/>
              </a:ext>
            </a:extLst>
          </p:cNvPr>
          <p:cNvSpPr/>
          <p:nvPr/>
        </p:nvSpPr>
        <p:spPr bwMode="auto">
          <a:xfrm rot="5400000">
            <a:off x="5314788" y="4629316"/>
            <a:ext cx="1919154" cy="2812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A91E4A-D149-4D85-812A-371CE899491E}"/>
              </a:ext>
            </a:extLst>
          </p:cNvPr>
          <p:cNvSpPr/>
          <p:nvPr/>
        </p:nvSpPr>
        <p:spPr bwMode="auto">
          <a:xfrm rot="5400000">
            <a:off x="7735731" y="4016893"/>
            <a:ext cx="695732" cy="2812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00B244B-B4B7-4860-B34F-EEEC49064C58}"/>
              </a:ext>
            </a:extLst>
          </p:cNvPr>
          <p:cNvSpPr/>
          <p:nvPr/>
        </p:nvSpPr>
        <p:spPr bwMode="auto">
          <a:xfrm rot="5400000">
            <a:off x="4062636" y="4011138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74B3FC-F0E9-4D17-9B5D-D3040188A937}"/>
              </a:ext>
            </a:extLst>
          </p:cNvPr>
          <p:cNvSpPr/>
          <p:nvPr/>
        </p:nvSpPr>
        <p:spPr bwMode="auto">
          <a:xfrm>
            <a:off x="2353328" y="402484"/>
            <a:ext cx="7560840" cy="1535366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itle 16">
            <a:extLst>
              <a:ext uri="{FF2B5EF4-FFF2-40B4-BE49-F238E27FC236}">
                <a16:creationId xmlns:a16="http://schemas.microsoft.com/office/drawing/2014/main" id="{FE287F73-58DD-4672-B2D2-F2142C7FD489}"/>
              </a:ext>
            </a:extLst>
          </p:cNvPr>
          <p:cNvSpPr txBox="1">
            <a:spLocks/>
          </p:cNvSpPr>
          <p:nvPr/>
        </p:nvSpPr>
        <p:spPr>
          <a:xfrm>
            <a:off x="1993288" y="158752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8000" dirty="0"/>
              <a:t>1.</a:t>
            </a:r>
            <a:r>
              <a:rPr lang="en-GB" sz="9600" dirty="0"/>
              <a:t> </a:t>
            </a:r>
            <a:r>
              <a:rPr lang="en-GB" sz="3200" dirty="0"/>
              <a:t>Priority Routing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DB604C-FA62-4334-9061-1513D85A5CE4}"/>
              </a:ext>
            </a:extLst>
          </p:cNvPr>
          <p:cNvSpPr/>
          <p:nvPr/>
        </p:nvSpPr>
        <p:spPr>
          <a:xfrm>
            <a:off x="2632122" y="1400770"/>
            <a:ext cx="7426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Use a primary endpoint for traffic; failover when primary is unavailable.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25019FF-5B27-4AFC-9544-831C84DF5D92}"/>
              </a:ext>
            </a:extLst>
          </p:cNvPr>
          <p:cNvSpPr/>
          <p:nvPr/>
        </p:nvSpPr>
        <p:spPr bwMode="auto">
          <a:xfrm>
            <a:off x="736322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A0E2C5-6857-48F0-83F0-4EDA4A368629}"/>
              </a:ext>
            </a:extLst>
          </p:cNvPr>
          <p:cNvSpPr/>
          <p:nvPr/>
        </p:nvSpPr>
        <p:spPr>
          <a:xfrm>
            <a:off x="1808578" y="4769220"/>
            <a:ext cx="3252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webapp-northeurope.azurewebsites.net</a:t>
            </a:r>
          </a:p>
          <a:p>
            <a:r>
              <a:rPr lang="en-US" sz="1400" b="1" dirty="0"/>
              <a:t>North Europe Region</a:t>
            </a:r>
            <a:endParaRPr lang="en-GB" sz="1400" b="1" dirty="0"/>
          </a:p>
        </p:txBody>
      </p:sp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A727EEDC-C9B8-464C-A952-0DAC78B68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50" y="4706794"/>
            <a:ext cx="648072" cy="648072"/>
          </a:xfrm>
          <a:prstGeom prst="rect">
            <a:avLst/>
          </a:prstGeom>
        </p:spPr>
      </p:pic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F7A35F7-B041-49D4-96C7-47BC4A298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69037"/>
              </p:ext>
            </p:extLst>
          </p:nvPr>
        </p:nvGraphicFramePr>
        <p:xfrm>
          <a:off x="8329776" y="2158003"/>
          <a:ext cx="2520280" cy="123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00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1103580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End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North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West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24576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Central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5248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956D08-552A-4622-B2D2-DE284233CCBC}"/>
              </a:ext>
            </a:extLst>
          </p:cNvPr>
          <p:cNvSpPr/>
          <p:nvPr/>
        </p:nvSpPr>
        <p:spPr bwMode="auto">
          <a:xfrm>
            <a:off x="4072253" y="2465952"/>
            <a:ext cx="4359823" cy="12410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stop sign&#10;&#10;Description generated with high confidence">
            <a:extLst>
              <a:ext uri="{FF2B5EF4-FFF2-40B4-BE49-F238E27FC236}">
                <a16:creationId xmlns:a16="http://schemas.microsoft.com/office/drawing/2014/main" id="{8F3B6DF8-7FE3-4E3B-AF64-65EA8D13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19" y="2556501"/>
            <a:ext cx="1008112" cy="100811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50D001-05FB-4B32-8FD2-A980D82B3AAA}"/>
              </a:ext>
            </a:extLst>
          </p:cNvPr>
          <p:cNvSpPr/>
          <p:nvPr/>
        </p:nvSpPr>
        <p:spPr bwMode="auto">
          <a:xfrm>
            <a:off x="7410005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B0C48-659E-450A-8286-B33FAB080BB9}"/>
              </a:ext>
            </a:extLst>
          </p:cNvPr>
          <p:cNvSpPr/>
          <p:nvPr/>
        </p:nvSpPr>
        <p:spPr>
          <a:xfrm>
            <a:off x="8482261" y="4769220"/>
            <a:ext cx="317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webapp-westeurope.azurewebsites.net</a:t>
            </a:r>
          </a:p>
          <a:p>
            <a:r>
              <a:rPr lang="en-US" sz="1400" b="1" dirty="0"/>
              <a:t>West Europe Region</a:t>
            </a:r>
            <a:endParaRPr lang="en-GB" sz="1400" b="1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FCA37BC6-0866-440D-84A6-96A4E5B7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33" y="4706794"/>
            <a:ext cx="648072" cy="6480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A497F5-992B-465C-A008-B20CFD6852B1}"/>
              </a:ext>
            </a:extLst>
          </p:cNvPr>
          <p:cNvSpPr/>
          <p:nvPr/>
        </p:nvSpPr>
        <p:spPr bwMode="auto">
          <a:xfrm>
            <a:off x="4072253" y="5794989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C1D3F-D38A-4030-BAD1-32E90B2B8165}"/>
              </a:ext>
            </a:extLst>
          </p:cNvPr>
          <p:cNvSpPr/>
          <p:nvPr/>
        </p:nvSpPr>
        <p:spPr>
          <a:xfrm>
            <a:off x="5144509" y="5995531"/>
            <a:ext cx="297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webapp-centralus.azurewebsites.net</a:t>
            </a:r>
          </a:p>
          <a:p>
            <a:r>
              <a:rPr lang="en-US" sz="1400" b="1" dirty="0"/>
              <a:t>Central US Region</a:t>
            </a:r>
            <a:endParaRPr lang="en-GB" sz="1400" b="1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91545910-C60D-4577-8FFD-ABE18A64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81" y="5933105"/>
            <a:ext cx="648072" cy="648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48CD70-75D3-44C2-AC7F-9CEB279E3B85}"/>
              </a:ext>
            </a:extLst>
          </p:cNvPr>
          <p:cNvSpPr/>
          <p:nvPr/>
        </p:nvSpPr>
        <p:spPr>
          <a:xfrm>
            <a:off x="5583680" y="2906668"/>
            <a:ext cx="281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webapp.trafficmanager.net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4DD905C-D0D9-4CF6-8220-156D4E28CC14}"/>
              </a:ext>
            </a:extLst>
          </p:cNvPr>
          <p:cNvSpPr/>
          <p:nvPr/>
        </p:nvSpPr>
        <p:spPr bwMode="auto">
          <a:xfrm rot="5400000">
            <a:off x="5314788" y="4629316"/>
            <a:ext cx="1919154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A91E4A-D149-4D85-812A-371CE899491E}"/>
              </a:ext>
            </a:extLst>
          </p:cNvPr>
          <p:cNvSpPr/>
          <p:nvPr/>
        </p:nvSpPr>
        <p:spPr bwMode="auto">
          <a:xfrm rot="5400000">
            <a:off x="7735731" y="4016893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00B244B-B4B7-4860-B34F-EEEC49064C58}"/>
              </a:ext>
            </a:extLst>
          </p:cNvPr>
          <p:cNvSpPr/>
          <p:nvPr/>
        </p:nvSpPr>
        <p:spPr bwMode="auto">
          <a:xfrm rot="5400000">
            <a:off x="4062636" y="4011138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74B3FC-F0E9-4D17-9B5D-D3040188A937}"/>
              </a:ext>
            </a:extLst>
          </p:cNvPr>
          <p:cNvSpPr/>
          <p:nvPr/>
        </p:nvSpPr>
        <p:spPr bwMode="auto">
          <a:xfrm>
            <a:off x="2353328" y="402484"/>
            <a:ext cx="7535139" cy="1535366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itle 16">
            <a:extLst>
              <a:ext uri="{FF2B5EF4-FFF2-40B4-BE49-F238E27FC236}">
                <a16:creationId xmlns:a16="http://schemas.microsoft.com/office/drawing/2014/main" id="{FE287F73-58DD-4672-B2D2-F2142C7FD489}"/>
              </a:ext>
            </a:extLst>
          </p:cNvPr>
          <p:cNvSpPr txBox="1">
            <a:spLocks/>
          </p:cNvSpPr>
          <p:nvPr/>
        </p:nvSpPr>
        <p:spPr>
          <a:xfrm>
            <a:off x="1993288" y="158752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8000" dirty="0"/>
              <a:t>2.</a:t>
            </a:r>
            <a:r>
              <a:rPr lang="en-GB" sz="9600" dirty="0"/>
              <a:t> </a:t>
            </a:r>
            <a:r>
              <a:rPr lang="en-GB" sz="3200" dirty="0"/>
              <a:t>Weighted Routing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DB604C-FA62-4334-9061-1513D85A5CE4}"/>
              </a:ext>
            </a:extLst>
          </p:cNvPr>
          <p:cNvSpPr/>
          <p:nvPr/>
        </p:nvSpPr>
        <p:spPr>
          <a:xfrm>
            <a:off x="3337917" y="1400770"/>
            <a:ext cx="6720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Distribute traffic according to weights.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25019FF-5B27-4AFC-9544-831C84DF5D92}"/>
              </a:ext>
            </a:extLst>
          </p:cNvPr>
          <p:cNvSpPr/>
          <p:nvPr/>
        </p:nvSpPr>
        <p:spPr bwMode="auto">
          <a:xfrm>
            <a:off x="736322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A0E2C5-6857-48F0-83F0-4EDA4A368629}"/>
              </a:ext>
            </a:extLst>
          </p:cNvPr>
          <p:cNvSpPr/>
          <p:nvPr/>
        </p:nvSpPr>
        <p:spPr>
          <a:xfrm>
            <a:off x="1808578" y="4769220"/>
            <a:ext cx="3252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webapp-northeurope.azurewebsites.net</a:t>
            </a:r>
          </a:p>
          <a:p>
            <a:r>
              <a:rPr lang="en-US" sz="1400" b="1" dirty="0"/>
              <a:t>North Europe Region</a:t>
            </a:r>
            <a:endParaRPr lang="en-GB" sz="1400" b="1" dirty="0"/>
          </a:p>
        </p:txBody>
      </p:sp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A727EEDC-C9B8-464C-A952-0DAC78B68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50" y="4706794"/>
            <a:ext cx="648072" cy="648072"/>
          </a:xfrm>
          <a:prstGeom prst="rect">
            <a:avLst/>
          </a:prstGeom>
        </p:spPr>
      </p:pic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F7A35F7-B041-49D4-96C7-47BC4A298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26206"/>
              </p:ext>
            </p:extLst>
          </p:nvPr>
        </p:nvGraphicFramePr>
        <p:xfrm>
          <a:off x="8368113" y="2148562"/>
          <a:ext cx="2520280" cy="123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00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1103580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End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North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West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24576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Central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6260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956D08-552A-4622-B2D2-DE284233CCBC}"/>
              </a:ext>
            </a:extLst>
          </p:cNvPr>
          <p:cNvSpPr/>
          <p:nvPr/>
        </p:nvSpPr>
        <p:spPr bwMode="auto">
          <a:xfrm>
            <a:off x="4072253" y="2465952"/>
            <a:ext cx="4359823" cy="12410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stop sign&#10;&#10;Description generated with high confidence">
            <a:extLst>
              <a:ext uri="{FF2B5EF4-FFF2-40B4-BE49-F238E27FC236}">
                <a16:creationId xmlns:a16="http://schemas.microsoft.com/office/drawing/2014/main" id="{8F3B6DF8-7FE3-4E3B-AF64-65EA8D13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19" y="2556501"/>
            <a:ext cx="1008112" cy="100811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50D001-05FB-4B32-8FD2-A980D82B3AAA}"/>
              </a:ext>
            </a:extLst>
          </p:cNvPr>
          <p:cNvSpPr/>
          <p:nvPr/>
        </p:nvSpPr>
        <p:spPr bwMode="auto">
          <a:xfrm>
            <a:off x="7410005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B0C48-659E-450A-8286-B33FAB080BB9}"/>
              </a:ext>
            </a:extLst>
          </p:cNvPr>
          <p:cNvSpPr/>
          <p:nvPr/>
        </p:nvSpPr>
        <p:spPr>
          <a:xfrm>
            <a:off x="8482261" y="4769220"/>
            <a:ext cx="317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webapp-westeurope.azurewebsites.net</a:t>
            </a:r>
          </a:p>
          <a:p>
            <a:r>
              <a:rPr lang="en-US" sz="1400" b="1" dirty="0"/>
              <a:t>West Europe Region</a:t>
            </a:r>
            <a:endParaRPr lang="en-GB" sz="1400" b="1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FCA37BC6-0866-440D-84A6-96A4E5B7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33" y="4706794"/>
            <a:ext cx="648072" cy="6480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A497F5-992B-465C-A008-B20CFD6852B1}"/>
              </a:ext>
            </a:extLst>
          </p:cNvPr>
          <p:cNvSpPr/>
          <p:nvPr/>
        </p:nvSpPr>
        <p:spPr bwMode="auto">
          <a:xfrm>
            <a:off x="4072253" y="5794989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C1D3F-D38A-4030-BAD1-32E90B2B8165}"/>
              </a:ext>
            </a:extLst>
          </p:cNvPr>
          <p:cNvSpPr/>
          <p:nvPr/>
        </p:nvSpPr>
        <p:spPr>
          <a:xfrm>
            <a:off x="5144509" y="5995531"/>
            <a:ext cx="297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webapp-centralus.azurewebsites.net</a:t>
            </a:r>
          </a:p>
          <a:p>
            <a:r>
              <a:rPr lang="en-US" sz="1400" b="1" dirty="0"/>
              <a:t>Central US Region</a:t>
            </a:r>
            <a:endParaRPr lang="en-GB" sz="1400" b="1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91545910-C60D-4577-8FFD-ABE18A64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81" y="5933105"/>
            <a:ext cx="648072" cy="648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48CD70-75D3-44C2-AC7F-9CEB279E3B85}"/>
              </a:ext>
            </a:extLst>
          </p:cNvPr>
          <p:cNvSpPr/>
          <p:nvPr/>
        </p:nvSpPr>
        <p:spPr>
          <a:xfrm>
            <a:off x="5583680" y="2906668"/>
            <a:ext cx="281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webapp.trafficmanager.net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4DD905C-D0D9-4CF6-8220-156D4E28CC14}"/>
              </a:ext>
            </a:extLst>
          </p:cNvPr>
          <p:cNvSpPr/>
          <p:nvPr/>
        </p:nvSpPr>
        <p:spPr bwMode="auto">
          <a:xfrm rot="5400000">
            <a:off x="5314788" y="4629316"/>
            <a:ext cx="1919154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A91E4A-D149-4D85-812A-371CE899491E}"/>
              </a:ext>
            </a:extLst>
          </p:cNvPr>
          <p:cNvSpPr/>
          <p:nvPr/>
        </p:nvSpPr>
        <p:spPr bwMode="auto">
          <a:xfrm rot="5400000">
            <a:off x="7735731" y="4016893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00B244B-B4B7-4860-B34F-EEEC49064C58}"/>
              </a:ext>
            </a:extLst>
          </p:cNvPr>
          <p:cNvSpPr/>
          <p:nvPr/>
        </p:nvSpPr>
        <p:spPr bwMode="auto">
          <a:xfrm rot="5400000">
            <a:off x="4062636" y="4011138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74B3FC-F0E9-4D17-9B5D-D3040188A937}"/>
              </a:ext>
            </a:extLst>
          </p:cNvPr>
          <p:cNvSpPr/>
          <p:nvPr/>
        </p:nvSpPr>
        <p:spPr bwMode="auto">
          <a:xfrm>
            <a:off x="2353328" y="402484"/>
            <a:ext cx="7535139" cy="1535366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itle 16">
            <a:extLst>
              <a:ext uri="{FF2B5EF4-FFF2-40B4-BE49-F238E27FC236}">
                <a16:creationId xmlns:a16="http://schemas.microsoft.com/office/drawing/2014/main" id="{FE287F73-58DD-4672-B2D2-F2142C7FD489}"/>
              </a:ext>
            </a:extLst>
          </p:cNvPr>
          <p:cNvSpPr txBox="1">
            <a:spLocks/>
          </p:cNvSpPr>
          <p:nvPr/>
        </p:nvSpPr>
        <p:spPr>
          <a:xfrm>
            <a:off x="1993288" y="158752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8000" dirty="0"/>
              <a:t>3.</a:t>
            </a:r>
            <a:r>
              <a:rPr lang="en-GB" sz="9600" dirty="0"/>
              <a:t> </a:t>
            </a:r>
            <a:r>
              <a:rPr lang="en-GB" sz="3200" dirty="0"/>
              <a:t>Performance Routing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DB604C-FA62-4334-9061-1513D85A5CE4}"/>
              </a:ext>
            </a:extLst>
          </p:cNvPr>
          <p:cNvSpPr/>
          <p:nvPr/>
        </p:nvSpPr>
        <p:spPr>
          <a:xfrm>
            <a:off x="3054849" y="1396985"/>
            <a:ext cx="6720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Direct users to the ‘closest’ end point, based on latency.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25019FF-5B27-4AFC-9544-831C84DF5D92}"/>
              </a:ext>
            </a:extLst>
          </p:cNvPr>
          <p:cNvSpPr/>
          <p:nvPr/>
        </p:nvSpPr>
        <p:spPr bwMode="auto">
          <a:xfrm>
            <a:off x="736322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A0E2C5-6857-48F0-83F0-4EDA4A368629}"/>
              </a:ext>
            </a:extLst>
          </p:cNvPr>
          <p:cNvSpPr/>
          <p:nvPr/>
        </p:nvSpPr>
        <p:spPr>
          <a:xfrm>
            <a:off x="1808578" y="4769220"/>
            <a:ext cx="3252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webapp-northeurope.azurewebsites.net</a:t>
            </a:r>
          </a:p>
          <a:p>
            <a:r>
              <a:rPr lang="en-US" sz="1400" b="1" dirty="0"/>
              <a:t>North Europe Region</a:t>
            </a:r>
            <a:endParaRPr lang="en-GB" sz="1400" b="1" dirty="0"/>
          </a:p>
        </p:txBody>
      </p:sp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A727EEDC-C9B8-464C-A952-0DAC78B68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50" y="4706794"/>
            <a:ext cx="648072" cy="648072"/>
          </a:xfrm>
          <a:prstGeom prst="rect">
            <a:avLst/>
          </a:prstGeom>
        </p:spPr>
      </p:pic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F7A35F7-B041-49D4-96C7-47BC4A298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48703"/>
              </p:ext>
            </p:extLst>
          </p:nvPr>
        </p:nvGraphicFramePr>
        <p:xfrm>
          <a:off x="8368112" y="2148562"/>
          <a:ext cx="3401715" cy="123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855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1035930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  <a:gridCol w="1035930">
                  <a:extLst>
                    <a:ext uri="{9D8B030D-6E8A-4147-A177-3AD203B41FA5}">
                      <a16:colId xmlns:a16="http://schemas.microsoft.com/office/drawing/2014/main" val="2723885182"/>
                    </a:ext>
                  </a:extLst>
                </a:gridCol>
              </a:tblGrid>
              <a:tr h="309913">
                <a:tc>
                  <a:txBody>
                    <a:bodyPr/>
                    <a:lstStyle/>
                    <a:p>
                      <a:r>
                        <a:rPr lang="en-GB" sz="1200" dirty="0"/>
                        <a:t>End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North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30ms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West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50ms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24576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Central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110ms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0500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956D08-552A-4622-B2D2-DE284233CCBC}"/>
              </a:ext>
            </a:extLst>
          </p:cNvPr>
          <p:cNvSpPr/>
          <p:nvPr/>
        </p:nvSpPr>
        <p:spPr bwMode="auto">
          <a:xfrm>
            <a:off x="4072253" y="2465952"/>
            <a:ext cx="4359823" cy="124106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stop sign&#10;&#10;Description generated with high confidence">
            <a:extLst>
              <a:ext uri="{FF2B5EF4-FFF2-40B4-BE49-F238E27FC236}">
                <a16:creationId xmlns:a16="http://schemas.microsoft.com/office/drawing/2014/main" id="{8F3B6DF8-7FE3-4E3B-AF64-65EA8D13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19" y="2556501"/>
            <a:ext cx="1008112" cy="100811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50D001-05FB-4B32-8FD2-A980D82B3AAA}"/>
              </a:ext>
            </a:extLst>
          </p:cNvPr>
          <p:cNvSpPr/>
          <p:nvPr/>
        </p:nvSpPr>
        <p:spPr bwMode="auto">
          <a:xfrm>
            <a:off x="7410005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B0C48-659E-450A-8286-B33FAB080BB9}"/>
              </a:ext>
            </a:extLst>
          </p:cNvPr>
          <p:cNvSpPr/>
          <p:nvPr/>
        </p:nvSpPr>
        <p:spPr>
          <a:xfrm>
            <a:off x="8482261" y="4769220"/>
            <a:ext cx="317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webapp-westeurope.azurewebsites.net</a:t>
            </a:r>
          </a:p>
          <a:p>
            <a:r>
              <a:rPr lang="en-US" sz="1400" b="1" dirty="0"/>
              <a:t>West Europe Region</a:t>
            </a:r>
            <a:endParaRPr lang="en-GB" sz="1400" b="1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FCA37BC6-0866-440D-84A6-96A4E5B7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33" y="4706794"/>
            <a:ext cx="648072" cy="6480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A497F5-992B-465C-A008-B20CFD6852B1}"/>
              </a:ext>
            </a:extLst>
          </p:cNvPr>
          <p:cNvSpPr/>
          <p:nvPr/>
        </p:nvSpPr>
        <p:spPr bwMode="auto">
          <a:xfrm>
            <a:off x="4072253" y="5794989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C1D3F-D38A-4030-BAD1-32E90B2B8165}"/>
              </a:ext>
            </a:extLst>
          </p:cNvPr>
          <p:cNvSpPr/>
          <p:nvPr/>
        </p:nvSpPr>
        <p:spPr>
          <a:xfrm>
            <a:off x="5144509" y="5995531"/>
            <a:ext cx="2973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webapp-centralus.azurewebsites.net</a:t>
            </a:r>
          </a:p>
          <a:p>
            <a:r>
              <a:rPr lang="en-US" sz="1400" b="1" dirty="0"/>
              <a:t>Central US Region</a:t>
            </a:r>
            <a:endParaRPr lang="en-GB" sz="1400" b="1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91545910-C60D-4577-8FFD-ABE18A64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81" y="5933105"/>
            <a:ext cx="648072" cy="648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48CD70-75D3-44C2-AC7F-9CEB279E3B85}"/>
              </a:ext>
            </a:extLst>
          </p:cNvPr>
          <p:cNvSpPr/>
          <p:nvPr/>
        </p:nvSpPr>
        <p:spPr>
          <a:xfrm>
            <a:off x="5583680" y="2906668"/>
            <a:ext cx="281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webapp.trafficmanager.net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4DD905C-D0D9-4CF6-8220-156D4E28CC14}"/>
              </a:ext>
            </a:extLst>
          </p:cNvPr>
          <p:cNvSpPr/>
          <p:nvPr/>
        </p:nvSpPr>
        <p:spPr bwMode="auto">
          <a:xfrm rot="5400000">
            <a:off x="5314788" y="4629316"/>
            <a:ext cx="1919154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A91E4A-D149-4D85-812A-371CE899491E}"/>
              </a:ext>
            </a:extLst>
          </p:cNvPr>
          <p:cNvSpPr/>
          <p:nvPr/>
        </p:nvSpPr>
        <p:spPr bwMode="auto">
          <a:xfrm rot="5400000">
            <a:off x="7735731" y="4016893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00B244B-B4B7-4860-B34F-EEEC49064C58}"/>
              </a:ext>
            </a:extLst>
          </p:cNvPr>
          <p:cNvSpPr/>
          <p:nvPr/>
        </p:nvSpPr>
        <p:spPr bwMode="auto">
          <a:xfrm rot="5400000">
            <a:off x="4062636" y="4011138"/>
            <a:ext cx="695732" cy="281233"/>
          </a:xfrm>
          <a:prstGeom prst="rightArrow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74B3FC-F0E9-4D17-9B5D-D3040188A937}"/>
              </a:ext>
            </a:extLst>
          </p:cNvPr>
          <p:cNvSpPr/>
          <p:nvPr/>
        </p:nvSpPr>
        <p:spPr bwMode="auto">
          <a:xfrm>
            <a:off x="2353328" y="402484"/>
            <a:ext cx="7535139" cy="1535366"/>
          </a:xfrm>
          <a:prstGeom prst="roundRect">
            <a:avLst/>
          </a:prstGeom>
          <a:solidFill>
            <a:srgbClr val="00B0F0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itle 16">
            <a:extLst>
              <a:ext uri="{FF2B5EF4-FFF2-40B4-BE49-F238E27FC236}">
                <a16:creationId xmlns:a16="http://schemas.microsoft.com/office/drawing/2014/main" id="{FE287F73-58DD-4672-B2D2-F2142C7FD489}"/>
              </a:ext>
            </a:extLst>
          </p:cNvPr>
          <p:cNvSpPr txBox="1">
            <a:spLocks/>
          </p:cNvSpPr>
          <p:nvPr/>
        </p:nvSpPr>
        <p:spPr>
          <a:xfrm>
            <a:off x="1993288" y="158752"/>
            <a:ext cx="6624736" cy="1275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sz="8000" dirty="0"/>
              <a:t>4.</a:t>
            </a:r>
            <a:r>
              <a:rPr lang="en-GB" sz="9600" dirty="0"/>
              <a:t> </a:t>
            </a:r>
            <a:r>
              <a:rPr lang="en-GB" sz="3200" dirty="0"/>
              <a:t>Geographic Routing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DB604C-FA62-4334-9061-1513D85A5CE4}"/>
              </a:ext>
            </a:extLst>
          </p:cNvPr>
          <p:cNvSpPr/>
          <p:nvPr/>
        </p:nvSpPr>
        <p:spPr>
          <a:xfrm>
            <a:off x="2473821" y="1396985"/>
            <a:ext cx="7301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Direct users based on the geographic location the DNS query came from.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25019FF-5B27-4AFC-9544-831C84DF5D92}"/>
              </a:ext>
            </a:extLst>
          </p:cNvPr>
          <p:cNvSpPr/>
          <p:nvPr/>
        </p:nvSpPr>
        <p:spPr bwMode="auto">
          <a:xfrm>
            <a:off x="736322" y="4568678"/>
            <a:ext cx="4359823" cy="93610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A0E2C5-6857-48F0-83F0-4EDA4A368629}"/>
              </a:ext>
            </a:extLst>
          </p:cNvPr>
          <p:cNvSpPr/>
          <p:nvPr/>
        </p:nvSpPr>
        <p:spPr>
          <a:xfrm>
            <a:off x="1808578" y="4769220"/>
            <a:ext cx="3252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webapp-northeurope.azurewebsites.net</a:t>
            </a:r>
          </a:p>
          <a:p>
            <a:r>
              <a:rPr lang="en-US" sz="1400" b="1" dirty="0"/>
              <a:t>North Europe Region</a:t>
            </a:r>
            <a:endParaRPr lang="en-GB" sz="1400" b="1" dirty="0"/>
          </a:p>
        </p:txBody>
      </p:sp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A727EEDC-C9B8-464C-A952-0DAC78B68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50" y="4706794"/>
            <a:ext cx="648072" cy="648072"/>
          </a:xfrm>
          <a:prstGeom prst="rect">
            <a:avLst/>
          </a:prstGeom>
        </p:spPr>
      </p:pic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F7A35F7-B041-49D4-96C7-47BC4A298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00902"/>
              </p:ext>
            </p:extLst>
          </p:nvPr>
        </p:nvGraphicFramePr>
        <p:xfrm>
          <a:off x="8368112" y="2148562"/>
          <a:ext cx="2674661" cy="1342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480">
                  <a:extLst>
                    <a:ext uri="{9D8B030D-6E8A-4147-A177-3AD203B41FA5}">
                      <a16:colId xmlns:a16="http://schemas.microsoft.com/office/drawing/2014/main" val="3877258868"/>
                    </a:ext>
                  </a:extLst>
                </a:gridCol>
                <a:gridCol w="1171181">
                  <a:extLst>
                    <a:ext uri="{9D8B030D-6E8A-4147-A177-3AD203B41FA5}">
                      <a16:colId xmlns:a16="http://schemas.microsoft.com/office/drawing/2014/main" val="1925277304"/>
                    </a:ext>
                  </a:extLst>
                </a:gridCol>
              </a:tblGrid>
              <a:tr h="412596">
                <a:tc>
                  <a:txBody>
                    <a:bodyPr/>
                    <a:lstStyle/>
                    <a:p>
                      <a:r>
                        <a:rPr lang="en-GB" sz="1200" dirty="0"/>
                        <a:t>End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Assigned Geo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82912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North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UK / Ireland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7781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West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Germany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24576"/>
                  </a:ext>
                </a:extLst>
              </a:tr>
              <a:tr h="309913">
                <a:tc>
                  <a:txBody>
                    <a:bodyPr/>
                    <a:lstStyle/>
                    <a:p>
                      <a:r>
                        <a:rPr lang="en-GB" sz="1200" b="1" dirty="0"/>
                        <a:t>Central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3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0984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22008B-E271-4CD8-BDCB-EEBFFF4D80F8}"/>
              </a:ext>
            </a:extLst>
          </p:cNvPr>
          <p:cNvSpPr/>
          <p:nvPr/>
        </p:nvSpPr>
        <p:spPr bwMode="auto">
          <a:xfrm>
            <a:off x="5786189" y="2417142"/>
            <a:ext cx="5904656" cy="2016224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itle 16">
            <a:extLst>
              <a:ext uri="{FF2B5EF4-FFF2-40B4-BE49-F238E27FC236}">
                <a16:creationId xmlns:a16="http://schemas.microsoft.com/office/drawing/2014/main" id="{9AA07E97-1137-48B8-8691-6DEC72CE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189" y="2417142"/>
            <a:ext cx="5832648" cy="1655616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Network Security Groups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72BD03B-0996-4105-883C-C3880F0EB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7677" y="1535465"/>
            <a:ext cx="352839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9886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78918" y="5547446"/>
            <a:ext cx="11887878" cy="917444"/>
          </a:xfrm>
        </p:spPr>
        <p:txBody>
          <a:bodyPr/>
          <a:lstStyle/>
          <a:p>
            <a:pPr algn="ctr"/>
            <a:r>
              <a:rPr lang="en-US" sz="3264" dirty="0"/>
              <a:t>Network Security Groups (NSGs) lock down access to a subnet or VM.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AFC4F97-AD9B-4733-9942-34A126209FE4}"/>
              </a:ext>
            </a:extLst>
          </p:cNvPr>
          <p:cNvSpPr/>
          <p:nvPr/>
        </p:nvSpPr>
        <p:spPr bwMode="auto">
          <a:xfrm>
            <a:off x="1430384" y="1069868"/>
            <a:ext cx="9575706" cy="374388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D7B8CD2-7E8E-4E20-AEAB-9487C2E86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371" y="1101935"/>
            <a:ext cx="780179" cy="78017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0ADEB92-2AD4-4FF6-8DE2-84BFC70ED7B0}"/>
              </a:ext>
            </a:extLst>
          </p:cNvPr>
          <p:cNvSpPr/>
          <p:nvPr/>
        </p:nvSpPr>
        <p:spPr>
          <a:xfrm>
            <a:off x="2642550" y="1307386"/>
            <a:ext cx="3172455" cy="659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3853F4-C3E3-4252-B154-D1A322D6B99B}"/>
              </a:ext>
            </a:extLst>
          </p:cNvPr>
          <p:cNvSpPr/>
          <p:nvPr/>
        </p:nvSpPr>
        <p:spPr bwMode="auto">
          <a:xfrm>
            <a:off x="2078363" y="2293830"/>
            <a:ext cx="3519509" cy="2198281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22E00C-733D-4381-80A6-84F1E8FCC82E}"/>
              </a:ext>
            </a:extLst>
          </p:cNvPr>
          <p:cNvSpPr/>
          <p:nvPr/>
        </p:nvSpPr>
        <p:spPr bwMode="auto">
          <a:xfrm>
            <a:off x="6758220" y="2293828"/>
            <a:ext cx="3519509" cy="219828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89628E-3895-4553-9F80-6BB03B64562E}"/>
              </a:ext>
            </a:extLst>
          </p:cNvPr>
          <p:cNvSpPr/>
          <p:nvPr/>
        </p:nvSpPr>
        <p:spPr>
          <a:xfrm>
            <a:off x="2252460" y="2334649"/>
            <a:ext cx="1144768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99" dirty="0"/>
              <a:t>10.0.0.0/24</a:t>
            </a:r>
            <a:endParaRPr lang="en-GB" sz="159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4DF32B-2EFD-440B-8917-4F344A80D44F}"/>
              </a:ext>
            </a:extLst>
          </p:cNvPr>
          <p:cNvSpPr/>
          <p:nvPr/>
        </p:nvSpPr>
        <p:spPr>
          <a:xfrm>
            <a:off x="6902216" y="2347454"/>
            <a:ext cx="1113704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99" dirty="0"/>
              <a:t>10.0.1.0/24</a:t>
            </a:r>
            <a:endParaRPr lang="en-GB" sz="1599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D420C5E-2109-4E73-A98C-BE1B96F0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813" y="3196742"/>
            <a:ext cx="780179" cy="7801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A1FA20C-25F9-4105-A0BE-55E5E0171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45" y="3196742"/>
            <a:ext cx="780179" cy="78017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824A505-9502-4B64-81F4-858904512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885" y="3196742"/>
            <a:ext cx="780179" cy="78017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1FE90F0-F804-4B47-B18F-61B31B5CD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9088" y="4081753"/>
            <a:ext cx="595214" cy="595214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5EC647D2-CB33-45FC-B834-BB8DC1F1C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70174" y="4081753"/>
            <a:ext cx="595214" cy="595214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48C791E-BFBE-47E7-9F44-1FD88E8B06BD}"/>
              </a:ext>
            </a:extLst>
          </p:cNvPr>
          <p:cNvSpPr/>
          <p:nvPr/>
        </p:nvSpPr>
        <p:spPr bwMode="auto">
          <a:xfrm>
            <a:off x="2978231" y="4652419"/>
            <a:ext cx="562305" cy="869017"/>
          </a:xfrm>
          <a:custGeom>
            <a:avLst/>
            <a:gdLst>
              <a:gd name="connsiteX0" fmla="*/ 21392 w 551329"/>
              <a:gd name="connsiteY0" fmla="*/ 852055 h 852055"/>
              <a:gd name="connsiteX1" fmla="*/ 62956 w 551329"/>
              <a:gd name="connsiteY1" fmla="*/ 363682 h 852055"/>
              <a:gd name="connsiteX2" fmla="*/ 551329 w 551329"/>
              <a:gd name="connsiteY2" fmla="*/ 0 h 85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329" h="852055">
                <a:moveTo>
                  <a:pt x="21392" y="852055"/>
                </a:moveTo>
                <a:cubicBezTo>
                  <a:pt x="-1988" y="678873"/>
                  <a:pt x="-25367" y="505691"/>
                  <a:pt x="62956" y="363682"/>
                </a:cubicBezTo>
                <a:cubicBezTo>
                  <a:pt x="151279" y="221673"/>
                  <a:pt x="456079" y="55418"/>
                  <a:pt x="551329" y="0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36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8A216EC-131A-4AAE-AEEC-AFE2C780AC05}"/>
              </a:ext>
            </a:extLst>
          </p:cNvPr>
          <p:cNvSpPr/>
          <p:nvPr/>
        </p:nvSpPr>
        <p:spPr bwMode="auto">
          <a:xfrm>
            <a:off x="8786429" y="4652418"/>
            <a:ext cx="264639" cy="911408"/>
          </a:xfrm>
          <a:custGeom>
            <a:avLst/>
            <a:gdLst>
              <a:gd name="connsiteX0" fmla="*/ 187036 w 259474"/>
              <a:gd name="connsiteY0" fmla="*/ 893618 h 893618"/>
              <a:gd name="connsiteX1" fmla="*/ 249381 w 259474"/>
              <a:gd name="connsiteY1" fmla="*/ 290946 h 893618"/>
              <a:gd name="connsiteX2" fmla="*/ 0 w 259474"/>
              <a:gd name="connsiteY2" fmla="*/ 0 h 89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74" h="893618">
                <a:moveTo>
                  <a:pt x="187036" y="893618"/>
                </a:moveTo>
                <a:cubicBezTo>
                  <a:pt x="233795" y="666750"/>
                  <a:pt x="280554" y="439882"/>
                  <a:pt x="249381" y="290946"/>
                </a:cubicBezTo>
                <a:cubicBezTo>
                  <a:pt x="218208" y="142010"/>
                  <a:pt x="109104" y="71005"/>
                  <a:pt x="0" y="0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36"/>
          </a:p>
        </p:txBody>
      </p:sp>
    </p:spTree>
    <p:extLst>
      <p:ext uri="{BB962C8B-B14F-4D97-AF65-F5344CB8AC3E}">
        <p14:creationId xmlns:p14="http://schemas.microsoft.com/office/powerpoint/2010/main" val="14197822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298" y="832966"/>
            <a:ext cx="11887878" cy="917444"/>
          </a:xfrm>
        </p:spPr>
        <p:txBody>
          <a:bodyPr/>
          <a:lstStyle/>
          <a:p>
            <a:pPr algn="ctr"/>
            <a:r>
              <a:rPr lang="en-US" sz="3264" dirty="0"/>
              <a:t>An NSG is essentially a list of access control rules, </a:t>
            </a:r>
            <a:br>
              <a:rPr lang="en-US" sz="3264" dirty="0"/>
            </a:br>
            <a:r>
              <a:rPr lang="en-US" sz="3264" dirty="0"/>
              <a:t>permitting or denying traffic based on various criteria.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1FE90F0-F804-4B47-B18F-61B31B5CD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613" y="2740751"/>
            <a:ext cx="2071077" cy="207107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7957E6-55CD-42F2-B3F0-68E878D95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51101"/>
              </p:ext>
            </p:extLst>
          </p:nvPr>
        </p:nvGraphicFramePr>
        <p:xfrm>
          <a:off x="3553941" y="2849190"/>
          <a:ext cx="77048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971">
                  <a:extLst>
                    <a:ext uri="{9D8B030D-6E8A-4147-A177-3AD203B41FA5}">
                      <a16:colId xmlns:a16="http://schemas.microsoft.com/office/drawing/2014/main" val="857140712"/>
                    </a:ext>
                  </a:extLst>
                </a:gridCol>
                <a:gridCol w="1540971">
                  <a:extLst>
                    <a:ext uri="{9D8B030D-6E8A-4147-A177-3AD203B41FA5}">
                      <a16:colId xmlns:a16="http://schemas.microsoft.com/office/drawing/2014/main" val="78748502"/>
                    </a:ext>
                  </a:extLst>
                </a:gridCol>
                <a:gridCol w="1540971">
                  <a:extLst>
                    <a:ext uri="{9D8B030D-6E8A-4147-A177-3AD203B41FA5}">
                      <a16:colId xmlns:a16="http://schemas.microsoft.com/office/drawing/2014/main" val="2163748743"/>
                    </a:ext>
                  </a:extLst>
                </a:gridCol>
                <a:gridCol w="1540971">
                  <a:extLst>
                    <a:ext uri="{9D8B030D-6E8A-4147-A177-3AD203B41FA5}">
                      <a16:colId xmlns:a16="http://schemas.microsoft.com/office/drawing/2014/main" val="2208311402"/>
                    </a:ext>
                  </a:extLst>
                </a:gridCol>
                <a:gridCol w="1540971">
                  <a:extLst>
                    <a:ext uri="{9D8B030D-6E8A-4147-A177-3AD203B41FA5}">
                      <a16:colId xmlns:a16="http://schemas.microsoft.com/office/drawing/2014/main" val="1816078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Source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Dest</a:t>
                      </a:r>
                      <a:r>
                        <a:rPr lang="en-GB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64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10.1.1.2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30.1.1.5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7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10.1.1.2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7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10.1.1.2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30.1.1.6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0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1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4130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78918" y="5547446"/>
            <a:ext cx="11887878" cy="917444"/>
          </a:xfrm>
        </p:spPr>
        <p:txBody>
          <a:bodyPr/>
          <a:lstStyle/>
          <a:p>
            <a:pPr algn="ctr"/>
            <a:r>
              <a:rPr lang="en-US" sz="2800" dirty="0"/>
              <a:t>The NSG can be applied either at the VM (NIC) level, or at the subnet level.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AFC4F97-AD9B-4733-9942-34A126209FE4}"/>
              </a:ext>
            </a:extLst>
          </p:cNvPr>
          <p:cNvSpPr/>
          <p:nvPr/>
        </p:nvSpPr>
        <p:spPr bwMode="auto">
          <a:xfrm>
            <a:off x="1430384" y="1069868"/>
            <a:ext cx="9575706" cy="374388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D7B8CD2-7E8E-4E20-AEAB-9487C2E86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371" y="1101935"/>
            <a:ext cx="780179" cy="78017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0ADEB92-2AD4-4FF6-8DE2-84BFC70ED7B0}"/>
              </a:ext>
            </a:extLst>
          </p:cNvPr>
          <p:cNvSpPr/>
          <p:nvPr/>
        </p:nvSpPr>
        <p:spPr>
          <a:xfrm>
            <a:off x="2642550" y="1307386"/>
            <a:ext cx="3172455" cy="659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Name: </a:t>
            </a:r>
            <a:r>
              <a:rPr lang="en-US" i="1" dirty="0"/>
              <a:t>Prod</a:t>
            </a:r>
          </a:p>
          <a:p>
            <a:r>
              <a:rPr lang="en-US" dirty="0"/>
              <a:t>IP address space: </a:t>
            </a:r>
            <a:r>
              <a:rPr lang="en-US" i="1" dirty="0"/>
              <a:t>10.0.0.0/16</a:t>
            </a:r>
            <a:r>
              <a:rPr lang="en-US" dirty="0"/>
              <a:t>  </a:t>
            </a:r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3853F4-C3E3-4252-B154-D1A322D6B99B}"/>
              </a:ext>
            </a:extLst>
          </p:cNvPr>
          <p:cNvSpPr/>
          <p:nvPr/>
        </p:nvSpPr>
        <p:spPr bwMode="auto">
          <a:xfrm>
            <a:off x="2078363" y="2293830"/>
            <a:ext cx="3519509" cy="2198281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22E00C-733D-4381-80A6-84F1E8FCC82E}"/>
              </a:ext>
            </a:extLst>
          </p:cNvPr>
          <p:cNvSpPr/>
          <p:nvPr/>
        </p:nvSpPr>
        <p:spPr bwMode="auto">
          <a:xfrm>
            <a:off x="6758220" y="2293828"/>
            <a:ext cx="3519509" cy="2198282"/>
          </a:xfrm>
          <a:prstGeom prst="roundRect">
            <a:avLst/>
          </a:prstGeom>
          <a:solidFill>
            <a:srgbClr val="00B0F0">
              <a:alpha val="5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89628E-3895-4553-9F80-6BB03B64562E}"/>
              </a:ext>
            </a:extLst>
          </p:cNvPr>
          <p:cNvSpPr/>
          <p:nvPr/>
        </p:nvSpPr>
        <p:spPr>
          <a:xfrm>
            <a:off x="2252460" y="2334649"/>
            <a:ext cx="1144768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99" dirty="0"/>
              <a:t>10.0.0.0/24</a:t>
            </a:r>
            <a:endParaRPr lang="en-GB" sz="159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4DF32B-2EFD-440B-8917-4F344A80D44F}"/>
              </a:ext>
            </a:extLst>
          </p:cNvPr>
          <p:cNvSpPr/>
          <p:nvPr/>
        </p:nvSpPr>
        <p:spPr>
          <a:xfrm>
            <a:off x="6902216" y="2347454"/>
            <a:ext cx="1113704" cy="345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99" dirty="0"/>
              <a:t>10.0.1.0/24</a:t>
            </a:r>
            <a:endParaRPr lang="en-GB" sz="1599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D420C5E-2109-4E73-A98C-BE1B96F0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813" y="3196742"/>
            <a:ext cx="780179" cy="7801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A1FA20C-25F9-4105-A0BE-55E5E0171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45" y="3196742"/>
            <a:ext cx="780179" cy="78017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824A505-9502-4B64-81F4-858904512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885" y="3196742"/>
            <a:ext cx="780179" cy="78017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1FE90F0-F804-4B47-B18F-61B31B5CD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99621" y="3708953"/>
            <a:ext cx="595214" cy="595214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5EC647D2-CB33-45FC-B834-BB8DC1F1C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70174" y="4081753"/>
            <a:ext cx="595214" cy="595214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48C791E-BFBE-47E7-9F44-1FD88E8B06BD}"/>
              </a:ext>
            </a:extLst>
          </p:cNvPr>
          <p:cNvSpPr/>
          <p:nvPr/>
        </p:nvSpPr>
        <p:spPr bwMode="auto">
          <a:xfrm>
            <a:off x="2642550" y="4379434"/>
            <a:ext cx="562305" cy="1160078"/>
          </a:xfrm>
          <a:custGeom>
            <a:avLst/>
            <a:gdLst>
              <a:gd name="connsiteX0" fmla="*/ 21392 w 551329"/>
              <a:gd name="connsiteY0" fmla="*/ 852055 h 852055"/>
              <a:gd name="connsiteX1" fmla="*/ 62956 w 551329"/>
              <a:gd name="connsiteY1" fmla="*/ 363682 h 852055"/>
              <a:gd name="connsiteX2" fmla="*/ 551329 w 551329"/>
              <a:gd name="connsiteY2" fmla="*/ 0 h 85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329" h="852055">
                <a:moveTo>
                  <a:pt x="21392" y="852055"/>
                </a:moveTo>
                <a:cubicBezTo>
                  <a:pt x="-1988" y="678873"/>
                  <a:pt x="-25367" y="505691"/>
                  <a:pt x="62956" y="363682"/>
                </a:cubicBezTo>
                <a:cubicBezTo>
                  <a:pt x="151279" y="221673"/>
                  <a:pt x="456079" y="55418"/>
                  <a:pt x="551329" y="0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36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8A216EC-131A-4AAE-AEEC-AFE2C780AC05}"/>
              </a:ext>
            </a:extLst>
          </p:cNvPr>
          <p:cNvSpPr/>
          <p:nvPr/>
        </p:nvSpPr>
        <p:spPr bwMode="auto">
          <a:xfrm>
            <a:off x="8786429" y="4652418"/>
            <a:ext cx="264639" cy="911408"/>
          </a:xfrm>
          <a:custGeom>
            <a:avLst/>
            <a:gdLst>
              <a:gd name="connsiteX0" fmla="*/ 187036 w 259474"/>
              <a:gd name="connsiteY0" fmla="*/ 893618 h 893618"/>
              <a:gd name="connsiteX1" fmla="*/ 249381 w 259474"/>
              <a:gd name="connsiteY1" fmla="*/ 290946 h 893618"/>
              <a:gd name="connsiteX2" fmla="*/ 0 w 259474"/>
              <a:gd name="connsiteY2" fmla="*/ 0 h 89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74" h="893618">
                <a:moveTo>
                  <a:pt x="187036" y="893618"/>
                </a:moveTo>
                <a:cubicBezTo>
                  <a:pt x="233795" y="666750"/>
                  <a:pt x="280554" y="439882"/>
                  <a:pt x="249381" y="290946"/>
                </a:cubicBezTo>
                <a:cubicBezTo>
                  <a:pt x="218208" y="142010"/>
                  <a:pt x="109104" y="71005"/>
                  <a:pt x="0" y="0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36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89926D5-C802-4B59-AEE6-05E887F5A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9959" y="3679314"/>
            <a:ext cx="595214" cy="5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183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41573" y="544934"/>
            <a:ext cx="11887878" cy="917444"/>
          </a:xfrm>
        </p:spPr>
        <p:txBody>
          <a:bodyPr/>
          <a:lstStyle/>
          <a:p>
            <a:pPr algn="ctr"/>
            <a:r>
              <a:rPr lang="en-US" sz="4400" dirty="0"/>
              <a:t>NSGs contain a number of default rules.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904D25C-6399-489A-9C8F-8C5B602E2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2672"/>
              </p:ext>
            </p:extLst>
          </p:nvPr>
        </p:nvGraphicFramePr>
        <p:xfrm>
          <a:off x="889645" y="2201118"/>
          <a:ext cx="108012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283">
                  <a:extLst>
                    <a:ext uri="{9D8B030D-6E8A-4147-A177-3AD203B41FA5}">
                      <a16:colId xmlns:a16="http://schemas.microsoft.com/office/drawing/2014/main" val="857140712"/>
                    </a:ext>
                  </a:extLst>
                </a:gridCol>
                <a:gridCol w="1332385">
                  <a:extLst>
                    <a:ext uri="{9D8B030D-6E8A-4147-A177-3AD203B41FA5}">
                      <a16:colId xmlns:a16="http://schemas.microsoft.com/office/drawing/2014/main" val="78748502"/>
                    </a:ext>
                  </a:extLst>
                </a:gridCol>
                <a:gridCol w="2435244">
                  <a:extLst>
                    <a:ext uri="{9D8B030D-6E8A-4147-A177-3AD203B41FA5}">
                      <a16:colId xmlns:a16="http://schemas.microsoft.com/office/drawing/2014/main" val="2163748743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2208311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Source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Destination 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64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AllowvNetInBound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VirtualNetwork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VirtualNetwork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7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AllowAzureLoadBalancerInBound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AzureLoadBalancer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7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DenyAllInBound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0110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6E8E1495-9795-4398-A812-EE8C9A9A0EA0}"/>
              </a:ext>
            </a:extLst>
          </p:cNvPr>
          <p:cNvSpPr/>
          <p:nvPr/>
        </p:nvSpPr>
        <p:spPr>
          <a:xfrm>
            <a:off x="854834" y="1831786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Inbound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2B6AB91-612F-491D-A734-CE3967556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86181"/>
              </p:ext>
            </p:extLst>
          </p:nvPr>
        </p:nvGraphicFramePr>
        <p:xfrm>
          <a:off x="889645" y="4649390"/>
          <a:ext cx="108012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283">
                  <a:extLst>
                    <a:ext uri="{9D8B030D-6E8A-4147-A177-3AD203B41FA5}">
                      <a16:colId xmlns:a16="http://schemas.microsoft.com/office/drawing/2014/main" val="857140712"/>
                    </a:ext>
                  </a:extLst>
                </a:gridCol>
                <a:gridCol w="1332385">
                  <a:extLst>
                    <a:ext uri="{9D8B030D-6E8A-4147-A177-3AD203B41FA5}">
                      <a16:colId xmlns:a16="http://schemas.microsoft.com/office/drawing/2014/main" val="78748502"/>
                    </a:ext>
                  </a:extLst>
                </a:gridCol>
                <a:gridCol w="2435244">
                  <a:extLst>
                    <a:ext uri="{9D8B030D-6E8A-4147-A177-3AD203B41FA5}">
                      <a16:colId xmlns:a16="http://schemas.microsoft.com/office/drawing/2014/main" val="2163748743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2208311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Source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Destination 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64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AllowvNetOutbound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VirtualNetwork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VirtualNetwork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7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AllowInternetOutBound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7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DenyAllInBound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0110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5AA0F2FA-3C2B-45CA-8426-7AE7ADCB8B8E}"/>
              </a:ext>
            </a:extLst>
          </p:cNvPr>
          <p:cNvSpPr/>
          <p:nvPr/>
        </p:nvSpPr>
        <p:spPr>
          <a:xfrm>
            <a:off x="854833" y="4280058"/>
            <a:ext cx="1258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Outbound</a:t>
            </a:r>
          </a:p>
        </p:txBody>
      </p:sp>
    </p:spTree>
    <p:extLst>
      <p:ext uri="{BB962C8B-B14F-4D97-AF65-F5344CB8AC3E}">
        <p14:creationId xmlns:p14="http://schemas.microsoft.com/office/powerpoint/2010/main" val="78106989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TEMPLATE">
  <a:themeElements>
    <a:clrScheme name="BT - Blue - White back, lime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BAD80A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Education_BLUE_2017_01.potx" id="{AD09E49D-B0E6-45D5-B201-D8398B4814E9}" vid="{26B164C2-266F-45D7-B414-966F3BCF7B83}"/>
    </a:ext>
  </a:extLst>
</a:theme>
</file>

<file path=ppt/theme/theme2.xml><?xml version="1.0" encoding="utf-8"?>
<a:theme xmlns:a="http://schemas.openxmlformats.org/drawingml/2006/main" name="LIGHT GRAY TEMPLATE">
  <a:themeElements>
    <a:clrScheme name="BT - Blue - light gray back, lime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BAD80A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Education_BLUE_2017_01.potx" id="{AD09E49D-B0E6-45D5-B201-D8398B4814E9}" vid="{761097EB-D7B8-4555-AA5D-752E3F007966}"/>
    </a:ext>
  </a:extLst>
</a:theme>
</file>

<file path=ppt/theme/theme3.xml><?xml version="1.0" encoding="utf-8"?>
<a:theme xmlns:a="http://schemas.openxmlformats.org/drawingml/2006/main" name="DARK GRAY TEMPLATE">
  <a:themeElements>
    <a:clrScheme name="BT - Blue - dark back, lime, gold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BAD80A"/>
      </a:accent4>
      <a:accent5>
        <a:srgbClr val="FF8C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Education_BLUE_2017_01.potx" id="{AD09E49D-B0E6-45D5-B201-D8398B4814E9}" vid="{10F5FABC-5EC1-46F6-A2A6-43D57B7DCC3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16-9_Education_BLUE_2017_01</Template>
  <TotalTime>2907</TotalTime>
  <Words>6260</Words>
  <Application>Microsoft Office PowerPoint</Application>
  <PresentationFormat>Custom</PresentationFormat>
  <Paragraphs>1056</Paragraphs>
  <Slides>109</Slides>
  <Notes>109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109</vt:i4>
      </vt:variant>
    </vt:vector>
  </HeadingPairs>
  <TitlesOfParts>
    <vt:vector size="119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WHITE TEMPLATE</vt:lpstr>
      <vt:lpstr>LIGHT GRAY TEMPLATE</vt:lpstr>
      <vt:lpstr>DARK GRAY TEMPLATE</vt:lpstr>
      <vt:lpstr>Azure Networking</vt:lpstr>
      <vt:lpstr>Virtual Networks</vt:lpstr>
      <vt:lpstr>Azure networking is built around the concept of Virtual Networks (vNets).</vt:lpstr>
      <vt:lpstr>Azure networking is built around the concept of Virtual Networks (vNets).</vt:lpstr>
      <vt:lpstr>vNets are (by default) completely isolated from each other.</vt:lpstr>
      <vt:lpstr>A vNet must be configured with at least one IP address space.</vt:lpstr>
      <vt:lpstr>A vNet must be configured with at least one IP address space.</vt:lpstr>
      <vt:lpstr>We then configure one or more subnets inside the vNet.</vt:lpstr>
      <vt:lpstr>Virtual machines are deployed into a subnet.</vt:lpstr>
      <vt:lpstr>VMs have outbound Internet connectivity by default.</vt:lpstr>
      <vt:lpstr>Technically, it is the Network Interface that connects a VM to a subnet.</vt:lpstr>
      <vt:lpstr>Private IP addresses (i.e. taken from the subnet range) can be allocated either dynamically or statically.</vt:lpstr>
      <vt:lpstr>Private IP addresses (i.e. taken from the subnet range) can be allocated either dynamically or statically.</vt:lpstr>
      <vt:lpstr>A VM can also have a Public IP assigned to it –  by doing so, the VM will be accessible from the Internet.</vt:lpstr>
      <vt:lpstr>But…when I look at the interfaces on my VM, I don’t see my public IP?!</vt:lpstr>
      <vt:lpstr>This is because the public IP actually exists as a NAT (Network Address Translation) entry on the Azure fabric that gets mapped to the VM.</vt:lpstr>
      <vt:lpstr>Public IP addresses are available in two “SKUs” – Basic or Standard.</vt:lpstr>
      <vt:lpstr>The main difference with Standard Public IP addresses are that they are zone redundant.</vt:lpstr>
      <vt:lpstr>Caution: If attaching a “Standard SKU” public IP to a VM interface, you must apply a Network Security Group, otherwise you won’t be able to reach that VM. </vt:lpstr>
      <vt:lpstr>By default, VMs in different subnets within a vNet can route to each other directly.</vt:lpstr>
      <vt:lpstr>A system route is installed to allow traffic within the vNet. System routes are also installed for vNet peerings, VM to Internet connectivity, VPN gateway connectivity, etc.</vt:lpstr>
      <vt:lpstr>A system route is installed to allow traffic within the vNet. System routes are also installed for vNet peerings, VM to Internet connectivity, VPN gateway connectivity, etc.</vt:lpstr>
      <vt:lpstr>VMs in different vNets cannot communicate, unless you configure this specifically (e.g. vNet peering or other method).</vt:lpstr>
      <vt:lpstr>Connecting Virtual Networks Together</vt:lpstr>
      <vt:lpstr>At some point, you’ll want to allow connectivity  between different virtual networks.</vt:lpstr>
      <vt:lpstr>Option 1: VPN Gateways</vt:lpstr>
      <vt:lpstr>Option 1: VPN Gateways</vt:lpstr>
      <vt:lpstr>Option 1: VPN Gateways</vt:lpstr>
      <vt:lpstr>Option 1: VPN Gateways</vt:lpstr>
      <vt:lpstr>Option 1: VPN Gateways</vt:lpstr>
      <vt:lpstr>Option 1: VPN Gateways</vt:lpstr>
      <vt:lpstr>Option 1: VPN Gateways</vt:lpstr>
      <vt:lpstr>Option 1: VPN Gateways</vt:lpstr>
      <vt:lpstr>Option 1: VPN Gateways</vt:lpstr>
      <vt:lpstr>Option 2: vNet Peering</vt:lpstr>
      <vt:lpstr>vNet Peering uses the Microsoft backbone network to connect the vNets together – no gateways required!</vt:lpstr>
      <vt:lpstr>Setting up vNet Peering is easy – just specify the vNet you want to connect to. </vt:lpstr>
      <vt:lpstr>What are these options for?  These cover more advanced scenarios, such as sharing gateways, hub and spoke networks, etc – we’ll come back to these later!</vt:lpstr>
      <vt:lpstr>Once a vNet peering connection has been created, routes are automatically added to each vNet to point to the other.</vt:lpstr>
      <vt:lpstr>You can peer two vNets that reside in different subscriptions…</vt:lpstr>
      <vt:lpstr>…but only if they are associated to the same Azure AD tenant.</vt:lpstr>
      <vt:lpstr>vNet Peerings are non-transitive – this means that vNet Prod cannot communicate with vNet Dev through vNet Test.</vt:lpstr>
      <vt:lpstr>Routing in Azure</vt:lpstr>
      <vt:lpstr>Routing in Azure…is just like routing anywhere else.</vt:lpstr>
      <vt:lpstr>Azure configures System Routes when required – for example, for routing between subnets / vNets, routing to the Internet, etc.</vt:lpstr>
      <vt:lpstr>You can’t delete System Routes, but you can override them, using User Defined Routes (UDRs).</vt:lpstr>
      <vt:lpstr>We have a Network Virtual Appliance (e.g. firewall) in the ‘Hub’ vNet, which we want to act as the enforcement point for Internet traffic.</vt:lpstr>
      <vt:lpstr>The problem is, system routing means Internet traffic from the Spoke vNets goes directly out from the vNet (not via the NVA).</vt:lpstr>
      <vt:lpstr>We configure a User Defined Route to point to the Internet via the virtual appliance.</vt:lpstr>
      <vt:lpstr>To configure UDRs, we first create a Route Table.</vt:lpstr>
      <vt:lpstr>We then create routes.</vt:lpstr>
      <vt:lpstr>Finally, we associate the route table with a subnet.</vt:lpstr>
      <vt:lpstr>What about dynamic routing?  Is that supported?</vt:lpstr>
      <vt:lpstr>BGP is supported on VPN Gateways*.</vt:lpstr>
      <vt:lpstr>Advertising 0.0.0.0 to Azure forces all traffic via the VPN gateway.</vt:lpstr>
      <vt:lpstr>Advertising 0.0.0.0 to Azure forces all traffic via the VPN gateway.</vt:lpstr>
      <vt:lpstr>Connecting to On-Premises Data Centres Using ExpressRoute</vt:lpstr>
      <vt:lpstr>ExpressRoute extends On-Premises networks into the Microsoft Cloud using a dedicated connection.</vt:lpstr>
      <vt:lpstr>Why ExpressRoute?</vt:lpstr>
      <vt:lpstr>Three ER Connectivity Models</vt:lpstr>
      <vt:lpstr>Three ER Connectivity Models</vt:lpstr>
      <vt:lpstr>Three ER Connectivity Models</vt:lpstr>
      <vt:lpstr>Two Peering Types</vt:lpstr>
      <vt:lpstr>Two Peering Types</vt:lpstr>
      <vt:lpstr>PowerPoint Presentation</vt:lpstr>
      <vt:lpstr>Each peering type requires a separate set of BGP peer sessions.</vt:lpstr>
      <vt:lpstr>An ExpressRoute connection allows access to other regions within the same ‘geo-political area’.</vt:lpstr>
      <vt:lpstr>The ExpressRoute ‘Premium’ add-on enables connectivity across geo-political boundaries.</vt:lpstr>
      <vt:lpstr>The ‘Premium’ add-on also gives you increased route limits (10,000).</vt:lpstr>
      <vt:lpstr>ExpressRoute uses a gateway that resides in the GatewaySubnet (similar to VPN gateways).</vt:lpstr>
      <vt:lpstr>ExpressRoute has two types of billing: Metered and Unmetered.</vt:lpstr>
      <vt:lpstr>With Metered billing, you pay for outbound data transfers  (per GB).</vt:lpstr>
      <vt:lpstr>Unmetered billing gives you unlimited outbound data transfer (but of course is more expensive in the first place).</vt:lpstr>
      <vt:lpstr>Let’s imagine a scenario where our Azure VMs need to communicate with public Azure services (e.g. Azure Storage or Azure SQL).</vt:lpstr>
      <vt:lpstr>In most circumstances, traffic will be kept on the Microsoft network (i.e. it won’t traverse the ExpressRoute circuit).</vt:lpstr>
      <vt:lpstr>However, some customers might choose to advertise a default route to Azure via the private peering (to force all traffic via on-premises). </vt:lpstr>
      <vt:lpstr>In that case, all traffic between your vNet and Azure public services will hairpin via on-premises.</vt:lpstr>
      <vt:lpstr>In scenarios with multiple ER circuits, asymmetric routing can occur.</vt:lpstr>
      <vt:lpstr>Use AS Path Prepend to help with path preference.</vt:lpstr>
      <vt:lpstr>Load Balancing in Azure</vt:lpstr>
      <vt:lpstr>Azure has a few different types of load balancer available.</vt:lpstr>
      <vt:lpstr>First, let’s look at the basic / standard load balancer.</vt:lpstr>
      <vt:lpstr>The Azure load balancer offers basic L4 load balancing.</vt:lpstr>
      <vt:lpstr>Load balancers can operate in ‘public’ mode (i.e. with a public IP address)</vt:lpstr>
      <vt:lpstr>Load balancers can also operate in ‘internal’ mode (i.e. private IP).</vt:lpstr>
      <vt:lpstr>The ‘Standard SKU’ load balancer adds support for zone redundancy.</vt:lpstr>
      <vt:lpstr>Azure Application Gateway is a fully featured application delivery controller working at layer 7.</vt:lpstr>
      <vt:lpstr>Traffic manager is a DNS based global load balancing service.</vt:lpstr>
      <vt:lpstr>Traffic manager can also work with non-Azure based end points.</vt:lpstr>
      <vt:lpstr>Traffic Manager has four routing methods.</vt:lpstr>
      <vt:lpstr>PowerPoint Presentation</vt:lpstr>
      <vt:lpstr>PowerPoint Presentation</vt:lpstr>
      <vt:lpstr>PowerPoint Presentation</vt:lpstr>
      <vt:lpstr>PowerPoint Presentation</vt:lpstr>
      <vt:lpstr>Network Security Groups</vt:lpstr>
      <vt:lpstr>Network Security Groups (NSGs) lock down access to a subnet or VM.</vt:lpstr>
      <vt:lpstr>An NSG is essentially a list of access control rules,  permitting or denying traffic based on various criteria.</vt:lpstr>
      <vt:lpstr>The NSG can be applied either at the VM (NIC) level, or at the subnet level.</vt:lpstr>
      <vt:lpstr>NSGs contain a number of default rules.</vt:lpstr>
      <vt:lpstr>NSGs only work if a resource is connected to a vNet –  they do not work for other resources (e.g. PaaS services).</vt:lpstr>
      <vt:lpstr>Advanced Network Topologies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Adam Raffe</dc:creator>
  <cp:keywords/>
  <dc:description>Template: _x000d_
Formatting: _x000d_
Audience Type:</dc:description>
  <cp:lastModifiedBy>Richard Cheney</cp:lastModifiedBy>
  <cp:revision>37</cp:revision>
  <dcterms:created xsi:type="dcterms:W3CDTF">2017-04-26T15:55:01Z</dcterms:created>
  <dcterms:modified xsi:type="dcterms:W3CDTF">2018-04-16T09:25:59Z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adraffe@microsoft.com</vt:lpwstr>
  </property>
  <property fmtid="{D5CDD505-2E9C-101B-9397-08002B2CF9AE}" pid="14" name="MSIP_Label_f42aa342-8706-4288-bd11-ebb85995028c_SetDate">
    <vt:lpwstr>2017-11-22T12:56:44.2704020Z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