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42" r:id="rId2"/>
    <p:sldId id="337" r:id="rId3"/>
    <p:sldId id="373" r:id="rId4"/>
    <p:sldId id="378" r:id="rId5"/>
    <p:sldId id="379" r:id="rId6"/>
    <p:sldId id="380" r:id="rId7"/>
    <p:sldId id="386" r:id="rId8"/>
    <p:sldId id="381" r:id="rId9"/>
    <p:sldId id="382" r:id="rId10"/>
    <p:sldId id="385" r:id="rId11"/>
    <p:sldId id="387" r:id="rId12"/>
    <p:sldId id="38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11" autoAdjust="0"/>
    <p:restoredTop sz="94280" autoAdjust="0"/>
  </p:normalViewPr>
  <p:slideViewPr>
    <p:cSldViewPr snapToGrid="0" snapToObjects="1" showGuides="1">
      <p:cViewPr varScale="1">
        <p:scale>
          <a:sx n="114" d="100"/>
          <a:sy n="114" d="100"/>
        </p:scale>
        <p:origin x="702" y="102"/>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Sheet1!$B$2:$B$6</c:f>
              <c:numCache>
                <c:formatCode>General</c:formatCode>
                <c:ptCount val="5"/>
                <c:pt idx="0">
                  <c:v>3.5</c:v>
                </c:pt>
                <c:pt idx="1">
                  <c:v>2.5</c:v>
                </c:pt>
                <c:pt idx="2">
                  <c:v>3.5</c:v>
                </c:pt>
                <c:pt idx="3">
                  <c:v>2.2999999999999998</c:v>
                </c:pt>
                <c:pt idx="4">
                  <c:v>2.2999999999999998</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Category 1</c:v>
                </c:pt>
                <c:pt idx="1">
                  <c:v>Category 2</c:v>
                </c:pt>
                <c:pt idx="2">
                  <c:v>Category 3</c:v>
                </c:pt>
                <c:pt idx="3">
                  <c:v>Category 4</c:v>
                </c:pt>
                <c:pt idx="4">
                  <c:v>Category 5</c:v>
                </c:pt>
              </c:strCache>
            </c:strRef>
          </c:cat>
          <c:val>
            <c:numRef>
              <c:f>Sheet1!$C$2:$C$6</c:f>
              <c:numCache>
                <c:formatCode>General</c:formatCode>
                <c:ptCount val="5"/>
                <c:pt idx="0">
                  <c:v>2.4</c:v>
                </c:pt>
                <c:pt idx="1">
                  <c:v>2.2999999999999998</c:v>
                </c:pt>
                <c:pt idx="2">
                  <c:v>1.8</c:v>
                </c:pt>
                <c:pt idx="3">
                  <c:v>2.8</c:v>
                </c:pt>
                <c:pt idx="4">
                  <c:v>2.7</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TECHNOLOGIES</a:t>
            </a:r>
            <a:r>
              <a:rPr lang="en-US" sz="1200" baseline="0" dirty="0"/>
              <a:t> HIGH + VERY HIGH COMPLEXITY ARTIFATCS </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dirty="0">
                <a:effectLst/>
              </a:rPr>
              <a:t>ADDED AND REMOVED ISO TECHNICAL DEBT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Sheet1!$B$2:$B$7</c:f>
              <c:numCache>
                <c:formatCode>General</c:formatCode>
                <c:ptCount val="6"/>
                <c:pt idx="0">
                  <c:v>4.3</c:v>
                </c:pt>
                <c:pt idx="1">
                  <c:v>2.5</c:v>
                </c:pt>
                <c:pt idx="2">
                  <c:v>4.3</c:v>
                </c:pt>
                <c:pt idx="3">
                  <c:v>2.5</c:v>
                </c:pt>
                <c:pt idx="4">
                  <c:v>4.3</c:v>
                </c:pt>
                <c:pt idx="5">
                  <c:v>2.5</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Series 2</c:v>
                </c:pt>
              </c:strCache>
            </c:strRef>
          </c:tx>
          <c:spPr>
            <a:solidFill>
              <a:schemeClr val="accent2"/>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Sheet1!$C$2:$C$7</c:f>
              <c:numCache>
                <c:formatCode>General</c:formatCode>
                <c:ptCount val="6"/>
                <c:pt idx="0">
                  <c:v>2.4</c:v>
                </c:pt>
                <c:pt idx="1">
                  <c:v>4.4000000000000004</c:v>
                </c:pt>
                <c:pt idx="2">
                  <c:v>2.4</c:v>
                </c:pt>
                <c:pt idx="3">
                  <c:v>4.4000000000000004</c:v>
                </c:pt>
                <c:pt idx="4">
                  <c:v>2.4</c:v>
                </c:pt>
                <c:pt idx="5">
                  <c:v>4.4000000000000004</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Series 3</c:v>
                </c:pt>
              </c:strCache>
            </c:strRef>
          </c:tx>
          <c:spPr>
            <a:solidFill>
              <a:schemeClr val="accent3"/>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Sheet1!$D$2:$D$7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Series 4</c:v>
                </c:pt>
              </c:strCache>
            </c:strRef>
          </c:tx>
          <c:spPr>
            <a:solidFill>
              <a:schemeClr val="accent4"/>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Sheet1!$E$2:$E$7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Series 5</c:v>
                </c:pt>
              </c:strCache>
            </c:strRef>
          </c:tx>
          <c:spPr>
            <a:solidFill>
              <a:schemeClr val="accent5"/>
            </a:solidFill>
            <a:ln>
              <a:noFill/>
            </a:ln>
            <a:effectLst/>
          </c:spPr>
          <c:invertIfNegative val="0"/>
          <c:cat>
            <c:strRef>
              <c:f>Sheet1!$A$2:$A$7</c:f>
              <c:strCache>
                <c:ptCount val="6"/>
                <c:pt idx="0">
                  <c:v>Module 1</c:v>
                </c:pt>
                <c:pt idx="1">
                  <c:v>Module 2</c:v>
                </c:pt>
                <c:pt idx="2">
                  <c:v>Module 3</c:v>
                </c:pt>
                <c:pt idx="3">
                  <c:v>Module 4</c:v>
                </c:pt>
                <c:pt idx="4">
                  <c:v>Module 5</c:v>
                </c:pt>
                <c:pt idx="5">
                  <c:v>Module 6</c:v>
                </c:pt>
              </c:strCache>
            </c:strRef>
          </c:cat>
          <c:val>
            <c:numRef>
              <c:f>Sheet1!$F$2:$F$7</c:f>
              <c:numCache>
                <c:formatCode>General</c:formatCode>
                <c:ptCount val="6"/>
                <c:pt idx="0">
                  <c:v>2</c:v>
                </c:pt>
                <c:pt idx="1">
                  <c:v>2</c:v>
                </c:pt>
                <c:pt idx="2">
                  <c:v>2</c:v>
                </c:pt>
                <c:pt idx="3">
                  <c:v>2</c:v>
                </c:pt>
                <c:pt idx="4">
                  <c:v>2</c:v>
                </c:pt>
                <c:pt idx="5">
                  <c:v>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Module 1</c:v>
                </c:pt>
                <c:pt idx="1">
                  <c:v>Module 2</c:v>
                </c:pt>
                <c:pt idx="2">
                  <c:v>Module 3</c:v>
                </c:pt>
                <c:pt idx="3">
                  <c:v>Module 4</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Module 1</c:v>
                </c:pt>
                <c:pt idx="1">
                  <c:v>Module 2</c:v>
                </c:pt>
                <c:pt idx="2">
                  <c:v>Module 3</c:v>
                </c:pt>
                <c:pt idx="3">
                  <c:v>Module 4</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Module 1</c:v>
                </c:pt>
                <c:pt idx="1">
                  <c:v>Module 2</c:v>
                </c:pt>
                <c:pt idx="2">
                  <c:v>Module 3</c:v>
                </c:pt>
                <c:pt idx="3">
                  <c:v>Module 4</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a:t>
            </a:r>
            <a:r>
              <a:rPr lang="fr-FR" sz="1000" b="1" baseline="0">
                <a:effectLst/>
              </a:rPr>
              <a:t> </a:t>
            </a:r>
            <a:r>
              <a:rPr lang="fr-FR" sz="1000" b="1">
                <a:effectLst/>
              </a:rPr>
              <a:t>REMOVED AND TOTAL VIOLATIONS </a:t>
            </a:r>
            <a:r>
              <a:rPr lang="fr-FR" sz="1000" b="1" dirty="0">
                <a:effectLst/>
              </a:rPr>
              <a:t>BY QUALITY</a:t>
            </a:r>
            <a:r>
              <a:rPr lang="fr-FR" sz="1000" b="1" baseline="0" dirty="0">
                <a:effectLst/>
              </a:rPr>
              <a:t> STANDARD</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Total</c:v>
                </c:pt>
              </c:strCache>
            </c:strRef>
          </c:tx>
          <c:spPr>
            <a:solidFill>
              <a:schemeClr val="accent1"/>
            </a:solidFill>
            <a:ln>
              <a:noFill/>
            </a:ln>
            <a:effectLst/>
          </c:spPr>
          <c:invertIfNegative val="0"/>
          <c:cat>
            <c:strRef>
              <c:f>Sheet1!$A$2:$A$5</c:f>
              <c:strCache>
                <c:ptCount val="4"/>
                <c:pt idx="0">
                  <c:v>CWE-78</c:v>
                </c:pt>
                <c:pt idx="1">
                  <c:v>CWE-90</c:v>
                </c:pt>
                <c:pt idx="2">
                  <c:v>CWE-798</c:v>
                </c:pt>
                <c:pt idx="3">
                  <c:v>CWE-501</c:v>
                </c:pt>
              </c:strCache>
            </c:strRef>
          </c:cat>
          <c:val>
            <c:numRef>
              <c:f>Sheet1!$B$2:$B$5</c:f>
              <c:numCache>
                <c:formatCode>General</c:formatCode>
                <c:ptCount val="4"/>
                <c:pt idx="0">
                  <c:v>30</c:v>
                </c:pt>
                <c:pt idx="1">
                  <c:v>30</c:v>
                </c:pt>
                <c:pt idx="2">
                  <c:v>30</c:v>
                </c:pt>
                <c:pt idx="3">
                  <c:v>30</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Added</c:v>
                </c:pt>
              </c:strCache>
            </c:strRef>
          </c:tx>
          <c:spPr>
            <a:solidFill>
              <a:schemeClr val="accent2"/>
            </a:solidFill>
            <a:ln>
              <a:noFill/>
            </a:ln>
            <a:effectLst/>
          </c:spPr>
          <c:invertIfNegative val="0"/>
          <c:cat>
            <c:strRef>
              <c:f>Sheet1!$A$2:$A$5</c:f>
              <c:strCache>
                <c:ptCount val="4"/>
                <c:pt idx="0">
                  <c:v>CWE-78</c:v>
                </c:pt>
                <c:pt idx="1">
                  <c:v>CWE-90</c:v>
                </c:pt>
                <c:pt idx="2">
                  <c:v>CWE-798</c:v>
                </c:pt>
                <c:pt idx="3">
                  <c:v>CWE-501</c:v>
                </c:pt>
              </c:strCache>
            </c:strRef>
          </c:cat>
          <c:val>
            <c:numRef>
              <c:f>Sheet1!$C$2:$C$5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Removed</c:v>
                </c:pt>
              </c:strCache>
            </c:strRef>
          </c:tx>
          <c:spPr>
            <a:solidFill>
              <a:schemeClr val="accent3"/>
            </a:solidFill>
            <a:ln>
              <a:noFill/>
            </a:ln>
            <a:effectLst/>
          </c:spPr>
          <c:invertIfNegative val="0"/>
          <c:cat>
            <c:strRef>
              <c:f>Sheet1!$A$2:$A$5</c:f>
              <c:strCache>
                <c:ptCount val="4"/>
                <c:pt idx="0">
                  <c:v>CWE-78</c:v>
                </c:pt>
                <c:pt idx="1">
                  <c:v>CWE-90</c:v>
                </c:pt>
                <c:pt idx="2">
                  <c:v>CWE-798</c:v>
                </c:pt>
                <c:pt idx="3">
                  <c:v>CWE-501</c:v>
                </c:pt>
              </c:strCache>
            </c:strRef>
          </c:cat>
          <c:val>
            <c:numRef>
              <c:f>Sheet1!$D$2:$D$5</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Added</c:v>
                </c:pt>
              </c:strCache>
            </c:strRef>
          </c:tx>
          <c:spPr>
            <a:solidFill>
              <a:schemeClr val="accent1"/>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Sheet1!$B$2:$B$6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Removed</c:v>
                </c:pt>
              </c:strCache>
            </c:strRef>
          </c:tx>
          <c:spPr>
            <a:solidFill>
              <a:schemeClr val="accent2"/>
            </a:solidFill>
            <a:ln>
              <a:noFill/>
            </a:ln>
            <a:effectLst/>
          </c:spPr>
          <c:invertIfNegative val="0"/>
          <c:cat>
            <c:strRef>
              <c:f>Sheet1!$A$2:$A$6</c:f>
              <c:strCache>
                <c:ptCount val="5"/>
                <c:pt idx="0">
                  <c:v>Robustness</c:v>
                </c:pt>
                <c:pt idx="1">
                  <c:v>Efficiency</c:v>
                </c:pt>
                <c:pt idx="2">
                  <c:v>Security</c:v>
                </c:pt>
                <c:pt idx="3">
                  <c:v>Changeability</c:v>
                </c:pt>
                <c:pt idx="4">
                  <c:v>Transferability</c:v>
                </c:pt>
              </c:strCache>
            </c:strRef>
          </c:cat>
          <c:val>
            <c:numRef>
              <c:f>Sheet1!$C$2:$C$6</c:f>
              <c:numCache>
                <c:formatCode>General</c:formatCode>
                <c:ptCount val="5"/>
                <c:pt idx="0">
                  <c:v>10</c:v>
                </c:pt>
                <c:pt idx="1">
                  <c:v>10</c:v>
                </c:pt>
                <c:pt idx="2">
                  <c:v>10</c:v>
                </c:pt>
                <c:pt idx="3">
                  <c:v>10</c:v>
                </c:pt>
                <c:pt idx="4">
                  <c:v>10</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2.5</c:v>
                </c:pt>
                <c:pt idx="3">
                  <c:v>1.8</c:v>
                </c:pt>
                <c:pt idx="4">
                  <c:v>3.4</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snapshot 1</c:v>
                </c:pt>
              </c:strCache>
            </c:strRef>
          </c:tx>
          <c:spPr>
            <a:ln w="19050" cap="rnd">
              <a:solidFill>
                <a:schemeClr val="accent1"/>
              </a:solidFill>
              <a:round/>
            </a:ln>
            <a:effectLst/>
          </c:spPr>
          <c:marker>
            <c:symbol val="none"/>
          </c:marker>
          <c:cat>
            <c:strRef>
              <c:f>Sheet1!$A$2:$A$6</c:f>
              <c:strCache>
                <c:ptCount val="5"/>
                <c:pt idx="0">
                  <c:v>HF1</c:v>
                </c:pt>
                <c:pt idx="1">
                  <c:v>HF2</c:v>
                </c:pt>
                <c:pt idx="2">
                  <c:v>HF3</c:v>
                </c:pt>
                <c:pt idx="3">
                  <c:v>HF4</c:v>
                </c:pt>
                <c:pt idx="4">
                  <c:v>HF5</c:v>
                </c:pt>
              </c:strCache>
            </c:strRef>
          </c:cat>
          <c:val>
            <c:numRef>
              <c:f>Sheet1!$B$2:$B$6</c:f>
              <c:numCache>
                <c:formatCode>General</c:formatCode>
                <c:ptCount val="5"/>
                <c:pt idx="0">
                  <c:v>3.2</c:v>
                </c:pt>
                <c:pt idx="1">
                  <c:v>3.2</c:v>
                </c:pt>
                <c:pt idx="2">
                  <c:v>2.8</c:v>
                </c:pt>
                <c:pt idx="3">
                  <c:v>1.2</c:v>
                </c:pt>
                <c:pt idx="4">
                  <c:v>1.5</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snapshot 2</c:v>
                </c:pt>
              </c:strCache>
            </c:strRef>
          </c:tx>
          <c:spPr>
            <a:ln w="12700" cap="rnd">
              <a:solidFill>
                <a:schemeClr val="accent2"/>
              </a:solidFill>
              <a:prstDash val="dash"/>
              <a:round/>
            </a:ln>
            <a:effectLst/>
          </c:spPr>
          <c:marker>
            <c:symbol val="none"/>
          </c:marker>
          <c:cat>
            <c:strRef>
              <c:f>Sheet1!$A$2:$A$6</c:f>
              <c:strCache>
                <c:ptCount val="5"/>
                <c:pt idx="0">
                  <c:v>HF1</c:v>
                </c:pt>
                <c:pt idx="1">
                  <c:v>HF2</c:v>
                </c:pt>
                <c:pt idx="2">
                  <c:v>HF3</c:v>
                </c:pt>
                <c:pt idx="3">
                  <c:v>HF4</c:v>
                </c:pt>
                <c:pt idx="4">
                  <c:v>HF5</c:v>
                </c:pt>
              </c:strCache>
            </c:strRef>
          </c:cat>
          <c:val>
            <c:numRef>
              <c:f>Sheet1!$C$2:$C$6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Techno 1</c:v>
                </c:pt>
                <c:pt idx="1">
                  <c:v>Techno 2</c:v>
                </c:pt>
                <c:pt idx="2">
                  <c:v>Techno 3</c:v>
                </c:pt>
              </c:strCache>
            </c:strRef>
          </c:cat>
          <c:val>
            <c:numRef>
              <c:f>Sheet1!$B$2:$B$4</c:f>
              <c:numCache>
                <c:formatCode>General</c:formatCode>
                <c:ptCount val="3"/>
                <c:pt idx="0">
                  <c:v>300000</c:v>
                </c:pt>
                <c:pt idx="1">
                  <c:v>300000</c:v>
                </c:pt>
                <c:pt idx="2">
                  <c:v>300000</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Number of Code Lines</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Sheet1!$A$2:$A$15</c:f>
              <c:strCache>
                <c:ptCount val="6"/>
                <c:pt idx="0">
                  <c:v>Module 1</c:v>
                </c:pt>
                <c:pt idx="1">
                  <c:v>Module 2</c:v>
                </c:pt>
                <c:pt idx="2">
                  <c:v>Module 3</c:v>
                </c:pt>
                <c:pt idx="3">
                  <c:v>Module 4</c:v>
                </c:pt>
                <c:pt idx="4">
                  <c:v>Module 5</c:v>
                </c:pt>
                <c:pt idx="5">
                  <c:v>Module 6</c:v>
                </c:pt>
              </c:strCache>
            </c:strRef>
          </c:cat>
          <c:val>
            <c:numRef>
              <c:f>Sheet1!$B$2:$B$15</c:f>
              <c:numCache>
                <c:formatCode>General</c:formatCode>
                <c:ptCount val="14"/>
                <c:pt idx="0">
                  <c:v>35000</c:v>
                </c:pt>
                <c:pt idx="1">
                  <c:v>35000</c:v>
                </c:pt>
                <c:pt idx="2">
                  <c:v>35000</c:v>
                </c:pt>
                <c:pt idx="3">
                  <c:v>35000</c:v>
                </c:pt>
                <c:pt idx="4">
                  <c:v>35000</c:v>
                </c:pt>
                <c:pt idx="5">
                  <c:v>35000</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10/25/2021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3</a:t>
            </a:fld>
            <a:endParaRPr lang="en-US"/>
          </a:p>
        </p:txBody>
      </p:sp>
    </p:spTree>
    <p:extLst>
      <p:ext uri="{BB962C8B-B14F-4D97-AF65-F5344CB8AC3E}">
        <p14:creationId xmlns:p14="http://schemas.microsoft.com/office/powerpoint/2010/main" val="122805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3" name="Picture 2" descr="CAST_grey_100_bl.jpg"/>
          <p:cNvPicPr>
            <a:picLocks noChangeAspect="1"/>
          </p:cNvPicPr>
          <p:nvPr userDrawn="1"/>
        </p:nvPicPr>
        <p:blipFill>
          <a:blip r:embed="rId2" cstate="print"/>
          <a:srcRect b="42816"/>
          <a:stretch>
            <a:fillRect/>
          </a:stretch>
        </p:blipFill>
        <p:spPr>
          <a:xfrm>
            <a:off x="9579864" y="457200"/>
            <a:ext cx="2002536" cy="222877"/>
          </a:xfrm>
          <a:prstGeom prst="rect">
            <a:avLst/>
          </a:prstGeom>
        </p:spPr>
      </p:pic>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 name="Picture 2" descr="CAST_grey_100_bl.jpg"/>
          <p:cNvPicPr>
            <a:picLocks noChangeAspect="1"/>
          </p:cNvPicPr>
          <p:nvPr userDrawn="1"/>
        </p:nvPicPr>
        <p:blipFill>
          <a:blip r:embed="rId2" cstate="print"/>
          <a:srcRect b="42816"/>
          <a:stretch>
            <a:fillRect/>
          </a:stretch>
        </p:blipFill>
        <p:spPr>
          <a:xfrm>
            <a:off x="9381148" y="333532"/>
            <a:ext cx="2222308" cy="247337"/>
          </a:xfrm>
          <a:prstGeom prst="rect">
            <a:avLst/>
          </a:prstGeom>
        </p:spPr>
      </p:pic>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78792" y="333532"/>
            <a:ext cx="2003608" cy="247337"/>
          </a:xfrm>
          <a:prstGeom prst="rect">
            <a:avLst/>
          </a:prstGeom>
        </p:spPr>
      </p:pic>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10/25/2021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en-US" dirty="0"/>
              <a:t>The Leader in Software Analytics &amp; Risk Prevention</a:t>
            </a:r>
          </a:p>
        </p:txBody>
      </p:sp>
      <p:sp>
        <p:nvSpPr>
          <p:cNvPr id="4" name="Text Placeholder 3"/>
          <p:cNvSpPr>
            <a:spLocks noGrp="1"/>
          </p:cNvSpPr>
          <p:nvPr>
            <p:ph type="body" sz="quarter" idx="17"/>
          </p:nvPr>
        </p:nvSpPr>
        <p:spPr/>
        <p:txBody>
          <a:bodyPr/>
          <a:lstStyle/>
          <a:p>
            <a:r>
              <a:rPr lang="en-US" dirty="0"/>
              <a:t>Generic Graph Definition</a:t>
            </a:r>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chart</a:t>
            </a:r>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 CUSTOM_EXPRESSIONS,TECHNOLOGIES=ALL, CUSTOM_EXPRESSIONS=</a:t>
            </a:r>
            <a:r>
              <a:rPr lang="en-US" sz="1200" dirty="0" err="1"/>
              <a:t>a+b,PARAMS</a:t>
            </a:r>
            <a:r>
              <a:rPr lang="en-US" sz="1200" dirty="0"/>
              <a:t>=SZ a SZ </a:t>
            </a:r>
            <a:r>
              <a:rPr lang="en-US" sz="1200" dirty="0" err="1"/>
              <a:t>b,a</a:t>
            </a:r>
            <a:r>
              <a:rPr lang="en-US" sz="1200" dirty="0"/>
              <a:t>=65504,b=65505</a:t>
            </a:r>
            <a:endParaRPr lang="en-US" dirty="0"/>
          </a:p>
        </p:txBody>
      </p:sp>
      <p:graphicFrame>
        <p:nvGraphicFramePr>
          <p:cNvPr id="4" name="Chart 3" descr="GRAPH;GENERIC_GRAPH;ROW1=TECHNOLOGIES,COL1=CUSTOM_EXPRESSIONS,TECHNOLOGIES=ALL,CUSTOM_EXPRESSIONS=a+b,PARAMS=SZ a SZ b,a=65504,b=65505"/>
          <p:cNvGraphicFramePr/>
          <p:nvPr>
            <p:extLst>
              <p:ext uri="{D42A27DB-BD31-4B8C-83A1-F6EECF244321}">
                <p14:modId xmlns:p14="http://schemas.microsoft.com/office/powerpoint/2010/main" val="2466826469"/>
              </p:ext>
            </p:extLst>
          </p:nvPr>
        </p:nvGraphicFramePr>
        <p:xfrm>
          <a:off x="3109093" y="1862766"/>
          <a:ext cx="5337656" cy="38280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5704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GRAPH;GENERIC_GRAPH;COL1=OMG_TECHNICAL_DEBT,ROW1=MODULES,MODULES=ALL,OMG_TECHNICAL_DEBT=ALL,METRICS=ISO</a:t>
            </a:r>
          </a:p>
        </p:txBody>
      </p:sp>
      <p:graphicFrame>
        <p:nvGraphicFramePr>
          <p:cNvPr id="6" name="Chart 5" descr="GRAPH;GENERIC_GRAPH;COL1=OMG_TECHNICAL_DEBT,ROW1=MODULES,MODULES=ALL,OMG_TECHNICAL_DEBT=ALL,METRICS=ISO"/>
          <p:cNvGraphicFramePr/>
          <p:nvPr>
            <p:extLst>
              <p:ext uri="{D42A27DB-BD31-4B8C-83A1-F6EECF244321}">
                <p14:modId xmlns:p14="http://schemas.microsoft.com/office/powerpoint/2010/main" val="3323507612"/>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297E9E4-3047-4638-9BBD-767D8D1A1D78}"/>
              </a:ext>
            </a:extLst>
          </p:cNvPr>
          <p:cNvSpPr txBox="1"/>
          <p:nvPr/>
        </p:nvSpPr>
        <p:spPr>
          <a:xfrm>
            <a:off x="1069344" y="1380258"/>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100" dirty="0"/>
              <a:t>*** Requires installation of OMG Technical Debt Measure (&gt;2.0.0 </a:t>
            </a:r>
            <a:r>
              <a:rPr lang="en-US" sz="1100" dirty="0" err="1"/>
              <a:t>funcrel</a:t>
            </a:r>
            <a:r>
              <a:rPr lang="en-US" sz="1100" dirty="0"/>
              <a:t>) (and ISO-5055 Index extensions and/or CISQ Index extensions)</a:t>
            </a:r>
          </a:p>
          <a:p>
            <a:r>
              <a:rPr lang="en-US" sz="1100" dirty="0"/>
              <a:t>To get results on Omg Technical Debt on a specific metric, add the axis "METRICS=M" where M is the index id (ISO, CISQ or AIP)</a:t>
            </a:r>
            <a:endParaRPr lang="en-GB" sz="1100" dirty="0"/>
          </a:p>
          <a:p>
            <a:endParaRPr lang="en-US" sz="1100" dirty="0"/>
          </a:p>
        </p:txBody>
      </p:sp>
    </p:spTree>
    <p:extLst>
      <p:ext uri="{BB962C8B-B14F-4D97-AF65-F5344CB8AC3E}">
        <p14:creationId xmlns:p14="http://schemas.microsoft.com/office/powerpoint/2010/main" val="2256376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Data to populate</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sp>
        <p:nvSpPr>
          <p:cNvPr id="46" name="TextBox 45"/>
          <p:cNvSpPr txBox="1"/>
          <p:nvPr/>
        </p:nvSpPr>
        <p:spPr>
          <a:xfrm>
            <a:off x="744070" y="5378752"/>
            <a:ext cx="10703859" cy="367553"/>
          </a:xfrm>
          <a:prstGeom prst="rect">
            <a:avLst/>
          </a:prstGeom>
        </p:spPr>
        <p:txBody>
          <a:bodyPr vert="horz" wrap="square" lIns="91440" tIns="45720" rIns="91440" bIns="45720" rtlCol="0" anchor="t">
            <a:noAutofit/>
          </a:bodyPr>
          <a:lstStyle/>
          <a:p>
            <a:r>
              <a:rPr lang="en-US" sz="1050" dirty="0">
                <a:solidFill>
                  <a:schemeClr val="tx1">
                    <a:lumMod val="50000"/>
                    <a:lumOff val="50000"/>
                  </a:schemeClr>
                </a:solidFill>
              </a:rPr>
              <a:t>* To get results on violations or critical violations on a specific metrics, add the axis “METRICS=M” where M is a metric id from quality model (</a:t>
            </a:r>
            <a:r>
              <a:rPr lang="en-US" sz="1050" dirty="0" err="1">
                <a:solidFill>
                  <a:schemeClr val="tx1">
                    <a:lumMod val="50000"/>
                    <a:lumOff val="50000"/>
                  </a:schemeClr>
                </a:solidFill>
              </a:rPr>
              <a:t>eg</a:t>
            </a:r>
            <a:r>
              <a:rPr lang="en-US" sz="1050" dirty="0">
                <a:solidFill>
                  <a:schemeClr val="tx1">
                    <a:lumMod val="50000"/>
                    <a:lumOff val="50000"/>
                  </a:schemeClr>
                </a:solidFill>
              </a:rPr>
              <a:t> slide 6)</a:t>
            </a:r>
          </a:p>
        </p:txBody>
      </p:sp>
      <p:sp>
        <p:nvSpPr>
          <p:cNvPr id="78" name="Text Placeholder 7">
            <a:extLst>
              <a:ext uri="{FF2B5EF4-FFF2-40B4-BE49-F238E27FC236}">
                <a16:creationId xmlns:a16="http://schemas.microsoft.com/office/drawing/2014/main" id="{80A017E8-33DB-41EC-AE7A-579049F6551F}"/>
              </a:ext>
            </a:extLst>
          </p:cNvPr>
          <p:cNvSpPr>
            <a:spLocks noGrp="1"/>
          </p:cNvSpPr>
          <p:nvPr>
            <p:ph type="body" sz="quarter" idx="13"/>
          </p:nvPr>
        </p:nvSpPr>
        <p:spPr>
          <a:xfrm>
            <a:off x="328706" y="1333500"/>
            <a:ext cx="11253694" cy="4063593"/>
          </a:xfrm>
        </p:spPr>
        <p:txBody>
          <a:bodyPr>
            <a:normAutofit/>
          </a:bodyPr>
          <a:lstStyle/>
          <a:p>
            <a:pPr marL="0" indent="0">
              <a:buNone/>
            </a:pPr>
            <a:r>
              <a:rPr lang="en-US" sz="1600" dirty="0"/>
              <a:t>AXIS					VALUES</a:t>
            </a:r>
          </a:p>
          <a:p>
            <a:r>
              <a:rPr lang="fr-FR" sz="1600" dirty="0">
                <a:solidFill>
                  <a:schemeClr val="accent5">
                    <a:lumMod val="75000"/>
                  </a:schemeClr>
                </a:solidFill>
              </a:rPr>
              <a:t>SNAPSHOTS</a:t>
            </a:r>
          </a:p>
          <a:p>
            <a:r>
              <a:rPr lang="fr-FR" sz="1600" dirty="0">
                <a:solidFill>
                  <a:schemeClr val="accent2"/>
                </a:solidFill>
              </a:rPr>
              <a:t>METRICS</a:t>
            </a:r>
          </a:p>
          <a:p>
            <a:endParaRPr lang="fr-FR" sz="1600" dirty="0">
              <a:solidFill>
                <a:schemeClr val="accent3"/>
              </a:solidFill>
            </a:endParaRPr>
          </a:p>
          <a:p>
            <a:endParaRPr lang="fr-FR" sz="1600" dirty="0">
              <a:solidFill>
                <a:schemeClr val="accent3"/>
              </a:solidFill>
            </a:endParaRPr>
          </a:p>
          <a:p>
            <a:r>
              <a:rPr lang="fr-FR" sz="1600" dirty="0">
                <a:solidFill>
                  <a:schemeClr val="accent3"/>
                </a:solidFill>
              </a:rPr>
              <a:t>MODULES</a:t>
            </a:r>
          </a:p>
          <a:p>
            <a:r>
              <a:rPr lang="fr-FR" sz="1600" dirty="0">
                <a:solidFill>
                  <a:schemeClr val="accent6"/>
                </a:solidFill>
              </a:rPr>
              <a:t>TECHNOLOGIES</a:t>
            </a:r>
          </a:p>
          <a:p>
            <a:r>
              <a:rPr lang="fr-FR" sz="1600" dirty="0">
                <a:solidFill>
                  <a:srgbClr val="00B0F0"/>
                </a:solidFill>
              </a:rPr>
              <a:t>VIOLATIONS *</a:t>
            </a:r>
          </a:p>
          <a:p>
            <a:r>
              <a:rPr lang="fr-FR" sz="1600" dirty="0">
                <a:solidFill>
                  <a:schemeClr val="accent1"/>
                </a:solidFill>
              </a:rPr>
              <a:t>CRITICAL_VIOLATIONS *</a:t>
            </a:r>
          </a:p>
          <a:p>
            <a:r>
              <a:rPr lang="fr-FR" sz="1600" dirty="0">
                <a:solidFill>
                  <a:srgbClr val="7F7F7F"/>
                </a:solidFill>
              </a:rPr>
              <a:t>OMG_TECHNICAL_DEBT***</a:t>
            </a:r>
          </a:p>
        </p:txBody>
      </p:sp>
      <p:sp>
        <p:nvSpPr>
          <p:cNvPr id="79" name="Rectangle: Rounded Corners 78">
            <a:extLst>
              <a:ext uri="{FF2B5EF4-FFF2-40B4-BE49-F238E27FC236}">
                <a16:creationId xmlns:a16="http://schemas.microsoft.com/office/drawing/2014/main" id="{6E8B87D7-9672-4F2D-B43F-5595AB3F26D2}"/>
              </a:ext>
            </a:extLst>
          </p:cNvPr>
          <p:cNvSpPr/>
          <p:nvPr/>
        </p:nvSpPr>
        <p:spPr>
          <a:xfrm>
            <a:off x="3477775" y="1767155"/>
            <a:ext cx="998420"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CURRENT</a:t>
            </a:r>
            <a:endParaRPr lang="en-US" sz="1600" dirty="0"/>
          </a:p>
        </p:txBody>
      </p:sp>
      <p:sp>
        <p:nvSpPr>
          <p:cNvPr id="80" name="Rectangle: Rounded Corners 79">
            <a:extLst>
              <a:ext uri="{FF2B5EF4-FFF2-40B4-BE49-F238E27FC236}">
                <a16:creationId xmlns:a16="http://schemas.microsoft.com/office/drawing/2014/main" id="{3EAB9C92-F859-404A-93E3-CD517D6F3A04}"/>
              </a:ext>
            </a:extLst>
          </p:cNvPr>
          <p:cNvSpPr/>
          <p:nvPr/>
        </p:nvSpPr>
        <p:spPr>
          <a:xfrm>
            <a:off x="4540657" y="1767155"/>
            <a:ext cx="1102877"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PREVIOUS</a:t>
            </a:r>
            <a:endParaRPr lang="en-US" sz="1600" dirty="0"/>
          </a:p>
        </p:txBody>
      </p:sp>
      <p:sp>
        <p:nvSpPr>
          <p:cNvPr id="81" name="Rectangle: Rounded Corners 80">
            <a:extLst>
              <a:ext uri="{FF2B5EF4-FFF2-40B4-BE49-F238E27FC236}">
                <a16:creationId xmlns:a16="http://schemas.microsoft.com/office/drawing/2014/main" id="{30A1E25A-633F-4213-9AFC-C65F1F14D91A}"/>
              </a:ext>
            </a:extLst>
          </p:cNvPr>
          <p:cNvSpPr/>
          <p:nvPr/>
        </p:nvSpPr>
        <p:spPr>
          <a:xfrm>
            <a:off x="5707996" y="1767155"/>
            <a:ext cx="719193"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a:t>
            </a:r>
            <a:endParaRPr lang="en-US" sz="1600" dirty="0"/>
          </a:p>
        </p:txBody>
      </p:sp>
      <p:sp>
        <p:nvSpPr>
          <p:cNvPr id="82" name="Rectangle: Rounded Corners 81">
            <a:extLst>
              <a:ext uri="{FF2B5EF4-FFF2-40B4-BE49-F238E27FC236}">
                <a16:creationId xmlns:a16="http://schemas.microsoft.com/office/drawing/2014/main" id="{4E4267A8-32FB-43E5-B770-A93DEECEAF01}"/>
              </a:ext>
            </a:extLst>
          </p:cNvPr>
          <p:cNvSpPr/>
          <p:nvPr/>
        </p:nvSpPr>
        <p:spPr>
          <a:xfrm>
            <a:off x="6491651" y="1767155"/>
            <a:ext cx="1510302"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EVOL_PERCENT</a:t>
            </a:r>
            <a:endParaRPr lang="en-US" sz="1600" dirty="0"/>
          </a:p>
        </p:txBody>
      </p:sp>
      <p:sp>
        <p:nvSpPr>
          <p:cNvPr id="83" name="Rectangle: Rounded Corners 82">
            <a:extLst>
              <a:ext uri="{FF2B5EF4-FFF2-40B4-BE49-F238E27FC236}">
                <a16:creationId xmlns:a16="http://schemas.microsoft.com/office/drawing/2014/main" id="{37232080-FB84-4CD3-B308-5466BF6CA5D4}"/>
              </a:ext>
            </a:extLst>
          </p:cNvPr>
          <p:cNvSpPr/>
          <p:nvPr/>
        </p:nvSpPr>
        <p:spPr>
          <a:xfrm>
            <a:off x="8066415" y="1767155"/>
            <a:ext cx="539991" cy="183689"/>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84" name="Rectangle: Rounded Corners 83">
            <a:extLst>
              <a:ext uri="{FF2B5EF4-FFF2-40B4-BE49-F238E27FC236}">
                <a16:creationId xmlns:a16="http://schemas.microsoft.com/office/drawing/2014/main" id="{42432481-377F-47D3-AB95-6ADCE249D7AF}"/>
              </a:ext>
            </a:extLst>
          </p:cNvPr>
          <p:cNvSpPr/>
          <p:nvPr/>
        </p:nvSpPr>
        <p:spPr>
          <a:xfrm>
            <a:off x="3493539" y="2203333"/>
            <a:ext cx="560589"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&lt;ID&gt;</a:t>
            </a:r>
            <a:endParaRPr lang="en-US" sz="1600" dirty="0"/>
          </a:p>
        </p:txBody>
      </p:sp>
      <p:sp>
        <p:nvSpPr>
          <p:cNvPr id="85" name="Rectangle: Rounded Corners 84">
            <a:extLst>
              <a:ext uri="{FF2B5EF4-FFF2-40B4-BE49-F238E27FC236}">
                <a16:creationId xmlns:a16="http://schemas.microsoft.com/office/drawing/2014/main" id="{757AA775-0A19-4D90-AAE6-B71F47E08E16}"/>
              </a:ext>
            </a:extLst>
          </p:cNvPr>
          <p:cNvSpPr/>
          <p:nvPr/>
        </p:nvSpPr>
        <p:spPr>
          <a:xfrm>
            <a:off x="4121612" y="2203333"/>
            <a:ext cx="154070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HEALTH_FACTOR</a:t>
            </a:r>
            <a:endParaRPr lang="en-US" sz="1600" dirty="0"/>
          </a:p>
        </p:txBody>
      </p:sp>
      <p:sp>
        <p:nvSpPr>
          <p:cNvPr id="86" name="Rectangle: Rounded Corners 85">
            <a:extLst>
              <a:ext uri="{FF2B5EF4-FFF2-40B4-BE49-F238E27FC236}">
                <a16:creationId xmlns:a16="http://schemas.microsoft.com/office/drawing/2014/main" id="{B16D7162-1C5E-4F2D-B4D9-3DF736727E59}"/>
              </a:ext>
            </a:extLst>
          </p:cNvPr>
          <p:cNvSpPr/>
          <p:nvPr/>
        </p:nvSpPr>
        <p:spPr>
          <a:xfrm>
            <a:off x="5729804" y="2203333"/>
            <a:ext cx="179085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BUSINESS_CRITERIA</a:t>
            </a:r>
            <a:endParaRPr lang="en-US" sz="1600" dirty="0"/>
          </a:p>
        </p:txBody>
      </p:sp>
      <p:sp>
        <p:nvSpPr>
          <p:cNvPr id="87" name="Rectangle: Rounded Corners 86">
            <a:extLst>
              <a:ext uri="{FF2B5EF4-FFF2-40B4-BE49-F238E27FC236}">
                <a16:creationId xmlns:a16="http://schemas.microsoft.com/office/drawing/2014/main" id="{54AF79F4-FBBC-427E-AF8B-0132AD716EAF}"/>
              </a:ext>
            </a:extLst>
          </p:cNvPr>
          <p:cNvSpPr/>
          <p:nvPr/>
        </p:nvSpPr>
        <p:spPr>
          <a:xfrm>
            <a:off x="7588146" y="2203333"/>
            <a:ext cx="188748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TECHNICAL_CRITERIA</a:t>
            </a:r>
            <a:endParaRPr lang="en-US" sz="1600" dirty="0"/>
          </a:p>
        </p:txBody>
      </p:sp>
      <p:sp>
        <p:nvSpPr>
          <p:cNvPr id="88" name="Rectangle: Rounded Corners 87">
            <a:extLst>
              <a:ext uri="{FF2B5EF4-FFF2-40B4-BE49-F238E27FC236}">
                <a16:creationId xmlns:a16="http://schemas.microsoft.com/office/drawing/2014/main" id="{20439B51-02B3-46C4-BE31-E104F5532CB1}"/>
              </a:ext>
            </a:extLst>
          </p:cNvPr>
          <p:cNvSpPr/>
          <p:nvPr/>
        </p:nvSpPr>
        <p:spPr>
          <a:xfrm>
            <a:off x="3505085" y="2505152"/>
            <a:ext cx="1500390"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QUALITY_RULES</a:t>
            </a:r>
            <a:endParaRPr lang="en-US" sz="1600" dirty="0"/>
          </a:p>
        </p:txBody>
      </p:sp>
      <p:sp>
        <p:nvSpPr>
          <p:cNvPr id="89" name="Rectangle: Rounded Corners 88">
            <a:extLst>
              <a:ext uri="{FF2B5EF4-FFF2-40B4-BE49-F238E27FC236}">
                <a16:creationId xmlns:a16="http://schemas.microsoft.com/office/drawing/2014/main" id="{FD68F2ED-20F6-4E64-9F72-DE4D9EB81091}"/>
              </a:ext>
            </a:extLst>
          </p:cNvPr>
          <p:cNvSpPr/>
          <p:nvPr/>
        </p:nvSpPr>
        <p:spPr>
          <a:xfrm>
            <a:off x="3505706" y="2822339"/>
            <a:ext cx="176927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TECHNICAL_SIZING</a:t>
            </a:r>
            <a:endParaRPr lang="en-US" sz="1600" dirty="0"/>
          </a:p>
        </p:txBody>
      </p:sp>
      <p:sp>
        <p:nvSpPr>
          <p:cNvPr id="90" name="Rectangle: Rounded Corners 89">
            <a:extLst>
              <a:ext uri="{FF2B5EF4-FFF2-40B4-BE49-F238E27FC236}">
                <a16:creationId xmlns:a16="http://schemas.microsoft.com/office/drawing/2014/main" id="{27EA5D50-65CA-4F98-A47C-52B1C6490B2F}"/>
              </a:ext>
            </a:extLst>
          </p:cNvPr>
          <p:cNvSpPr/>
          <p:nvPr/>
        </p:nvSpPr>
        <p:spPr>
          <a:xfrm>
            <a:off x="5336329" y="2822339"/>
            <a:ext cx="191371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FUNCTIONAL_WEIGHT</a:t>
            </a:r>
            <a:endParaRPr lang="en-US" sz="1600" dirty="0"/>
          </a:p>
        </p:txBody>
      </p:sp>
      <p:sp>
        <p:nvSpPr>
          <p:cNvPr id="91" name="Rectangle: Rounded Corners 90">
            <a:extLst>
              <a:ext uri="{FF2B5EF4-FFF2-40B4-BE49-F238E27FC236}">
                <a16:creationId xmlns:a16="http://schemas.microsoft.com/office/drawing/2014/main" id="{05E700DC-47B1-40D3-BC32-A4D061685618}"/>
              </a:ext>
            </a:extLst>
          </p:cNvPr>
          <p:cNvSpPr/>
          <p:nvPr/>
        </p:nvSpPr>
        <p:spPr>
          <a:xfrm>
            <a:off x="7311387" y="2822339"/>
            <a:ext cx="1608804"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strike="sngStrike" dirty="0"/>
              <a:t>TECHNICAL_DEBT</a:t>
            </a:r>
            <a:endParaRPr lang="en-US" sz="1600" strike="sngStrike" dirty="0"/>
          </a:p>
        </p:txBody>
      </p:sp>
      <p:sp>
        <p:nvSpPr>
          <p:cNvPr id="92" name="Rectangle: Rounded Corners 91">
            <a:extLst>
              <a:ext uri="{FF2B5EF4-FFF2-40B4-BE49-F238E27FC236}">
                <a16:creationId xmlns:a16="http://schemas.microsoft.com/office/drawing/2014/main" id="{F8B2B9A8-84CB-437A-A734-C7F9A7A53841}"/>
              </a:ext>
            </a:extLst>
          </p:cNvPr>
          <p:cNvSpPr/>
          <p:nvPr/>
        </p:nvSpPr>
        <p:spPr>
          <a:xfrm>
            <a:off x="8981536" y="2822339"/>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VIOLATION</a:t>
            </a:r>
            <a:endParaRPr lang="en-US" sz="1600" dirty="0"/>
          </a:p>
        </p:txBody>
      </p:sp>
      <p:sp>
        <p:nvSpPr>
          <p:cNvPr id="93" name="Rectangle: Rounded Corners 92">
            <a:extLst>
              <a:ext uri="{FF2B5EF4-FFF2-40B4-BE49-F238E27FC236}">
                <a16:creationId xmlns:a16="http://schemas.microsoft.com/office/drawing/2014/main" id="{5B5D7B95-9610-480E-8B66-273596C5A78C}"/>
              </a:ext>
            </a:extLst>
          </p:cNvPr>
          <p:cNvSpPr/>
          <p:nvPr/>
        </p:nvSpPr>
        <p:spPr>
          <a:xfrm>
            <a:off x="10107848" y="2822339"/>
            <a:ext cx="1813035"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CRITICAL_VIOLATION</a:t>
            </a:r>
            <a:endParaRPr lang="en-US" sz="1600" dirty="0"/>
          </a:p>
        </p:txBody>
      </p:sp>
      <p:sp>
        <p:nvSpPr>
          <p:cNvPr id="94" name="Rectangle: Rounded Corners 93">
            <a:extLst>
              <a:ext uri="{FF2B5EF4-FFF2-40B4-BE49-F238E27FC236}">
                <a16:creationId xmlns:a16="http://schemas.microsoft.com/office/drawing/2014/main" id="{B331BD88-E1A4-4529-B289-E70E95DAC8BC}"/>
              </a:ext>
            </a:extLst>
          </p:cNvPr>
          <p:cNvSpPr/>
          <p:nvPr/>
        </p:nvSpPr>
        <p:spPr>
          <a:xfrm>
            <a:off x="10093898" y="2516215"/>
            <a:ext cx="106496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RUN_TIME</a:t>
            </a:r>
            <a:endParaRPr lang="en-US" sz="1600" dirty="0"/>
          </a:p>
        </p:txBody>
      </p:sp>
      <p:sp>
        <p:nvSpPr>
          <p:cNvPr id="95" name="Rectangle: Rounded Corners 94">
            <a:extLst>
              <a:ext uri="{FF2B5EF4-FFF2-40B4-BE49-F238E27FC236}">
                <a16:creationId xmlns:a16="http://schemas.microsoft.com/office/drawing/2014/main" id="{E3243A06-0F4F-49B9-8868-0D08F048E206}"/>
              </a:ext>
            </a:extLst>
          </p:cNvPr>
          <p:cNvSpPr/>
          <p:nvPr/>
        </p:nvSpPr>
        <p:spPr>
          <a:xfrm>
            <a:off x="3502534" y="3383059"/>
            <a:ext cx="998420"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6" name="Rectangle: Rounded Corners 95">
            <a:extLst>
              <a:ext uri="{FF2B5EF4-FFF2-40B4-BE49-F238E27FC236}">
                <a16:creationId xmlns:a16="http://schemas.microsoft.com/office/drawing/2014/main" id="{43E95E54-B0B3-4879-A37D-9FA81C9D2711}"/>
              </a:ext>
            </a:extLst>
          </p:cNvPr>
          <p:cNvSpPr/>
          <p:nvPr/>
        </p:nvSpPr>
        <p:spPr>
          <a:xfrm>
            <a:off x="4565416" y="3383059"/>
            <a:ext cx="524699" cy="18368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7" name="Rectangle: Rounded Corners 96">
            <a:extLst>
              <a:ext uri="{FF2B5EF4-FFF2-40B4-BE49-F238E27FC236}">
                <a16:creationId xmlns:a16="http://schemas.microsoft.com/office/drawing/2014/main" id="{0A64C557-7AFB-43E7-A7DA-F16DEC5B8D52}"/>
              </a:ext>
            </a:extLst>
          </p:cNvPr>
          <p:cNvSpPr/>
          <p:nvPr/>
        </p:nvSpPr>
        <p:spPr>
          <a:xfrm>
            <a:off x="3507792" y="3762539"/>
            <a:ext cx="998420"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&lt;NAME&gt;</a:t>
            </a:r>
            <a:endParaRPr lang="en-US" sz="1600" dirty="0"/>
          </a:p>
        </p:txBody>
      </p:sp>
      <p:sp>
        <p:nvSpPr>
          <p:cNvPr id="98" name="Rectangle: Rounded Corners 97">
            <a:extLst>
              <a:ext uri="{FF2B5EF4-FFF2-40B4-BE49-F238E27FC236}">
                <a16:creationId xmlns:a16="http://schemas.microsoft.com/office/drawing/2014/main" id="{59A55421-CBF8-4F4A-AE0D-88ED23180E5E}"/>
              </a:ext>
            </a:extLst>
          </p:cNvPr>
          <p:cNvSpPr/>
          <p:nvPr/>
        </p:nvSpPr>
        <p:spPr>
          <a:xfrm>
            <a:off x="4570674" y="3762539"/>
            <a:ext cx="524699" cy="183689"/>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99" name="Rectangle: Rounded Corners 98">
            <a:extLst>
              <a:ext uri="{FF2B5EF4-FFF2-40B4-BE49-F238E27FC236}">
                <a16:creationId xmlns:a16="http://schemas.microsoft.com/office/drawing/2014/main" id="{0BA8A691-B80B-4EA2-B63B-55156A4C3532}"/>
              </a:ext>
            </a:extLst>
          </p:cNvPr>
          <p:cNvSpPr/>
          <p:nvPr/>
        </p:nvSpPr>
        <p:spPr>
          <a:xfrm>
            <a:off x="3509445" y="4184550"/>
            <a:ext cx="998420"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0" name="Rectangle: Rounded Corners 99">
            <a:extLst>
              <a:ext uri="{FF2B5EF4-FFF2-40B4-BE49-F238E27FC236}">
                <a16:creationId xmlns:a16="http://schemas.microsoft.com/office/drawing/2014/main" id="{E95954FF-BE49-43F9-BAF9-AC926EAA17C7}"/>
              </a:ext>
            </a:extLst>
          </p:cNvPr>
          <p:cNvSpPr/>
          <p:nvPr/>
        </p:nvSpPr>
        <p:spPr>
          <a:xfrm>
            <a:off x="4572327" y="4184550"/>
            <a:ext cx="757808"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1" name="Rectangle: Rounded Corners 100">
            <a:extLst>
              <a:ext uri="{FF2B5EF4-FFF2-40B4-BE49-F238E27FC236}">
                <a16:creationId xmlns:a16="http://schemas.microsoft.com/office/drawing/2014/main" id="{69C342D9-809D-4A99-A064-F22BC7F5D708}"/>
              </a:ext>
            </a:extLst>
          </p:cNvPr>
          <p:cNvSpPr/>
          <p:nvPr/>
        </p:nvSpPr>
        <p:spPr>
          <a:xfrm>
            <a:off x="5396478" y="4184550"/>
            <a:ext cx="103668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2" name="Rectangle: Rounded Corners 101">
            <a:extLst>
              <a:ext uri="{FF2B5EF4-FFF2-40B4-BE49-F238E27FC236}">
                <a16:creationId xmlns:a16="http://schemas.microsoft.com/office/drawing/2014/main" id="{F5CC31FC-362C-4AB5-A409-038FAD8BFBB2}"/>
              </a:ext>
            </a:extLst>
          </p:cNvPr>
          <p:cNvSpPr/>
          <p:nvPr/>
        </p:nvSpPr>
        <p:spPr>
          <a:xfrm>
            <a:off x="6497624" y="4175910"/>
            <a:ext cx="484353" cy="18368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3" name="Rectangle: Rounded Corners 102">
            <a:extLst>
              <a:ext uri="{FF2B5EF4-FFF2-40B4-BE49-F238E27FC236}">
                <a16:creationId xmlns:a16="http://schemas.microsoft.com/office/drawing/2014/main" id="{3BE1BA3F-13EC-4FF7-AF16-DD98992BAD4D}"/>
              </a:ext>
            </a:extLst>
          </p:cNvPr>
          <p:cNvSpPr/>
          <p:nvPr/>
        </p:nvSpPr>
        <p:spPr>
          <a:xfrm>
            <a:off x="3502534" y="4555687"/>
            <a:ext cx="998420"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104" name="Rectangle: Rounded Corners 103">
            <a:extLst>
              <a:ext uri="{FF2B5EF4-FFF2-40B4-BE49-F238E27FC236}">
                <a16:creationId xmlns:a16="http://schemas.microsoft.com/office/drawing/2014/main" id="{73C4F50B-C244-4E55-87DB-8537FCAC54C2}"/>
              </a:ext>
            </a:extLst>
          </p:cNvPr>
          <p:cNvSpPr/>
          <p:nvPr/>
        </p:nvSpPr>
        <p:spPr>
          <a:xfrm>
            <a:off x="4565416" y="4555687"/>
            <a:ext cx="757808"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105" name="Rectangle: Rounded Corners 104">
            <a:extLst>
              <a:ext uri="{FF2B5EF4-FFF2-40B4-BE49-F238E27FC236}">
                <a16:creationId xmlns:a16="http://schemas.microsoft.com/office/drawing/2014/main" id="{72607859-AE95-4EF6-BD2B-D37727AF2584}"/>
              </a:ext>
            </a:extLst>
          </p:cNvPr>
          <p:cNvSpPr/>
          <p:nvPr/>
        </p:nvSpPr>
        <p:spPr>
          <a:xfrm>
            <a:off x="5389567" y="4555687"/>
            <a:ext cx="103668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106" name="Rectangle: Rounded Corners 105">
            <a:extLst>
              <a:ext uri="{FF2B5EF4-FFF2-40B4-BE49-F238E27FC236}">
                <a16:creationId xmlns:a16="http://schemas.microsoft.com/office/drawing/2014/main" id="{742411D3-552E-40C9-8C86-3427A7C9437B}"/>
              </a:ext>
            </a:extLst>
          </p:cNvPr>
          <p:cNvSpPr/>
          <p:nvPr/>
        </p:nvSpPr>
        <p:spPr>
          <a:xfrm>
            <a:off x="6490713" y="4547047"/>
            <a:ext cx="484353" cy="18368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107" name="Rectangle: Rounded Corners 106">
            <a:extLst>
              <a:ext uri="{FF2B5EF4-FFF2-40B4-BE49-F238E27FC236}">
                <a16:creationId xmlns:a16="http://schemas.microsoft.com/office/drawing/2014/main" id="{6119B75E-7226-4451-B935-7256C1393CEC}"/>
              </a:ext>
            </a:extLst>
          </p:cNvPr>
          <p:cNvSpPr/>
          <p:nvPr/>
        </p:nvSpPr>
        <p:spPr>
          <a:xfrm>
            <a:off x="5122359" y="2515346"/>
            <a:ext cx="2296753"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CRITICAL_QUALITY_RULES</a:t>
            </a:r>
            <a:endParaRPr lang="en-US" sz="1600" dirty="0"/>
          </a:p>
        </p:txBody>
      </p:sp>
      <p:sp>
        <p:nvSpPr>
          <p:cNvPr id="35" name="Rectangle: Rounded Corners 34">
            <a:extLst>
              <a:ext uri="{FF2B5EF4-FFF2-40B4-BE49-F238E27FC236}">
                <a16:creationId xmlns:a16="http://schemas.microsoft.com/office/drawing/2014/main" id="{F2270BD1-60A3-4E04-AB63-4A4ECBC0191A}"/>
              </a:ext>
            </a:extLst>
          </p:cNvPr>
          <p:cNvSpPr/>
          <p:nvPr/>
        </p:nvSpPr>
        <p:spPr>
          <a:xfrm>
            <a:off x="7565336" y="2516215"/>
            <a:ext cx="2382338" cy="18368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&lt;STANDARD TAG NAME&gt;**</a:t>
            </a:r>
          </a:p>
        </p:txBody>
      </p:sp>
      <p:sp>
        <p:nvSpPr>
          <p:cNvPr id="36" name="TextBox 35">
            <a:extLst>
              <a:ext uri="{FF2B5EF4-FFF2-40B4-BE49-F238E27FC236}">
                <a16:creationId xmlns:a16="http://schemas.microsoft.com/office/drawing/2014/main" id="{5ED69680-1964-47F4-A9EB-64FE0F09C846}"/>
              </a:ext>
            </a:extLst>
          </p:cNvPr>
          <p:cNvSpPr txBox="1"/>
          <p:nvPr/>
        </p:nvSpPr>
        <p:spPr>
          <a:xfrm>
            <a:off x="715662" y="5607752"/>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a:t>
            </a:r>
            <a:r>
              <a:rPr lang="en-GB" sz="1050" dirty="0"/>
              <a:t>The selection of metrics by standard quality tag name should only be used for an application where the extension “Quality Standards Support” is installed. If not, no metrics will be selected and </a:t>
            </a:r>
            <a:r>
              <a:rPr lang="en-US" sz="1050" dirty="0"/>
              <a:t>graph</a:t>
            </a:r>
            <a:r>
              <a:rPr lang="en-GB" sz="1050" dirty="0"/>
              <a:t> will be empty.</a:t>
            </a:r>
            <a:endParaRPr lang="en-US" sz="1050" dirty="0"/>
          </a:p>
        </p:txBody>
      </p:sp>
      <p:sp>
        <p:nvSpPr>
          <p:cNvPr id="37" name="Rectangle: Rounded Corners 36">
            <a:extLst>
              <a:ext uri="{FF2B5EF4-FFF2-40B4-BE49-F238E27FC236}">
                <a16:creationId xmlns:a16="http://schemas.microsoft.com/office/drawing/2014/main" id="{C396BBBA-7974-438E-80F8-9D5738774B7F}"/>
              </a:ext>
            </a:extLst>
          </p:cNvPr>
          <p:cNvSpPr/>
          <p:nvPr/>
        </p:nvSpPr>
        <p:spPr>
          <a:xfrm>
            <a:off x="3503932" y="4993313"/>
            <a:ext cx="998420"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TOTAL</a:t>
            </a:r>
            <a:endParaRPr lang="en-US" sz="1600" dirty="0"/>
          </a:p>
        </p:txBody>
      </p:sp>
      <p:sp>
        <p:nvSpPr>
          <p:cNvPr id="38" name="Rectangle: Rounded Corners 37">
            <a:extLst>
              <a:ext uri="{FF2B5EF4-FFF2-40B4-BE49-F238E27FC236}">
                <a16:creationId xmlns:a16="http://schemas.microsoft.com/office/drawing/2014/main" id="{3BD185FD-4AF2-4DE6-A55E-F09901FD58AF}"/>
              </a:ext>
            </a:extLst>
          </p:cNvPr>
          <p:cNvSpPr/>
          <p:nvPr/>
        </p:nvSpPr>
        <p:spPr>
          <a:xfrm>
            <a:off x="4566814" y="4993313"/>
            <a:ext cx="757808"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ADDED</a:t>
            </a:r>
            <a:endParaRPr lang="en-US" sz="1600" dirty="0"/>
          </a:p>
        </p:txBody>
      </p:sp>
      <p:sp>
        <p:nvSpPr>
          <p:cNvPr id="39" name="Rectangle: Rounded Corners 38">
            <a:extLst>
              <a:ext uri="{FF2B5EF4-FFF2-40B4-BE49-F238E27FC236}">
                <a16:creationId xmlns:a16="http://schemas.microsoft.com/office/drawing/2014/main" id="{3009B6B9-9E64-4D18-886D-9B154F45B614}"/>
              </a:ext>
            </a:extLst>
          </p:cNvPr>
          <p:cNvSpPr/>
          <p:nvPr/>
        </p:nvSpPr>
        <p:spPr>
          <a:xfrm>
            <a:off x="5390965" y="4993313"/>
            <a:ext cx="103668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REMOVED</a:t>
            </a:r>
            <a:endParaRPr lang="en-US" sz="1600" dirty="0"/>
          </a:p>
        </p:txBody>
      </p:sp>
      <p:sp>
        <p:nvSpPr>
          <p:cNvPr id="40" name="Rectangle: Rounded Corners 39">
            <a:extLst>
              <a:ext uri="{FF2B5EF4-FFF2-40B4-BE49-F238E27FC236}">
                <a16:creationId xmlns:a16="http://schemas.microsoft.com/office/drawing/2014/main" id="{5DA30AA2-4EBB-4EA3-BB6D-76B53008F6F3}"/>
              </a:ext>
            </a:extLst>
          </p:cNvPr>
          <p:cNvSpPr/>
          <p:nvPr/>
        </p:nvSpPr>
        <p:spPr>
          <a:xfrm>
            <a:off x="6492111" y="4984673"/>
            <a:ext cx="484353" cy="183689"/>
          </a:xfrm>
          <a:prstGeom prst="round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ALL</a:t>
            </a:r>
            <a:endParaRPr lang="en-US" sz="1600" dirty="0"/>
          </a:p>
        </p:txBody>
      </p:sp>
      <p:sp>
        <p:nvSpPr>
          <p:cNvPr id="41" name="TextBox 40">
            <a:extLst>
              <a:ext uri="{FF2B5EF4-FFF2-40B4-BE49-F238E27FC236}">
                <a16:creationId xmlns:a16="http://schemas.microsoft.com/office/drawing/2014/main" id="{A95BBD19-162B-4418-8A8B-34FCC1EB9E93}"/>
              </a:ext>
            </a:extLst>
          </p:cNvPr>
          <p:cNvSpPr txBox="1"/>
          <p:nvPr/>
        </p:nvSpPr>
        <p:spPr>
          <a:xfrm>
            <a:off x="715661" y="6091311"/>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US" sz="1050" dirty="0"/>
              <a:t>*** Requires installation of OMG Technical Debt Measure (&gt;2.0.0 </a:t>
            </a:r>
            <a:r>
              <a:rPr lang="en-US" sz="1050" dirty="0" err="1"/>
              <a:t>funcrel</a:t>
            </a:r>
            <a:r>
              <a:rPr lang="en-US" sz="1050" dirty="0"/>
              <a:t>) (and ISO-5055 Index extensions and/or CISQ Index extensions)</a:t>
            </a:r>
          </a:p>
          <a:p>
            <a:r>
              <a:rPr lang="en-US" sz="1050" dirty="0"/>
              <a:t>To get results on Omg Technical Debt on a specific metric, add the axis "METRICS=M" where M is the index id (ISO, CISQ or AIP)</a:t>
            </a:r>
            <a:endParaRPr lang="en-GB" sz="1050" dirty="0"/>
          </a:p>
          <a:p>
            <a:endParaRPr lang="en-US" sz="1050" dirty="0"/>
          </a:p>
        </p:txBody>
      </p:sp>
    </p:spTree>
    <p:extLst>
      <p:ext uri="{BB962C8B-B14F-4D97-AF65-F5344CB8AC3E}">
        <p14:creationId xmlns:p14="http://schemas.microsoft.com/office/powerpoint/2010/main" val="76914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Rules – Graph Structure</a:t>
            </a:r>
          </a:p>
        </p:txBody>
      </p:sp>
      <p:sp>
        <p:nvSpPr>
          <p:cNvPr id="8" name="Text Placeholder 7"/>
          <p:cNvSpPr>
            <a:spLocks noGrp="1"/>
          </p:cNvSpPr>
          <p:nvPr>
            <p:ph type="body" sz="quarter" idx="13"/>
          </p:nvPr>
        </p:nvSpPr>
        <p:spPr>
          <a:xfrm>
            <a:off x="642730" y="977153"/>
            <a:ext cx="10939670" cy="3157827"/>
          </a:xfrm>
        </p:spPr>
        <p:txBody>
          <a:bodyPr>
            <a:normAutofit fontScale="85000" lnSpcReduction="20000"/>
          </a:bodyPr>
          <a:lstStyle/>
          <a:p>
            <a:r>
              <a:rPr lang="en-GB" dirty="0"/>
              <a:t>A Graph component is built based on a table structure. The idea is to fill data into the table of the graph to populate it automatically. The table structure is the same as of the Generic table component:</a:t>
            </a:r>
          </a:p>
          <a:p>
            <a:r>
              <a:rPr lang="en-GB"/>
              <a:t>COL 1: </a:t>
            </a:r>
            <a:r>
              <a:rPr lang="en-GB" dirty="0"/>
              <a:t>1</a:t>
            </a:r>
            <a:r>
              <a:rPr lang="en-GB" baseline="30000" dirty="0"/>
              <a:t>st</a:t>
            </a:r>
            <a:r>
              <a:rPr lang="en-GB" dirty="0"/>
              <a:t> axis of information, </a:t>
            </a:r>
            <a:r>
              <a:rPr lang="en-GB" dirty="0">
                <a:solidFill>
                  <a:schemeClr val="accent1"/>
                </a:solidFill>
              </a:rPr>
              <a:t>mandatory</a:t>
            </a:r>
            <a:endParaRPr lang="en-US" dirty="0"/>
          </a:p>
          <a:p>
            <a:r>
              <a:rPr lang="en-GB" dirty="0"/>
              <a:t>ROW 1: 1</a:t>
            </a:r>
            <a:r>
              <a:rPr lang="en-GB" baseline="30000" dirty="0"/>
              <a:t>st</a:t>
            </a:r>
            <a:r>
              <a:rPr lang="en-GB" dirty="0"/>
              <a:t> axis of information, </a:t>
            </a:r>
            <a:r>
              <a:rPr lang="en-GB" dirty="0">
                <a:solidFill>
                  <a:schemeClr val="accent1"/>
                </a:solidFill>
              </a:rPr>
              <a:t>mandatory</a:t>
            </a:r>
            <a:endParaRPr lang="en-US" dirty="0"/>
          </a:p>
          <a:p>
            <a:r>
              <a:rPr lang="en-GB" dirty="0"/>
              <a:t>COL 11: 2</a:t>
            </a:r>
            <a:r>
              <a:rPr lang="en-GB" baseline="30000" dirty="0"/>
              <a:t>nd</a:t>
            </a:r>
            <a:r>
              <a:rPr lang="en-GB" dirty="0"/>
              <a:t> axis of information, </a:t>
            </a:r>
            <a:r>
              <a:rPr lang="en-GB" dirty="0">
                <a:solidFill>
                  <a:schemeClr val="accent5">
                    <a:lumMod val="75000"/>
                  </a:schemeClr>
                </a:solidFill>
              </a:rPr>
              <a:t>optional</a:t>
            </a:r>
            <a:endParaRPr lang="en-US" dirty="0"/>
          </a:p>
          <a:p>
            <a:r>
              <a:rPr lang="en-GB" dirty="0"/>
              <a:t>ROW 11: 2</a:t>
            </a:r>
            <a:r>
              <a:rPr lang="en-GB" baseline="30000" dirty="0"/>
              <a:t>nd</a:t>
            </a:r>
            <a:r>
              <a:rPr lang="en-GB" dirty="0"/>
              <a:t> axis of information, </a:t>
            </a:r>
            <a:r>
              <a:rPr lang="en-GB" dirty="0">
                <a:solidFill>
                  <a:schemeClr val="accent5">
                    <a:lumMod val="75000"/>
                  </a:schemeClr>
                </a:solidFill>
              </a:rPr>
              <a:t>optional</a:t>
            </a:r>
          </a:p>
          <a:p>
            <a:r>
              <a:rPr lang="en-GB" dirty="0">
                <a:solidFill>
                  <a:schemeClr val="accent5">
                    <a:lumMod val="75000"/>
                  </a:schemeClr>
                </a:solidFill>
              </a:rPr>
              <a:t>ALT STRUCTURE </a:t>
            </a:r>
          </a:p>
          <a:p>
            <a:r>
              <a:rPr lang="en-US" dirty="0"/>
              <a:t>TABLE;GENERIC_TABLE;COL1=</a:t>
            </a:r>
            <a:r>
              <a:rPr lang="en-US" dirty="0">
                <a:solidFill>
                  <a:schemeClr val="accent2"/>
                </a:solidFill>
              </a:rPr>
              <a:t>A</a:t>
            </a:r>
            <a:r>
              <a:rPr lang="en-US" dirty="0"/>
              <a:t>,COL11=</a:t>
            </a:r>
            <a:r>
              <a:rPr lang="en-US" dirty="0">
                <a:solidFill>
                  <a:schemeClr val="accent2"/>
                </a:solidFill>
              </a:rPr>
              <a:t>B</a:t>
            </a:r>
            <a:r>
              <a:rPr lang="en-US" dirty="0"/>
              <a:t>,ROW1=</a:t>
            </a:r>
            <a:r>
              <a:rPr lang="en-US" dirty="0">
                <a:solidFill>
                  <a:schemeClr val="accent2"/>
                </a:solidFill>
              </a:rPr>
              <a:t>C</a:t>
            </a:r>
            <a:r>
              <a:rPr lang="en-US" dirty="0"/>
              <a:t>,ROW11=</a:t>
            </a:r>
            <a:r>
              <a:rPr lang="en-US" dirty="0">
                <a:solidFill>
                  <a:schemeClr val="accent2"/>
                </a:solidFill>
              </a:rPr>
              <a:t>D</a:t>
            </a:r>
            <a:r>
              <a:rPr lang="en-US" dirty="0"/>
              <a:t>,</a:t>
            </a:r>
            <a:r>
              <a:rPr lang="en-US" dirty="0">
                <a:solidFill>
                  <a:schemeClr val="accent2"/>
                </a:solidFill>
              </a:rPr>
              <a:t>A</a:t>
            </a:r>
            <a:r>
              <a:rPr lang="en-US" dirty="0"/>
              <a:t>=</a:t>
            </a:r>
            <a:r>
              <a:rPr lang="en-US" dirty="0" err="1">
                <a:solidFill>
                  <a:schemeClr val="accent2"/>
                </a:solidFill>
              </a:rPr>
              <a:t>a</a:t>
            </a:r>
            <a:r>
              <a:rPr lang="en-US" dirty="0" err="1"/>
              <a:t>,</a:t>
            </a:r>
            <a:r>
              <a:rPr lang="en-US" dirty="0" err="1">
                <a:solidFill>
                  <a:schemeClr val="accent2"/>
                </a:solidFill>
              </a:rPr>
              <a:t>B</a:t>
            </a:r>
            <a:r>
              <a:rPr lang="en-US" dirty="0"/>
              <a:t>=</a:t>
            </a:r>
            <a:r>
              <a:rPr lang="en-US" dirty="0" err="1">
                <a:solidFill>
                  <a:schemeClr val="accent2"/>
                </a:solidFill>
              </a:rPr>
              <a:t>b</a:t>
            </a:r>
            <a:r>
              <a:rPr lang="en-US" dirty="0" err="1"/>
              <a:t>,</a:t>
            </a:r>
            <a:r>
              <a:rPr lang="en-US" dirty="0" err="1">
                <a:solidFill>
                  <a:schemeClr val="accent2"/>
                </a:solidFill>
              </a:rPr>
              <a:t>C</a:t>
            </a:r>
            <a:r>
              <a:rPr lang="en-US" dirty="0"/>
              <a:t>=</a:t>
            </a:r>
            <a:r>
              <a:rPr lang="en-US" dirty="0" err="1">
                <a:solidFill>
                  <a:schemeClr val="accent2"/>
                </a:solidFill>
              </a:rPr>
              <a:t>c</a:t>
            </a:r>
            <a:r>
              <a:rPr lang="en-US" dirty="0" err="1"/>
              <a:t>|</a:t>
            </a:r>
            <a:r>
              <a:rPr lang="en-US" dirty="0" err="1">
                <a:solidFill>
                  <a:schemeClr val="accent2"/>
                </a:solidFill>
              </a:rPr>
              <a:t>d,D</a:t>
            </a:r>
            <a:r>
              <a:rPr lang="en-US" dirty="0"/>
              <a:t>=</a:t>
            </a:r>
            <a:r>
              <a:rPr lang="en-US" dirty="0" err="1">
                <a:solidFill>
                  <a:schemeClr val="accent2"/>
                </a:solidFill>
              </a:rPr>
              <a:t>e</a:t>
            </a:r>
            <a:r>
              <a:rPr lang="en-US" dirty="0" err="1"/>
              <a:t>|</a:t>
            </a:r>
            <a:r>
              <a:rPr lang="en-US" dirty="0" err="1">
                <a:solidFill>
                  <a:schemeClr val="accent2"/>
                </a:solidFill>
              </a:rPr>
              <a:t>f</a:t>
            </a:r>
            <a:br>
              <a:rPr lang="en-US" dirty="0"/>
            </a:br>
            <a:br>
              <a:rPr lang="en-US" dirty="0"/>
            </a:br>
            <a:r>
              <a:rPr lang="en-US" dirty="0"/>
              <a:t>where “A”, “B”, “C” and “D” can be one of the axis defined in the previous slide</a:t>
            </a:r>
            <a:br>
              <a:rPr lang="en-US" dirty="0"/>
            </a:br>
            <a:r>
              <a:rPr lang="en-US" dirty="0"/>
              <a:t>and “a”, “b”, “c”, “d” and “e” are values from selected axis.</a:t>
            </a:r>
          </a:p>
          <a:p>
            <a:pPr marL="0" indent="0">
              <a:buNone/>
            </a:pP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 y="127459"/>
            <a:ext cx="655797" cy="65725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688160064"/>
              </p:ext>
            </p:extLst>
          </p:nvPr>
        </p:nvGraphicFramePr>
        <p:xfrm>
          <a:off x="1899920" y="4134981"/>
          <a:ext cx="8128000" cy="2274867"/>
        </p:xfrm>
        <a:graphic>
          <a:graphicData uri="http://schemas.openxmlformats.org/drawingml/2006/table">
            <a:tbl>
              <a:tblPr firstRow="1" bandRow="1">
                <a:tableStyleId>{21E4AEA4-8DFA-4A89-87EB-49C32662AFE0}</a:tableStyleId>
              </a:tblPr>
              <a:tblGrid>
                <a:gridCol w="1625600">
                  <a:extLst>
                    <a:ext uri="{9D8B030D-6E8A-4147-A177-3AD203B41FA5}">
                      <a16:colId xmlns:a16="http://schemas.microsoft.com/office/drawing/2014/main" val="758531580"/>
                    </a:ext>
                  </a:extLst>
                </a:gridCol>
                <a:gridCol w="1625600">
                  <a:extLst>
                    <a:ext uri="{9D8B030D-6E8A-4147-A177-3AD203B41FA5}">
                      <a16:colId xmlns:a16="http://schemas.microsoft.com/office/drawing/2014/main" val="3784961689"/>
                    </a:ext>
                  </a:extLst>
                </a:gridCol>
                <a:gridCol w="1625600">
                  <a:extLst>
                    <a:ext uri="{9D8B030D-6E8A-4147-A177-3AD203B41FA5}">
                      <a16:colId xmlns:a16="http://schemas.microsoft.com/office/drawing/2014/main" val="1496916911"/>
                    </a:ext>
                  </a:extLst>
                </a:gridCol>
                <a:gridCol w="1625600">
                  <a:extLst>
                    <a:ext uri="{9D8B030D-6E8A-4147-A177-3AD203B41FA5}">
                      <a16:colId xmlns:a16="http://schemas.microsoft.com/office/drawing/2014/main" val="4209820061"/>
                    </a:ext>
                  </a:extLst>
                </a:gridCol>
                <a:gridCol w="1625600">
                  <a:extLst>
                    <a:ext uri="{9D8B030D-6E8A-4147-A177-3AD203B41FA5}">
                      <a16:colId xmlns:a16="http://schemas.microsoft.com/office/drawing/2014/main" val="3641015037"/>
                    </a:ext>
                  </a:extLst>
                </a:gridCol>
              </a:tblGrid>
              <a:tr h="324981">
                <a:tc>
                  <a:txBody>
                    <a:bodyPr/>
                    <a:lstStyle/>
                    <a:p>
                      <a:endParaRPr lang="en-US" sz="1400" dirty="0"/>
                    </a:p>
                  </a:txBody>
                  <a:tcPr/>
                </a:tc>
                <a:tc>
                  <a:txBody>
                    <a:bodyPr/>
                    <a:lstStyle/>
                    <a:p>
                      <a:r>
                        <a:rPr lang="en-US" sz="1400" dirty="0"/>
                        <a:t>COL1 – COL11</a:t>
                      </a:r>
                    </a:p>
                  </a:txBody>
                  <a:tcPr/>
                </a:tc>
                <a:tc>
                  <a:txBody>
                    <a:bodyPr/>
                    <a:lstStyle/>
                    <a:p>
                      <a:r>
                        <a:rPr lang="en-US" sz="1400" dirty="0"/>
                        <a:t>COL1- COL12</a:t>
                      </a:r>
                    </a:p>
                  </a:txBody>
                  <a:tcPr/>
                </a:tc>
                <a:tc>
                  <a:txBody>
                    <a:bodyPr/>
                    <a:lstStyle/>
                    <a:p>
                      <a:r>
                        <a:rPr lang="en-US" sz="1400" dirty="0"/>
                        <a:t>COL2 –COL21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COL2 –COL22</a:t>
                      </a:r>
                    </a:p>
                  </a:txBody>
                  <a:tcPr/>
                </a:tc>
                <a:extLst>
                  <a:ext uri="{0D108BD9-81ED-4DB2-BD59-A6C34878D82A}">
                    <a16:rowId xmlns:a16="http://schemas.microsoft.com/office/drawing/2014/main" val="3818615278"/>
                  </a:ext>
                </a:extLst>
              </a:tr>
              <a:tr h="324981">
                <a:tc>
                  <a:txBody>
                    <a:bodyPr/>
                    <a:lstStyle/>
                    <a:p>
                      <a:r>
                        <a:rPr lang="en-US" sz="1400" dirty="0"/>
                        <a:t>ROW1</a:t>
                      </a:r>
                    </a:p>
                  </a:txBody>
                  <a:tcPr/>
                </a:tc>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733707392"/>
                  </a:ext>
                </a:extLst>
              </a:tr>
              <a:tr h="324981">
                <a:tc>
                  <a:txBody>
                    <a:bodyPr/>
                    <a:lstStyle/>
                    <a:p>
                      <a:r>
                        <a:rPr lang="en-US" sz="1400" dirty="0"/>
                        <a:t>    ROW11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1153141213"/>
                  </a:ext>
                </a:extLst>
              </a:tr>
              <a:tr h="324981">
                <a:tc>
                  <a:txBody>
                    <a:bodyPr/>
                    <a:lstStyle/>
                    <a:p>
                      <a:r>
                        <a:rPr lang="en-US" sz="1400" dirty="0"/>
                        <a:t>    ROW12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155740219"/>
                  </a:ext>
                </a:extLst>
              </a:tr>
              <a:tr h="324981">
                <a:tc>
                  <a:txBody>
                    <a:bodyPr/>
                    <a:lstStyle/>
                    <a:p>
                      <a:r>
                        <a:rPr lang="en-US" sz="1400" dirty="0"/>
                        <a:t>ROW2</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760941390"/>
                  </a:ext>
                </a:extLst>
              </a:tr>
              <a:tr h="324981">
                <a:tc>
                  <a:txBody>
                    <a:bodyPr/>
                    <a:lstStyle/>
                    <a:p>
                      <a:r>
                        <a:rPr lang="en-US" sz="1400" dirty="0"/>
                        <a:t>    ROW21</a:t>
                      </a:r>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91413510"/>
                  </a:ext>
                </a:extLst>
              </a:tr>
              <a:tr h="324981">
                <a:tc>
                  <a:txBody>
                    <a:bodyPr/>
                    <a:lstStyle/>
                    <a:p>
                      <a:r>
                        <a:rPr lang="en-US" sz="1400" dirty="0"/>
                        <a:t>    ROW22</a:t>
                      </a:r>
                    </a:p>
                  </a:txBody>
                  <a:tcPr/>
                </a:tc>
                <a:tc>
                  <a:txBody>
                    <a:bodyPr/>
                    <a:lstStyle/>
                    <a:p>
                      <a:endParaRPr lang="en-US" sz="140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512204410"/>
                  </a:ext>
                </a:extLst>
              </a:tr>
            </a:tbl>
          </a:graphicData>
        </a:graphic>
      </p:graphicFrame>
    </p:spTree>
    <p:extLst>
      <p:ext uri="{BB962C8B-B14F-4D97-AF65-F5344CB8AC3E}">
        <p14:creationId xmlns:p14="http://schemas.microsoft.com/office/powerpoint/2010/main" val="3132379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Clustered column graph</a:t>
            </a:r>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 – sample with Standard Quality Rules</a:t>
            </a:r>
          </a:p>
        </p:txBody>
      </p:sp>
      <p:sp>
        <p:nvSpPr>
          <p:cNvPr id="4" name="Text Placeholder 2"/>
          <p:cNvSpPr>
            <a:spLocks noGrp="1"/>
          </p:cNvSpPr>
          <p:nvPr>
            <p:ph type="body" sz="quarter" idx="13"/>
          </p:nvPr>
        </p:nvSpPr>
        <p:spPr>
          <a:xfrm>
            <a:off x="642730" y="980148"/>
            <a:ext cx="10939670" cy="400110"/>
          </a:xfrm>
        </p:spPr>
        <p:txBody>
          <a:bodyPr>
            <a:normAutofit/>
          </a:bodyPr>
          <a:lstStyle/>
          <a:p>
            <a:r>
              <a:rPr lang="en-US" sz="1200" dirty="0"/>
              <a:t>GRAPH;GENERIC_GRAPH;COL1=VIOLATIONS,ROW1=METRICS,VIOLATIONS=ALL,METRICS=CWE</a:t>
            </a:r>
          </a:p>
        </p:txBody>
      </p:sp>
      <p:graphicFrame>
        <p:nvGraphicFramePr>
          <p:cNvPr id="6" name="Chart 5" descr="GRAPH;GENERIC_GRAPH;COL1=VIOLATIONS,ROW1=METRICS,VIOLATIONS=ALL,METRICS=CWE;"/>
          <p:cNvGraphicFramePr/>
          <p:nvPr>
            <p:extLst>
              <p:ext uri="{D42A27DB-BD31-4B8C-83A1-F6EECF244321}">
                <p14:modId xmlns:p14="http://schemas.microsoft.com/office/powerpoint/2010/main" val="1312746053"/>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4253685-C3E1-418B-B51F-E9F2711AA509}"/>
              </a:ext>
            </a:extLst>
          </p:cNvPr>
          <p:cNvSpPr txBox="1"/>
          <p:nvPr/>
        </p:nvSpPr>
        <p:spPr>
          <a:xfrm>
            <a:off x="726141" y="1380124"/>
            <a:ext cx="10703859" cy="447383"/>
          </a:xfrm>
          <a:prstGeom prst="rect">
            <a:avLst/>
          </a:prstGeom>
        </p:spPr>
        <p:txBody>
          <a:bodyPr vert="horz" wrap="square" lIns="91440" tIns="45720" rIns="91440" bIns="45720" rtlCol="0" anchor="t">
            <a:noAutofit/>
          </a:bodyPr>
          <a:lstStyle>
            <a:defPPr>
              <a:defRPr lang="en-US"/>
            </a:defPPr>
            <a:lvl1pPr>
              <a:defRPr sz="1200">
                <a:solidFill>
                  <a:schemeClr val="tx1">
                    <a:lumMod val="50000"/>
                    <a:lumOff val="50000"/>
                  </a:schemeClr>
                </a:solidFill>
              </a:defRPr>
            </a:lvl1pPr>
          </a:lstStyle>
          <a:p>
            <a:r>
              <a:rPr lang="en-GB" dirty="0"/>
              <a:t>The selection of metrics by standard quality tag name should only be used for an application where the extension “Quality Standards Support” is installed. If not, no metrics will be selected and </a:t>
            </a:r>
            <a:r>
              <a:rPr lang="en-US" dirty="0"/>
              <a:t>graph</a:t>
            </a:r>
            <a:r>
              <a:rPr lang="en-GB" dirty="0"/>
              <a:t> will be empty.</a:t>
            </a:r>
            <a:endParaRPr lang="en-US" dirty="0"/>
          </a:p>
        </p:txBody>
      </p:sp>
    </p:spTree>
    <p:extLst>
      <p:ext uri="{BB962C8B-B14F-4D97-AF65-F5344CB8AC3E}">
        <p14:creationId xmlns:p14="http://schemas.microsoft.com/office/powerpoint/2010/main" val="159416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Stacked Bar</a:t>
            </a:r>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Radar chart</a:t>
            </a:r>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TotalTime>
  <Words>913</Words>
  <Application>Microsoft Office PowerPoint</Application>
  <PresentationFormat>Widescreen</PresentationFormat>
  <Paragraphs>105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Courier New</vt:lpstr>
      <vt:lpstr>Wingdings</vt:lpstr>
      <vt:lpstr>Office Theme</vt:lpstr>
      <vt:lpstr>PowerPoint Presentation</vt:lpstr>
      <vt:lpstr>Rules – Data to populate</vt:lpstr>
      <vt:lpstr>Rules – Graph Structure</vt:lpstr>
      <vt:lpstr>Clustered column graph</vt:lpstr>
      <vt:lpstr>Clustered column graph</vt:lpstr>
      <vt:lpstr>Stacked Bar</vt:lpstr>
      <vt:lpstr>Stacked Bar – sample with Standard Quality Rules</vt:lpstr>
      <vt:lpstr>Stacked Bar</vt:lpstr>
      <vt:lpstr>Radar chart</vt:lpstr>
      <vt:lpstr>Pie chart</vt:lpstr>
      <vt:lpstr>Pie chart</vt:lpstr>
      <vt:lpstr>Stacked Bar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Aurore Eteve</cp:lastModifiedBy>
  <cp:revision>239</cp:revision>
  <dcterms:created xsi:type="dcterms:W3CDTF">2016-10-16T15:51:34Z</dcterms:created>
  <dcterms:modified xsi:type="dcterms:W3CDTF">2021-10-25T06:34:38Z</dcterms:modified>
</cp:coreProperties>
</file>