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1" autoAdjust="0"/>
    <p:restoredTop sz="94280" autoAdjust="0"/>
  </p:normalViewPr>
  <p:slideViewPr>
    <p:cSldViewPr snapToGrid="0" snapToObjects="1" showGuides="1">
      <p:cViewPr varScale="1">
        <p:scale>
          <a:sx n="111" d="100"/>
          <a:sy n="111" d="100"/>
        </p:scale>
        <p:origin x="126" y="168"/>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7/2/2020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7/2/2020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7/2/2020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TABLE;GENERIC_TABLE;COL1=CUSTOM_EXPRESSIONS,ROW1=MODULES,SNAPSHOTS=CURRENT,CUSTOM_EXPRESSIONS=(</a:t>
            </a:r>
            <a:r>
              <a:rPr lang="en-US" sz="1400" dirty="0" err="1"/>
              <a:t>a+b</a:t>
            </a:r>
            <a:r>
              <a:rPr lang="en-US" sz="1400" dirty="0"/>
              <a:t>)/2|c/</a:t>
            </a:r>
            <a:r>
              <a:rPr lang="en-US" sz="1400" dirty="0" err="1"/>
              <a:t>d,PARAMS</a:t>
            </a:r>
            <a:r>
              <a:rPr lang="en-US" sz="1400" dirty="0"/>
              <a:t>=QR a QR b SZ c SZ </a:t>
            </a:r>
            <a:r>
              <a:rPr lang="en-US" sz="1400" dirty="0" err="1"/>
              <a:t>d,a</a:t>
            </a:r>
            <a:r>
              <a:rPr lang="en-US" sz="1400" dirty="0"/>
              <a:t>=60013,b=60014,c=67211,d=10151,MODULES=ALL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PARAMS=QR a QR b SZ c SZ d,a=60013,b=60014,c=67211,d=10151,MODULES=ALL"/>
          <p:cNvGraphicFramePr>
            <a:graphicFrameLocks noGrp="1"/>
          </p:cNvGraphicFramePr>
          <p:nvPr>
            <p:extLst>
              <p:ext uri="{D42A27DB-BD31-4B8C-83A1-F6EECF244321}">
                <p14:modId xmlns:p14="http://schemas.microsoft.com/office/powerpoint/2010/main" val="2885676923"/>
              </p:ext>
            </p:extLst>
          </p:nvPr>
        </p:nvGraphicFramePr>
        <p:xfrm>
          <a:off x="1369461" y="2823369"/>
          <a:ext cx="9036999" cy="1371600"/>
        </p:xfrm>
        <a:graphic>
          <a:graphicData uri="http://schemas.openxmlformats.org/drawingml/2006/table">
            <a:tbl>
              <a:tblPr firstRow="1" bandRow="1">
                <a:tableStyleId>{1E171933-4619-4E11-9A3F-F7608DF75F80}</a:tableStyleId>
              </a:tblPr>
              <a:tblGrid>
                <a:gridCol w="4877955">
                  <a:extLst>
                    <a:ext uri="{9D8B030D-6E8A-4147-A177-3AD203B41FA5}">
                      <a16:colId xmlns:a16="http://schemas.microsoft.com/office/drawing/2014/main" val="2686098126"/>
                    </a:ext>
                  </a:extLst>
                </a:gridCol>
                <a:gridCol w="2135567">
                  <a:extLst>
                    <a:ext uri="{9D8B030D-6E8A-4147-A177-3AD203B41FA5}">
                      <a16:colId xmlns:a16="http://schemas.microsoft.com/office/drawing/2014/main" val="4068201546"/>
                    </a:ext>
                  </a:extLst>
                </a:gridCol>
                <a:gridCol w="2023477">
                  <a:extLst>
                    <a:ext uri="{9D8B030D-6E8A-4147-A177-3AD203B41FA5}">
                      <a16:colId xmlns:a16="http://schemas.microsoft.com/office/drawing/2014/main" val="2000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1333499"/>
            <a:ext cx="11253694" cy="4790524"/>
          </a:xfrm>
        </p:spPr>
        <p:txBody>
          <a:bodyPr>
            <a:normAutofit/>
          </a:bodyPr>
          <a:lstStyle/>
          <a:p>
            <a:pPr marL="0" indent="0">
              <a:buNone/>
            </a:pPr>
            <a:r>
              <a:rPr lang="en-US" dirty="0"/>
              <a:t>AXIS					VALUES</a:t>
            </a:r>
          </a:p>
          <a:p>
            <a:r>
              <a:rPr lang="fr-FR" dirty="0">
                <a:solidFill>
                  <a:schemeClr val="accent5">
                    <a:lumMod val="75000"/>
                  </a:schemeClr>
                </a:solidFill>
              </a:rPr>
              <a:t>SNAPSHOTS</a:t>
            </a:r>
          </a:p>
          <a:p>
            <a:r>
              <a:rPr lang="fr-FR" dirty="0">
                <a:solidFill>
                  <a:schemeClr val="accent2"/>
                </a:solidFill>
              </a:rPr>
              <a:t>METRICS</a:t>
            </a:r>
          </a:p>
          <a:p>
            <a:endParaRPr lang="fr-FR" dirty="0">
              <a:solidFill>
                <a:schemeClr val="accent3"/>
              </a:solidFill>
            </a:endParaRPr>
          </a:p>
          <a:p>
            <a:endParaRPr lang="fr-FR" dirty="0">
              <a:solidFill>
                <a:schemeClr val="accent3"/>
              </a:solidFill>
            </a:endParaRPr>
          </a:p>
          <a:p>
            <a:endParaRPr lang="fr-FR" dirty="0">
              <a:solidFill>
                <a:schemeClr val="accent3"/>
              </a:solidFill>
            </a:endParaRPr>
          </a:p>
          <a:p>
            <a:r>
              <a:rPr lang="fr-FR" dirty="0">
                <a:solidFill>
                  <a:schemeClr val="accent3"/>
                </a:solidFill>
              </a:rPr>
              <a:t>MODULES</a:t>
            </a:r>
          </a:p>
          <a:p>
            <a:r>
              <a:rPr lang="fr-FR" dirty="0">
                <a:solidFill>
                  <a:schemeClr val="accent6"/>
                </a:solidFill>
              </a:rPr>
              <a:t>TECHNOLOGIES</a:t>
            </a:r>
          </a:p>
          <a:p>
            <a:r>
              <a:rPr lang="fr-FR" dirty="0">
                <a:solidFill>
                  <a:srgbClr val="00B0F0"/>
                </a:solidFill>
              </a:rPr>
              <a:t>VIOLATIONS</a:t>
            </a:r>
          </a:p>
          <a:p>
            <a:r>
              <a:rPr lang="fr-FR" dirty="0">
                <a:solidFill>
                  <a:schemeClr val="accent1"/>
                </a:solidFill>
              </a:rPr>
              <a:t>CRITICAL_VIOLATIONS</a:t>
            </a:r>
          </a:p>
          <a:p>
            <a:r>
              <a:rPr lang="fr-FR" dirty="0">
                <a:solidFill>
                  <a:srgbClr val="00B050"/>
                </a:solidFill>
              </a:rPr>
              <a:t>CUSTOM_EXPRESSIONS</a:t>
            </a:r>
          </a:p>
          <a:p>
            <a:endParaRPr lang="fr-FR" dirty="0">
              <a:solidFill>
                <a:schemeClr val="accent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767155"/>
            <a:ext cx="998420"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CURRENT</a:t>
            </a:r>
            <a:endParaRPr lang="en-US" dirty="0"/>
          </a:p>
        </p:txBody>
      </p:sp>
      <p:sp>
        <p:nvSpPr>
          <p:cNvPr id="14" name="Rectangle: Rounded Corners 13"/>
          <p:cNvSpPr/>
          <p:nvPr/>
        </p:nvSpPr>
        <p:spPr>
          <a:xfrm>
            <a:off x="4540657" y="1767155"/>
            <a:ext cx="1102877"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PREVIOUS</a:t>
            </a:r>
            <a:endParaRPr lang="en-US" dirty="0"/>
          </a:p>
        </p:txBody>
      </p:sp>
      <p:sp>
        <p:nvSpPr>
          <p:cNvPr id="15" name="Rectangle: Rounded Corners 14"/>
          <p:cNvSpPr/>
          <p:nvPr/>
        </p:nvSpPr>
        <p:spPr>
          <a:xfrm>
            <a:off x="5707996" y="1767155"/>
            <a:ext cx="719193"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a:t>
            </a:r>
            <a:endParaRPr lang="en-US" dirty="0"/>
          </a:p>
        </p:txBody>
      </p:sp>
      <p:sp>
        <p:nvSpPr>
          <p:cNvPr id="16" name="Rectangle: Rounded Corners 15"/>
          <p:cNvSpPr/>
          <p:nvPr/>
        </p:nvSpPr>
        <p:spPr>
          <a:xfrm>
            <a:off x="6491651" y="1767155"/>
            <a:ext cx="1510302"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EVOL_PERCENT</a:t>
            </a:r>
            <a:endParaRPr lang="en-US" dirty="0"/>
          </a:p>
        </p:txBody>
      </p:sp>
      <p:sp>
        <p:nvSpPr>
          <p:cNvPr id="17" name="Rectangle: Rounded Corners 16"/>
          <p:cNvSpPr/>
          <p:nvPr/>
        </p:nvSpPr>
        <p:spPr>
          <a:xfrm>
            <a:off x="8066415" y="1767155"/>
            <a:ext cx="539991" cy="32208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18" name="Rectangle: Rounded Corners 17"/>
          <p:cNvSpPr/>
          <p:nvPr/>
        </p:nvSpPr>
        <p:spPr>
          <a:xfrm>
            <a:off x="3493539" y="2203333"/>
            <a:ext cx="560589"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&lt;ID&gt;</a:t>
            </a:r>
            <a:endParaRPr lang="en-US" dirty="0"/>
          </a:p>
        </p:txBody>
      </p:sp>
      <p:sp>
        <p:nvSpPr>
          <p:cNvPr id="19" name="Rectangle: Rounded Corners 18"/>
          <p:cNvSpPr/>
          <p:nvPr/>
        </p:nvSpPr>
        <p:spPr>
          <a:xfrm>
            <a:off x="4121612" y="2203333"/>
            <a:ext cx="154070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HEALTH_FACTOR</a:t>
            </a:r>
            <a:endParaRPr lang="en-US" dirty="0"/>
          </a:p>
        </p:txBody>
      </p:sp>
      <p:sp>
        <p:nvSpPr>
          <p:cNvPr id="20" name="Rectangle: Rounded Corners 19"/>
          <p:cNvSpPr/>
          <p:nvPr/>
        </p:nvSpPr>
        <p:spPr>
          <a:xfrm>
            <a:off x="5729804" y="2203333"/>
            <a:ext cx="179085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BUSINESS_CRITERIA</a:t>
            </a:r>
            <a:endParaRPr lang="en-US" dirty="0"/>
          </a:p>
        </p:txBody>
      </p:sp>
      <p:sp>
        <p:nvSpPr>
          <p:cNvPr id="21" name="Rectangle: Rounded Corners 20"/>
          <p:cNvSpPr/>
          <p:nvPr/>
        </p:nvSpPr>
        <p:spPr>
          <a:xfrm>
            <a:off x="7588146" y="2203333"/>
            <a:ext cx="188748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TECHNICAL_CRITERIA</a:t>
            </a:r>
            <a:endParaRPr lang="en-US" dirty="0"/>
          </a:p>
        </p:txBody>
      </p:sp>
      <p:sp>
        <p:nvSpPr>
          <p:cNvPr id="22" name="Rectangle: Rounded Corners 21"/>
          <p:cNvSpPr/>
          <p:nvPr/>
        </p:nvSpPr>
        <p:spPr>
          <a:xfrm>
            <a:off x="3505085" y="2639376"/>
            <a:ext cx="1500390"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QUALITY_RULES</a:t>
            </a:r>
            <a:endParaRPr lang="en-US" dirty="0"/>
          </a:p>
        </p:txBody>
      </p:sp>
      <p:sp>
        <p:nvSpPr>
          <p:cNvPr id="28" name="Rectangle: Rounded Corners 27"/>
          <p:cNvSpPr/>
          <p:nvPr/>
        </p:nvSpPr>
        <p:spPr>
          <a:xfrm>
            <a:off x="3505706" y="3074009"/>
            <a:ext cx="176927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TECHNICAL_SIZING</a:t>
            </a:r>
            <a:endParaRPr lang="en-US" dirty="0"/>
          </a:p>
        </p:txBody>
      </p:sp>
      <p:sp>
        <p:nvSpPr>
          <p:cNvPr id="29" name="Rectangle: Rounded Corners 28"/>
          <p:cNvSpPr/>
          <p:nvPr/>
        </p:nvSpPr>
        <p:spPr>
          <a:xfrm>
            <a:off x="5336329" y="3074009"/>
            <a:ext cx="191371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FUNCTIONAL_WEIGHT</a:t>
            </a:r>
            <a:endParaRPr lang="en-US" dirty="0"/>
          </a:p>
        </p:txBody>
      </p:sp>
      <p:sp>
        <p:nvSpPr>
          <p:cNvPr id="30" name="Rectangle: Rounded Corners 29"/>
          <p:cNvSpPr/>
          <p:nvPr/>
        </p:nvSpPr>
        <p:spPr>
          <a:xfrm>
            <a:off x="7311387" y="3074009"/>
            <a:ext cx="1608804"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TECHNICAL_DEBT</a:t>
            </a:r>
            <a:endParaRPr lang="en-US" dirty="0"/>
          </a:p>
        </p:txBody>
      </p:sp>
      <p:sp>
        <p:nvSpPr>
          <p:cNvPr id="31" name="Rectangle: Rounded Corners 30"/>
          <p:cNvSpPr/>
          <p:nvPr/>
        </p:nvSpPr>
        <p:spPr>
          <a:xfrm>
            <a:off x="8981536" y="3074009"/>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VIOLATION</a:t>
            </a:r>
            <a:endParaRPr lang="en-US" dirty="0"/>
          </a:p>
        </p:txBody>
      </p:sp>
      <p:sp>
        <p:nvSpPr>
          <p:cNvPr id="32" name="Rectangle: Rounded Corners 31"/>
          <p:cNvSpPr/>
          <p:nvPr/>
        </p:nvSpPr>
        <p:spPr>
          <a:xfrm>
            <a:off x="10107848" y="3074009"/>
            <a:ext cx="1813035"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CRITICAL_VIOLATION</a:t>
            </a:r>
            <a:endParaRPr lang="en-US" dirty="0"/>
          </a:p>
        </p:txBody>
      </p:sp>
      <p:sp>
        <p:nvSpPr>
          <p:cNvPr id="33" name="Rectangle: Rounded Corners 32"/>
          <p:cNvSpPr/>
          <p:nvPr/>
        </p:nvSpPr>
        <p:spPr>
          <a:xfrm>
            <a:off x="3505706" y="3486840"/>
            <a:ext cx="106496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RUN_TIME</a:t>
            </a:r>
            <a:endParaRPr lang="en-US" dirty="0"/>
          </a:p>
        </p:txBody>
      </p:sp>
      <p:sp>
        <p:nvSpPr>
          <p:cNvPr id="34" name="Rectangle: Rounded Corners 33"/>
          <p:cNvSpPr/>
          <p:nvPr/>
        </p:nvSpPr>
        <p:spPr>
          <a:xfrm>
            <a:off x="3502534" y="3978678"/>
            <a:ext cx="998420"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5" name="Rectangle: Rounded Corners 34"/>
          <p:cNvSpPr/>
          <p:nvPr/>
        </p:nvSpPr>
        <p:spPr>
          <a:xfrm>
            <a:off x="4565416" y="3978678"/>
            <a:ext cx="524699" cy="3220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6" name="Rectangle: Rounded Corners 35"/>
          <p:cNvSpPr/>
          <p:nvPr/>
        </p:nvSpPr>
        <p:spPr>
          <a:xfrm>
            <a:off x="3507792" y="4383325"/>
            <a:ext cx="998420"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&lt;NAME&gt;</a:t>
            </a:r>
            <a:endParaRPr lang="en-US" dirty="0"/>
          </a:p>
        </p:txBody>
      </p:sp>
      <p:sp>
        <p:nvSpPr>
          <p:cNvPr id="37" name="Rectangle: Rounded Corners 36"/>
          <p:cNvSpPr/>
          <p:nvPr/>
        </p:nvSpPr>
        <p:spPr>
          <a:xfrm>
            <a:off x="4570674" y="4383325"/>
            <a:ext cx="524699" cy="32208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38" name="Rectangle: Rounded Corners 37"/>
          <p:cNvSpPr/>
          <p:nvPr/>
        </p:nvSpPr>
        <p:spPr>
          <a:xfrm>
            <a:off x="3509445" y="4780169"/>
            <a:ext cx="998420"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39" name="Rectangle: Rounded Corners 38"/>
          <p:cNvSpPr/>
          <p:nvPr/>
        </p:nvSpPr>
        <p:spPr>
          <a:xfrm>
            <a:off x="4572327" y="4780169"/>
            <a:ext cx="757808"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0" name="Rectangle: Rounded Corners 39"/>
          <p:cNvSpPr/>
          <p:nvPr/>
        </p:nvSpPr>
        <p:spPr>
          <a:xfrm>
            <a:off x="5396478" y="4780169"/>
            <a:ext cx="103668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1" name="Rectangle: Rounded Corners 40"/>
          <p:cNvSpPr/>
          <p:nvPr/>
        </p:nvSpPr>
        <p:spPr>
          <a:xfrm>
            <a:off x="6497624" y="4771529"/>
            <a:ext cx="484353" cy="32208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2" name="Rectangle: Rounded Corners 41"/>
          <p:cNvSpPr/>
          <p:nvPr/>
        </p:nvSpPr>
        <p:spPr>
          <a:xfrm>
            <a:off x="3502534" y="5201640"/>
            <a:ext cx="998420"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TOTAL</a:t>
            </a:r>
            <a:endParaRPr lang="en-US" dirty="0"/>
          </a:p>
        </p:txBody>
      </p:sp>
      <p:sp>
        <p:nvSpPr>
          <p:cNvPr id="43" name="Rectangle: Rounded Corners 42"/>
          <p:cNvSpPr/>
          <p:nvPr/>
        </p:nvSpPr>
        <p:spPr>
          <a:xfrm>
            <a:off x="4565416" y="5201640"/>
            <a:ext cx="757808"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ADDED</a:t>
            </a:r>
            <a:endParaRPr lang="en-US" dirty="0"/>
          </a:p>
        </p:txBody>
      </p:sp>
      <p:sp>
        <p:nvSpPr>
          <p:cNvPr id="44" name="Rectangle: Rounded Corners 43"/>
          <p:cNvSpPr/>
          <p:nvPr/>
        </p:nvSpPr>
        <p:spPr>
          <a:xfrm>
            <a:off x="5389567" y="5201640"/>
            <a:ext cx="103668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REMOVED</a:t>
            </a:r>
            <a:endParaRPr lang="en-US" dirty="0"/>
          </a:p>
        </p:txBody>
      </p:sp>
      <p:sp>
        <p:nvSpPr>
          <p:cNvPr id="45" name="Rectangle: Rounded Corners 44"/>
          <p:cNvSpPr/>
          <p:nvPr/>
        </p:nvSpPr>
        <p:spPr>
          <a:xfrm>
            <a:off x="6490713" y="5193000"/>
            <a:ext cx="484353" cy="3220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ALL</a:t>
            </a:r>
            <a:endParaRPr lang="en-US"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649570"/>
            <a:ext cx="2296753"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CRITICAL_QUALITY_RULES</a:t>
            </a:r>
            <a:endParaRPr lang="en-US"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4686677" y="3490689"/>
            <a:ext cx="2382338" cy="3220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258603" y="6124023"/>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5607709"/>
            <a:ext cx="1580670" cy="32208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&lt;EXPRESSIONS&gt;</a:t>
            </a:r>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1186</TotalTime>
  <Words>1557</Words>
  <Application>Microsoft Office PowerPoint</Application>
  <PresentationFormat>Widescreen</PresentationFormat>
  <Paragraphs>483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181</cp:revision>
  <dcterms:created xsi:type="dcterms:W3CDTF">2016-10-16T15:51:34Z</dcterms:created>
  <dcterms:modified xsi:type="dcterms:W3CDTF">2020-07-02T13:56:18Z</dcterms:modified>
</cp:coreProperties>
</file>