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style6.xml" ContentType="application/vnd.ms-office.chartstyle+xml"/>
  <Override PartName="/ppt/charts/colors6.xml" ContentType="application/vnd.ms-office.chartcolorstyle+xml"/>
  <Override PartName="/ppt/charts/chart11.xml" ContentType="application/vnd.openxmlformats-officedocument.drawingml.chart+xml"/>
  <Override PartName="/ppt/charts/chart12.xml" ContentType="application/vnd.openxmlformats-officedocument.drawingml.chart+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2"/>
  </p:notesMasterIdLst>
  <p:handoutMasterIdLst>
    <p:handoutMasterId r:id="rId83"/>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326" r:id="rId18"/>
    <p:sldId id="332" r:id="rId19"/>
    <p:sldId id="532" r:id="rId20"/>
    <p:sldId id="276" r:id="rId21"/>
    <p:sldId id="275" r:id="rId22"/>
    <p:sldId id="274" r:id="rId23"/>
    <p:sldId id="277" r:id="rId24"/>
    <p:sldId id="279" r:id="rId25"/>
    <p:sldId id="297" r:id="rId26"/>
    <p:sldId id="278" r:id="rId27"/>
    <p:sldId id="300" r:id="rId28"/>
    <p:sldId id="316" r:id="rId29"/>
    <p:sldId id="334" r:id="rId30"/>
    <p:sldId id="335" r:id="rId31"/>
    <p:sldId id="533" r:id="rId32"/>
    <p:sldId id="280" r:id="rId33"/>
    <p:sldId id="281" r:id="rId34"/>
    <p:sldId id="320" r:id="rId35"/>
    <p:sldId id="304" r:id="rId36"/>
    <p:sldId id="305" r:id="rId37"/>
    <p:sldId id="282" r:id="rId38"/>
    <p:sldId id="283" r:id="rId39"/>
    <p:sldId id="302" r:id="rId40"/>
    <p:sldId id="284" r:id="rId41"/>
    <p:sldId id="303" r:id="rId42"/>
    <p:sldId id="285" r:id="rId43"/>
    <p:sldId id="286" r:id="rId44"/>
    <p:sldId id="287" r:id="rId45"/>
    <p:sldId id="288" r:id="rId46"/>
    <p:sldId id="301" r:id="rId47"/>
    <p:sldId id="330" r:id="rId48"/>
    <p:sldId id="289" r:id="rId49"/>
    <p:sldId id="290" r:id="rId50"/>
    <p:sldId id="291" r:id="rId51"/>
    <p:sldId id="292" r:id="rId52"/>
    <p:sldId id="293" r:id="rId53"/>
    <p:sldId id="296" r:id="rId54"/>
    <p:sldId id="298" r:id="rId55"/>
    <p:sldId id="299" r:id="rId56"/>
    <p:sldId id="307" r:id="rId57"/>
    <p:sldId id="309" r:id="rId58"/>
    <p:sldId id="310" r:id="rId59"/>
    <p:sldId id="312" r:id="rId60"/>
    <p:sldId id="313" r:id="rId61"/>
    <p:sldId id="314" r:id="rId62"/>
    <p:sldId id="315" r:id="rId63"/>
    <p:sldId id="327" r:id="rId64"/>
    <p:sldId id="328" r:id="rId65"/>
    <p:sldId id="329" r:id="rId66"/>
    <p:sldId id="331" r:id="rId67"/>
    <p:sldId id="336" r:id="rId68"/>
    <p:sldId id="337" r:id="rId69"/>
    <p:sldId id="338" r:id="rId70"/>
    <p:sldId id="534" r:id="rId71"/>
    <p:sldId id="535" r:id="rId72"/>
    <p:sldId id="536" r:id="rId73"/>
    <p:sldId id="537" r:id="rId74"/>
    <p:sldId id="538" r:id="rId75"/>
    <p:sldId id="539" r:id="rId76"/>
    <p:sldId id="540" r:id="rId77"/>
    <p:sldId id="541" r:id="rId78"/>
    <p:sldId id="542" r:id="rId79"/>
    <p:sldId id="543" r:id="rId80"/>
    <p:sldId id="317" r:id="rId8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326"/>
            <p14:sldId id="332"/>
            <p14:sldId id="532"/>
            <p14:sldId id="276"/>
            <p14:sldId id="275"/>
            <p14:sldId id="274"/>
            <p14:sldId id="277"/>
            <p14:sldId id="279"/>
            <p14:sldId id="297"/>
            <p14:sldId id="278"/>
            <p14:sldId id="300"/>
            <p14:sldId id="316"/>
            <p14:sldId id="334"/>
            <p14:sldId id="335"/>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62" d="100"/>
          <a:sy n="162" d="100"/>
        </p:scale>
        <p:origin x="318" y="144"/>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notesMaster" Target="notesMasters/notes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6.xml"/><Relationship Id="rId1" Type="http://schemas.microsoft.com/office/2011/relationships/chartStyle" Target="style6.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colors6.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12/3/2019</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12/3/2019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62</a:t>
            </a:fld>
            <a:endParaRPr lang="fr-FR"/>
          </a:p>
        </p:txBody>
      </p:sp>
    </p:spTree>
    <p:extLst>
      <p:ext uri="{BB962C8B-B14F-4D97-AF65-F5344CB8AC3E}">
        <p14:creationId xmlns:p14="http://schemas.microsoft.com/office/powerpoint/2010/main" val="426821088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Master" Target="../slideMasters/slideMaster1.xml"/><Relationship Id="rId5" Type="http://schemas.openxmlformats.org/officeDocument/2006/relationships/image" Target="../media/image11.jpe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A222421C-63E8-4147-95D2-04AD75E6EB6B}"/>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4" name="Group 3"/>
          <p:cNvGrpSpPr/>
          <p:nvPr userDrawn="1"/>
        </p:nvGrpSpPr>
        <p:grpSpPr>
          <a:xfrm>
            <a:off x="0" y="0"/>
            <a:ext cx="12192000" cy="6736360"/>
            <a:chOff x="0" y="0"/>
            <a:chExt cx="9144000" cy="6736360"/>
          </a:xfrm>
        </p:grpSpPr>
        <p:grpSp>
          <p:nvGrpSpPr>
            <p:cNvPr id="5" name="Group 4"/>
            <p:cNvGrpSpPr/>
            <p:nvPr userDrawn="1"/>
          </p:nvGrpSpPr>
          <p:grpSpPr>
            <a:xfrm>
              <a:off x="0" y="0"/>
              <a:ext cx="9144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pic>
          <p:nvPicPr>
            <p:cNvPr id="6" name="Picture 5" descr="CAST_grey_100_bl.jpg"/>
            <p:cNvPicPr>
              <a:picLocks noChangeAspect="1"/>
            </p:cNvPicPr>
            <p:nvPr userDrawn="1"/>
          </p:nvPicPr>
          <p:blipFill>
            <a:blip r:embed="rId5" cstate="screen"/>
            <a:stretch>
              <a:fillRect/>
            </a:stretch>
          </p:blipFill>
          <p:spPr>
            <a:xfrm>
              <a:off x="5791726" y="457200"/>
              <a:ext cx="2818874" cy="54864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CBC652E9-B7FE-4DD9-9EA7-B7522267DA42}"/>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C70D25B-C944-4E97-8A71-151C39913E17}"/>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3" name="Picture 2">
            <a:extLst>
              <a:ext uri="{FF2B5EF4-FFF2-40B4-BE49-F238E27FC236}">
                <a16:creationId xmlns:a16="http://schemas.microsoft.com/office/drawing/2014/main" id="{D48361A3-1B9F-409C-826A-261AA012B8F8}"/>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pic>
        <p:nvPicPr>
          <p:cNvPr id="13" name="Picture 12">
            <a:extLst>
              <a:ext uri="{FF2B5EF4-FFF2-40B4-BE49-F238E27FC236}">
                <a16:creationId xmlns:a16="http://schemas.microsoft.com/office/drawing/2014/main" id="{545EF32B-13FD-4CE8-8ED9-24019B1CE1ED}"/>
              </a:ext>
            </a:extLst>
          </p:cNvPr>
          <p:cNvPicPr>
            <a:picLocks noChangeAspect="1"/>
          </p:cNvPicPr>
          <p:nvPr userDrawn="1"/>
        </p:nvPicPr>
        <p:blipFill>
          <a:blip r:embed="rId3"/>
          <a:stretch>
            <a:fillRect/>
          </a:stretch>
        </p:blipFill>
        <p:spPr>
          <a:xfrm>
            <a:off x="9502140" y="329276"/>
            <a:ext cx="2103120" cy="412212"/>
          </a:xfrm>
          <a:prstGeom prst="rect">
            <a:avLst/>
          </a:prstGeom>
        </p:spPr>
      </p:pic>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10" name="Picture 9">
            <a:extLst>
              <a:ext uri="{FF2B5EF4-FFF2-40B4-BE49-F238E27FC236}">
                <a16:creationId xmlns:a16="http://schemas.microsoft.com/office/drawing/2014/main" id="{450326B6-B54D-4580-BAF3-3DD6FAFD9DD1}"/>
              </a:ext>
            </a:extLst>
          </p:cNvPr>
          <p:cNvPicPr>
            <a:picLocks noChangeAspect="1"/>
          </p:cNvPicPr>
          <p:nvPr userDrawn="1"/>
        </p:nvPicPr>
        <p:blipFill>
          <a:blip r:embed="rId2"/>
          <a:stretch>
            <a:fillRect/>
          </a:stretch>
        </p:blipFill>
        <p:spPr>
          <a:xfrm>
            <a:off x="9502140" y="329276"/>
            <a:ext cx="2103120" cy="41221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15" name="Picture 14">
            <a:extLst>
              <a:ext uri="{FF2B5EF4-FFF2-40B4-BE49-F238E27FC236}">
                <a16:creationId xmlns:a16="http://schemas.microsoft.com/office/drawing/2014/main" id="{45414AED-E0A8-4CAB-9260-32F42470DE3E}"/>
              </a:ext>
            </a:extLst>
          </p:cNvPr>
          <p:cNvPicPr>
            <a:picLocks noChangeAspect="1"/>
          </p:cNvPicPr>
          <p:nvPr userDrawn="1"/>
        </p:nvPicPr>
        <p:blipFill>
          <a:blip r:embed="rId3"/>
          <a:stretch>
            <a:fillRect/>
          </a:stretch>
        </p:blipFill>
        <p:spPr>
          <a:xfrm>
            <a:off x="9502140" y="332861"/>
            <a:ext cx="2103120" cy="248679"/>
          </a:xfrm>
          <a:prstGeom prst="rect">
            <a:avLst/>
          </a:prstGeom>
        </p:spPr>
      </p:pic>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39C0825-2C66-4FEE-BEC5-84D120E66776}"/>
              </a:ext>
            </a:extLst>
          </p:cNvPr>
          <p:cNvPicPr>
            <a:picLocks noChangeAspect="1"/>
          </p:cNvPicPr>
          <p:nvPr userDrawn="1"/>
        </p:nvPicPr>
        <p:blipFill>
          <a:blip r:embed="rId2"/>
          <a:stretch>
            <a:fillRect/>
          </a:stretch>
        </p:blipFill>
        <p:spPr>
          <a:xfrm>
            <a:off x="9500235" y="332861"/>
            <a:ext cx="2103120" cy="252375"/>
          </a:xfrm>
          <a:prstGeom prst="rect">
            <a:avLst/>
          </a:prstGeom>
        </p:spPr>
      </p:pic>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1.xml"/><Relationship Id="rId5" Type="http://schemas.openxmlformats.org/officeDocument/2006/relationships/slide" Target="slide9.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19.xml"/><Relationship Id="rId5" Type="http://schemas.openxmlformats.org/officeDocument/2006/relationships/slide" Target="slide9.xml"/><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2.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1.xml"/><Relationship Id="rId5" Type="http://schemas.openxmlformats.org/officeDocument/2006/relationships/slide" Target="slide19.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Text [1]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Text [2]</a:t>
            </a:r>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r>
              <a:rPr lang="fr-FR" dirty="0"/>
              <a:t> [3]</a:t>
            </a:r>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[4]</a:t>
            </a:r>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[5]</a:t>
            </a:r>
          </a:p>
        </p:txBody>
      </p:sp>
      <p:grpSp>
        <p:nvGrpSpPr>
          <p:cNvPr id="4" name="Group 3">
            <a:extLst>
              <a:ext uri="{FF2B5EF4-FFF2-40B4-BE49-F238E27FC236}">
                <a16:creationId xmlns:a16="http://schemas.microsoft.com/office/drawing/2014/main" id="{00EB5962-2B00-48E2-900D-40C040D9FABF}"/>
              </a:ext>
            </a:extLst>
          </p:cNvPr>
          <p:cNvGrpSpPr/>
          <p:nvPr/>
        </p:nvGrpSpPr>
        <p:grpSpPr>
          <a:xfrm>
            <a:off x="1844040" y="3655646"/>
            <a:ext cx="8212400" cy="2541488"/>
            <a:chOff x="1844040" y="3479800"/>
            <a:chExt cx="8212400" cy="2541488"/>
          </a:xfrm>
        </p:grpSpPr>
        <p:sp>
          <p:nvSpPr>
            <p:cNvPr id="12" name="Rounded Rectangle 11"/>
            <p:cNvSpPr/>
            <p:nvPr/>
          </p:nvSpPr>
          <p:spPr>
            <a:xfrm>
              <a:off x="1988056" y="3479800"/>
              <a:ext cx="8068384" cy="254148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14" name="TextBox 13"/>
            <p:cNvSpPr txBox="1"/>
            <p:nvPr/>
          </p:nvSpPr>
          <p:spPr>
            <a:xfrm>
              <a:off x="3531272" y="3855057"/>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a:t>
              </a:r>
            </a:p>
          </p:txBody>
        </p:sp>
        <p:sp>
          <p:nvSpPr>
            <p:cNvPr id="15" name="TextBox 14"/>
            <p:cNvSpPr txBox="1"/>
            <p:nvPr/>
          </p:nvSpPr>
          <p:spPr>
            <a:xfrm>
              <a:off x="2883200" y="545974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4600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99881"/>
              <a:ext cx="6381152"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a:t>
              </a:r>
              <a:r>
                <a:rPr lang="fr-FR" sz="1200" dirty="0" err="1"/>
                <a:t>Rule</a:t>
              </a:r>
              <a:r>
                <a:rPr lang="fr-FR" sz="1200" dirty="0"/>
                <a:t>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b="1" dirty="0"/>
                <a:t>SZID</a:t>
              </a:r>
              <a:r>
                <a:rPr lang="fr-FR" sz="1200" dirty="0"/>
                <a:t> = </a:t>
              </a:r>
              <a:r>
                <a:rPr lang="fr-FR" sz="1200" dirty="0" err="1"/>
                <a:t>Sizing</a:t>
              </a:r>
              <a:r>
                <a:rPr lang="fr-FR" sz="1200" dirty="0"/>
                <a:t> </a:t>
              </a:r>
              <a:r>
                <a:rPr lang="fr-FR" sz="1200" dirty="0" err="1"/>
                <a:t>Measure</a:t>
              </a:r>
              <a:r>
                <a:rPr lang="fr-FR" sz="1200" dirty="0"/>
                <a:t> Id</a:t>
              </a:r>
            </a:p>
            <a:p>
              <a:r>
                <a:rPr lang="fr-FR" sz="1200" dirty="0"/>
                <a:t>Or </a:t>
              </a:r>
              <a:r>
                <a:rPr lang="fr-FR" sz="1200" b="1" dirty="0"/>
                <a:t>BFID</a:t>
              </a:r>
              <a:r>
                <a:rPr lang="fr-FR" sz="1200" dirty="0"/>
                <a:t> = Background </a:t>
              </a:r>
              <a:r>
                <a:rPr lang="fr-FR" sz="1200" dirty="0" err="1"/>
                <a:t>fact</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 | … (for SZID or BFID)</a:t>
              </a:r>
            </a:p>
          </p:txBody>
        </p:sp>
        <p:sp>
          <p:nvSpPr>
            <p:cNvPr id="18" name="TextBox 17"/>
            <p:cNvSpPr txBox="1"/>
            <p:nvPr/>
          </p:nvSpPr>
          <p:spPr>
            <a:xfrm>
              <a:off x="2387077" y="419988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5465907"/>
              <a:ext cx="2567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APPLICATION_METRIC;SZID=10151,FORMAT=N0,SNAPSHOT=PREVIOUS"/>
            <p:cNvSpPr txBox="1"/>
            <p:nvPr/>
          </p:nvSpPr>
          <p:spPr>
            <a:xfrm>
              <a:off x="3460815" y="5445223"/>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grpSp>
        <p:nvGrpSpPr>
          <p:cNvPr id="3" name="Group 2">
            <a:extLst>
              <a:ext uri="{FF2B5EF4-FFF2-40B4-BE49-F238E27FC236}">
                <a16:creationId xmlns:a16="http://schemas.microsoft.com/office/drawing/2014/main" id="{2DCB9D10-EC7D-49E7-B40F-B2BAB6FF960B}"/>
              </a:ext>
            </a:extLst>
          </p:cNvPr>
          <p:cNvGrpSpPr/>
          <p:nvPr/>
        </p:nvGrpSpPr>
        <p:grpSpPr>
          <a:xfrm>
            <a:off x="1844040" y="1156574"/>
            <a:ext cx="8212400" cy="2154078"/>
            <a:chOff x="1844040" y="980728"/>
            <a:chExt cx="8212400" cy="2154078"/>
          </a:xfrm>
        </p:grpSpPr>
        <p:sp>
          <p:nvSpPr>
            <p:cNvPr id="70" name="Rounded Rectangle 69"/>
            <p:cNvSpPr/>
            <p:nvPr/>
          </p:nvSpPr>
          <p:spPr>
            <a:xfrm>
              <a:off x="1988056" y="980728"/>
              <a:ext cx="8068384" cy="2154078"/>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1" name="TextBox 70"/>
            <p:cNvSpPr txBox="1"/>
            <p:nvPr/>
          </p:nvSpPr>
          <p:spPr>
            <a:xfrm>
              <a:off x="1844040" y="98072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Grade for a Quality Rule</a:t>
              </a:r>
            </a:p>
          </p:txBody>
        </p:sp>
        <p:sp>
          <p:nvSpPr>
            <p:cNvPr id="72" name="TextBox 71"/>
            <p:cNvSpPr txBox="1"/>
            <p:nvPr/>
          </p:nvSpPr>
          <p:spPr>
            <a:xfrm>
              <a:off x="3531272" y="135598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APPLICATION_RULE</a:t>
              </a:r>
            </a:p>
          </p:txBody>
        </p:sp>
        <p:sp>
          <p:nvSpPr>
            <p:cNvPr id="75" name="TextBox 74"/>
            <p:cNvSpPr txBox="1"/>
            <p:nvPr/>
          </p:nvSpPr>
          <p:spPr>
            <a:xfrm>
              <a:off x="1917396" y="134693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1" name="TextBox 20">
              <a:extLst>
                <a:ext uri="{FF2B5EF4-FFF2-40B4-BE49-F238E27FC236}">
                  <a16:creationId xmlns:a16="http://schemas.microsoft.com/office/drawing/2014/main" id="{64DDEC29-2E0A-4395-9A8F-D18912AB4802}"/>
                </a:ext>
              </a:extLst>
            </p:cNvPr>
            <p:cNvSpPr txBox="1"/>
            <p:nvPr/>
          </p:nvSpPr>
          <p:spPr>
            <a:xfrm>
              <a:off x="3479234" y="1781058"/>
              <a:ext cx="6217167" cy="738664"/>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has been replaced by APPLICATION_METRIC. It is kept only for backward compatibility. Its options and behavior are </a:t>
              </a:r>
              <a:r>
                <a:rPr lang="en-US" sz="1400" i="1">
                  <a:solidFill>
                    <a:schemeClr val="bg1">
                      <a:lumMod val="50000"/>
                    </a:schemeClr>
                  </a:solidFill>
                </a:rPr>
                <a:t>the same </a:t>
              </a:r>
              <a:r>
                <a:rPr lang="en-US" sz="1400" i="1" dirty="0">
                  <a:solidFill>
                    <a:schemeClr val="bg1">
                      <a:lumMod val="50000"/>
                    </a:schemeClr>
                  </a:solidFill>
                </a:rPr>
                <a:t>than following APPLICATION_METRIC text block.</a:t>
              </a:r>
              <a:endParaRPr lang="fr-FR" sz="1400" i="1" dirty="0" err="1">
                <a:solidFill>
                  <a:schemeClr val="bg1">
                    <a:lumMod val="50000"/>
                  </a:schemeClr>
                </a:solidFill>
              </a:endParaRPr>
            </a:p>
          </p:txBody>
        </p:sp>
        <p:sp>
          <p:nvSpPr>
            <p:cNvPr id="22" name="TextBox 21">
              <a:extLst>
                <a:ext uri="{FF2B5EF4-FFF2-40B4-BE49-F238E27FC236}">
                  <a16:creationId xmlns:a16="http://schemas.microsoft.com/office/drawing/2014/main" id="{F6EE04F7-0B90-4078-A646-7FFCE76C750E}"/>
                </a:ext>
              </a:extLst>
            </p:cNvPr>
            <p:cNvSpPr txBox="1"/>
            <p:nvPr/>
          </p:nvSpPr>
          <p:spPr>
            <a:xfrm>
              <a:off x="2867952" y="1772816"/>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[6]</a:t>
            </a:r>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[7]</a:t>
            </a:r>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Result</a:t>
              </a:r>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[8]</a:t>
            </a:r>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r>
              <a:rPr lang="fr-FR" dirty="0"/>
              <a:t> [9]</a:t>
            </a:r>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QR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143672" y="4045422"/>
              <a:ext cx="5832648"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p:txBody>
        </p:sp>
      </p:grpSp>
    </p:spTree>
    <p:extLst>
      <p:ext uri="{BB962C8B-B14F-4D97-AF65-F5344CB8AC3E}">
        <p14:creationId xmlns:p14="http://schemas.microsoft.com/office/powerpoint/2010/main" val="4093657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19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 [1]</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[2]</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[3]</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[4]</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[5]</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Progression</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a:t>
            </a:r>
            <a:r>
              <a:rPr lang="fr-FR" dirty="0" err="1"/>
              <a:t>Graphics</a:t>
            </a:r>
            <a:r>
              <a:rPr lang="fr-FR" dirty="0"/>
              <a:t> [6]</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Debt Trending Bubble</a:t>
              </a:r>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[7]</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[8]</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a:t>
            </a:r>
            <a:r>
              <a:rPr lang="fr-FR" dirty="0" err="1"/>
              <a:t>Graphics</a:t>
            </a:r>
            <a:r>
              <a:rPr lang="fr-FR" dirty="0"/>
              <a:t> [9]</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[10]</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 [11]</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 [1]</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[2]</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a:p>
              <a:r>
                <a:rPr lang="fr-FR" sz="1200" b="1" dirty="0"/>
                <a:t>NOSIZE</a:t>
              </a:r>
              <a:r>
                <a:rPr lang="fr-FR" sz="1200" dirty="0"/>
                <a:t> to </a:t>
              </a:r>
              <a:r>
                <a:rPr lang="fr-FR" sz="1200" dirty="0" err="1"/>
                <a:t>hide</a:t>
              </a:r>
              <a:r>
                <a:rPr lang="fr-FR" sz="1200" dirty="0"/>
                <a:t> the « LOC » </a:t>
              </a:r>
              <a:r>
                <a:rPr lang="fr-FR" sz="1200" dirty="0" err="1"/>
                <a:t>column</a:t>
              </a:r>
              <a:endParaRPr lang="fr-FR" sz="1200" dirty="0"/>
            </a:p>
            <a:p>
              <a:r>
                <a:rPr lang="fr-FR" sz="1200" dirty="0"/>
                <a:t>(by default the « LOC » </a:t>
              </a:r>
              <a:r>
                <a:rPr lang="fr-FR" sz="1200" dirty="0" err="1"/>
                <a:t>column</a:t>
              </a:r>
              <a:r>
                <a:rPr lang="fr-FR" sz="1200" dirty="0"/>
                <a:t> </a:t>
              </a:r>
              <a:r>
                <a:rPr lang="fr-FR" sz="1200" dirty="0" err="1"/>
                <a:t>is</a:t>
              </a:r>
              <a:r>
                <a:rPr lang="fr-FR" sz="1200" dirty="0"/>
                <a:t> </a:t>
              </a:r>
              <a:r>
                <a:rPr lang="fr-FR" sz="1200" dirty="0" err="1"/>
                <a:t>shown</a:t>
              </a:r>
              <a:r>
                <a:rPr lang="fr-FR" sz="1200" dirty="0"/>
                <a:t>)</a:t>
              </a:r>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424936" cy="2160240"/>
            <a:chOff x="1919536" y="3861048"/>
            <a:chExt cx="8424936"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[3]</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[4]</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 – [5]</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[6]</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 [7]</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[8]</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[9]</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[10]</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[11]</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
        <p:nvSpPr>
          <p:cNvPr id="11" name="TextBox 10">
            <a:extLst>
              <a:ext uri="{FF2B5EF4-FFF2-40B4-BE49-F238E27FC236}">
                <a16:creationId xmlns:a16="http://schemas.microsoft.com/office/drawing/2014/main" id="{98C1CB53-EE41-452F-AE41-FA760A719630}"/>
              </a:ext>
            </a:extLst>
          </p:cNvPr>
          <p:cNvSpPr txBox="1"/>
          <p:nvPr/>
        </p:nvSpPr>
        <p:spPr>
          <a:xfrm>
            <a:off x="8330828" y="1700788"/>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[12]</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(by default COUNT=7)</a:t>
              </a:r>
            </a:p>
            <a:p>
              <a:r>
                <a:rPr lang="en-US" sz="1100" dirty="0"/>
                <a:t>where N is the limit number of shown item ; if COUNT options isn’t indicated, no limit is applied</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
          <p:cNvGraphicFramePr>
            <a:graphicFrameLocks noGrp="1"/>
          </p:cNvGraphicFramePr>
          <p:nvPr>
            <p:extLst>
              <p:ext uri="{D42A27DB-BD31-4B8C-83A1-F6EECF244321}">
                <p14:modId xmlns:p14="http://schemas.microsoft.com/office/powerpoint/2010/main" val="3063258720"/>
              </p:ext>
            </p:extLst>
          </p:nvPr>
        </p:nvGraphicFramePr>
        <p:xfrm>
          <a:off x="2279575" y="3459162"/>
          <a:ext cx="7632847" cy="2151193"/>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216024">
                <a:tc>
                  <a:txBody>
                    <a:bodyPr/>
                    <a:lstStyle/>
                    <a:p>
                      <a:pPr>
                        <a:lnSpc>
                          <a:spcPct val="115000"/>
                        </a:lnSpc>
                        <a:spcAft>
                          <a:spcPts val="0"/>
                        </a:spcAft>
                      </a:pPr>
                      <a:r>
                        <a:rPr lang="fr-FR" sz="1000" dirty="0"/>
                        <a:t>Criticality</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Weight</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Grade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Technical Criteria</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Rule Name</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 Violations</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dirty="0"/>
                        <a:t>Total</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µ</a:t>
                      </a:r>
                      <a:endParaRPr lang="fr-FR" sz="1100" dirty="0">
                        <a:solidFill>
                          <a:schemeClr val="accent3">
                            <a:lumMod val="50000"/>
                          </a:schemeClr>
                        </a:solidFill>
                        <a:latin typeface="Wingdings" pitchFamily="2" charset="2"/>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µ</a:t>
                      </a: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Wingdings" pitchFamily="2" charset="2"/>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[13]</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[14]</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[15]</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 [16]</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 – [17]</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 [18]</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 [19]</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 [20]</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50296"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203132"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0296" y="426542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p:txBody>
        </p:sp>
        <p:sp>
          <p:nvSpPr>
            <p:cNvPr id="23" name="TextBox 22"/>
            <p:cNvSpPr txBox="1"/>
            <p:nvPr/>
          </p:nvSpPr>
          <p:spPr>
            <a:xfrm>
              <a:off x="2619914"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264545"/>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461524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458112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[21]</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 [22]</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 [23]</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 [24]</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[25]</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 [26]</a:t>
            </a:r>
          </a:p>
        </p:txBody>
      </p:sp>
    </p:spTree>
    <p:extLst>
      <p:ext uri="{BB962C8B-B14F-4D97-AF65-F5344CB8AC3E}">
        <p14:creationId xmlns:p14="http://schemas.microsoft.com/office/powerpoint/2010/main" val="18038427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 [27]</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 [28]</a:t>
            </a:r>
          </a:p>
        </p:txBody>
      </p:sp>
    </p:spTree>
    <p:extLst>
      <p:ext uri="{BB962C8B-B14F-4D97-AF65-F5344CB8AC3E}">
        <p14:creationId xmlns:p14="http://schemas.microsoft.com/office/powerpoint/2010/main" val="112231975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 [29]</a:t>
            </a:r>
          </a:p>
        </p:txBody>
      </p:sp>
    </p:spTree>
    <p:extLst>
      <p:ext uri="{BB962C8B-B14F-4D97-AF65-F5344CB8AC3E}">
        <p14:creationId xmlns:p14="http://schemas.microsoft.com/office/powerpoint/2010/main" val="14140802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 [30]</a:t>
            </a:r>
          </a:p>
        </p:txBody>
      </p:sp>
    </p:spTree>
    <p:extLst>
      <p:ext uri="{BB962C8B-B14F-4D97-AF65-F5344CB8AC3E}">
        <p14:creationId xmlns:p14="http://schemas.microsoft.com/office/powerpoint/2010/main" val="12213361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 [31]</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 [32]</a:t>
            </a:r>
          </a:p>
        </p:txBody>
      </p:sp>
    </p:spTree>
    <p:extLst>
      <p:ext uri="{BB962C8B-B14F-4D97-AF65-F5344CB8AC3E}">
        <p14:creationId xmlns:p14="http://schemas.microsoft.com/office/powerpoint/2010/main" val="1388325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16955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1286820536"/>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 of FPs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 [33]</a:t>
            </a:r>
          </a:p>
        </p:txBody>
      </p:sp>
    </p:spTree>
    <p:extLst>
      <p:ext uri="{BB962C8B-B14F-4D97-AF65-F5344CB8AC3E}">
        <p14:creationId xmlns:p14="http://schemas.microsoft.com/office/powerpoint/2010/main" val="39552299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[34]</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[35]</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[36]</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[37]</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a:t>
              </a:r>
              <a:r>
                <a:rPr lang="en-GB" sz="900"/>
                <a:t>is false</a:t>
              </a:r>
              <a:endParaRPr lang="en-US" sz="900" dirty="0"/>
            </a:p>
            <a:p>
              <a:pPr marL="171450" indent="-171450">
                <a:buFontTx/>
                <a:buChar char="-"/>
              </a:pP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[38]</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E3ABEAE0-BE24-42B0-A5C6-A2E88078C8E3}"/>
              </a:ext>
            </a:extLst>
          </p:cNvPr>
          <p:cNvSpPr txBox="1"/>
          <p:nvPr/>
        </p:nvSpPr>
        <p:spPr>
          <a:xfrm>
            <a:off x="8330828" y="1326624"/>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408672062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3311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parent quality standard you want the details, for example, CWE-2011-Top25 will list total, added and removed violations for standards CWE-22, CWE-78, CWE-79, CWE-89, CWE-134, CWE-327, CWE-434 and CWE-798</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endParaRPr lang="en-US" sz="1100" dirty="0"/>
            </a:p>
            <a:p>
              <a:pPr marL="171450" indent="-171450">
                <a:buFontTx/>
                <a:buChar char="-"/>
              </a:pPr>
              <a:endParaRPr lang="en-US" sz="6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061356"/>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02723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[39]</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167007762"/>
              </p:ext>
            </p:extLst>
          </p:nvPr>
        </p:nvGraphicFramePr>
        <p:xfrm>
          <a:off x="2427521" y="3806108"/>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
        <p:nvSpPr>
          <p:cNvPr id="18" name="TextBox 17">
            <a:extLst>
              <a:ext uri="{FF2B5EF4-FFF2-40B4-BE49-F238E27FC236}">
                <a16:creationId xmlns:a16="http://schemas.microsoft.com/office/drawing/2014/main" id="{14811D69-3859-4DD6-82A4-B60168685410}"/>
              </a:ext>
            </a:extLst>
          </p:cNvPr>
          <p:cNvSpPr txBox="1"/>
          <p:nvPr/>
        </p:nvSpPr>
        <p:spPr>
          <a:xfrm>
            <a:off x="8330828" y="1326624"/>
            <a:ext cx="1526380" cy="338554"/>
          </a:xfrm>
          <a:prstGeom prst="rect">
            <a:avLst/>
          </a:prstGeom>
        </p:spPr>
        <p:txBody>
          <a:bodyPr vert="horz" wrap="square" lIns="91440" tIns="45720" rIns="91440" bIns="45720" rtlCol="0" anchor="t">
            <a:noAutofit/>
          </a:bodyPr>
          <a:lstStyle/>
          <a:p>
            <a:r>
              <a:rPr lang="en-US" b="1" dirty="0">
                <a:solidFill>
                  <a:srgbClr val="FF0000"/>
                </a:solidFill>
              </a:rPr>
              <a:t>UPDATED</a:t>
            </a:r>
          </a:p>
        </p:txBody>
      </p:sp>
    </p:spTree>
    <p:extLst>
      <p:ext uri="{BB962C8B-B14F-4D97-AF65-F5344CB8AC3E}">
        <p14:creationId xmlns:p14="http://schemas.microsoft.com/office/powerpoint/2010/main" val="114049306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 [40]</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[41]</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[42]</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[43]</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3871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a:t>
            </a:r>
            <a:r>
              <a:rPr lang="en-US"/>
              <a:t>[44]</a:t>
            </a:r>
            <a:endParaRPr lang="en-US" dirty="0"/>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 of FPs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9678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66266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6161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 [45]</a:t>
            </a:r>
          </a:p>
        </p:txBody>
      </p:sp>
      <p:graphicFrame>
        <p:nvGraphicFramePr>
          <p:cNvPr id="16" name="Table 15" descr="TABLE;AET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44828335"/>
              </p:ext>
            </p:extLst>
          </p:nvPr>
        </p:nvGraphicFramePr>
        <p:xfrm>
          <a:off x="968975" y="2888223"/>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407723"/>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373603"/>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STD =  Name of the quality standard category for which you want the details per tag, for example, STIG-V4R8-CAT1 will list total, added and removed violations for cast rules associated to all tags belonged to category STIG-V4R8-CAT1 </a:t>
              </a:r>
            </a:p>
            <a:p>
              <a:pPr marL="171450" indent="-171450">
                <a:buFontTx/>
                <a:buChar char="-"/>
              </a:pPr>
              <a:r>
                <a:rPr lang="en-GB" sz="1050" b="1" dirty="0"/>
                <a:t>LBL=</a:t>
              </a:r>
              <a:r>
                <a:rPr lang="en-GB" sz="600" b="1" dirty="0"/>
                <a:t> </a:t>
              </a:r>
              <a:r>
                <a:rPr lang="en-GB" sz="1050" dirty="0"/>
                <a:t>violations or vulnerabilities (vulnerabilities if not set), this change the headers from Vulnerabilities to Violations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20190624.</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[46]</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735955880"/>
              </p:ext>
            </p:extLst>
          </p:nvPr>
        </p:nvGraphicFramePr>
        <p:xfrm>
          <a:off x="548025" y="3646636"/>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 [47]</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16847</TotalTime>
  <Words>8606</Words>
  <Application>Microsoft Office PowerPoint</Application>
  <PresentationFormat>Widescreen</PresentationFormat>
  <Paragraphs>2287</Paragraphs>
  <Slides>80</Slides>
  <Notes>2</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80</vt:i4>
      </vt:variant>
    </vt:vector>
  </HeadingPairs>
  <TitlesOfParts>
    <vt:vector size="93" baseType="lpstr">
      <vt:lpstr>Arial</vt:lpstr>
      <vt:lpstr>Bahnschrift Light</vt:lpstr>
      <vt:lpstr>Calibri</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 [1]</vt:lpstr>
      <vt:lpstr>PowerPoint Templates – Text [2]</vt:lpstr>
      <vt:lpstr>PowerPoint Templates – Text [3]</vt:lpstr>
      <vt:lpstr>PowerPoint Templates – Text [4]</vt:lpstr>
      <vt:lpstr>PowerPoint Templates – Text [5]</vt:lpstr>
      <vt:lpstr>PowerPoint Templates – Text [6]</vt:lpstr>
      <vt:lpstr>PowerPoint Templates – Text [7]</vt:lpstr>
      <vt:lpstr>PowerPoint Templates – Text [8]</vt:lpstr>
      <vt:lpstr>PowerPoint Templates – Text [9]</vt:lpstr>
      <vt:lpstr>Agenda</vt:lpstr>
      <vt:lpstr>PowerPoint Templates – Graphics [1]</vt:lpstr>
      <vt:lpstr>PowerPoint Templates – Graphics [2]</vt:lpstr>
      <vt:lpstr>PowerPoint Templates – Graphics [3]</vt:lpstr>
      <vt:lpstr>PowerPoint Templates – Graphics [4]</vt:lpstr>
      <vt:lpstr>PowerPoint Templates – Graphics [5]</vt:lpstr>
      <vt:lpstr>PowerPoint Templates – Graphics [6]</vt:lpstr>
      <vt:lpstr>PowerPoint Templates – Graphics [7]</vt:lpstr>
      <vt:lpstr>PowerPoint Templates – Graphics [8]</vt:lpstr>
      <vt:lpstr>PowerPoint Templates - Graphics [9]</vt:lpstr>
      <vt:lpstr>PowerPoint Templates – Graphics [10]</vt:lpstr>
      <vt:lpstr>PowerPoint Templates – Graphics [11]</vt:lpstr>
      <vt:lpstr>Agenda</vt:lpstr>
      <vt:lpstr>PowerPoint Templates – Tables [1]</vt:lpstr>
      <vt:lpstr>PowerPoint Templates – Tables – [2]</vt:lpstr>
      <vt:lpstr>PowerPoint Templates – Tables – [3]</vt:lpstr>
      <vt:lpstr>PowerPoint Templates – Tables – [3]</vt:lpstr>
      <vt:lpstr>PowerPoint Templates – Tables – [4]</vt:lpstr>
      <vt:lpstr>PowerPoint Templates – Tables – [5]</vt:lpstr>
      <vt:lpstr>PowerPoint Templates – Tables – [6]</vt:lpstr>
      <vt:lpstr>PowerPoint Templates – Tables – [7]</vt:lpstr>
      <vt:lpstr>PowerPoint Templates – Tables – [8]</vt:lpstr>
      <vt:lpstr>PowerPoint Templates – Tables – [9]</vt:lpstr>
      <vt:lpstr>PowerPoint Templates – Tables – [10]</vt:lpstr>
      <vt:lpstr>PowerPoint Templates – Tables – [11]</vt:lpstr>
      <vt:lpstr>PowerPoint Templates – Tables – [12]</vt:lpstr>
      <vt:lpstr>PowerPoint Templates – Tables – [13]</vt:lpstr>
      <vt:lpstr>PowerPoint Templates – Tables – [14]</vt:lpstr>
      <vt:lpstr>PowerPoint Templates – Tables – [15]</vt:lpstr>
      <vt:lpstr>PowerPoint Templates – Tables – [16]</vt:lpstr>
      <vt:lpstr>PowerPoint Templates – Tables – [17]</vt:lpstr>
      <vt:lpstr>PowerPoint Templates – Tables – [18]</vt:lpstr>
      <vt:lpstr>PowerPoint Templates – Tables [19]</vt:lpstr>
      <vt:lpstr>PowerPoint Templates – Tables [20]</vt:lpstr>
      <vt:lpstr>PowerPoint Templates – Tables [21]</vt:lpstr>
      <vt:lpstr>PowerPoint Templates – Tables [22]</vt:lpstr>
      <vt:lpstr>PowerPoint Templates – Tables [23]</vt:lpstr>
      <vt:lpstr>PowerPoint Templates – Tables [24]</vt:lpstr>
      <vt:lpstr>PowerPoint Templates – Tables [25]</vt:lpstr>
      <vt:lpstr>PowerPoint Templates – Tables [26]</vt:lpstr>
      <vt:lpstr>PowerPoint Templates – Tables [27]</vt:lpstr>
      <vt:lpstr>PowerPoint Templates – Tables [28]</vt:lpstr>
      <vt:lpstr>PowerPoint Templates – Tables [29]</vt:lpstr>
      <vt:lpstr>PowerPoint Templates – Tables [30]</vt:lpstr>
      <vt:lpstr>PowerPoint Templates – Tables [31]</vt:lpstr>
      <vt:lpstr>PowerPoint Templates – Tables [32]</vt:lpstr>
      <vt:lpstr>PowerPoint Templates – Tables [33]</vt:lpstr>
      <vt:lpstr>PowerPoint Templates – Tables [34]</vt:lpstr>
      <vt:lpstr>PowerPoint Templates – Tables [35]</vt:lpstr>
      <vt:lpstr>PowerPoint Templates – Tables [36]</vt:lpstr>
      <vt:lpstr>PowerPoint Templates – Tables [37]</vt:lpstr>
      <vt:lpstr>PowerPoint Templates – Tables [38]</vt:lpstr>
      <vt:lpstr>PowerPoint Templates – Tables [39]</vt:lpstr>
      <vt:lpstr>PowerPoint Templates – Tables [40]</vt:lpstr>
      <vt:lpstr>PowerPoint Templates – Tables [41]</vt:lpstr>
      <vt:lpstr>PowerPoint Templates – Tables [42]</vt:lpstr>
      <vt:lpstr>PowerPoint Templates – Tables [43]</vt:lpstr>
      <vt:lpstr>PowerPoint Templates – Tables [44]</vt:lpstr>
      <vt:lpstr>PowerPoint Templates – Tables [45]</vt:lpstr>
      <vt:lpstr>PowerPoint Templates – Tables [46]</vt:lpstr>
      <vt:lpstr>PowerPoint Templates – Tables [47]</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711</cp:revision>
  <dcterms:created xsi:type="dcterms:W3CDTF">2016-10-16T15:51:34Z</dcterms:created>
  <dcterms:modified xsi:type="dcterms:W3CDTF">2019-12-03T07:54:46Z</dcterms:modified>
</cp:coreProperties>
</file>