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4"/>
  </p:notesMasterIdLst>
  <p:handoutMasterIdLst>
    <p:handoutMasterId r:id="rId85"/>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45" r:id="rId20"/>
    <p:sldId id="532" r:id="rId21"/>
    <p:sldId id="276" r:id="rId22"/>
    <p:sldId id="275" r:id="rId23"/>
    <p:sldId id="274" r:id="rId24"/>
    <p:sldId id="277" r:id="rId25"/>
    <p:sldId id="279" r:id="rId26"/>
    <p:sldId id="297" r:id="rId27"/>
    <p:sldId id="278" r:id="rId28"/>
    <p:sldId id="300" r:id="rId29"/>
    <p:sldId id="316" r:id="rId30"/>
    <p:sldId id="334" r:id="rId31"/>
    <p:sldId id="335" r:id="rId32"/>
    <p:sldId id="544" r:id="rId33"/>
    <p:sldId id="533" r:id="rId34"/>
    <p:sldId id="280" r:id="rId35"/>
    <p:sldId id="281" r:id="rId36"/>
    <p:sldId id="320" r:id="rId37"/>
    <p:sldId id="304" r:id="rId38"/>
    <p:sldId id="305" r:id="rId39"/>
    <p:sldId id="282" r:id="rId40"/>
    <p:sldId id="283" r:id="rId41"/>
    <p:sldId id="302" r:id="rId42"/>
    <p:sldId id="284" r:id="rId43"/>
    <p:sldId id="303" r:id="rId44"/>
    <p:sldId id="285" r:id="rId45"/>
    <p:sldId id="286" r:id="rId46"/>
    <p:sldId id="287" r:id="rId47"/>
    <p:sldId id="288" r:id="rId48"/>
    <p:sldId id="301" r:id="rId49"/>
    <p:sldId id="330" r:id="rId50"/>
    <p:sldId id="289" r:id="rId51"/>
    <p:sldId id="290" r:id="rId52"/>
    <p:sldId id="291" r:id="rId53"/>
    <p:sldId id="292" r:id="rId54"/>
    <p:sldId id="293" r:id="rId55"/>
    <p:sldId id="296" r:id="rId56"/>
    <p:sldId id="298" r:id="rId57"/>
    <p:sldId id="299" r:id="rId58"/>
    <p:sldId id="307" r:id="rId59"/>
    <p:sldId id="309" r:id="rId60"/>
    <p:sldId id="310" r:id="rId61"/>
    <p:sldId id="312" r:id="rId62"/>
    <p:sldId id="313" r:id="rId63"/>
    <p:sldId id="314" r:id="rId64"/>
    <p:sldId id="315" r:id="rId65"/>
    <p:sldId id="327" r:id="rId66"/>
    <p:sldId id="328" r:id="rId67"/>
    <p:sldId id="329" r:id="rId68"/>
    <p:sldId id="331" r:id="rId69"/>
    <p:sldId id="336" r:id="rId70"/>
    <p:sldId id="337" r:id="rId71"/>
    <p:sldId id="338" r:id="rId72"/>
    <p:sldId id="534" r:id="rId73"/>
    <p:sldId id="535" r:id="rId74"/>
    <p:sldId id="536" r:id="rId75"/>
    <p:sldId id="537" r:id="rId76"/>
    <p:sldId id="538" r:id="rId77"/>
    <p:sldId id="539" r:id="rId78"/>
    <p:sldId id="540" r:id="rId79"/>
    <p:sldId id="541" r:id="rId80"/>
    <p:sldId id="542" r:id="rId81"/>
    <p:sldId id="543" r:id="rId82"/>
    <p:sldId id="317"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45"/>
            <p14:sldId id="532"/>
            <p14:sldId id="276"/>
            <p14:sldId id="275"/>
            <p14:sldId id="274"/>
            <p14:sldId id="277"/>
            <p14:sldId id="279"/>
            <p14:sldId id="297"/>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75970" autoAdjust="0"/>
  </p:normalViewPr>
  <p:slideViewPr>
    <p:cSldViewPr snapToGrid="0" snapToObjects="1" showGuides="1">
      <p:cViewPr varScale="1">
        <p:scale>
          <a:sx n="104" d="100"/>
          <a:sy n="104" d="100"/>
        </p:scale>
        <p:origin x="144" y="324"/>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5/11/2021</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5/11/2021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64</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3.xml"/><Relationship Id="rId5" Type="http://schemas.openxmlformats.org/officeDocument/2006/relationships/slide" Target="slide9.xml"/><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20.xml"/><Relationship Id="rId5" Type="http://schemas.openxmlformats.org/officeDocument/2006/relationships/slide" Target="slide9.xml"/><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1"/>
            <a:ext cx="8212400" cy="5197779"/>
            <a:chOff x="1844040" y="3479800"/>
            <a:chExt cx="8212400" cy="2007702"/>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007702"/>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622508"/>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3873102" y="5040472"/>
              <a:ext cx="436338" cy="158637"/>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61345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3767187"/>
              <a:ext cx="6381152" cy="11769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Rule Id, </a:t>
              </a:r>
              <a:r>
                <a:rPr lang="fr-FR" sz="1200" dirty="0" err="1"/>
                <a:t>Technical</a:t>
              </a:r>
              <a:r>
                <a:rPr lang="fr-FR" sz="1200" dirty="0"/>
                <a:t> </a:t>
              </a:r>
              <a:r>
                <a:rPr lang="fr-FR" sz="1200" dirty="0" err="1"/>
                <a:t>criterion</a:t>
              </a:r>
              <a:r>
                <a:rPr lang="fr-FR" sz="1200" dirty="0"/>
                <a:t> ID, Business </a:t>
              </a:r>
              <a:r>
                <a:rPr lang="fr-FR" sz="1200" dirty="0" err="1"/>
                <a:t>Criterion</a:t>
              </a:r>
              <a:r>
                <a:rPr lang="fr-FR" sz="1200" dirty="0"/>
                <a:t> ID, </a:t>
              </a:r>
              <a:r>
                <a:rPr lang="fr-FR" sz="1200" dirty="0" err="1"/>
                <a:t>Sizing</a:t>
              </a:r>
              <a:r>
                <a:rPr lang="fr-FR" sz="1200" dirty="0"/>
                <a:t> </a:t>
              </a:r>
              <a:r>
                <a:rPr lang="fr-FR" sz="1200" dirty="0" err="1"/>
                <a:t>Measure</a:t>
              </a:r>
              <a:r>
                <a:rPr lang="fr-FR" sz="1200" dirty="0"/>
                <a:t> Id, Background </a:t>
              </a:r>
              <a:r>
                <a:rPr lang="fr-FR" sz="1200" dirty="0" err="1"/>
                <a:t>fact</a:t>
              </a:r>
              <a:r>
                <a:rPr lang="fr-FR" sz="1200" dirty="0"/>
                <a:t> Id or </a:t>
              </a:r>
              <a:r>
                <a:rPr lang="fr-FR" sz="1200" dirty="0" err="1"/>
                <a:t>Category</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a:t>
              </a:r>
            </a:p>
            <a:p>
              <a:pPr algn="l"/>
              <a:r>
                <a:rPr lang="en-US" sz="1200" b="1" dirty="0"/>
                <a:t>MODULE</a:t>
              </a:r>
              <a:r>
                <a:rPr lang="en-US" sz="1200" dirty="0"/>
                <a:t>=name of the module for which you want the metric evolution (optional)</a:t>
              </a:r>
            </a:p>
            <a:p>
              <a:pPr algn="l"/>
              <a:r>
                <a:rPr lang="en-US" sz="1200" b="1" dirty="0"/>
                <a:t>TECHNO</a:t>
              </a:r>
              <a:r>
                <a:rPr lang="en-US" sz="1200" dirty="0"/>
                <a:t>=name of the technology for which you want the metric evolution (optional)</a:t>
              </a:r>
            </a:p>
            <a:p>
              <a:pPr algn="l"/>
              <a:r>
                <a:rPr lang="en-US" sz="1200" b="1" dirty="0"/>
                <a:t>PARAMS</a:t>
              </a:r>
              <a:r>
                <a:rPr lang="en-US" sz="1200" dirty="0"/>
                <a:t>=SZ a SZ b, (SZ for sizing measure or category, QR for quality rule, BF for background fact)</a:t>
              </a:r>
              <a:br>
                <a:rPr lang="en-US" sz="1200" dirty="0"/>
              </a:br>
              <a:r>
                <a:rPr lang="en-US" sz="1200" b="1" dirty="0"/>
                <a:t>EXPR</a:t>
              </a:r>
              <a:r>
                <a:rPr lang="en-US" sz="1200" dirty="0"/>
                <a:t>=a/b, (operators can be +, -, *, / , (, ) )</a:t>
              </a:r>
            </a:p>
            <a:p>
              <a:pPr algn="l"/>
              <a:r>
                <a:rPr lang="en-US" sz="1200" i="1" dirty="0">
                  <a:solidFill>
                    <a:schemeClr val="bg1">
                      <a:lumMod val="50000"/>
                    </a:schemeClr>
                  </a:solidFill>
                </a:rPr>
                <a:t>    a=</a:t>
              </a:r>
              <a:r>
                <a:rPr lang="en-US" sz="1200" i="1" dirty="0" err="1">
                  <a:solidFill>
                    <a:schemeClr val="bg1">
                      <a:lumMod val="50000"/>
                    </a:schemeClr>
                  </a:solidFill>
                </a:rPr>
                <a:t>MetricId</a:t>
              </a:r>
              <a:r>
                <a:rPr lang="en-US" sz="1200" i="1" dirty="0">
                  <a:solidFill>
                    <a:schemeClr val="bg1">
                      <a:lumMod val="50000"/>
                    </a:schemeClr>
                  </a:solidFill>
                </a:rPr>
                <a:t>, (sample 67011 – all critical violations)</a:t>
              </a:r>
            </a:p>
            <a:p>
              <a:pPr algn="l"/>
              <a:r>
                <a:rPr lang="en-US" sz="1200" dirty="0"/>
                <a:t>    </a:t>
              </a:r>
              <a:r>
                <a:rPr lang="en-US" sz="1200" i="1" dirty="0">
                  <a:solidFill>
                    <a:schemeClr val="bg1">
                      <a:lumMod val="50000"/>
                    </a:schemeClr>
                  </a:solidFill>
                </a:rPr>
                <a:t>b=</a:t>
              </a:r>
              <a:r>
                <a:rPr lang="en-US" sz="1200" i="1" dirty="0" err="1">
                  <a:solidFill>
                    <a:schemeClr val="bg1">
                      <a:lumMod val="50000"/>
                    </a:schemeClr>
                  </a:solidFill>
                </a:rPr>
                <a:t>MetricId</a:t>
              </a:r>
              <a:r>
                <a:rPr lang="en-US" sz="1200" i="1" dirty="0">
                  <a:solidFill>
                    <a:schemeClr val="bg1">
                      <a:lumMod val="50000"/>
                    </a:schemeClr>
                  </a:solidFill>
                </a:rPr>
                <a:t>, (sample 10202 – Total AFP)</a:t>
              </a:r>
            </a:p>
            <a:p>
              <a:pPr algn="l"/>
              <a:endParaRPr lang="en-US" sz="1200" dirty="0"/>
            </a:p>
            <a:p>
              <a:pPr algn="l"/>
              <a:r>
                <a:rPr lang="en-US" sz="1200" dirty="0"/>
                <a:t>Either ID, either PARAMS and EXPR for custom expression should be specified.</a:t>
              </a:r>
            </a:p>
            <a:p>
              <a:r>
                <a:rPr lang="en-US" sz="1200" dirty="0"/>
                <a:t>If no module and no technology this is the value for the application that is taken.</a:t>
              </a:r>
              <a:endParaRPr lang="fr-FR" sz="1200" dirty="0"/>
            </a:p>
            <a:p>
              <a:endParaRPr lang="fr-FR" sz="1200" dirty="0"/>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3767185"/>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4370680" y="5046634"/>
              <a:ext cx="2567718" cy="152475"/>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ID=10151,FORMAT=N0,SNAPSHOT=PREVIOUS">
              <a:extLst>
                <a:ext uri="{FF2B5EF4-FFF2-40B4-BE49-F238E27FC236}">
                  <a16:creationId xmlns:a16="http://schemas.microsoft.com/office/drawing/2014/main" id="{2311B9A8-10BF-44C1-8025-65EF2A1D594A}"/>
                </a:ext>
              </a:extLst>
            </p:cNvPr>
            <p:cNvSpPr txBox="1"/>
            <p:nvPr/>
          </p:nvSpPr>
          <p:spPr>
            <a:xfrm>
              <a:off x="4450717" y="5038912"/>
              <a:ext cx="2736304" cy="2180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or </a:t>
              </a:r>
              <a:r>
                <a:rPr lang="en-US" sz="1050" dirty="0" err="1"/>
                <a:t>category,QR</a:t>
              </a:r>
              <a:r>
                <a:rPr lang="en-US" sz="1050" dirty="0"/>
                <a:t>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099111" y="3891416"/>
              <a:ext cx="5832648" cy="122341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a:p>
              <a:endParaRPr lang="en-GB" sz="1050" dirty="0"/>
            </a:p>
            <a:p>
              <a:r>
                <a:rPr lang="en-GB" sz="1050" dirty="0"/>
                <a:t>You can put a category id instead of a sizing measure, for example 65104 for  very large size artifact.</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[10]</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646495" y="1441127"/>
            <a:ext cx="8212400" cy="4389221"/>
            <a:chOff x="1844040" y="3479800"/>
            <a:chExt cx="8212400" cy="2945225"/>
          </a:xfrm>
        </p:grpSpPr>
        <p:sp>
          <p:nvSpPr>
            <p:cNvPr id="12" name="Rounded Rectangle 11"/>
            <p:cNvSpPr/>
            <p:nvPr/>
          </p:nvSpPr>
          <p:spPr>
            <a:xfrm>
              <a:off x="1988056" y="3479800"/>
              <a:ext cx="8068384" cy="2945225"/>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32313"/>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600295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23257"/>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54393"/>
              <a:ext cx="6381152" cy="167282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 or </a:t>
              </a:r>
              <a:r>
                <a:rPr lang="fr-FR" sz="1200" dirty="0" err="1"/>
                <a:t>category</a:t>
              </a:r>
              <a:endParaRPr lang="fr-FR" sz="1200" dirty="0"/>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en-US" sz="1200" b="1" dirty="0"/>
                <a:t>PARAMS</a:t>
              </a:r>
              <a:r>
                <a:rPr lang="en-US" sz="1200" dirty="0"/>
                <a:t>=SZ a SZ b, (SZ for sizing measure or category (new), QR for quality rule, BF for background fact)</a:t>
              </a:r>
            </a:p>
            <a:p>
              <a:r>
                <a:rPr lang="en-US" sz="1200" b="1" dirty="0"/>
                <a:t>EXPR</a:t>
              </a:r>
              <a:r>
                <a:rPr lang="en-US" sz="1200" dirty="0"/>
                <a:t>=a/b, (operators can be +, -, *, / , (, ) )</a:t>
              </a:r>
            </a:p>
            <a:p>
              <a:r>
                <a:rPr lang="en-US" sz="1200" dirty="0"/>
                <a:t>- a=</a:t>
              </a:r>
              <a:r>
                <a:rPr lang="en-US" sz="1200" dirty="0" err="1"/>
                <a:t>MetricId</a:t>
              </a:r>
              <a:r>
                <a:rPr lang="en-US" sz="1200" dirty="0"/>
                <a:t> (sample 67011 – all critical violations),</a:t>
              </a:r>
            </a:p>
            <a:p>
              <a:r>
                <a:rPr lang="en-US" sz="1200" dirty="0"/>
                <a:t>- b=</a:t>
              </a:r>
              <a:r>
                <a:rPr lang="en-US" sz="1200" dirty="0" err="1"/>
                <a:t>MetricID</a:t>
              </a:r>
              <a:r>
                <a:rPr lang="en-US" sz="1200" dirty="0"/>
                <a:t> (sample 10202 – Total AFP),</a:t>
              </a:r>
            </a:p>
            <a:p>
              <a:r>
                <a:rPr lang="fr-FR" sz="1200" dirty="0" err="1"/>
                <a:t>Either</a:t>
              </a:r>
              <a:r>
                <a:rPr lang="fr-FR" sz="1200" dirty="0"/>
                <a:t> ID, </a:t>
              </a:r>
              <a:r>
                <a:rPr lang="fr-FR" sz="1200" dirty="0" err="1"/>
                <a:t>either</a:t>
              </a:r>
              <a:r>
                <a:rPr lang="fr-FR" sz="1200" dirty="0"/>
                <a:t> PARAMS and EXPR (for custom expression) </a:t>
              </a:r>
              <a:r>
                <a:rPr lang="fr-FR" sz="1200" dirty="0" err="1"/>
                <a:t>should</a:t>
              </a:r>
              <a:r>
                <a:rPr lang="fr-FR" sz="1200" dirty="0"/>
                <a:t> </a:t>
              </a:r>
              <a:r>
                <a:rPr lang="fr-FR" sz="1200" dirty="0" err="1"/>
                <a:t>be</a:t>
              </a:r>
              <a:r>
                <a:rPr lang="fr-FR" sz="1200" dirty="0"/>
                <a:t> </a:t>
              </a:r>
              <a:r>
                <a:rPr lang="fr-FR" sz="1200" dirty="0" err="1"/>
                <a:t>specified</a:t>
              </a:r>
              <a:endParaRPr lang="fr-FR" sz="1200" dirty="0"/>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54392"/>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6009116"/>
              <a:ext cx="2567718" cy="230147"/>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988431"/>
              <a:ext cx="2736304" cy="2508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spTree>
    <p:extLst>
      <p:ext uri="{BB962C8B-B14F-4D97-AF65-F5344CB8AC3E}">
        <p14:creationId xmlns:p14="http://schemas.microsoft.com/office/powerpoint/2010/main" val="25006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[12]</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81588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a:p>
              <a:r>
                <a:rPr lang="fr-FR" sz="1400" dirty="0"/>
                <a:t>PREVIOUS=YES|NO to display the AFP value for </a:t>
              </a:r>
              <a:r>
                <a:rPr lang="fr-FR" sz="1400" dirty="0" err="1"/>
                <a:t>previous</a:t>
              </a:r>
              <a:r>
                <a:rPr lang="fr-FR" sz="1400" dirty="0"/>
                <a:t> snapshot (no by default)</a:t>
              </a:r>
            </a:p>
            <a:p>
              <a:r>
                <a:rPr lang="fr-FR" sz="1400" dirty="0"/>
                <a:t>ZERO=YES|NO to display the </a:t>
              </a:r>
              <a:r>
                <a:rPr lang="fr-FR" sz="1400" dirty="0" err="1"/>
                <a:t>function</a:t>
              </a:r>
              <a:r>
                <a:rPr lang="fr-FR" sz="1400" dirty="0"/>
                <a:t> </a:t>
              </a:r>
              <a:r>
                <a:rPr lang="fr-FR" sz="1400" dirty="0" err="1"/>
                <a:t>with</a:t>
              </a:r>
              <a:r>
                <a:rPr lang="fr-FR" sz="1400" dirty="0"/>
                <a:t> 0 AFP (yes by default)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610344564"/>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AFP</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79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fr-FR" sz="1100" b="1" i="0" dirty="0"/>
                <a:t>PREVIOUS=YES|NO </a:t>
              </a:r>
              <a:r>
                <a:rPr lang="fr-FR" sz="1100" i="0" dirty="0"/>
                <a:t>to display the AEP value for </a:t>
              </a:r>
              <a:r>
                <a:rPr lang="fr-FR" sz="1100" i="0" dirty="0" err="1"/>
                <a:t>previous</a:t>
              </a:r>
              <a:r>
                <a:rPr lang="fr-FR" sz="1100" i="0" dirty="0"/>
                <a:t> snapshot (no by default)</a:t>
              </a:r>
            </a:p>
            <a:p>
              <a:pPr marL="171450" indent="-171450">
                <a:buFont typeface="Arial" panose="020B0604020202020204" pitchFamily="34" charset="0"/>
                <a:buChar char="•"/>
              </a:pP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242649696"/>
              </p:ext>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Calibri" panose="020F0502020204030204" pitchFamily="34" charset="0"/>
                        </a:rPr>
                        <a:t>AE</a:t>
                      </a:r>
                      <a:r>
                        <a:rPr lang="en-US" sz="1000" dirty="0">
                          <a:effectLst/>
                          <a:latin typeface="Calibri" panose="020F0502020204030204" pitchFamily="34" charset="0"/>
                          <a:ea typeface="Calibri" panose="020F0502020204030204" pitchFamily="34" charset="0"/>
                          <a:cs typeface="Calibri" panose="020F0502020204030204" pitchFamily="34" charset="0"/>
                        </a:rPr>
                        <a:t>P</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8393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8052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en-US" sz="1100" b="1" i="0" dirty="0"/>
                <a:t>FORMAT</a:t>
              </a:r>
              <a:r>
                <a:rPr lang="en-US" sz="1100" i="0" dirty="0"/>
                <a:t>: The number of decimals for effort complexity, ratio and AETP count (N2 for 2 decimals, N5 for 5 decimals), by default N2.</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COUNT=10,FORMAT=N2">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003265293"/>
              </p:ext>
            </p:extLst>
          </p:nvPr>
        </p:nvGraphicFramePr>
        <p:xfrm>
          <a:off x="961708" y="3055139"/>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174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5833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17003</TotalTime>
  <Words>9354</Words>
  <Application>Microsoft Office PowerPoint</Application>
  <PresentationFormat>Widescreen</PresentationFormat>
  <Paragraphs>2327</Paragraphs>
  <Slides>82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82</vt:i4>
      </vt:variant>
    </vt:vector>
  </HeadingPairs>
  <TitlesOfParts>
    <vt:vector size="95"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 – Text [10]</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 – Graphics [12]</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753</cp:revision>
  <dcterms:created xsi:type="dcterms:W3CDTF">2016-10-16T15:51:34Z</dcterms:created>
  <dcterms:modified xsi:type="dcterms:W3CDTF">2021-05-11T05:58:44Z</dcterms:modified>
</cp:coreProperties>
</file>