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3"/>
  </p:notesMasterIdLst>
  <p:sldIdLst>
    <p:sldId id="262" r:id="rId7"/>
    <p:sldId id="263" r:id="rId8"/>
    <p:sldId id="264" r:id="rId9"/>
    <p:sldId id="265" r:id="rId10"/>
    <p:sldId id="266" r:id="rId11"/>
    <p:sldId id="267" r:id="rId12"/>
    <p:sldId id="268" r:id="rId13"/>
    <p:sldId id="270" r:id="rId14"/>
    <p:sldId id="271" r:id="rId15"/>
    <p:sldId id="321" r:id="rId16"/>
    <p:sldId id="324" r:id="rId17"/>
    <p:sldId id="334" r:id="rId18"/>
    <p:sldId id="295" r:id="rId19"/>
    <p:sldId id="276" r:id="rId20"/>
    <p:sldId id="279" r:id="rId21"/>
    <p:sldId id="331" r:id="rId22"/>
    <p:sldId id="297" r:id="rId23"/>
    <p:sldId id="336" r:id="rId24"/>
    <p:sldId id="294" r:id="rId25"/>
    <p:sldId id="280" r:id="rId26"/>
    <p:sldId id="332" r:id="rId27"/>
    <p:sldId id="303" r:id="rId28"/>
    <p:sldId id="335" r:id="rId29"/>
    <p:sldId id="337" r:id="rId30"/>
    <p:sldId id="333" r:id="rId31"/>
    <p:sldId id="318"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94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24/03/2020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24/03/2020</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4050807"/>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3212611895"/>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43426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 &amp; PF_TABLE_RELEASE_PERFORMANCE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Generic 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PF_TABLE_RELEASE_PERFORMANCE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ID=ID1|ID2|ID3… where </a:t>
            </a:r>
            <a:r>
              <a:rPr lang="en-US" sz="1200" dirty="0" err="1"/>
              <a:t>Idx</a:t>
            </a:r>
            <a:r>
              <a:rPr lang="en-US" sz="1200" dirty="0"/>
              <a:t> is the metric id of the quality indicator (BC, TC or QR) to assess</a:t>
            </a:r>
          </a:p>
          <a:p>
            <a:r>
              <a:rPr lang="en-US" sz="1200" dirty="0"/>
              <a:t>TARGETS=T1|T2|T3… where Tx is a target to fix regarding each line, if only one target, it will be used for all metrics</a:t>
            </a:r>
          </a:p>
          <a:p>
            <a:r>
              <a:rPr lang="en-US" sz="1200" dirty="0"/>
              <a:t>SLA=X|Y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ABLE_RELEASE_PERFORMANCE;ID=60017|66068|4554|7780,TARGETS=3.00,SLA=2|5"/>
          <p:cNvGraphicFramePr>
            <a:graphicFrameLocks noGrp="1"/>
          </p:cNvGraphicFramePr>
          <p:nvPr>
            <p:extLst>
              <p:ext uri="{D42A27DB-BD31-4B8C-83A1-F6EECF244321}">
                <p14:modId xmlns:p14="http://schemas.microsoft.com/office/powerpoint/2010/main" val="4280737692"/>
              </p:ext>
            </p:extLst>
          </p:nvPr>
        </p:nvGraphicFramePr>
        <p:xfrm>
          <a:off x="755576" y="4550803"/>
          <a:ext cx="7783158" cy="1783352"/>
        </p:xfrm>
        <a:graphic>
          <a:graphicData uri="http://schemas.openxmlformats.org/drawingml/2006/table">
            <a:tbl>
              <a:tblPr firstCol="1" bandRow="1">
                <a:tableStyleId>{6E25E649-3F16-4E02-A733-19D2CDBF48F0}</a:tableStyleId>
              </a:tblPr>
              <a:tblGrid>
                <a:gridCol w="2993522">
                  <a:extLst>
                    <a:ext uri="{9D8B030D-6E8A-4147-A177-3AD203B41FA5}">
                      <a16:colId xmlns:a16="http://schemas.microsoft.com/office/drawing/2014/main" val="20000"/>
                    </a:ext>
                  </a:extLst>
                </a:gridCol>
                <a:gridCol w="1372640">
                  <a:extLst>
                    <a:ext uri="{9D8B030D-6E8A-4147-A177-3AD203B41FA5}">
                      <a16:colId xmlns:a16="http://schemas.microsoft.com/office/drawing/2014/main" val="20001"/>
                    </a:ext>
                  </a:extLst>
                </a:gridCol>
                <a:gridCol w="1138998">
                  <a:extLst>
                    <a:ext uri="{9D8B030D-6E8A-4147-A177-3AD203B41FA5}">
                      <a16:colId xmlns:a16="http://schemas.microsoft.com/office/drawing/2014/main" val="20002"/>
                    </a:ext>
                  </a:extLst>
                </a:gridCol>
                <a:gridCol w="949165">
                  <a:extLst>
                    <a:ext uri="{9D8B030D-6E8A-4147-A177-3AD203B41FA5}">
                      <a16:colId xmlns:a16="http://schemas.microsoft.com/office/drawing/2014/main" val="20003"/>
                    </a:ext>
                  </a:extLst>
                </a:gridCol>
                <a:gridCol w="1328833">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Total Quality Index</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Efficiency - Expensive Calls in Loops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large Classes - too many Methods (JEE) (4554)</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Classes with a very low comment/code ratio (7780)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2379241525"/>
                  </a:ext>
                </a:extLst>
              </a:tr>
            </a:tbl>
          </a:graphicData>
        </a:graphic>
      </p:graphicFrame>
      <p:sp>
        <p:nvSpPr>
          <p:cNvPr id="19" name="TextBox 18"/>
          <p:cNvSpPr txBox="1"/>
          <p:nvPr/>
        </p:nvSpPr>
        <p:spPr>
          <a:xfrm>
            <a:off x="1239152" y="270892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777512"/>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
        <p:nvSpPr>
          <p:cNvPr id="2" name="TextBox 1">
            <a:extLst>
              <a:ext uri="{FF2B5EF4-FFF2-40B4-BE49-F238E27FC236}">
                <a16:creationId xmlns:a16="http://schemas.microsoft.com/office/drawing/2014/main" id="{F912DBB0-DFAA-4F53-81AA-BCAA81737FD9}"/>
              </a:ext>
            </a:extLst>
          </p:cNvPr>
          <p:cNvSpPr txBox="1"/>
          <p:nvPr/>
        </p:nvSpPr>
        <p:spPr>
          <a:xfrm>
            <a:off x="7414121" y="1027185"/>
            <a:ext cx="864096" cy="461665"/>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en-US" sz="2400" b="1" dirty="0">
                <a:solidFill>
                  <a:srgbClr val="FF0000"/>
                </a:solidFill>
                <a:latin typeface="+mn-lt"/>
                <a:cs typeface="Arial" pitchFamily="34" charset="0"/>
              </a:rPr>
              <a:t>NEW</a:t>
            </a:r>
          </a:p>
        </p:txBody>
      </p:sp>
    </p:spTree>
    <p:extLst>
      <p:ext uri="{BB962C8B-B14F-4D97-AF65-F5344CB8AC3E}">
        <p14:creationId xmlns:p14="http://schemas.microsoft.com/office/powerpoint/2010/main" val="4945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26</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18307</TotalTime>
  <Words>1573</Words>
  <Application>Microsoft Office PowerPoint</Application>
  <PresentationFormat>On-screen Show (4:3)</PresentationFormat>
  <Paragraphs>343</Paragraphs>
  <Slides>26</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26</vt:i4>
      </vt:variant>
    </vt:vector>
  </HeadingPairs>
  <TitlesOfParts>
    <vt:vector size="4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866</cp:revision>
  <dcterms:created xsi:type="dcterms:W3CDTF">2013-01-22T15:43:13Z</dcterms:created>
  <dcterms:modified xsi:type="dcterms:W3CDTF">2020-03-24T07:09:19Z</dcterms:modified>
</cp:coreProperties>
</file>