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33"/>
  </p:notesMasterIdLst>
  <p:sldIdLst>
    <p:sldId id="262" r:id="rId7"/>
    <p:sldId id="263" r:id="rId8"/>
    <p:sldId id="264" r:id="rId9"/>
    <p:sldId id="265" r:id="rId10"/>
    <p:sldId id="266" r:id="rId11"/>
    <p:sldId id="267" r:id="rId12"/>
    <p:sldId id="268" r:id="rId13"/>
    <p:sldId id="270" r:id="rId14"/>
    <p:sldId id="271" r:id="rId15"/>
    <p:sldId id="321" r:id="rId16"/>
    <p:sldId id="324" r:id="rId17"/>
    <p:sldId id="334" r:id="rId18"/>
    <p:sldId id="295" r:id="rId19"/>
    <p:sldId id="276" r:id="rId20"/>
    <p:sldId id="279" r:id="rId21"/>
    <p:sldId id="331" r:id="rId22"/>
    <p:sldId id="297" r:id="rId23"/>
    <p:sldId id="336" r:id="rId24"/>
    <p:sldId id="294" r:id="rId25"/>
    <p:sldId id="280" r:id="rId26"/>
    <p:sldId id="332" r:id="rId27"/>
    <p:sldId id="303" r:id="rId28"/>
    <p:sldId id="335" r:id="rId29"/>
    <p:sldId id="337" r:id="rId30"/>
    <p:sldId id="333" r:id="rId31"/>
    <p:sldId id="318"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4" d="100"/>
          <a:sy n="114" d="100"/>
        </p:scale>
        <p:origin x="161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 "$"</c:formatCode>
                <c:ptCount val="4"/>
                <c:pt idx="0">
                  <c:v>-2100</c:v>
                </c:pt>
                <c:pt idx="1">
                  <c:v>-600</c:v>
                </c:pt>
                <c:pt idx="2">
                  <c:v>-1800</c:v>
                </c:pt>
                <c:pt idx="3">
                  <c:v>-1200</c:v>
                </c:pt>
              </c:numCache>
            </c:numRef>
          </c:val>
          <c:extLst>
            <c:ext xmlns:c16="http://schemas.microsoft.com/office/drawing/2014/chart" uri="{C3380CC4-5D6E-409C-BE32-E72D297353CC}">
              <c16:uniqueId val="{00000000-B079-400E-8814-167D55B7D281}"/>
            </c:ext>
          </c:extLst>
        </c:ser>
        <c:ser>
          <c:idx val="1"/>
          <c:order val="1"/>
          <c:tx>
            <c:strRef>
              <c:f>Sheet1!$C$1</c:f>
              <c:strCache>
                <c:ptCount val="1"/>
                <c:pt idx="0">
                  <c:v>Debt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 "$"</c:formatCode>
                <c:ptCount val="4"/>
                <c:pt idx="0">
                  <c:v>2800</c:v>
                </c:pt>
                <c:pt idx="1">
                  <c:v>3200</c:v>
                </c:pt>
                <c:pt idx="2">
                  <c:v>2300</c:v>
                </c:pt>
                <c:pt idx="3">
                  <c:v>1300</c:v>
                </c:pt>
              </c:numCache>
            </c:numRef>
          </c:val>
          <c:extLst>
            <c:ext xmlns:c16="http://schemas.microsoft.com/office/drawing/2014/chart" uri="{C3380CC4-5D6E-409C-BE32-E72D297353CC}">
              <c16:uniqueId val="{00000001-B079-400E-8814-167D55B7D281}"/>
            </c:ext>
          </c:extLst>
        </c:ser>
        <c:dLbls>
          <c:showLegendKey val="0"/>
          <c:showVal val="0"/>
          <c:showCatName val="0"/>
          <c:showSerName val="0"/>
          <c:showPercent val="0"/>
          <c:showBubbleSize val="0"/>
        </c:dLbls>
        <c:gapWidth val="150"/>
        <c:overlap val="100"/>
        <c:axId val="487024024"/>
        <c:axId val="487022456"/>
      </c:barChart>
      <c:catAx>
        <c:axId val="487024024"/>
        <c:scaling>
          <c:orientation val="minMax"/>
        </c:scaling>
        <c:delete val="0"/>
        <c:axPos val="b"/>
        <c:numFmt formatCode="General" sourceLinked="1"/>
        <c:majorTickMark val="out"/>
        <c:minorTickMark val="none"/>
        <c:tickLblPos val="low"/>
        <c:spPr>
          <a:ln w="12700">
            <a:solidFill>
              <a:prstClr val="white">
                <a:lumMod val="50000"/>
              </a:prstClr>
            </a:solidFill>
          </a:ln>
        </c:spPr>
        <c:crossAx val="487022456"/>
        <c:crosses val="autoZero"/>
        <c:auto val="0"/>
        <c:lblAlgn val="ctr"/>
        <c:lblOffset val="100"/>
        <c:noMultiLvlLbl val="1"/>
      </c:catAx>
      <c:valAx>
        <c:axId val="487022456"/>
        <c:scaling>
          <c:orientation val="minMax"/>
        </c:scaling>
        <c:delete val="0"/>
        <c:axPos val="l"/>
        <c:majorGridlines/>
        <c:numFmt formatCode="#,##0\ &quot;$&quot;" sourceLinked="1"/>
        <c:majorTickMark val="cross"/>
        <c:minorTickMark val="none"/>
        <c:tickLblPos val="nextTo"/>
        <c:spPr>
          <a:ln>
            <a:solidFill>
              <a:prstClr val="white">
                <a:lumMod val="50000"/>
              </a:prstClr>
            </a:solidFill>
          </a:ln>
        </c:spPr>
        <c:crossAx val="487024024"/>
        <c:crosses val="autoZero"/>
        <c:crossBetween val="between"/>
      </c:valAx>
    </c:plotArea>
    <c:legend>
      <c:legendPos val="r"/>
      <c:layout>
        <c:manualLayout>
          <c:xMode val="edge"/>
          <c:yMode val="edge"/>
          <c:x val="0.78992605335455879"/>
          <c:y val="0.68998065871468828"/>
          <c:w val="0.18510122101578969"/>
          <c:h val="0.19724702305804406"/>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12848888181621"/>
          <c:y val="5.3362798398744228E-2"/>
          <c:w val="0.66369318170176406"/>
          <c:h val="0.59729289338221658"/>
        </c:manualLayout>
      </c:layout>
      <c:barChart>
        <c:barDir val="col"/>
        <c:grouping val="clustered"/>
        <c:varyColors val="0"/>
        <c:ser>
          <c:idx val="0"/>
          <c:order val="0"/>
          <c:tx>
            <c:strRef>
              <c:f>Sheet1!$B$1</c:f>
              <c:strCache>
                <c:ptCount val="1"/>
                <c:pt idx="0">
                  <c:v>CV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663A-40C6-8F05-C5C7EFFC7C14}"/>
            </c:ext>
          </c:extLst>
        </c:ser>
        <c:ser>
          <c:idx val="1"/>
          <c:order val="1"/>
          <c:tx>
            <c:strRef>
              <c:f>Sheet1!$C$1</c:f>
              <c:strCache>
                <c:ptCount val="1"/>
                <c:pt idx="0">
                  <c:v>CV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663A-40C6-8F05-C5C7EFFC7C14}"/>
            </c:ext>
          </c:extLst>
        </c:ser>
        <c:dLbls>
          <c:showLegendKey val="0"/>
          <c:showVal val="0"/>
          <c:showCatName val="0"/>
          <c:showSerName val="0"/>
          <c:showPercent val="0"/>
          <c:showBubbleSize val="0"/>
        </c:dLbls>
        <c:gapWidth val="150"/>
        <c:overlap val="100"/>
        <c:axId val="487022848"/>
        <c:axId val="492357792"/>
      </c:barChart>
      <c:catAx>
        <c:axId val="487022848"/>
        <c:scaling>
          <c:orientation val="minMax"/>
        </c:scaling>
        <c:delete val="0"/>
        <c:axPos val="b"/>
        <c:numFmt formatCode="General" sourceLinked="1"/>
        <c:majorTickMark val="out"/>
        <c:minorTickMark val="none"/>
        <c:tickLblPos val="low"/>
        <c:spPr>
          <a:ln w="12700">
            <a:solidFill>
              <a:prstClr val="white">
                <a:lumMod val="50000"/>
              </a:prstClr>
            </a:solidFill>
          </a:ln>
        </c:spPr>
        <c:crossAx val="492357792"/>
        <c:crosses val="autoZero"/>
        <c:auto val="0"/>
        <c:lblAlgn val="ctr"/>
        <c:lblOffset val="100"/>
        <c:noMultiLvlLbl val="1"/>
      </c:catAx>
      <c:valAx>
        <c:axId val="492357792"/>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487022848"/>
        <c:crosses val="autoZero"/>
        <c:crossBetween val="between"/>
      </c:valAx>
    </c:plotArea>
    <c:legend>
      <c:legendPos val="r"/>
      <c:layout>
        <c:manualLayout>
          <c:xMode val="edge"/>
          <c:yMode val="edge"/>
          <c:x val="1.4841098731729497E-2"/>
          <c:y val="0.7583790072707971"/>
          <c:w val="0.94393364697721571"/>
          <c:h val="0.12328558475581564"/>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CV/LOC</c:v>
                </c:pt>
              </c:strCache>
            </c:strRef>
          </c:tx>
          <c:spPr>
            <a:ln>
              <a:noFill/>
            </a:ln>
            <a:effectLst/>
            <a:scene3d>
              <a:camera prst="orthographicFront">
                <a:rot lat="0" lon="0" rev="0"/>
              </a:camera>
              <a:lightRig rig="threePt" dir="t">
                <a:rot lat="0" lon="0" rev="1200000"/>
              </a:lightRig>
            </a:scene3d>
          </c:spPr>
          <c:invertIfNegative val="0"/>
          <c:dLbls>
            <c:dLbl>
              <c:idx val="0"/>
              <c:tx>
                <c:rich>
                  <a:bodyPr/>
                  <a:lstStyle/>
                  <a:p>
                    <a:fld id="{5A7AD98C-3B53-41A3-ABF6-6335616800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677-41CB-8957-5A549F9DC177}"/>
                </c:ext>
              </c:extLst>
            </c:dLbl>
            <c:dLbl>
              <c:idx val="1"/>
              <c:tx>
                <c:rich>
                  <a:bodyPr/>
                  <a:lstStyle/>
                  <a:p>
                    <a:fld id="{E7E60121-880A-4763-B8D8-A1968C72006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D677-41CB-8957-5A549F9DC177}"/>
                </c:ext>
              </c:extLst>
            </c:dLbl>
            <c:dLbl>
              <c:idx val="2"/>
              <c:tx>
                <c:rich>
                  <a:bodyPr/>
                  <a:lstStyle/>
                  <a:p>
                    <a:fld id="{3A06D24B-0683-4B76-BD8D-7BA91F004382}"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677-41CB-8957-5A549F9DC177}"/>
                </c:ext>
              </c:extLst>
            </c:dLbl>
            <c:dLbl>
              <c:idx val="3"/>
              <c:tx>
                <c:rich>
                  <a:bodyPr/>
                  <a:lstStyle/>
                  <a:p>
                    <a:fld id="{FAE3B448-2881-4A65-8BE2-A23BEADA401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677-41CB-8957-5A549F9DC177}"/>
                </c:ext>
              </c:extLst>
            </c:dLbl>
            <c:dLbl>
              <c:idx val="4"/>
              <c:tx>
                <c:rich>
                  <a:bodyPr/>
                  <a:lstStyle/>
                  <a:p>
                    <a:fld id="{4180FFCD-2353-48F5-9F08-728021E7084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677-41CB-8957-5A549F9DC177}"/>
                </c:ext>
              </c:extLst>
            </c:dLbl>
            <c:dLbl>
              <c:idx val="5"/>
              <c:tx>
                <c:rich>
                  <a:bodyPr/>
                  <a:lstStyle/>
                  <a:p>
                    <a:fld id="{B300D55C-1338-493F-9A81-35934F4B715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677-41CB-8957-5A549F9DC177}"/>
                </c:ext>
              </c:extLst>
            </c:dLbl>
            <c:dLbl>
              <c:idx val="6"/>
              <c:tx>
                <c:rich>
                  <a:bodyPr/>
                  <a:lstStyle/>
                  <a:p>
                    <a:fld id="{30E7EA84-BB43-4D73-8A83-5C9277234347}"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677-41CB-8957-5A549F9DC177}"/>
                </c:ext>
              </c:extLst>
            </c:dLbl>
            <c:dLbl>
              <c:idx val="7"/>
              <c:tx>
                <c:rich>
                  <a:bodyPr/>
                  <a:lstStyle/>
                  <a:p>
                    <a:fld id="{D6E445B3-1457-42E1-9099-8877A8F79E8A}"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677-41CB-8957-5A549F9DC177}"/>
                </c:ext>
              </c:extLst>
            </c:dLbl>
            <c:dLbl>
              <c:idx val="8"/>
              <c:tx>
                <c:rich>
                  <a:bodyPr/>
                  <a:lstStyle/>
                  <a:p>
                    <a:fld id="{6F7F9534-D5F9-410E-8F3D-C3348E8710EF}"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677-41CB-8957-5A549F9DC177}"/>
                </c:ext>
              </c:extLst>
            </c:dLbl>
            <c:dLbl>
              <c:idx val="9"/>
              <c:tx>
                <c:rich>
                  <a:bodyPr/>
                  <a:lstStyle/>
                  <a:p>
                    <a:fld id="{D13FCB3F-D413-4EEF-B6E0-0BD655C74ECB}"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D677-41CB-8957-5A549F9DC177}"/>
                </c:ext>
              </c:extLst>
            </c:dLbl>
            <c:dLbl>
              <c:idx val="10"/>
              <c:tx>
                <c:rich>
                  <a:bodyPr/>
                  <a:lstStyle/>
                  <a:p>
                    <a:fld id="{C964F65A-1972-4D1C-BDFE-52EA70D7701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D677-41CB-8957-5A549F9DC177}"/>
                </c:ext>
              </c:extLst>
            </c:dLbl>
            <c:dLbl>
              <c:idx val="11"/>
              <c:tx>
                <c:rich>
                  <a:bodyPr/>
                  <a:lstStyle/>
                  <a:p>
                    <a:fld id="{614090C2-C54D-42F4-B038-F13E77D4D8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D677-41CB-8957-5A549F9DC177}"/>
                </c:ext>
              </c:extLst>
            </c:dLbl>
            <c:dLbl>
              <c:idx val="12"/>
              <c:tx>
                <c:rich>
                  <a:bodyPr/>
                  <a:lstStyle/>
                  <a:p>
                    <a:fld id="{D5F4D7DA-0B84-44BB-9E93-F5C34538469C}"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D677-41CB-8957-5A549F9DC177}"/>
                </c:ext>
              </c:extLst>
            </c:dLbl>
            <c:numFmt formatCode="General" sourceLinked="0"/>
            <c:spPr>
              <a:noFill/>
              <a:ln>
                <a:solidFill>
                  <a:prstClr val="black">
                    <a:lumMod val="65000"/>
                    <a:lumOff val="35000"/>
                  </a:prstClr>
                </a:solidFill>
              </a:ln>
              <a:effectLst/>
            </c:spPr>
            <c:txPr>
              <a:bodyPr wrap="square" lIns="38100" tIns="19050" rIns="38100" bIns="19050" anchor="ctr">
                <a:spAutoFit/>
              </a:bodyPr>
              <a:lstStyle/>
              <a:p>
                <a:pPr>
                  <a:defRPr b="0">
                    <a:solidFill>
                      <a:schemeClr val="tx1"/>
                    </a:solidFill>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c15:spPr>
                <c15:showDataLabelsRange val="1"/>
                <c15:showLeaderLines val="0"/>
              </c:ext>
            </c:extLst>
          </c:dLbls>
          <c:xVal>
            <c:numRef>
              <c:f>Sheet1!$A$2:$A$14</c:f>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f>Sheet1!$B$2:$B$14</c:f>
              <c:numCache>
                <c:formatCode>General</c:formatCode>
                <c:ptCount val="13"/>
                <c:pt idx="0">
                  <c:v>20</c:v>
                </c:pt>
                <c:pt idx="1">
                  <c:v>20</c:v>
                </c:pt>
                <c:pt idx="2">
                  <c:v>30</c:v>
                </c:pt>
                <c:pt idx="3">
                  <c:v>40</c:v>
                </c:pt>
                <c:pt idx="4">
                  <c:v>50</c:v>
                </c:pt>
                <c:pt idx="5">
                  <c:v>60</c:v>
                </c:pt>
                <c:pt idx="6">
                  <c:v>70</c:v>
                </c:pt>
                <c:pt idx="7">
                  <c:v>80</c:v>
                </c:pt>
                <c:pt idx="8">
                  <c:v>90</c:v>
                </c:pt>
                <c:pt idx="9">
                  <c:v>100</c:v>
                </c:pt>
                <c:pt idx="10">
                  <c:v>110</c:v>
                </c:pt>
                <c:pt idx="11">
                  <c:v>120</c:v>
                </c:pt>
                <c:pt idx="12">
                  <c:v>130</c:v>
                </c:pt>
              </c:numCache>
            </c:numRef>
          </c:yVal>
          <c:bubbleSize>
            <c:numRef>
              <c:f>Sheet1!$C$2:$C$14</c:f>
              <c:numCache>
                <c:formatCode>General</c:formatCode>
                <c:ptCount val="13"/>
                <c:pt idx="0">
                  <c:v>8</c:v>
                </c:pt>
                <c:pt idx="1">
                  <c:v>8</c:v>
                </c:pt>
                <c:pt idx="2">
                  <c:v>8</c:v>
                </c:pt>
                <c:pt idx="3">
                  <c:v>10</c:v>
                </c:pt>
                <c:pt idx="4">
                  <c:v>10</c:v>
                </c:pt>
                <c:pt idx="5">
                  <c:v>10.6</c:v>
                </c:pt>
                <c:pt idx="6">
                  <c:v>11.2</c:v>
                </c:pt>
                <c:pt idx="7">
                  <c:v>11.8</c:v>
                </c:pt>
                <c:pt idx="8">
                  <c:v>12.4</c:v>
                </c:pt>
                <c:pt idx="9">
                  <c:v>13</c:v>
                </c:pt>
                <c:pt idx="10">
                  <c:v>13.6</c:v>
                </c:pt>
                <c:pt idx="11">
                  <c:v>14.2</c:v>
                </c:pt>
                <c:pt idx="12">
                  <c:v>14.8</c:v>
                </c:pt>
              </c:numCache>
            </c:numRef>
          </c:bubbleSize>
          <c:bubble3D val="0"/>
          <c:extLst>
            <c:ext xmlns:c15="http://schemas.microsoft.com/office/drawing/2012/chart" uri="{02D57815-91ED-43cb-92C2-25804820EDAC}">
              <c15:datalabelsRange>
                <c15:f>Sheet1!$D$2:$D$14</c15:f>
                <c15:dlblRangeCache>
                  <c:ptCount val="13"/>
                  <c:pt idx="0">
                    <c:v>A</c:v>
                  </c:pt>
                  <c:pt idx="1">
                    <c:v>B</c:v>
                  </c:pt>
                  <c:pt idx="2">
                    <c:v>C</c:v>
                  </c:pt>
                  <c:pt idx="3">
                    <c:v>D</c:v>
                  </c:pt>
                  <c:pt idx="4">
                    <c:v>E</c:v>
                  </c:pt>
                  <c:pt idx="5">
                    <c:v>F</c:v>
                  </c:pt>
                  <c:pt idx="6">
                    <c:v>G</c:v>
                  </c:pt>
                  <c:pt idx="7">
                    <c:v>H</c:v>
                  </c:pt>
                  <c:pt idx="8">
                    <c:v>I</c:v>
                  </c:pt>
                  <c:pt idx="9">
                    <c:v>J</c:v>
                  </c:pt>
                  <c:pt idx="10">
                    <c:v>K</c:v>
                  </c:pt>
                  <c:pt idx="11">
                    <c:v>L</c:v>
                  </c:pt>
                  <c:pt idx="12">
                    <c:v>M</c:v>
                  </c:pt>
                </c15:dlblRangeCache>
              </c15:datalabelsRange>
            </c:ext>
            <c:ext xmlns:c16="http://schemas.microsoft.com/office/drawing/2014/chart" uri="{C3380CC4-5D6E-409C-BE32-E72D297353CC}">
              <c16:uniqueId val="{0000000D-D677-41CB-8957-5A549F9DC177}"/>
            </c:ext>
          </c:extLst>
        </c:ser>
        <c:dLbls>
          <c:showLegendKey val="0"/>
          <c:showVal val="0"/>
          <c:showCatName val="0"/>
          <c:showSerName val="0"/>
          <c:showPercent val="0"/>
          <c:showBubbleSize val="0"/>
        </c:dLbls>
        <c:bubbleScale val="100"/>
        <c:showNegBubbles val="0"/>
        <c:sizeRepresents val="w"/>
        <c:axId val="492355048"/>
        <c:axId val="492355832"/>
        <c:extLst>
          <c:ext xmlns:c15="http://schemas.microsoft.com/office/drawing/2012/chart" uri="{02D57815-91ED-43cb-92C2-25804820EDAC}">
            <c15:filteredBubbleSeries>
              <c15:ser>
                <c:idx val="1"/>
                <c:order val="1"/>
                <c:tx>
                  <c:strRef>
                    <c:extLst>
                      <c:ext uri="{02D57815-91ED-43cb-92C2-25804820EDAC}">
                        <c15:formulaRef>
                          <c15:sqref>Sheet1!$D$1</c15:sqref>
                        </c15:formulaRef>
                      </c:ext>
                    </c:extLst>
                    <c:strCache>
                      <c:ptCount val="1"/>
                      <c:pt idx="0">
                        <c:v>Application</c:v>
                      </c:pt>
                    </c:strCache>
                  </c:strRef>
                </c:tx>
                <c:spPr>
                  <a:ln w="25400">
                    <a:noFill/>
                  </a:ln>
                </c:spPr>
                <c:invertIfNegative val="0"/>
                <c:xVal>
                  <c:numRef>
                    <c:extLst>
                      <c:ext uri="{02D57815-91ED-43cb-92C2-25804820EDAC}">
                        <c15:formulaRef>
                          <c15:sqref>Sheet1!$A$2:$A$14</c15:sqref>
                        </c15:formulaRef>
                      </c:ext>
                    </c:extLst>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extLst>
                      <c:ext uri="{02D57815-91ED-43cb-92C2-25804820EDAC}">
                        <c15:formulaRef>
                          <c15:sqref>Sheet1!$D$2:$D$14</c15:sqref>
                        </c15:formulaRef>
                      </c:ext>
                    </c:extLst>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bubbleSize>
                  <c:numLit>
                    <c:formatCode>General</c:formatCode>
                    <c:ptCount val="13"/>
                    <c:pt idx="0">
                      <c:v>1</c:v>
                    </c:pt>
                    <c:pt idx="1">
                      <c:v>1</c:v>
                    </c:pt>
                    <c:pt idx="2">
                      <c:v>1</c:v>
                    </c:pt>
                    <c:pt idx="3">
                      <c:v>1</c:v>
                    </c:pt>
                    <c:pt idx="4">
                      <c:v>1</c:v>
                    </c:pt>
                    <c:pt idx="5">
                      <c:v>1</c:v>
                    </c:pt>
                    <c:pt idx="6">
                      <c:v>1</c:v>
                    </c:pt>
                    <c:pt idx="7">
                      <c:v>1</c:v>
                    </c:pt>
                    <c:pt idx="8">
                      <c:v>1</c:v>
                    </c:pt>
                    <c:pt idx="9">
                      <c:v>1</c:v>
                    </c:pt>
                    <c:pt idx="10">
                      <c:v>1</c:v>
                    </c:pt>
                    <c:pt idx="11">
                      <c:v>1</c:v>
                    </c:pt>
                    <c:pt idx="12">
                      <c:v>1</c:v>
                    </c:pt>
                  </c:numLit>
                </c:bubbleSize>
                <c:bubble3D val="1"/>
                <c:extLst>
                  <c:ext xmlns:c16="http://schemas.microsoft.com/office/drawing/2014/chart" uri="{C3380CC4-5D6E-409C-BE32-E72D297353CC}">
                    <c16:uniqueId val="{0000000E-D677-41CB-8957-5A549F9DC177}"/>
                  </c:ext>
                </c:extLst>
              </c15:ser>
            </c15:filteredBubbleSeries>
          </c:ext>
        </c:extLst>
      </c:bubbleChart>
      <c:valAx>
        <c:axId val="492355048"/>
        <c:scaling>
          <c:orientation val="minMax"/>
          <c:max val="4"/>
          <c:min val="1"/>
        </c:scaling>
        <c:delete val="0"/>
        <c:axPos val="b"/>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TQI</a:t>
                </a:r>
              </a:p>
            </c:rich>
          </c:tx>
          <c:overlay val="0"/>
        </c:title>
        <c:numFmt formatCode="0.00"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832"/>
        <c:crosses val="autoZero"/>
        <c:crossBetween val="midCat"/>
        <c:minorUnit val="0.25"/>
      </c:valAx>
      <c:valAx>
        <c:axId val="492355832"/>
        <c:scaling>
          <c:orientation val="minMax"/>
          <c:min val="0"/>
        </c:scaling>
        <c:delete val="0"/>
        <c:axPos val="l"/>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CV/LoC</a:t>
                </a:r>
              </a:p>
            </c:rich>
          </c:tx>
          <c:overlay val="0"/>
        </c:title>
        <c:numFmt formatCode="General"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048"/>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61355426706076"/>
          <c:y val="7.189568384014558E-2"/>
        </c:manualLayout>
      </c:layout>
      <c:overlay val="0"/>
    </c:title>
    <c:autoTitleDeleted val="0"/>
    <c:plotArea>
      <c:layout>
        <c:manualLayout>
          <c:layoutTarget val="inner"/>
          <c:xMode val="edge"/>
          <c:yMode val="edge"/>
          <c:x val="0.15304370393752798"/>
          <c:y val="0.23455799593740495"/>
          <c:w val="0.6433020470685219"/>
          <c:h val="0.59729289338221658"/>
        </c:manualLayout>
      </c:layout>
      <c:barChart>
        <c:barDir val="col"/>
        <c:grouping val="clustered"/>
        <c:varyColors val="0"/>
        <c:ser>
          <c:idx val="1"/>
          <c:order val="0"/>
          <c:tx>
            <c:strRef>
              <c:f>Sheet1!$B$1</c:f>
              <c:strCache>
                <c:ptCount val="1"/>
                <c:pt idx="0">
                  <c:v>My Metric</c:v>
                </c:pt>
              </c:strCache>
            </c:strRef>
          </c:tx>
          <c:spPr>
            <a:solidFill>
              <a:schemeClr val="accent5">
                <a:lumMod val="50000"/>
                <a:lumOff val="50000"/>
              </a:schemeClr>
            </a:solidFill>
            <a:ln w="12700">
              <a:noFill/>
            </a:ln>
          </c:spPr>
          <c:invertIfNegative val="0"/>
          <c:cat>
            <c:strRef>
              <c:f>Sheet1!$A$2:$A$5</c:f>
              <c:strCache>
                <c:ptCount val="4"/>
                <c:pt idx="0">
                  <c:v>Appli1</c:v>
                </c:pt>
                <c:pt idx="1">
                  <c:v>Appli2</c:v>
                </c:pt>
                <c:pt idx="2">
                  <c:v>Appli3</c:v>
                </c:pt>
                <c:pt idx="3">
                  <c:v>Appli4</c:v>
                </c:pt>
              </c:strCache>
            </c:strRef>
          </c:cat>
          <c:val>
            <c:numRef>
              <c:f>Sheet1!$B$2:$B$5</c:f>
              <c:numCache>
                <c:formatCode>#,##0.00</c:formatCode>
                <c:ptCount val="4"/>
                <c:pt idx="0">
                  <c:v>2.5</c:v>
                </c:pt>
                <c:pt idx="1">
                  <c:v>3.2</c:v>
                </c:pt>
                <c:pt idx="2">
                  <c:v>2.2999999999999998</c:v>
                </c:pt>
                <c:pt idx="3">
                  <c:v>1.3</c:v>
                </c:pt>
              </c:numCache>
            </c:numRef>
          </c:val>
          <c:extLst>
            <c:ext xmlns:c16="http://schemas.microsoft.com/office/drawing/2014/chart" uri="{C3380CC4-5D6E-409C-BE32-E72D297353CC}">
              <c16:uniqueId val="{00000000-E2FD-4910-941E-6F94DE440256}"/>
            </c:ext>
          </c:extLst>
        </c:ser>
        <c:dLbls>
          <c:showLegendKey val="0"/>
          <c:showVal val="0"/>
          <c:showCatName val="0"/>
          <c:showSerName val="0"/>
          <c:showPercent val="0"/>
          <c:showBubbleSize val="0"/>
        </c:dLbls>
        <c:gapWidth val="150"/>
        <c:overlap val="100"/>
        <c:axId val="495542144"/>
        <c:axId val="495542928"/>
      </c:barChart>
      <c:catAx>
        <c:axId val="495542144"/>
        <c:scaling>
          <c:orientation val="minMax"/>
        </c:scaling>
        <c:delete val="0"/>
        <c:axPos val="b"/>
        <c:numFmt formatCode="General" sourceLinked="1"/>
        <c:majorTickMark val="out"/>
        <c:minorTickMark val="none"/>
        <c:tickLblPos val="low"/>
        <c:spPr>
          <a:ln w="12700">
            <a:solidFill>
              <a:prstClr val="white">
                <a:lumMod val="50000"/>
              </a:prstClr>
            </a:solidFill>
          </a:ln>
        </c:spPr>
        <c:crossAx val="495542928"/>
        <c:crosses val="autoZero"/>
        <c:auto val="0"/>
        <c:lblAlgn val="ctr"/>
        <c:lblOffset val="100"/>
        <c:noMultiLvlLbl val="1"/>
      </c:catAx>
      <c:valAx>
        <c:axId val="495542928"/>
        <c:scaling>
          <c:orientation val="minMax"/>
        </c:scaling>
        <c:delete val="0"/>
        <c:axPos val="l"/>
        <c:majorGridlines/>
        <c:numFmt formatCode="#,##0.00" sourceLinked="1"/>
        <c:majorTickMark val="cross"/>
        <c:minorTickMark val="none"/>
        <c:tickLblPos val="nextTo"/>
        <c:spPr>
          <a:ln>
            <a:solidFill>
              <a:prstClr val="white">
                <a:lumMod val="50000"/>
              </a:prstClr>
            </a:solidFill>
          </a:ln>
        </c:spPr>
        <c:crossAx val="495542144"/>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03/08/2020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2.pn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03/08/2020</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03/08/2020</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03/08/2020</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03/08/2020</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03/08/2020</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p:cNvPicPr>
              <a:picLocks noChangeAspect="1"/>
            </p:cNvPicPr>
            <p:nvPr userDrawn="1"/>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801572" y="457200"/>
              <a:ext cx="2799182"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03/08/2020</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03/08/2020</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03/08/2020</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03/08/2020</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03/08/2020</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03/08/2020</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Components library</a:t>
            </a:r>
          </a:p>
        </p:txBody>
      </p:sp>
      <p:sp>
        <p:nvSpPr>
          <p:cNvPr id="2" name="Title 1"/>
          <p:cNvSpPr>
            <a:spLocks noGrp="1"/>
          </p:cNvSpPr>
          <p:nvPr>
            <p:ph type="ctrTitle" sz="quarter"/>
          </p:nvPr>
        </p:nvSpPr>
        <p:spPr/>
        <p:txBody>
          <a:bodyPr/>
          <a:lstStyle/>
          <a:p>
            <a:r>
              <a:rPr lang="en-US" dirty="0"/>
              <a:t>Portfolio 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PowerPoint Templates – Text</a:t>
            </a:r>
          </a:p>
        </p:txBody>
      </p:sp>
      <p:sp>
        <p:nvSpPr>
          <p:cNvPr id="68" name="Rounded Rectangle 67"/>
          <p:cNvSpPr/>
          <p:nvPr/>
        </p:nvSpPr>
        <p:spPr>
          <a:xfrm>
            <a:off x="899592" y="2774942"/>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69" name="Rounded Rectangle 68"/>
          <p:cNvSpPr/>
          <p:nvPr/>
        </p:nvSpPr>
        <p:spPr>
          <a:xfrm>
            <a:off x="1829011" y="399907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0" name="Rounded Rectangle 69"/>
          <p:cNvSpPr/>
          <p:nvPr/>
        </p:nvSpPr>
        <p:spPr>
          <a:xfrm>
            <a:off x="899592" y="773108"/>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1" name="Rounded Rectangle 70"/>
          <p:cNvSpPr/>
          <p:nvPr/>
        </p:nvSpPr>
        <p:spPr>
          <a:xfrm>
            <a:off x="1789064" y="196932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2" name="TextBox 71"/>
          <p:cNvSpPr txBox="1"/>
          <p:nvPr/>
        </p:nvSpPr>
        <p:spPr>
          <a:xfrm>
            <a:off x="899592" y="2780928"/>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Tag</a:t>
            </a:r>
          </a:p>
        </p:txBody>
      </p:sp>
      <p:sp>
        <p:nvSpPr>
          <p:cNvPr id="73" name="TextBox 72"/>
          <p:cNvSpPr txBox="1"/>
          <p:nvPr/>
        </p:nvSpPr>
        <p:spPr>
          <a:xfrm>
            <a:off x="2555776" y="3203684"/>
            <a:ext cx="2770786" cy="369332"/>
          </a:xfrm>
          <a:prstGeom prst="rect">
            <a:avLst/>
          </a:prstGeom>
          <a:noFill/>
        </p:spPr>
        <p:txBody>
          <a:bodyPr wrap="square" rtlCol="0">
            <a:spAutoFit/>
          </a:bodyPr>
          <a:lstStyle/>
          <a:p>
            <a:r>
              <a:rPr lang="en-US" b="1" dirty="0">
                <a:solidFill>
                  <a:srgbClr val="5E5E5E"/>
                </a:solidFill>
              </a:rPr>
              <a:t>PF_TAG_NAME</a:t>
            </a:r>
          </a:p>
        </p:txBody>
      </p:sp>
      <p:sp>
        <p:nvSpPr>
          <p:cNvPr id="74" name="TextBox 73"/>
          <p:cNvSpPr txBox="1"/>
          <p:nvPr/>
        </p:nvSpPr>
        <p:spPr>
          <a:xfrm>
            <a:off x="1208983" y="3999078"/>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75" name="TextBox 74"/>
          <p:cNvSpPr txBox="1"/>
          <p:nvPr/>
        </p:nvSpPr>
        <p:spPr>
          <a:xfrm>
            <a:off x="1043608" y="3213152"/>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76" name="TextBox 75"/>
          <p:cNvSpPr txBox="1"/>
          <p:nvPr/>
        </p:nvSpPr>
        <p:spPr>
          <a:xfrm>
            <a:off x="2497416" y="3536940"/>
            <a:ext cx="5147050" cy="369332"/>
          </a:xfrm>
          <a:prstGeom prst="rect">
            <a:avLst/>
          </a:prstGeom>
          <a:noFill/>
        </p:spPr>
        <p:txBody>
          <a:bodyPr wrap="square" rtlCol="0">
            <a:spAutoFit/>
          </a:bodyPr>
          <a:lstStyle/>
          <a:p>
            <a:r>
              <a:rPr lang="en-US" i="1" dirty="0">
                <a:solidFill>
                  <a:schemeClr val="bg1">
                    <a:lumMod val="50000"/>
                  </a:schemeClr>
                </a:solidFill>
              </a:rPr>
              <a:t>If no tag selected « all »  value is displayed</a:t>
            </a:r>
          </a:p>
        </p:txBody>
      </p:sp>
      <p:sp>
        <p:nvSpPr>
          <p:cNvPr id="77" name="TextBox 76"/>
          <p:cNvSpPr txBox="1"/>
          <p:nvPr/>
        </p:nvSpPr>
        <p:spPr>
          <a:xfrm>
            <a:off x="1783433" y="3533122"/>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0" name="TextBox 99" descr="TEXT;PF_TAG_NAME" title="TEXT;PF_TAG_NAME"/>
          <p:cNvSpPr txBox="1"/>
          <p:nvPr/>
        </p:nvSpPr>
        <p:spPr>
          <a:xfrm>
            <a:off x="1852937" y="3986304"/>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TagName</a:t>
            </a:r>
            <a:endParaRPr lang="en-US" sz="1800" dirty="0"/>
          </a:p>
        </p:txBody>
      </p:sp>
      <p:sp>
        <p:nvSpPr>
          <p:cNvPr id="105" name="TextBox 104"/>
          <p:cNvSpPr txBox="1"/>
          <p:nvPr/>
        </p:nvSpPr>
        <p:spPr>
          <a:xfrm>
            <a:off x="961216" y="807902"/>
            <a:ext cx="1184940" cy="369332"/>
          </a:xfrm>
          <a:prstGeom prst="rect">
            <a:avLst/>
          </a:prstGeom>
          <a:noFill/>
        </p:spPr>
        <p:txBody>
          <a:bodyPr wrap="none" rtlCol="0">
            <a:spAutoFit/>
          </a:bodyPr>
          <a:lstStyle/>
          <a:p>
            <a:r>
              <a:rPr lang="en-US" b="1" dirty="0">
                <a:solidFill>
                  <a:schemeClr val="tx1">
                    <a:lumMod val="75000"/>
                    <a:lumOff val="25000"/>
                  </a:schemeClr>
                </a:solidFill>
              </a:rPr>
              <a:t>Category</a:t>
            </a:r>
          </a:p>
        </p:txBody>
      </p:sp>
      <p:sp>
        <p:nvSpPr>
          <p:cNvPr id="106" name="TextBox 105" descr="TEXT;PF_CATEGORY_NAME" title="TEXT;PF_CATEGORY_NAME"/>
          <p:cNvSpPr txBox="1"/>
          <p:nvPr/>
        </p:nvSpPr>
        <p:spPr>
          <a:xfrm>
            <a:off x="1886720" y="1972166"/>
            <a:ext cx="1782299" cy="369332"/>
          </a:xfrm>
          <a:prstGeom prst="rect">
            <a:avLst/>
          </a:prstGeom>
          <a:noFill/>
        </p:spPr>
        <p:txBody>
          <a:bodyPr wrap="square" rtlCol="0">
            <a:normAutofit fontScale="92500"/>
          </a:bodyPr>
          <a:lstStyle>
            <a:defPPr>
              <a:defRPr lang="fr-FR"/>
            </a:defPPr>
            <a:lvl1pPr>
              <a:defRPr b="1">
                <a:solidFill>
                  <a:schemeClr val="bg1">
                    <a:lumMod val="50000"/>
                  </a:schemeClr>
                </a:solidFill>
              </a:defRPr>
            </a:lvl1pPr>
          </a:lstStyle>
          <a:p>
            <a:r>
              <a:rPr lang="en-US" dirty="0" err="1"/>
              <a:t>CategoryName</a:t>
            </a:r>
            <a:endParaRPr lang="en-US" dirty="0"/>
          </a:p>
        </p:txBody>
      </p:sp>
      <p:sp>
        <p:nvSpPr>
          <p:cNvPr id="107" name="TextBox 106"/>
          <p:cNvSpPr txBox="1"/>
          <p:nvPr/>
        </p:nvSpPr>
        <p:spPr>
          <a:xfrm>
            <a:off x="1022867" y="1185143"/>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108" name="TextBox 107"/>
          <p:cNvSpPr txBox="1"/>
          <p:nvPr/>
        </p:nvSpPr>
        <p:spPr>
          <a:xfrm>
            <a:off x="1779484" y="1505113"/>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9" name="TextBox 108"/>
          <p:cNvSpPr txBox="1"/>
          <p:nvPr/>
        </p:nvSpPr>
        <p:spPr>
          <a:xfrm>
            <a:off x="1238649" y="196932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110" name="TextBox 109"/>
          <p:cNvSpPr txBox="1"/>
          <p:nvPr/>
        </p:nvSpPr>
        <p:spPr>
          <a:xfrm>
            <a:off x="2482410" y="1176719"/>
            <a:ext cx="2770786" cy="369332"/>
          </a:xfrm>
          <a:prstGeom prst="rect">
            <a:avLst/>
          </a:prstGeom>
          <a:noFill/>
        </p:spPr>
        <p:txBody>
          <a:bodyPr wrap="square" rtlCol="0">
            <a:spAutoFit/>
          </a:bodyPr>
          <a:lstStyle/>
          <a:p>
            <a:r>
              <a:rPr lang="en-US" b="1" dirty="0">
                <a:solidFill>
                  <a:srgbClr val="5E5E5E"/>
                </a:solidFill>
              </a:rPr>
              <a:t>PF_CATEGORY_NAME</a:t>
            </a:r>
          </a:p>
        </p:txBody>
      </p:sp>
      <p:sp>
        <p:nvSpPr>
          <p:cNvPr id="111" name="TextBox 110"/>
          <p:cNvSpPr txBox="1"/>
          <p:nvPr/>
        </p:nvSpPr>
        <p:spPr>
          <a:xfrm>
            <a:off x="2497814" y="1522402"/>
            <a:ext cx="5088641" cy="369332"/>
          </a:xfrm>
          <a:prstGeom prst="rect">
            <a:avLst/>
          </a:prstGeom>
          <a:noFill/>
        </p:spPr>
        <p:txBody>
          <a:bodyPr wrap="square" rtlCol="0">
            <a:spAutoFit/>
          </a:bodyPr>
          <a:lstStyle/>
          <a:p>
            <a:r>
              <a:rPr lang="en-US" i="1" dirty="0">
                <a:solidFill>
                  <a:schemeClr val="bg1">
                    <a:lumMod val="50000"/>
                  </a:schemeClr>
                </a:solidFill>
              </a:rPr>
              <a:t>If no category selected, « all » value is displayed</a:t>
            </a:r>
          </a:p>
        </p:txBody>
      </p:sp>
      <p:sp>
        <p:nvSpPr>
          <p:cNvPr id="57" name="Rounded Rectangle 56"/>
          <p:cNvSpPr/>
          <p:nvPr/>
        </p:nvSpPr>
        <p:spPr>
          <a:xfrm>
            <a:off x="956282" y="4677665"/>
            <a:ext cx="721611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8" name="Rounded Rectangle 57"/>
          <p:cNvSpPr/>
          <p:nvPr/>
        </p:nvSpPr>
        <p:spPr>
          <a:xfrm>
            <a:off x="1829011" y="590180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9" name="TextBox 58"/>
          <p:cNvSpPr txBox="1"/>
          <p:nvPr/>
        </p:nvSpPr>
        <p:spPr>
          <a:xfrm>
            <a:off x="899592" y="4653136"/>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Number of apps</a:t>
            </a:r>
          </a:p>
        </p:txBody>
      </p:sp>
      <p:sp>
        <p:nvSpPr>
          <p:cNvPr id="60" name="TextBox 59"/>
          <p:cNvSpPr txBox="1"/>
          <p:nvPr/>
        </p:nvSpPr>
        <p:spPr>
          <a:xfrm>
            <a:off x="2737318" y="5078749"/>
            <a:ext cx="3706890" cy="369332"/>
          </a:xfrm>
          <a:prstGeom prst="rect">
            <a:avLst/>
          </a:prstGeom>
          <a:noFill/>
        </p:spPr>
        <p:txBody>
          <a:bodyPr wrap="square" rtlCol="0">
            <a:spAutoFit/>
          </a:bodyPr>
          <a:lstStyle/>
          <a:p>
            <a:r>
              <a:rPr lang="en-US" b="1" dirty="0">
                <a:solidFill>
                  <a:srgbClr val="5E5E5E"/>
                </a:solidFill>
              </a:rPr>
              <a:t>TEXT;PF_#APPLICATIONS</a:t>
            </a:r>
          </a:p>
        </p:txBody>
      </p:sp>
      <p:sp>
        <p:nvSpPr>
          <p:cNvPr id="61" name="TextBox 60"/>
          <p:cNvSpPr txBox="1"/>
          <p:nvPr/>
        </p:nvSpPr>
        <p:spPr>
          <a:xfrm>
            <a:off x="1278596" y="590180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62" name="TextBox 61"/>
          <p:cNvSpPr txBox="1"/>
          <p:nvPr/>
        </p:nvSpPr>
        <p:spPr>
          <a:xfrm>
            <a:off x="1181005" y="5115875"/>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63" name="TextBox 62"/>
          <p:cNvSpPr txBox="1"/>
          <p:nvPr/>
        </p:nvSpPr>
        <p:spPr>
          <a:xfrm>
            <a:off x="2737318" y="5453311"/>
            <a:ext cx="2770786" cy="369332"/>
          </a:xfrm>
          <a:prstGeom prst="rect">
            <a:avLst/>
          </a:prstGeom>
          <a:noFill/>
        </p:spPr>
        <p:txBody>
          <a:bodyPr wrap="square" rtlCol="0">
            <a:spAutoFit/>
          </a:bodyPr>
          <a:lstStyle/>
          <a:p>
            <a:r>
              <a:rPr lang="en-US" i="1" dirty="0">
                <a:solidFill>
                  <a:schemeClr val="bg1">
                    <a:lumMod val="50000"/>
                  </a:schemeClr>
                </a:solidFill>
              </a:rPr>
              <a:t>none</a:t>
            </a:r>
          </a:p>
        </p:txBody>
      </p:sp>
      <p:sp>
        <p:nvSpPr>
          <p:cNvPr id="64" name="TextBox 63"/>
          <p:cNvSpPr txBox="1"/>
          <p:nvPr/>
        </p:nvSpPr>
        <p:spPr>
          <a:xfrm>
            <a:off x="1629845" y="5435845"/>
            <a:ext cx="1107996" cy="369332"/>
          </a:xfrm>
          <a:prstGeom prst="rect">
            <a:avLst/>
          </a:prstGeom>
          <a:noFill/>
        </p:spPr>
        <p:txBody>
          <a:bodyPr wrap="none" rtlCol="0">
            <a:spAutoFit/>
          </a:bodyPr>
          <a:lstStyle/>
          <a:p>
            <a:pPr algn="r"/>
            <a:r>
              <a:rPr lang="en-US" dirty="0">
                <a:solidFill>
                  <a:schemeClr val="bg1">
                    <a:lumMod val="50000"/>
                  </a:schemeClr>
                </a:solidFill>
              </a:rPr>
              <a:t>Options :</a:t>
            </a:r>
          </a:p>
        </p:txBody>
      </p:sp>
      <p:sp>
        <p:nvSpPr>
          <p:cNvPr id="65" name="TextBox 64" descr="TEXT;PF_#APPLICATIONS" title="TEXT;PF_#APPLICATIONS"/>
          <p:cNvSpPr txBox="1"/>
          <p:nvPr/>
        </p:nvSpPr>
        <p:spPr>
          <a:xfrm>
            <a:off x="1901019" y="5889027"/>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numberOfApps</a:t>
            </a:r>
            <a:endParaRPr lang="en-US" sz="18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AFP</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PF_TECHDEBT_VS_AFP</a:t>
            </a:r>
          </a:p>
        </p:txBody>
      </p:sp>
      <p:sp>
        <p:nvSpPr>
          <p:cNvPr id="9" name="TextBox 8"/>
          <p:cNvSpPr txBox="1"/>
          <p:nvPr/>
        </p:nvSpPr>
        <p:spPr>
          <a:xfrm>
            <a:off x="2300183" y="20927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209894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TECHDEBT_VS_AFP" title="TEXT;PF_TECHDEBT_VS_AFP"/>
          <p:cNvSpPr txBox="1"/>
          <p:nvPr/>
        </p:nvSpPr>
        <p:spPr>
          <a:xfrm>
            <a:off x="2816114" y="2092786"/>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6" name="Rounded Rectangle 35"/>
          <p:cNvSpPr/>
          <p:nvPr/>
        </p:nvSpPr>
        <p:spPr>
          <a:xfrm>
            <a:off x="1187624" y="2793157"/>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7" name="TextBox 36"/>
          <p:cNvSpPr txBox="1"/>
          <p:nvPr/>
        </p:nvSpPr>
        <p:spPr>
          <a:xfrm>
            <a:off x="1115616" y="2843645"/>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LOC</a:t>
            </a:r>
          </a:p>
        </p:txBody>
      </p:sp>
      <p:sp>
        <p:nvSpPr>
          <p:cNvPr id="38" name="TextBox 37"/>
          <p:cNvSpPr txBox="1"/>
          <p:nvPr/>
        </p:nvSpPr>
        <p:spPr>
          <a:xfrm>
            <a:off x="2771800" y="3240273"/>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PF_TECHDEBT_VS_LOC</a:t>
            </a:r>
          </a:p>
        </p:txBody>
      </p:sp>
      <p:sp>
        <p:nvSpPr>
          <p:cNvPr id="39" name="TextBox 38"/>
          <p:cNvSpPr txBox="1"/>
          <p:nvPr/>
        </p:nvSpPr>
        <p:spPr>
          <a:xfrm>
            <a:off x="2300183" y="4037003"/>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0" name="TextBox 39"/>
          <p:cNvSpPr txBox="1"/>
          <p:nvPr/>
        </p:nvSpPr>
        <p:spPr>
          <a:xfrm>
            <a:off x="1214964" y="3203685"/>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41" name="TextBox 40"/>
          <p:cNvSpPr txBox="1"/>
          <p:nvPr/>
        </p:nvSpPr>
        <p:spPr>
          <a:xfrm>
            <a:off x="2771800" y="3546595"/>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42" name="TextBox 41"/>
          <p:cNvSpPr txBox="1"/>
          <p:nvPr/>
        </p:nvSpPr>
        <p:spPr>
          <a:xfrm>
            <a:off x="1663804" y="3563725"/>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43" name="Rounded Rectangle 42"/>
          <p:cNvSpPr/>
          <p:nvPr/>
        </p:nvSpPr>
        <p:spPr>
          <a:xfrm>
            <a:off x="2809636" y="4043164"/>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44" name="TextBox 43" descr="TEXT;PF_TECHDEBT_VS_LOC" title="TEXT;PF_TECHDEBT_VS_LOC"/>
          <p:cNvSpPr txBox="1"/>
          <p:nvPr/>
        </p:nvSpPr>
        <p:spPr>
          <a:xfrm>
            <a:off x="2816114" y="4037003"/>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45" name="Rounded Rectangle 44"/>
          <p:cNvSpPr/>
          <p:nvPr/>
        </p:nvSpPr>
        <p:spPr>
          <a:xfrm>
            <a:off x="1187624" y="4737373"/>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46" name="TextBox 45"/>
          <p:cNvSpPr txBox="1"/>
          <p:nvPr/>
        </p:nvSpPr>
        <p:spPr>
          <a:xfrm>
            <a:off x="1115616" y="4787861"/>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a:t>
            </a:r>
          </a:p>
        </p:txBody>
      </p:sp>
      <p:sp>
        <p:nvSpPr>
          <p:cNvPr id="47" name="TextBox 46"/>
          <p:cNvSpPr txBox="1"/>
          <p:nvPr/>
        </p:nvSpPr>
        <p:spPr>
          <a:xfrm>
            <a:off x="2771800" y="5184489"/>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TEXT;PF_CRITICAL_VIOLATIONS</a:t>
            </a:r>
          </a:p>
        </p:txBody>
      </p:sp>
      <p:sp>
        <p:nvSpPr>
          <p:cNvPr id="48" name="TextBox 47"/>
          <p:cNvSpPr txBox="1"/>
          <p:nvPr/>
        </p:nvSpPr>
        <p:spPr>
          <a:xfrm>
            <a:off x="2300183" y="598121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9" name="TextBox 48"/>
          <p:cNvSpPr txBox="1"/>
          <p:nvPr/>
        </p:nvSpPr>
        <p:spPr>
          <a:xfrm>
            <a:off x="1214964" y="5147901"/>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51" name="TextBox 50"/>
          <p:cNvSpPr txBox="1"/>
          <p:nvPr/>
        </p:nvSpPr>
        <p:spPr>
          <a:xfrm>
            <a:off x="1663804" y="5507941"/>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52" name="Rounded Rectangle 51"/>
          <p:cNvSpPr/>
          <p:nvPr/>
        </p:nvSpPr>
        <p:spPr>
          <a:xfrm>
            <a:off x="280963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53" name="TextBox 52" descr="TEXT;PF_CRITICAL_VIOLATIONS;BCID=60017" title="TEXT;PF_CRITICAL_VIOLATIONS"/>
          <p:cNvSpPr txBox="1"/>
          <p:nvPr/>
        </p:nvSpPr>
        <p:spPr>
          <a:xfrm>
            <a:off x="2816114" y="5981219"/>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1" name="TextBox 30"/>
          <p:cNvSpPr txBox="1"/>
          <p:nvPr/>
        </p:nvSpPr>
        <p:spPr>
          <a:xfrm>
            <a:off x="2771800" y="5569495"/>
            <a:ext cx="6192688"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400" b="1" dirty="0"/>
              <a:t>BCID=N</a:t>
            </a:r>
            <a:r>
              <a:rPr lang="en-US" sz="1400" dirty="0"/>
              <a:t> (where N is an health factor (by default 60017)</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PF_CUSTOM_EXPRESSION</a:t>
            </a:r>
          </a:p>
        </p:txBody>
      </p:sp>
      <p:sp>
        <p:nvSpPr>
          <p:cNvPr id="9" name="TextBox 8"/>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pour sizing measure, QR pour quality rule, BF for background fact)</a:t>
            </a:r>
          </a:p>
          <a:p>
            <a:r>
              <a:rPr lang="en-US" sz="1100" dirty="0"/>
              <a:t>- EXPR=b/a, (operators can be +, -, *, / , (, ) )</a:t>
            </a:r>
          </a:p>
          <a:p>
            <a:r>
              <a:rPr lang="en-US" sz="1100" dirty="0"/>
              <a:t>- a=67011,</a:t>
            </a:r>
          </a:p>
          <a:p>
            <a:r>
              <a:rPr lang="en-US" sz="1100" dirty="0"/>
              <a:t>- b=67010,</a:t>
            </a:r>
          </a:p>
          <a:p>
            <a:r>
              <a:rPr lang="en-US" sz="1100" dirty="0"/>
              <a:t>- FORMAT=N0 (N2 by default, if nothing or erroneous format is set),</a:t>
            </a:r>
          </a:p>
          <a:p>
            <a:r>
              <a:rPr lang="en-US" sz="1100" dirty="0"/>
              <a:t>- AGGREGATOR=SUM|AVERAGE (for portfolio component, to aggregate results of all applications for the custom expression, AVERAGE by default or if erroneous format is set)</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CUSTOM_EXPRESSION;PARAMS=SZ a SZ b,EXPR=a/b,a=67010,b=67011,FORMAT=N2,AGGREGATOR=SUM"/>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4" name="TextBox 33"/>
          <p:cNvSpPr txBox="1"/>
          <p:nvPr/>
        </p:nvSpPr>
        <p:spPr>
          <a:xfrm>
            <a:off x="1576290" y="3807332"/>
            <a:ext cx="5760640"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You can have as number of parameters as you want (</a:t>
            </a:r>
            <a:r>
              <a:rPr lang="en-GB" sz="1100" dirty="0" err="1"/>
              <a:t>theorical</a:t>
            </a:r>
            <a:r>
              <a:rPr lang="en-GB" sz="1100" dirty="0"/>
              <a:t> limit is 16383…).</a:t>
            </a:r>
            <a:endParaRPr lang="en-US" sz="1100" dirty="0"/>
          </a:p>
          <a:p>
            <a:r>
              <a:rPr lang="en-GB" sz="1100" dirty="0"/>
              <a:t>The format of return value is explained here : </a:t>
            </a:r>
            <a:r>
              <a:rPr lang="en-GB" sz="1100" dirty="0">
                <a:hlinkClick r:id="rId2"/>
              </a:rPr>
              <a:t>https://msdn.microsoft.com/en-us/library/dwhawy9k.aspx</a:t>
            </a:r>
            <a:r>
              <a:rPr lang="en-GB" sz="1100" dirty="0"/>
              <a:t>, with examples for double here : </a:t>
            </a:r>
            <a:r>
              <a:rPr lang="en-GB" sz="1100" dirty="0">
                <a:hlinkClick r:id="rId3"/>
              </a:rPr>
              <a:t>https://msdn.microsoft.com/en-us/library/kfsatb94.aspx</a:t>
            </a:r>
            <a:r>
              <a:rPr lang="en-GB" sz="1100" dirty="0"/>
              <a:t> ), only 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a:t>/!\ don’t put blank char in the definition of parameters (,a=67011,b=67010,c=…)</a:t>
            </a:r>
          </a:p>
        </p:txBody>
      </p:sp>
    </p:spTree>
    <p:extLst>
      <p:ext uri="{BB962C8B-B14F-4D97-AF65-F5344CB8AC3E}">
        <p14:creationId xmlns:p14="http://schemas.microsoft.com/office/powerpoint/2010/main" val="239289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Graphic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PF_TREND_TECH_DEBT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2" name="TextBox 11"/>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sp>
        <p:nvSpPr>
          <p:cNvPr id="13" name="TextBox 12"/>
          <p:cNvSpPr txBox="1"/>
          <p:nvPr/>
        </p:nvSpPr>
        <p:spPr>
          <a:xfrm>
            <a:off x="1166425"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graphicFrame>
        <p:nvGraphicFramePr>
          <p:cNvPr id="14" name="Chart 13" descr="GRAPH;PF_TREND_TECH_DEBT"/>
          <p:cNvGraphicFramePr/>
          <p:nvPr>
            <p:extLst>
              <p:ext uri="{D42A27DB-BD31-4B8C-83A1-F6EECF244321}">
                <p14:modId xmlns:p14="http://schemas.microsoft.com/office/powerpoint/2010/main" val="3190128981"/>
              </p:ext>
            </p:extLst>
          </p:nvPr>
        </p:nvGraphicFramePr>
        <p:xfrm>
          <a:off x="343036" y="2708920"/>
          <a:ext cx="8500411"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 Delta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PF_TREND_CRIT_VIOL</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BCID=N</a:t>
            </a:r>
            <a:r>
              <a:rPr lang="en-US" sz="1800" dirty="0"/>
              <a:t> (where N is an health factor (by default 60017)</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TextBox 12"/>
          <p:cNvSpPr txBox="1"/>
          <p:nvPr/>
        </p:nvSpPr>
        <p:spPr>
          <a:xfrm>
            <a:off x="1179493"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5" name="TextBox 14"/>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graphicFrame>
        <p:nvGraphicFramePr>
          <p:cNvPr id="16" name="Chart 15" descr="GRAPH;PF_TREND_CRIT_VIOL;BCID=60017"/>
          <p:cNvGraphicFramePr/>
          <p:nvPr>
            <p:extLst>
              <p:ext uri="{D42A27DB-BD31-4B8C-83A1-F6EECF244321}">
                <p14:modId xmlns:p14="http://schemas.microsoft.com/office/powerpoint/2010/main" val="1170693162"/>
              </p:ext>
            </p:extLst>
          </p:nvPr>
        </p:nvGraphicFramePr>
        <p:xfrm>
          <a:off x="251520" y="3097939"/>
          <a:ext cx="8286718" cy="3668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5629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sp>
        <p:nvSpPr>
          <p:cNvPr id="33" name="Rounded Rectangle 32"/>
          <p:cNvSpPr/>
          <p:nvPr/>
        </p:nvSpPr>
        <p:spPr>
          <a:xfrm>
            <a:off x="251520" y="908720"/>
            <a:ext cx="8399280" cy="547260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980728"/>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TQI Score by Critical Violations/LoC by AFP</a:t>
            </a:r>
          </a:p>
        </p:txBody>
      </p:sp>
      <p:sp>
        <p:nvSpPr>
          <p:cNvPr id="36" name="TextBox 35"/>
          <p:cNvSpPr txBox="1"/>
          <p:nvPr/>
        </p:nvSpPr>
        <p:spPr>
          <a:xfrm>
            <a:off x="1973914" y="1340768"/>
            <a:ext cx="267009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PF_QS_BY_CVLOC</a:t>
            </a:r>
          </a:p>
        </p:txBody>
      </p:sp>
      <p:sp>
        <p:nvSpPr>
          <p:cNvPr id="37" name="TextBox 36"/>
          <p:cNvSpPr txBox="1"/>
          <p:nvPr/>
        </p:nvSpPr>
        <p:spPr>
          <a:xfrm>
            <a:off x="494884" y="13407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9" name="TextBox 38"/>
          <p:cNvSpPr txBox="1"/>
          <p:nvPr/>
        </p:nvSpPr>
        <p:spPr>
          <a:xfrm>
            <a:off x="1252911" y="190754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Note :</a:t>
            </a:r>
          </a:p>
        </p:txBody>
      </p:sp>
      <p:graphicFrame>
        <p:nvGraphicFramePr>
          <p:cNvPr id="9" name="Content Placeholder 21" descr="GRAPH;PF_QS_BY_CVLOC"/>
          <p:cNvGraphicFramePr>
            <a:graphicFrameLocks/>
          </p:cNvGraphicFramePr>
          <p:nvPr>
            <p:extLst>
              <p:ext uri="{D42A27DB-BD31-4B8C-83A1-F6EECF244321}">
                <p14:modId xmlns:p14="http://schemas.microsoft.com/office/powerpoint/2010/main" val="4023650552"/>
              </p:ext>
            </p:extLst>
          </p:nvPr>
        </p:nvGraphicFramePr>
        <p:xfrm>
          <a:off x="827584" y="2348880"/>
          <a:ext cx="6696744" cy="417646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1979712" y="1907540"/>
            <a:ext cx="6630534" cy="369332"/>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Bubble = application, Size of bubble = AFP </a:t>
            </a:r>
          </a:p>
        </p:txBody>
      </p:sp>
      <p:sp>
        <p:nvSpPr>
          <p:cNvPr id="11" name="TextBox 10"/>
          <p:cNvSpPr txBox="1"/>
          <p:nvPr/>
        </p:nvSpPr>
        <p:spPr>
          <a:xfrm>
            <a:off x="5289181" y="908720"/>
            <a:ext cx="3528392" cy="1077218"/>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sz="1600" i="0" dirty="0">
                <a:solidFill>
                  <a:srgbClr val="FF0000"/>
                </a:solidFill>
              </a:rPr>
              <a:t>Only working with </a:t>
            </a:r>
            <a:r>
              <a:rPr lang="en-US" sz="1600" i="0" dirty="0" err="1">
                <a:solidFill>
                  <a:srgbClr val="FF0000"/>
                </a:solidFill>
              </a:rPr>
              <a:t>Powerpoint</a:t>
            </a:r>
            <a:r>
              <a:rPr lang="en-US" sz="1600" i="0" dirty="0">
                <a:solidFill>
                  <a:srgbClr val="FF0000"/>
                </a:solidFill>
              </a:rPr>
              <a:t> 2013, after report generated, need to edit data in </a:t>
            </a:r>
            <a:r>
              <a:rPr lang="en-US" sz="1600" i="0" dirty="0" err="1">
                <a:solidFill>
                  <a:srgbClr val="FF0000"/>
                </a:solidFill>
              </a:rPr>
              <a:t>exel</a:t>
            </a:r>
            <a:r>
              <a:rPr lang="en-US" sz="1600" i="0" dirty="0">
                <a:solidFill>
                  <a:srgbClr val="FF0000"/>
                </a:solidFill>
              </a:rPr>
              <a:t> to get label of applications updated into the graph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List of applications regarding a specific indicator</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PF_BAR_CHART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METRIC=ID</a:t>
            </a:r>
            <a:r>
              <a:rPr lang="en-US" sz="1800" dirty="0"/>
              <a:t> (where ID can be a quality indicator or a background fact)</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graphicFrame>
        <p:nvGraphicFramePr>
          <p:cNvPr id="10" name="Chart 9" descr="GRAPH;PF_BAR_CHART;METRIC=60014"/>
          <p:cNvGraphicFramePr/>
          <p:nvPr>
            <p:extLst>
              <p:ext uri="{D42A27DB-BD31-4B8C-83A1-F6EECF244321}">
                <p14:modId xmlns:p14="http://schemas.microsoft.com/office/powerpoint/2010/main" val="1818613036"/>
              </p:ext>
            </p:extLst>
          </p:nvPr>
        </p:nvGraphicFramePr>
        <p:xfrm>
          <a:off x="539552" y="2497280"/>
          <a:ext cx="7945188" cy="3795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9169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Table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93182" y="1340768"/>
            <a:ext cx="8157600" cy="4752528"/>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Application regarding Health Factor</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PF_TOP_RISKIEST_APPS</a:t>
            </a:r>
          </a:p>
        </p:txBody>
      </p:sp>
      <p:sp>
        <p:nvSpPr>
          <p:cNvPr id="15" name="TextBox 14"/>
          <p:cNvSpPr txBox="1"/>
          <p:nvPr/>
        </p:nvSpPr>
        <p:spPr>
          <a:xfrm>
            <a:off x="499141" y="1725316"/>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a:t>
            </a:r>
            <a:r>
              <a:rPr lang="en-US" dirty="0"/>
              <a:t> (by default COUNT=5)</a:t>
            </a:r>
          </a:p>
          <a:p>
            <a:r>
              <a:rPr lang="en-US" dirty="0"/>
              <a:t>where N indicates the number of top N</a:t>
            </a:r>
          </a:p>
        </p:txBody>
      </p:sp>
      <p:sp>
        <p:nvSpPr>
          <p:cNvPr id="17" name="TextBox 16"/>
          <p:cNvSpPr txBox="1"/>
          <p:nvPr/>
        </p:nvSpPr>
        <p:spPr>
          <a:xfrm>
            <a:off x="999278" y="2045286"/>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OP_RISKIEST_APPS;COUNT=5;ALT=60017"/>
          <p:cNvGraphicFramePr>
            <a:graphicFrameLocks noGrp="1"/>
          </p:cNvGraphicFramePr>
          <p:nvPr>
            <p:extLst>
              <p:ext uri="{D42A27DB-BD31-4B8C-83A1-F6EECF244321}">
                <p14:modId xmlns:p14="http://schemas.microsoft.com/office/powerpoint/2010/main" val="2406639397"/>
              </p:ext>
            </p:extLst>
          </p:nvPr>
        </p:nvGraphicFramePr>
        <p:xfrm>
          <a:off x="619731" y="3284984"/>
          <a:ext cx="7696684"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44292">
                  <a:extLst>
                    <a:ext uri="{9D8B030D-6E8A-4147-A177-3AD203B41FA5}">
                      <a16:colId xmlns:a16="http://schemas.microsoft.com/office/drawing/2014/main" val="20000"/>
                    </a:ext>
                  </a:extLst>
                </a:gridCol>
                <a:gridCol w="1637844">
                  <a:extLst>
                    <a:ext uri="{9D8B030D-6E8A-4147-A177-3AD203B41FA5}">
                      <a16:colId xmlns:a16="http://schemas.microsoft.com/office/drawing/2014/main" val="20001"/>
                    </a:ext>
                  </a:extLst>
                </a:gridCol>
                <a:gridCol w="1433114">
                  <a:extLst>
                    <a:ext uri="{9D8B030D-6E8A-4147-A177-3AD203B41FA5}">
                      <a16:colId xmlns:a16="http://schemas.microsoft.com/office/drawing/2014/main" val="20002"/>
                    </a:ext>
                  </a:extLst>
                </a:gridCol>
                <a:gridCol w="2381434">
                  <a:extLst>
                    <a:ext uri="{9D8B030D-6E8A-4147-A177-3AD203B41FA5}">
                      <a16:colId xmlns:a16="http://schemas.microsoft.com/office/drawing/2014/main" val="20003"/>
                    </a:ext>
                  </a:extLst>
                </a:gridCol>
              </a:tblGrid>
              <a:tr h="378873">
                <a:tc>
                  <a:txBody>
                    <a:bodyPr/>
                    <a:lstStyle/>
                    <a:p>
                      <a:pPr marL="0" algn="l" defTabSz="914400" rtl="0" eaLnBrk="1" latinLnBrk="0" hangingPunct="1">
                        <a:lnSpc>
                          <a:spcPct val="115000"/>
                        </a:lnSpc>
                        <a:spcAft>
                          <a:spcPts val="0"/>
                        </a:spcAft>
                      </a:pPr>
                      <a:r>
                        <a:rPr lang="en-GB" sz="1200" kern="1200" dirty="0"/>
                        <a:t>Application Name</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200" b="1" kern="1200" dirty="0">
                          <a:solidFill>
                            <a:schemeClr val="lt1"/>
                          </a:solidFill>
                          <a:latin typeface="+mn-lt"/>
                          <a:ea typeface="+mn-ea"/>
                          <a:cs typeface="+mn-cs"/>
                        </a:rPr>
                        <a:t>Critical</a:t>
                      </a:r>
                      <a:r>
                        <a:rPr lang="en-GB" sz="1200" b="1" kern="1200" baseline="0" dirty="0">
                          <a:solidFill>
                            <a:schemeClr val="lt1"/>
                          </a:solidFill>
                          <a:latin typeface="+mn-lt"/>
                          <a:ea typeface="+mn-ea"/>
                          <a:cs typeface="+mn-cs"/>
                        </a:rPr>
                        <a:t> Violations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TQI</a:t>
                      </a:r>
                      <a:endParaRPr lang="fr-FR" sz="12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Last </a:t>
                      </a:r>
                      <a:r>
                        <a:rPr lang="fr-FR" sz="1200" kern="1200" dirty="0" err="1"/>
                        <a:t>Analysis</a:t>
                      </a:r>
                      <a:r>
                        <a:rPr lang="fr-FR" sz="1200" kern="1200" dirty="0"/>
                        <a:t> Date</a:t>
                      </a:r>
                      <a:endParaRPr lang="fr-FR" sz="12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1" name="TextBox 10"/>
          <p:cNvSpPr txBox="1"/>
          <p:nvPr/>
        </p:nvSpPr>
        <p:spPr>
          <a:xfrm>
            <a:off x="2195736" y="2699628"/>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ALT=N</a:t>
            </a:r>
            <a:r>
              <a:rPr lang="en-US" sz="1800" dirty="0"/>
              <a:t> (where N is an health factor id - </a:t>
            </a:r>
            <a:r>
              <a:rPr lang="en-US" sz="1800" dirty="0" err="1"/>
              <a:t>eg</a:t>
            </a:r>
            <a:r>
              <a:rPr lang="en-US" sz="1800" dirty="0"/>
              <a:t>. 60017)</a:t>
            </a:r>
          </a:p>
        </p:txBody>
      </p:sp>
    </p:spTree>
    <p:extLst>
      <p:ext uri="{BB962C8B-B14F-4D97-AF65-F5344CB8AC3E}">
        <p14:creationId xmlns:p14="http://schemas.microsoft.com/office/powerpoint/2010/main" val="305996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BF=T1 T2 T3 T4 T5 T6 T7 T8 where </a:t>
            </a:r>
            <a:r>
              <a:rPr lang="en-US" sz="1200" dirty="0" err="1"/>
              <a:t>Tx</a:t>
            </a:r>
            <a:r>
              <a:rPr lang="en-US" sz="1200" dirty="0"/>
              <a:t> is a target to fix regarding each line</a:t>
            </a:r>
          </a:p>
          <a:p>
            <a:r>
              <a:rPr lang="en-US" sz="1200" dirty="0"/>
              <a:t>SLA=X Y where X is corresponding to the 2% and Y is corresponding to the 5%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BC_RELEASE_PERFORMANCE;BF=2.90 2.90 2.90 2.90 2.90 2.90 2.90 2.90,SLA=2 5"/>
          <p:cNvGraphicFramePr>
            <a:graphicFrameLocks noGrp="1"/>
          </p:cNvGraphicFramePr>
          <p:nvPr>
            <p:extLst>
              <p:ext uri="{D42A27DB-BD31-4B8C-83A1-F6EECF244321}">
                <p14:modId xmlns:p14="http://schemas.microsoft.com/office/powerpoint/2010/main" val="3212611895"/>
              </p:ext>
            </p:extLst>
          </p:nvPr>
        </p:nvGraphicFramePr>
        <p:xfrm>
          <a:off x="827583" y="3896588"/>
          <a:ext cx="7488834" cy="2697346"/>
        </p:xfrm>
        <a:graphic>
          <a:graphicData uri="http://schemas.openxmlformats.org/drawingml/2006/table">
            <a:tbl>
              <a:tblPr firstCol="1" bandRow="1">
                <a:tableStyleId>{6E25E649-3F16-4E02-A733-19D2CDBF48F0}</a:tableStyleId>
              </a:tblPr>
              <a:tblGrid>
                <a:gridCol w="2880320">
                  <a:extLst>
                    <a:ext uri="{9D8B030D-6E8A-4147-A177-3AD203B41FA5}">
                      <a16:colId xmlns:a16="http://schemas.microsoft.com/office/drawing/2014/main" val="20000"/>
                    </a:ext>
                  </a:extLst>
                </a:gridCol>
                <a:gridCol w="1320733">
                  <a:extLst>
                    <a:ext uri="{9D8B030D-6E8A-4147-A177-3AD203B41FA5}">
                      <a16:colId xmlns:a16="http://schemas.microsoft.com/office/drawing/2014/main" val="20001"/>
                    </a:ext>
                  </a:extLst>
                </a:gridCol>
                <a:gridCol w="1095927">
                  <a:extLst>
                    <a:ext uri="{9D8B030D-6E8A-4147-A177-3AD203B41FA5}">
                      <a16:colId xmlns:a16="http://schemas.microsoft.com/office/drawing/2014/main" val="20002"/>
                    </a:ext>
                  </a:extLst>
                </a:gridCol>
                <a:gridCol w="913272">
                  <a:extLst>
                    <a:ext uri="{9D8B030D-6E8A-4147-A177-3AD203B41FA5}">
                      <a16:colId xmlns:a16="http://schemas.microsoft.com/office/drawing/2014/main" val="20003"/>
                    </a:ext>
                  </a:extLst>
                </a:gridCol>
                <a:gridCol w="1278582">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Robustness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Security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a:lnSpc>
                          <a:spcPct val="115000"/>
                        </a:lnSpc>
                        <a:spcAft>
                          <a:spcPts val="0"/>
                        </a:spcAft>
                      </a:pPr>
                      <a:r>
                        <a:rPr lang="en-US" sz="1100" dirty="0">
                          <a:effectLst/>
                        </a:rPr>
                        <a:t>Efficiency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a:lnSpc>
                          <a:spcPct val="115000"/>
                        </a:lnSpc>
                        <a:spcAft>
                          <a:spcPts val="0"/>
                        </a:spcAft>
                      </a:pPr>
                      <a:r>
                        <a:rPr lang="en-US" sz="1100" dirty="0">
                          <a:effectLst/>
                        </a:rPr>
                        <a:t>Changeability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4"/>
                  </a:ext>
                </a:extLst>
              </a:tr>
              <a:tr h="276729">
                <a:tc>
                  <a:txBody>
                    <a:bodyPr/>
                    <a:lstStyle/>
                    <a:p>
                      <a:pPr>
                        <a:lnSpc>
                          <a:spcPct val="115000"/>
                        </a:lnSpc>
                        <a:spcAft>
                          <a:spcPts val="0"/>
                        </a:spcAft>
                      </a:pPr>
                      <a:r>
                        <a:rPr lang="en-US" sz="1100" dirty="0">
                          <a:effectLst/>
                        </a:rPr>
                        <a:t>Transferability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5"/>
                  </a:ext>
                </a:extLst>
              </a:tr>
              <a:tr h="276729">
                <a:tc>
                  <a:txBody>
                    <a:bodyPr/>
                    <a:lstStyle/>
                    <a:p>
                      <a:pPr>
                        <a:lnSpc>
                          <a:spcPct val="115000"/>
                        </a:lnSpc>
                        <a:spcAft>
                          <a:spcPts val="0"/>
                        </a:spcAft>
                      </a:pPr>
                      <a:r>
                        <a:rPr lang="en-US" sz="1100" dirty="0">
                          <a:effectLst/>
                        </a:rPr>
                        <a:t>Programming Practice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6"/>
                  </a:ext>
                </a:extLst>
              </a:tr>
              <a:tr h="276729">
                <a:tc>
                  <a:txBody>
                    <a:bodyPr/>
                    <a:lstStyle/>
                    <a:p>
                      <a:pPr>
                        <a:lnSpc>
                          <a:spcPct val="115000"/>
                        </a:lnSpc>
                        <a:spcAft>
                          <a:spcPts val="0"/>
                        </a:spcAft>
                      </a:pPr>
                      <a:r>
                        <a:rPr lang="en-US" sz="1100" dirty="0">
                          <a:effectLst/>
                        </a:rPr>
                        <a:t>Documentation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7"/>
                  </a:ext>
                </a:extLst>
              </a:tr>
              <a:tr h="276729">
                <a:tc>
                  <a:txBody>
                    <a:bodyPr/>
                    <a:lstStyle/>
                    <a:p>
                      <a:pPr>
                        <a:lnSpc>
                          <a:spcPct val="115000"/>
                        </a:lnSpc>
                        <a:spcAft>
                          <a:spcPts val="0"/>
                        </a:spcAft>
                      </a:pPr>
                      <a:r>
                        <a:rPr lang="en-US" sz="1100" dirty="0">
                          <a:effectLst/>
                        </a:rPr>
                        <a:t>Architecture/Design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
        <p:nvSpPr>
          <p:cNvPr id="19" name="TextBox 18"/>
          <p:cNvSpPr txBox="1"/>
          <p:nvPr/>
        </p:nvSpPr>
        <p:spPr>
          <a:xfrm>
            <a:off x="1239152"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264164"/>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2%</a:t>
            </a:r>
          </a:p>
          <a:p>
            <a:pPr lvl="1"/>
            <a:r>
              <a:rPr lang="en-US" sz="1100" dirty="0">
                <a:solidFill>
                  <a:schemeClr val="bg1">
                    <a:lumMod val="50000"/>
                  </a:schemeClr>
                </a:solidFill>
              </a:rPr>
              <a:t>Acceptable if &amp; difference between Target and Actual is between 2% and 5%</a:t>
            </a:r>
          </a:p>
          <a:p>
            <a:pPr lvl="1"/>
            <a:r>
              <a:rPr lang="en-US" sz="1100" dirty="0">
                <a:solidFill>
                  <a:schemeClr val="bg1">
                    <a:lumMod val="50000"/>
                  </a:schemeClr>
                </a:solidFill>
              </a:rPr>
              <a:t>Poor if % difference between Target and Actual is greater than 5%</a:t>
            </a: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23</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sp>
        <p:nvSpPr>
          <p:cNvPr id="6" name="TextBox 5"/>
          <p:cNvSpPr txBox="1"/>
          <p:nvPr/>
        </p:nvSpPr>
        <p:spPr>
          <a:xfrm>
            <a:off x="395536" y="143426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b="0" dirty="0"/>
              <a:t>Illustration to explain how scores are calculated</a:t>
            </a:r>
          </a:p>
        </p:txBody>
      </p:sp>
      <p:sp>
        <p:nvSpPr>
          <p:cNvPr id="7" name="TextBox 6"/>
          <p:cNvSpPr txBox="1"/>
          <p:nvPr/>
        </p:nvSpPr>
        <p:spPr>
          <a:xfrm>
            <a:off x="2051720" y="724634"/>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 &amp; PF_TABLE_RELEASE_PERFORMANCE</a:t>
            </a:r>
          </a:p>
        </p:txBody>
      </p:sp>
      <p:sp>
        <p:nvSpPr>
          <p:cNvPr id="8" name="TextBox 7"/>
          <p:cNvSpPr txBox="1"/>
          <p:nvPr/>
        </p:nvSpPr>
        <p:spPr>
          <a:xfrm>
            <a:off x="467544" y="724634"/>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pic>
        <p:nvPicPr>
          <p:cNvPr id="10" name="Picture 9"/>
          <p:cNvPicPr>
            <a:picLocks noChangeAspect="1"/>
          </p:cNvPicPr>
          <p:nvPr/>
        </p:nvPicPr>
        <p:blipFill>
          <a:blip r:embed="rId2"/>
          <a:stretch>
            <a:fillRect/>
          </a:stretch>
        </p:blipFill>
        <p:spPr>
          <a:xfrm>
            <a:off x="21223" y="1711934"/>
            <a:ext cx="9144000" cy="4226011"/>
          </a:xfrm>
          <a:prstGeom prst="rect">
            <a:avLst/>
          </a:prstGeom>
        </p:spPr>
      </p:pic>
    </p:spTree>
    <p:extLst>
      <p:ext uri="{BB962C8B-B14F-4D97-AF65-F5344CB8AC3E}">
        <p14:creationId xmlns:p14="http://schemas.microsoft.com/office/powerpoint/2010/main" val="1344075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Generic 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PF_TABLE_RELEASE_PERFORMANCE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101566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ID=ID1|ID2|ID3… where </a:t>
            </a:r>
            <a:r>
              <a:rPr lang="en-US" sz="1200" dirty="0" err="1"/>
              <a:t>Idx</a:t>
            </a:r>
            <a:r>
              <a:rPr lang="en-US" sz="1200" dirty="0"/>
              <a:t> is the metric id of the quality indicator (BC, TC or QR) to assess</a:t>
            </a:r>
          </a:p>
          <a:p>
            <a:r>
              <a:rPr lang="en-US" sz="1200" dirty="0"/>
              <a:t>TARGETS=T1|T2|T3… where Tx is a target to fix regarding each line, if only one target, it will be used for all metrics</a:t>
            </a:r>
          </a:p>
          <a:p>
            <a:r>
              <a:rPr lang="en-US" sz="1200" dirty="0"/>
              <a:t>SLA=X|Y where X is corresponding to the a% and Y is corresponding to the b%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ABLE_RELEASE_PERFORMANCE;ID=60017|66068|4554|7780,TARGETS=3.00,SLA=2|5"/>
          <p:cNvGraphicFramePr>
            <a:graphicFrameLocks noGrp="1"/>
          </p:cNvGraphicFramePr>
          <p:nvPr>
            <p:extLst>
              <p:ext uri="{D42A27DB-BD31-4B8C-83A1-F6EECF244321}">
                <p14:modId xmlns:p14="http://schemas.microsoft.com/office/powerpoint/2010/main" val="4280737692"/>
              </p:ext>
            </p:extLst>
          </p:nvPr>
        </p:nvGraphicFramePr>
        <p:xfrm>
          <a:off x="755576" y="4550803"/>
          <a:ext cx="7783158" cy="1783352"/>
        </p:xfrm>
        <a:graphic>
          <a:graphicData uri="http://schemas.openxmlformats.org/drawingml/2006/table">
            <a:tbl>
              <a:tblPr firstCol="1" bandRow="1">
                <a:tableStyleId>{6E25E649-3F16-4E02-A733-19D2CDBF48F0}</a:tableStyleId>
              </a:tblPr>
              <a:tblGrid>
                <a:gridCol w="2993522">
                  <a:extLst>
                    <a:ext uri="{9D8B030D-6E8A-4147-A177-3AD203B41FA5}">
                      <a16:colId xmlns:a16="http://schemas.microsoft.com/office/drawing/2014/main" val="20000"/>
                    </a:ext>
                  </a:extLst>
                </a:gridCol>
                <a:gridCol w="1372640">
                  <a:extLst>
                    <a:ext uri="{9D8B030D-6E8A-4147-A177-3AD203B41FA5}">
                      <a16:colId xmlns:a16="http://schemas.microsoft.com/office/drawing/2014/main" val="20001"/>
                    </a:ext>
                  </a:extLst>
                </a:gridCol>
                <a:gridCol w="1138998">
                  <a:extLst>
                    <a:ext uri="{9D8B030D-6E8A-4147-A177-3AD203B41FA5}">
                      <a16:colId xmlns:a16="http://schemas.microsoft.com/office/drawing/2014/main" val="20002"/>
                    </a:ext>
                  </a:extLst>
                </a:gridCol>
                <a:gridCol w="949165">
                  <a:extLst>
                    <a:ext uri="{9D8B030D-6E8A-4147-A177-3AD203B41FA5}">
                      <a16:colId xmlns:a16="http://schemas.microsoft.com/office/drawing/2014/main" val="20003"/>
                    </a:ext>
                  </a:extLst>
                </a:gridCol>
                <a:gridCol w="1328833">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Total Quality Index</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Efficiency - Expensive Calls in Loops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Avoid large Classes - too many Methods (JEE) (4554)</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Avoid Classes with a very low comment/code ratio (7780)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2379241525"/>
                  </a:ext>
                </a:extLst>
              </a:tr>
            </a:tbl>
          </a:graphicData>
        </a:graphic>
      </p:graphicFrame>
      <p:sp>
        <p:nvSpPr>
          <p:cNvPr id="19" name="TextBox 18"/>
          <p:cNvSpPr txBox="1"/>
          <p:nvPr/>
        </p:nvSpPr>
        <p:spPr>
          <a:xfrm>
            <a:off x="1239152" y="270892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777512"/>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a%</a:t>
            </a:r>
          </a:p>
          <a:p>
            <a:pPr lvl="1"/>
            <a:r>
              <a:rPr lang="en-US" sz="1100" dirty="0">
                <a:solidFill>
                  <a:schemeClr val="bg1">
                    <a:lumMod val="50000"/>
                  </a:schemeClr>
                </a:solidFill>
              </a:rPr>
              <a:t>Acceptable if &amp; difference between Target and Actual is between a% and b%</a:t>
            </a:r>
          </a:p>
          <a:p>
            <a:pPr lvl="1"/>
            <a:r>
              <a:rPr lang="en-US" sz="1100" dirty="0">
                <a:solidFill>
                  <a:schemeClr val="bg1">
                    <a:lumMod val="50000"/>
                  </a:schemeClr>
                </a:solidFill>
              </a:rPr>
              <a:t>Poor if % difference between Target and Actual is greater </a:t>
            </a:r>
            <a:r>
              <a:rPr lang="en-US" sz="1100">
                <a:solidFill>
                  <a:schemeClr val="bg1">
                    <a:lumMod val="50000"/>
                  </a:schemeClr>
                </a:solidFill>
              </a:rPr>
              <a:t>than b%</a:t>
            </a:r>
            <a:endParaRPr lang="en-US" sz="1100" dirty="0">
              <a:solidFill>
                <a:schemeClr val="bg1">
                  <a:lumMod val="50000"/>
                </a:schemeClr>
              </a:solidFill>
            </a:endParaRP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Tree>
    <p:extLst>
      <p:ext uri="{BB962C8B-B14F-4D97-AF65-F5344CB8AC3E}">
        <p14:creationId xmlns:p14="http://schemas.microsoft.com/office/powerpoint/2010/main" val="49455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1196752"/>
            <a:ext cx="8267157" cy="4896544"/>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graphicFrame>
        <p:nvGraphicFramePr>
          <p:cNvPr id="18" name="Table 17" descr="TABLE;PF_IGNORED_APPLICATIONS" title="TABLE;PF_IGNORED_APPLICATIONS"/>
          <p:cNvGraphicFramePr>
            <a:graphicFrameLocks noGrp="1"/>
          </p:cNvGraphicFramePr>
          <p:nvPr>
            <p:extLst>
              <p:ext uri="{D42A27DB-BD31-4B8C-83A1-F6EECF244321}">
                <p14:modId xmlns:p14="http://schemas.microsoft.com/office/powerpoint/2010/main" val="2887152897"/>
              </p:ext>
            </p:extLst>
          </p:nvPr>
        </p:nvGraphicFramePr>
        <p:xfrm>
          <a:off x="619730" y="3591600"/>
          <a:ext cx="3304197"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04197">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Apps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20" name="Table 19" descr="TABLE;PF_IGNORED_SNAPSHOTS" title="TABLE;PF_IGNORED_SNAPSHOTS"/>
          <p:cNvGraphicFramePr>
            <a:graphicFrameLocks noGrp="1"/>
          </p:cNvGraphicFramePr>
          <p:nvPr>
            <p:extLst>
              <p:ext uri="{D42A27DB-BD31-4B8C-83A1-F6EECF244321}">
                <p14:modId xmlns:p14="http://schemas.microsoft.com/office/powerpoint/2010/main" val="4196223369"/>
              </p:ext>
            </p:extLst>
          </p:nvPr>
        </p:nvGraphicFramePr>
        <p:xfrm>
          <a:off x="4932040" y="3591600"/>
          <a:ext cx="3312368"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Snapshots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a:t>Snap 1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a:t>Snap 2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Snap 3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Snap 4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Snap 5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395536" y="126876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Identification of ignored Applications or snapshots</a:t>
            </a:r>
          </a:p>
        </p:txBody>
      </p:sp>
      <p:sp>
        <p:nvSpPr>
          <p:cNvPr id="22" name="TextBox 21"/>
          <p:cNvSpPr txBox="1"/>
          <p:nvPr/>
        </p:nvSpPr>
        <p:spPr>
          <a:xfrm>
            <a:off x="2129047" y="180475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PF_IGNORED_APPLICATIONS</a:t>
            </a:r>
          </a:p>
        </p:txBody>
      </p:sp>
      <p:sp>
        <p:nvSpPr>
          <p:cNvPr id="23" name="TextBox 22"/>
          <p:cNvSpPr txBox="1"/>
          <p:nvPr/>
        </p:nvSpPr>
        <p:spPr>
          <a:xfrm>
            <a:off x="430382" y="1772816"/>
            <a:ext cx="183736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Blocks Name :</a:t>
            </a:r>
          </a:p>
        </p:txBody>
      </p:sp>
      <p:sp>
        <p:nvSpPr>
          <p:cNvPr id="25" name="TextBox 24"/>
          <p:cNvSpPr txBox="1"/>
          <p:nvPr/>
        </p:nvSpPr>
        <p:spPr>
          <a:xfrm>
            <a:off x="2117930" y="22048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PF_IGNORED_SNAPSHOTS</a:t>
            </a:r>
          </a:p>
        </p:txBody>
      </p:sp>
      <p:sp>
        <p:nvSpPr>
          <p:cNvPr id="26" name="TextBox 25"/>
          <p:cNvSpPr txBox="1"/>
          <p:nvPr/>
        </p:nvSpPr>
        <p:spPr>
          <a:xfrm>
            <a:off x="1043608" y="2524834"/>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sp>
        <p:nvSpPr>
          <p:cNvPr id="27" name="TextBox 26"/>
          <p:cNvSpPr txBox="1"/>
          <p:nvPr/>
        </p:nvSpPr>
        <p:spPr>
          <a:xfrm>
            <a:off x="2180585" y="2524834"/>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2" name="Rectangle 1"/>
          <p:cNvSpPr/>
          <p:nvPr/>
        </p:nvSpPr>
        <p:spPr>
          <a:xfrm>
            <a:off x="539552" y="2967335"/>
            <a:ext cx="7632848" cy="646331"/>
          </a:xfrm>
          <a:prstGeom prst="rect">
            <a:avLst/>
          </a:prstGeom>
        </p:spPr>
        <p:txBody>
          <a:bodyPr wrap="square">
            <a:spAutoFit/>
          </a:bodyPr>
          <a:lstStyle/>
          <a:p>
            <a:r>
              <a:rPr lang="en-US" sz="1200" i="1" dirty="0"/>
              <a:t>The following block provides potential applications or snapshots of application that didn’t work during the with other blocks generation. Investigation into the central schema for the application or snapshot listed must be done.</a:t>
            </a:r>
          </a:p>
        </p:txBody>
      </p:sp>
    </p:spTree>
    <p:extLst>
      <p:ext uri="{BB962C8B-B14F-4D97-AF65-F5344CB8AC3E}">
        <p14:creationId xmlns:p14="http://schemas.microsoft.com/office/powerpoint/2010/main" val="302190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26</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graphicFrame>
        <p:nvGraphicFramePr>
          <p:cNvPr id="5" name="Table 4" descr="&#10;"/>
          <p:cNvGraphicFramePr>
            <a:graphicFrameLocks noGrp="1"/>
          </p:cNvGraphicFramePr>
          <p:nvPr>
            <p:extLst>
              <p:ext uri="{D42A27DB-BD31-4B8C-83A1-F6EECF244321}">
                <p14:modId xmlns:p14="http://schemas.microsoft.com/office/powerpoint/2010/main" val="2388773750"/>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51448">
                <a:tc>
                  <a:txBody>
                    <a:bodyPr/>
                    <a:lstStyle/>
                    <a:p>
                      <a:r>
                        <a:rPr lang="en-US" sz="1400" noProof="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400" noProof="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77232">
                <a:tc>
                  <a:txBody>
                    <a:bodyPr/>
                    <a:lstStyle/>
                    <a:p>
                      <a:pPr marL="0" algn="l" defTabSz="914400" rtl="0" eaLnBrk="1" latinLnBrk="0" hangingPunct="1"/>
                      <a:r>
                        <a:rPr lang="en-US" sz="1100" kern="1200" noProof="0" dirty="0"/>
                        <a:t>Total Quality Index</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89337">
                <a:tc>
                  <a:txBody>
                    <a:bodyPr/>
                    <a:lstStyle/>
                    <a:p>
                      <a:pPr marL="0" algn="l" defTabSz="914400" rtl="0" eaLnBrk="1" latinLnBrk="0" hangingPunct="1"/>
                      <a:r>
                        <a:rPr lang="en-US" sz="1100" kern="1200" noProof="0" dirty="0"/>
                        <a:t>Security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9337">
                <a:tc>
                  <a:txBody>
                    <a:bodyPr/>
                    <a:lstStyle/>
                    <a:p>
                      <a:pPr marL="0" algn="l" defTabSz="914400" rtl="0" eaLnBrk="1" latinLnBrk="0" hangingPunct="1"/>
                      <a:r>
                        <a:rPr lang="en-US" sz="1100" kern="1200" noProof="0" dirty="0"/>
                        <a:t>Robustness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9337">
                <a:tc>
                  <a:txBody>
                    <a:bodyPr/>
                    <a:lstStyle/>
                    <a:p>
                      <a:pPr marL="0" algn="l" defTabSz="914400" rtl="0" eaLnBrk="1" latinLnBrk="0" hangingPunct="1"/>
                      <a:r>
                        <a:rPr lang="en-US" sz="1100" kern="1200" noProof="0" dirty="0"/>
                        <a:t>Performance</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9337">
                <a:tc>
                  <a:txBody>
                    <a:bodyPr/>
                    <a:lstStyle/>
                    <a:p>
                      <a:pPr marL="0" algn="l" defTabSz="914400" rtl="0" eaLnBrk="1" latinLnBrk="0" hangingPunct="1"/>
                      <a:r>
                        <a:rPr lang="en-US" sz="1100" kern="1200" noProof="0" dirty="0"/>
                        <a:t>Changeability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89337">
                <a:tc>
                  <a:txBody>
                    <a:bodyPr/>
                    <a:lstStyle/>
                    <a:p>
                      <a:pPr marL="0" algn="l" defTabSz="914400" rtl="0" eaLnBrk="1" latinLnBrk="0" hangingPunct="1"/>
                      <a:r>
                        <a:rPr lang="en-US" sz="1100" kern="1200" noProof="0" dirty="0"/>
                        <a:t>Transferability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89337">
                <a:tc>
                  <a:txBody>
                    <a:bodyPr/>
                    <a:lstStyle/>
                    <a:p>
                      <a:pPr marL="0" algn="l" defTabSz="914400" rtl="0" eaLnBrk="1" latinLnBrk="0" hangingPunct="1"/>
                      <a:r>
                        <a:rPr lang="en-US" sz="1100" kern="1200" noProof="0" dirty="0" err="1"/>
                        <a:t>ProgrammingPractices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89337">
                <a:tc>
                  <a:txBody>
                    <a:bodyPr/>
                    <a:lstStyle/>
                    <a:p>
                      <a:pPr marL="0" algn="l" defTabSz="914400" rtl="0" eaLnBrk="1" latinLnBrk="0" hangingPunct="1"/>
                      <a:r>
                        <a:rPr lang="en-US" sz="1100" kern="1200" noProof="0" dirty="0" err="1"/>
                        <a:t>ArchitecturalDesign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89337">
                <a:tc>
                  <a:txBody>
                    <a:bodyPr/>
                    <a:lstStyle/>
                    <a:p>
                      <a:pPr marL="0" algn="l" defTabSz="914400" rtl="0" eaLnBrk="1" latinLnBrk="0" hangingPunct="1"/>
                      <a:r>
                        <a:rPr lang="en-US" sz="1100" kern="1200" noProof="0" dirty="0"/>
                        <a:t>Documentation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89337">
                <a:tc>
                  <a:txBody>
                    <a:bodyPr/>
                    <a:lstStyle/>
                    <a:p>
                      <a:pPr marL="0" algn="l" defTabSz="914400" rtl="0" eaLnBrk="1" latinLnBrk="0" hangingPunct="1"/>
                      <a:r>
                        <a:rPr lang="en-US" sz="1100" kern="1200" noProof="0" dirty="0" err="1"/>
                        <a:t>SEIMaintainability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89337">
                <a:tc>
                  <a:txBody>
                    <a:bodyPr/>
                    <a:lstStyle/>
                    <a:p>
                      <a:pPr marL="0" algn="l" defTabSz="914400" rtl="0" eaLnBrk="1" latinLnBrk="0" hangingPunct="1"/>
                      <a:r>
                        <a:rPr lang="en-US" sz="1100" kern="1200" noProof="0" dirty="0" err="1"/>
                        <a:t>CostComplexityDistribution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89337">
                <a:tc>
                  <a:txBody>
                    <a:bodyPr/>
                    <a:lstStyle/>
                    <a:p>
                      <a:pPr marL="0" algn="l" defTabSz="914400" rtl="0" eaLnBrk="1" latinLnBrk="0" hangingPunct="1"/>
                      <a:r>
                        <a:rPr lang="en-US" sz="1100" kern="1200" noProof="0" dirty="0" err="1"/>
                        <a:t>CyclomaticComplexityDistribution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89337">
                <a:tc>
                  <a:txBody>
                    <a:bodyPr/>
                    <a:lstStyle/>
                    <a:p>
                      <a:pPr marL="0" algn="l" defTabSz="914400" rtl="0" eaLnBrk="1" latinLnBrk="0" hangingPunct="1"/>
                      <a:r>
                        <a:rPr lang="en-US" sz="1100" kern="1200" noProof="0" dirty="0" err="1"/>
                        <a:t>OOComplexityDistribution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89337">
                <a:tc>
                  <a:txBody>
                    <a:bodyPr/>
                    <a:lstStyle/>
                    <a:p>
                      <a:pPr marL="0" algn="l" defTabSz="914400" rtl="0" eaLnBrk="1" latinLnBrk="0" hangingPunct="1"/>
                      <a:r>
                        <a:rPr lang="en-US" sz="1100" kern="1200" noProof="0" dirty="0" err="1"/>
                        <a:t>SQLComplexityDistribution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89337">
                <a:tc>
                  <a:txBody>
                    <a:bodyPr/>
                    <a:lstStyle/>
                    <a:p>
                      <a:pPr marL="0" algn="l" defTabSz="914400" rtl="0" eaLnBrk="1" latinLnBrk="0" hangingPunct="1"/>
                      <a:r>
                        <a:rPr lang="en-US" sz="1100" kern="1200" noProof="0" dirty="0" err="1"/>
                        <a:t>CouplingDistribution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89337">
                <a:tc>
                  <a:txBody>
                    <a:bodyPr/>
                    <a:lstStyle/>
                    <a:p>
                      <a:pPr marL="0" algn="l" defTabSz="914400" rtl="0" eaLnBrk="1" latinLnBrk="0" hangingPunct="1"/>
                      <a:r>
                        <a:rPr lang="en-US" sz="1100" kern="1200" noProof="0" dirty="0" err="1"/>
                        <a:t>ClassFanOutDistribution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89337">
                <a:tc>
                  <a:txBody>
                    <a:bodyPr/>
                    <a:lstStyle/>
                    <a:p>
                      <a:pPr marL="0" algn="l" defTabSz="914400" rtl="0" eaLnBrk="1" latinLnBrk="0" hangingPunct="1"/>
                      <a:r>
                        <a:rPr lang="en-US" sz="1100" kern="1200" noProof="0" dirty="0" err="1"/>
                        <a:t>ClassFanInDistribution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89337">
                <a:tc>
                  <a:txBody>
                    <a:bodyPr/>
                    <a:lstStyle/>
                    <a:p>
                      <a:pPr marL="0" algn="l" defTabSz="914400" rtl="0" eaLnBrk="1" latinLnBrk="0" hangingPunct="1"/>
                      <a:r>
                        <a:rPr lang="en-US" sz="1100" kern="1200" noProof="0" dirty="0" err="1"/>
                        <a:t>SizeDistribution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42473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en-US"/>
              <a:t>Then, type and name of component and then options can be configured in the area below.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Text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18308</TotalTime>
  <Words>1572</Words>
  <Application>Microsoft Office PowerPoint</Application>
  <PresentationFormat>On-screen Show (4:3)</PresentationFormat>
  <Paragraphs>342</Paragraphs>
  <Slides>26</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26</vt:i4>
      </vt:variant>
    </vt:vector>
  </HeadingPairs>
  <TitlesOfParts>
    <vt:vector size="43"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Portfolio 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vt:lpstr>
      <vt:lpstr>PowerPoint Templates – Text</vt:lpstr>
      <vt:lpstr>PowerPoint Templates – Text</vt:lpstr>
      <vt:lpstr>PowerPoint Templates – Text</vt:lpstr>
      <vt:lpstr>PowerPoint Templates</vt:lpstr>
      <vt:lpstr>PowerPoint Templates – Graphics</vt:lpstr>
      <vt:lpstr>PowerPoint Templates – Graphics</vt:lpstr>
      <vt:lpstr>PowerPoint Templates – Graphics</vt:lpstr>
      <vt:lpstr>PowerPoint Templates – Graphics</vt:lpstr>
      <vt:lpstr>PowerPoint Templates – Graphics</vt:lpstr>
      <vt:lpstr>PowerPoint Templates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870</cp:revision>
  <dcterms:created xsi:type="dcterms:W3CDTF">2013-01-22T15:43:13Z</dcterms:created>
  <dcterms:modified xsi:type="dcterms:W3CDTF">2020-08-03T07:08:17Z</dcterms:modified>
</cp:coreProperties>
</file>