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style7.xml" ContentType="application/vnd.ms-office.chartstyle+xml"/>
  <Override PartName="/ppt/charts/colors7.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4"/>
  </p:notesMasterIdLst>
  <p:handoutMasterIdLst>
    <p:handoutMasterId r:id="rId85"/>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45" r:id="rId20"/>
    <p:sldId id="532" r:id="rId21"/>
    <p:sldId id="276" r:id="rId22"/>
    <p:sldId id="275" r:id="rId23"/>
    <p:sldId id="274" r:id="rId24"/>
    <p:sldId id="277" r:id="rId25"/>
    <p:sldId id="279" r:id="rId26"/>
    <p:sldId id="297" r:id="rId27"/>
    <p:sldId id="278" r:id="rId28"/>
    <p:sldId id="300" r:id="rId29"/>
    <p:sldId id="316" r:id="rId30"/>
    <p:sldId id="334" r:id="rId31"/>
    <p:sldId id="335" r:id="rId32"/>
    <p:sldId id="544" r:id="rId33"/>
    <p:sldId id="533" r:id="rId34"/>
    <p:sldId id="280" r:id="rId35"/>
    <p:sldId id="281" r:id="rId36"/>
    <p:sldId id="320" r:id="rId37"/>
    <p:sldId id="304" r:id="rId38"/>
    <p:sldId id="305" r:id="rId39"/>
    <p:sldId id="282" r:id="rId40"/>
    <p:sldId id="283" r:id="rId41"/>
    <p:sldId id="302" r:id="rId42"/>
    <p:sldId id="284" r:id="rId43"/>
    <p:sldId id="303" r:id="rId44"/>
    <p:sldId id="285" r:id="rId45"/>
    <p:sldId id="286" r:id="rId46"/>
    <p:sldId id="287" r:id="rId47"/>
    <p:sldId id="288" r:id="rId48"/>
    <p:sldId id="301" r:id="rId49"/>
    <p:sldId id="330" r:id="rId50"/>
    <p:sldId id="289" r:id="rId51"/>
    <p:sldId id="290" r:id="rId52"/>
    <p:sldId id="291" r:id="rId53"/>
    <p:sldId id="292" r:id="rId54"/>
    <p:sldId id="293" r:id="rId55"/>
    <p:sldId id="296" r:id="rId56"/>
    <p:sldId id="298" r:id="rId57"/>
    <p:sldId id="299" r:id="rId58"/>
    <p:sldId id="307" r:id="rId59"/>
    <p:sldId id="309" r:id="rId60"/>
    <p:sldId id="310" r:id="rId61"/>
    <p:sldId id="312" r:id="rId62"/>
    <p:sldId id="313" r:id="rId63"/>
    <p:sldId id="314" r:id="rId64"/>
    <p:sldId id="315" r:id="rId65"/>
    <p:sldId id="327" r:id="rId66"/>
    <p:sldId id="328" r:id="rId67"/>
    <p:sldId id="329" r:id="rId68"/>
    <p:sldId id="331" r:id="rId69"/>
    <p:sldId id="336" r:id="rId70"/>
    <p:sldId id="337" r:id="rId71"/>
    <p:sldId id="338" r:id="rId72"/>
    <p:sldId id="534" r:id="rId73"/>
    <p:sldId id="535" r:id="rId74"/>
    <p:sldId id="536" r:id="rId75"/>
    <p:sldId id="537" r:id="rId76"/>
    <p:sldId id="538" r:id="rId77"/>
    <p:sldId id="539" r:id="rId78"/>
    <p:sldId id="540" r:id="rId79"/>
    <p:sldId id="541" r:id="rId80"/>
    <p:sldId id="542" r:id="rId81"/>
    <p:sldId id="543" r:id="rId82"/>
    <p:sldId id="317"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45"/>
            <p14:sldId id="532"/>
            <p14:sldId id="276"/>
            <p14:sldId id="275"/>
            <p14:sldId id="274"/>
            <p14:sldId id="277"/>
            <p14:sldId id="279"/>
            <p14:sldId id="297"/>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14" d="100"/>
          <a:sy n="114" d="100"/>
        </p:scale>
        <p:origin x="516" y="96"/>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11/19/2020</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64</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3.xml"/><Relationship Id="rId5" Type="http://schemas.openxmlformats.org/officeDocument/2006/relationships/slide" Target="slide9.xml"/><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20.xml"/><Relationship Id="rId5" Type="http://schemas.openxmlformats.org/officeDocument/2006/relationships/slide" Target="slide9.xml"/><Relationship Id="rId4" Type="http://schemas.openxmlformats.org/officeDocument/2006/relationships/slide" Target="slid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23" name="Group 22">
            <a:extLst>
              <a:ext uri="{FF2B5EF4-FFF2-40B4-BE49-F238E27FC236}">
                <a16:creationId xmlns:a16="http://schemas.microsoft.com/office/drawing/2014/main" id="{32F66CB1-FA29-46F1-BD3C-D6EC7EAF32E8}"/>
              </a:ext>
            </a:extLst>
          </p:cNvPr>
          <p:cNvGrpSpPr/>
          <p:nvPr/>
        </p:nvGrpSpPr>
        <p:grpSpPr>
          <a:xfrm>
            <a:off x="1765620" y="1026851"/>
            <a:ext cx="8212400" cy="5197779"/>
            <a:chOff x="1844040" y="3479800"/>
            <a:chExt cx="8212400" cy="2007702"/>
          </a:xfrm>
        </p:grpSpPr>
        <p:sp>
          <p:nvSpPr>
            <p:cNvPr id="24" name="Rounded Rectangle 11">
              <a:extLst>
                <a:ext uri="{FF2B5EF4-FFF2-40B4-BE49-F238E27FC236}">
                  <a16:creationId xmlns:a16="http://schemas.microsoft.com/office/drawing/2014/main" id="{C7B514A5-5D09-4FB2-83F7-0FE97DC02B12}"/>
                </a:ext>
              </a:extLst>
            </p:cNvPr>
            <p:cNvSpPr/>
            <p:nvPr/>
          </p:nvSpPr>
          <p:spPr>
            <a:xfrm>
              <a:off x="1988056" y="3479800"/>
              <a:ext cx="8068384" cy="2007702"/>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5" name="TextBox 24">
              <a:extLst>
                <a:ext uri="{FF2B5EF4-FFF2-40B4-BE49-F238E27FC236}">
                  <a16:creationId xmlns:a16="http://schemas.microsoft.com/office/drawing/2014/main" id="{48228C9C-85B4-4F66-BBC6-2F2AB61EB7A5}"/>
                </a:ext>
              </a:extLst>
            </p:cNvPr>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26" name="TextBox 25">
              <a:extLst>
                <a:ext uri="{FF2B5EF4-FFF2-40B4-BE49-F238E27FC236}">
                  <a16:creationId xmlns:a16="http://schemas.microsoft.com/office/drawing/2014/main" id="{E93A9CC9-2FDE-4F80-AA6D-B50CAF19823A}"/>
                </a:ext>
              </a:extLst>
            </p:cNvPr>
            <p:cNvSpPr txBox="1"/>
            <p:nvPr/>
          </p:nvSpPr>
          <p:spPr>
            <a:xfrm>
              <a:off x="3531272" y="3622508"/>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 (or APPLICATION_RULE)</a:t>
              </a:r>
            </a:p>
          </p:txBody>
        </p:sp>
        <p:sp>
          <p:nvSpPr>
            <p:cNvPr id="27" name="TextBox 26">
              <a:extLst>
                <a:ext uri="{FF2B5EF4-FFF2-40B4-BE49-F238E27FC236}">
                  <a16:creationId xmlns:a16="http://schemas.microsoft.com/office/drawing/2014/main" id="{C55996D0-67D9-4C16-8265-F22D09E9AD90}"/>
                </a:ext>
              </a:extLst>
            </p:cNvPr>
            <p:cNvSpPr txBox="1"/>
            <p:nvPr/>
          </p:nvSpPr>
          <p:spPr>
            <a:xfrm>
              <a:off x="3873102" y="5040472"/>
              <a:ext cx="436338" cy="158637"/>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8" name="TextBox 27">
              <a:extLst>
                <a:ext uri="{FF2B5EF4-FFF2-40B4-BE49-F238E27FC236}">
                  <a16:creationId xmlns:a16="http://schemas.microsoft.com/office/drawing/2014/main" id="{BC82B2E6-0AE6-4EF5-951C-455D00995D33}"/>
                </a:ext>
              </a:extLst>
            </p:cNvPr>
            <p:cNvSpPr txBox="1"/>
            <p:nvPr/>
          </p:nvSpPr>
          <p:spPr>
            <a:xfrm>
              <a:off x="1917396" y="361345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9" name="TextBox 28">
              <a:extLst>
                <a:ext uri="{FF2B5EF4-FFF2-40B4-BE49-F238E27FC236}">
                  <a16:creationId xmlns:a16="http://schemas.microsoft.com/office/drawing/2014/main" id="{8F024D34-2989-497B-BDE8-D4FDB324906A}"/>
                </a:ext>
              </a:extLst>
            </p:cNvPr>
            <p:cNvSpPr txBox="1"/>
            <p:nvPr/>
          </p:nvSpPr>
          <p:spPr>
            <a:xfrm>
              <a:off x="3531272" y="3767187"/>
              <a:ext cx="6381152" cy="117693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Rule Id, </a:t>
              </a:r>
              <a:r>
                <a:rPr lang="fr-FR" sz="1200" dirty="0" err="1"/>
                <a:t>Technical</a:t>
              </a:r>
              <a:r>
                <a:rPr lang="fr-FR" sz="1200" dirty="0"/>
                <a:t> </a:t>
              </a:r>
              <a:r>
                <a:rPr lang="fr-FR" sz="1200" dirty="0" err="1"/>
                <a:t>criterion</a:t>
              </a:r>
              <a:r>
                <a:rPr lang="fr-FR" sz="1200" dirty="0"/>
                <a:t> ID, Business </a:t>
              </a:r>
              <a:r>
                <a:rPr lang="fr-FR" sz="1200" dirty="0" err="1"/>
                <a:t>Criterion</a:t>
              </a:r>
              <a:r>
                <a:rPr lang="fr-FR" sz="1200" dirty="0"/>
                <a:t> ID, </a:t>
              </a:r>
              <a:r>
                <a:rPr lang="fr-FR" sz="1200" dirty="0" err="1"/>
                <a:t>Sizing</a:t>
              </a:r>
              <a:r>
                <a:rPr lang="fr-FR" sz="1200" dirty="0"/>
                <a:t> </a:t>
              </a:r>
              <a:r>
                <a:rPr lang="fr-FR" sz="1200" dirty="0" err="1"/>
                <a:t>Measure</a:t>
              </a:r>
              <a:r>
                <a:rPr lang="fr-FR" sz="1200" dirty="0"/>
                <a:t> Id, Background </a:t>
              </a:r>
              <a:r>
                <a:rPr lang="fr-FR" sz="1200" dirty="0" err="1"/>
                <a:t>fact</a:t>
              </a:r>
              <a:r>
                <a:rPr lang="fr-FR" sz="1200" dirty="0"/>
                <a:t> Id or </a:t>
              </a:r>
              <a:r>
                <a:rPr lang="fr-FR" sz="1200" dirty="0" err="1"/>
                <a:t>Category</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a:t>
              </a:r>
            </a:p>
            <a:p>
              <a:pPr algn="l"/>
              <a:r>
                <a:rPr lang="en-US" sz="1200" b="1" dirty="0"/>
                <a:t>MODULE</a:t>
              </a:r>
              <a:r>
                <a:rPr lang="en-US" sz="1200" dirty="0"/>
                <a:t>=name of the module for which you want the metric evolution (optional)</a:t>
              </a:r>
            </a:p>
            <a:p>
              <a:pPr algn="l"/>
              <a:r>
                <a:rPr lang="en-US" sz="1200" b="1" dirty="0"/>
                <a:t>TECHNO</a:t>
              </a:r>
              <a:r>
                <a:rPr lang="en-US" sz="1200" dirty="0"/>
                <a:t>=name of the technology for which you want the metric evolution (optional)</a:t>
              </a:r>
            </a:p>
            <a:p>
              <a:pPr algn="l"/>
              <a:r>
                <a:rPr lang="en-US" sz="1200" b="1" dirty="0"/>
                <a:t>PARAMS</a:t>
              </a:r>
              <a:r>
                <a:rPr lang="en-US" sz="1200" dirty="0"/>
                <a:t>=SZ a SZ b, (SZ for sizing measure or category, QR for quality rule, BF for background fact)</a:t>
              </a:r>
              <a:br>
                <a:rPr lang="en-US" sz="1200" dirty="0"/>
              </a:br>
              <a:r>
                <a:rPr lang="en-US" sz="1200" b="1" dirty="0"/>
                <a:t>EXPR</a:t>
              </a:r>
              <a:r>
                <a:rPr lang="en-US" sz="1200" dirty="0"/>
                <a:t>=a/b, (operators can be +, -, *, / , (, ) )</a:t>
              </a:r>
            </a:p>
            <a:p>
              <a:pPr algn="l"/>
              <a:r>
                <a:rPr lang="en-US" sz="1200" i="1" dirty="0">
                  <a:solidFill>
                    <a:schemeClr val="bg1">
                      <a:lumMod val="50000"/>
                    </a:schemeClr>
                  </a:solidFill>
                </a:rPr>
                <a:t>    a=</a:t>
              </a:r>
              <a:r>
                <a:rPr lang="en-US" sz="1200" i="1" dirty="0" err="1">
                  <a:solidFill>
                    <a:schemeClr val="bg1">
                      <a:lumMod val="50000"/>
                    </a:schemeClr>
                  </a:solidFill>
                </a:rPr>
                <a:t>MetricId</a:t>
              </a:r>
              <a:r>
                <a:rPr lang="en-US" sz="1200" i="1" dirty="0">
                  <a:solidFill>
                    <a:schemeClr val="bg1">
                      <a:lumMod val="50000"/>
                    </a:schemeClr>
                  </a:solidFill>
                </a:rPr>
                <a:t>, (sample 67011 – all critical violations)</a:t>
              </a:r>
            </a:p>
            <a:p>
              <a:pPr algn="l"/>
              <a:r>
                <a:rPr lang="en-US" sz="1200" dirty="0"/>
                <a:t>    </a:t>
              </a:r>
              <a:r>
                <a:rPr lang="en-US" sz="1200" i="1" dirty="0">
                  <a:solidFill>
                    <a:schemeClr val="bg1">
                      <a:lumMod val="50000"/>
                    </a:schemeClr>
                  </a:solidFill>
                </a:rPr>
                <a:t>b=</a:t>
              </a:r>
              <a:r>
                <a:rPr lang="en-US" sz="1200" i="1" dirty="0" err="1">
                  <a:solidFill>
                    <a:schemeClr val="bg1">
                      <a:lumMod val="50000"/>
                    </a:schemeClr>
                  </a:solidFill>
                </a:rPr>
                <a:t>MetricId</a:t>
              </a:r>
              <a:r>
                <a:rPr lang="en-US" sz="1200" i="1" dirty="0">
                  <a:solidFill>
                    <a:schemeClr val="bg1">
                      <a:lumMod val="50000"/>
                    </a:schemeClr>
                  </a:solidFill>
                </a:rPr>
                <a:t>, (sample 10202 – Total AFP)</a:t>
              </a:r>
            </a:p>
            <a:p>
              <a:pPr algn="l"/>
              <a:endParaRPr lang="en-US" sz="1200" dirty="0"/>
            </a:p>
            <a:p>
              <a:pPr algn="l"/>
              <a:r>
                <a:rPr lang="en-US" sz="1200" dirty="0"/>
                <a:t>Either ID, either PARAMS and EXPR for custom expression should be specified.</a:t>
              </a:r>
            </a:p>
            <a:p>
              <a:r>
                <a:rPr lang="en-US" sz="1200" dirty="0"/>
                <a:t>If no module and no technology this is the value for the application that is taken.</a:t>
              </a:r>
              <a:endParaRPr lang="fr-FR" sz="1200" dirty="0"/>
            </a:p>
            <a:p>
              <a:endParaRPr lang="fr-FR" sz="1200" dirty="0"/>
            </a:p>
          </p:txBody>
        </p:sp>
        <p:sp>
          <p:nvSpPr>
            <p:cNvPr id="30" name="TextBox 29">
              <a:extLst>
                <a:ext uri="{FF2B5EF4-FFF2-40B4-BE49-F238E27FC236}">
                  <a16:creationId xmlns:a16="http://schemas.microsoft.com/office/drawing/2014/main" id="{2E7949E8-7F35-4962-9BC5-8EA701140648}"/>
                </a:ext>
              </a:extLst>
            </p:cNvPr>
            <p:cNvSpPr txBox="1"/>
            <p:nvPr/>
          </p:nvSpPr>
          <p:spPr>
            <a:xfrm>
              <a:off x="2387077" y="3767185"/>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1" name="Rounded Rectangle 18">
              <a:extLst>
                <a:ext uri="{FF2B5EF4-FFF2-40B4-BE49-F238E27FC236}">
                  <a16:creationId xmlns:a16="http://schemas.microsoft.com/office/drawing/2014/main" id="{22E28D8B-FC77-4674-8EE9-3070148C5136}"/>
                </a:ext>
              </a:extLst>
            </p:cNvPr>
            <p:cNvSpPr/>
            <p:nvPr/>
          </p:nvSpPr>
          <p:spPr>
            <a:xfrm>
              <a:off x="4370680" y="5046634"/>
              <a:ext cx="2567718" cy="152475"/>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2" name="TextBox 31" descr="TEXT;APPLICATION_METRIC;ID=10151,FORMAT=N0,SNAPSHOT=PREVIOUS">
              <a:extLst>
                <a:ext uri="{FF2B5EF4-FFF2-40B4-BE49-F238E27FC236}">
                  <a16:creationId xmlns:a16="http://schemas.microsoft.com/office/drawing/2014/main" id="{2311B9A8-10BF-44C1-8025-65EF2A1D594A}"/>
                </a:ext>
              </a:extLst>
            </p:cNvPr>
            <p:cNvSpPr txBox="1"/>
            <p:nvPr/>
          </p:nvSpPr>
          <p:spPr>
            <a:xfrm>
              <a:off x="4450717" y="5038912"/>
              <a:ext cx="2736304" cy="2180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or </a:t>
              </a:r>
              <a:r>
                <a:rPr lang="en-US" sz="1050" dirty="0" err="1"/>
                <a:t>category,QR</a:t>
              </a:r>
              <a:r>
                <a:rPr lang="en-US" sz="1050" dirty="0"/>
                <a:t>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099111" y="3891416"/>
              <a:ext cx="5832648" cy="122341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a:p>
              <a:endParaRPr lang="en-GB" sz="1050" dirty="0"/>
            </a:p>
            <a:p>
              <a:r>
                <a:rPr lang="en-GB" sz="1050" dirty="0"/>
                <a:t>You can put a category id instead of a sizing measure, for example 65104 for  very large size artifact.</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[10]</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646495" y="1441127"/>
            <a:ext cx="8212400" cy="4389221"/>
            <a:chOff x="1844040" y="3479800"/>
            <a:chExt cx="8212400" cy="2945225"/>
          </a:xfrm>
        </p:grpSpPr>
        <p:sp>
          <p:nvSpPr>
            <p:cNvPr id="12" name="Rounded Rectangle 11"/>
            <p:cNvSpPr/>
            <p:nvPr/>
          </p:nvSpPr>
          <p:spPr>
            <a:xfrm>
              <a:off x="1988056" y="3479800"/>
              <a:ext cx="8068384" cy="2945225"/>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Evolution for a </a:t>
              </a:r>
              <a:r>
                <a:rPr lang="fr-FR" sz="1800" dirty="0" err="1"/>
                <a:t>metric</a:t>
              </a:r>
              <a:r>
                <a:rPr lang="fr-FR" sz="1800" dirty="0"/>
                <a:t> id</a:t>
              </a:r>
            </a:p>
          </p:txBody>
        </p:sp>
        <p:sp>
          <p:nvSpPr>
            <p:cNvPr id="14" name="TextBox 13"/>
            <p:cNvSpPr txBox="1"/>
            <p:nvPr/>
          </p:nvSpPr>
          <p:spPr>
            <a:xfrm>
              <a:off x="3531272" y="3832313"/>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METRIC_EVOLUTION</a:t>
              </a:r>
            </a:p>
          </p:txBody>
        </p:sp>
        <p:sp>
          <p:nvSpPr>
            <p:cNvPr id="15" name="TextBox 14"/>
            <p:cNvSpPr txBox="1"/>
            <p:nvPr/>
          </p:nvSpPr>
          <p:spPr>
            <a:xfrm>
              <a:off x="2883200" y="600295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23257"/>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54393"/>
              <a:ext cx="6381152" cy="167282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a:t>
              </a:r>
              <a:r>
                <a:rPr lang="fr-FR" sz="1200" dirty="0" err="1"/>
                <a:t>Quality</a:t>
              </a:r>
              <a:r>
                <a:rPr lang="fr-FR" sz="1200" dirty="0"/>
                <a:t> Rule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dirty="0" err="1"/>
                <a:t>Sizing</a:t>
              </a:r>
              <a:r>
                <a:rPr lang="fr-FR" sz="1200" dirty="0"/>
                <a:t> </a:t>
              </a:r>
              <a:r>
                <a:rPr lang="fr-FR" sz="1200" dirty="0" err="1"/>
                <a:t>Measure</a:t>
              </a:r>
              <a:r>
                <a:rPr lang="fr-FR" sz="1200" dirty="0"/>
                <a:t> Id or Background </a:t>
              </a:r>
              <a:r>
                <a:rPr lang="fr-FR" sz="1200" dirty="0" err="1"/>
                <a:t>fact</a:t>
              </a:r>
              <a:r>
                <a:rPr lang="fr-FR" sz="1200" dirty="0"/>
                <a:t> Id , or </a:t>
              </a:r>
              <a:r>
                <a:rPr lang="fr-FR" sz="1200" dirty="0" err="1"/>
                <a:t>category</a:t>
              </a:r>
              <a:endParaRPr lang="fr-FR" sz="1200" dirty="0"/>
            </a:p>
            <a:p>
              <a:r>
                <a:rPr lang="fr-FR" sz="1200" b="1" dirty="0"/>
                <a:t>FORMAT</a:t>
              </a:r>
              <a:r>
                <a:rPr lang="fr-FR" sz="1200" dirty="0"/>
                <a:t>= ABSOLUTE or PERCENT (by default PERCENT)</a:t>
              </a:r>
            </a:p>
            <a:p>
              <a:r>
                <a:rPr lang="fr-FR" sz="1200" b="1" dirty="0"/>
                <a:t>MODULE</a:t>
              </a:r>
              <a:r>
                <a:rPr lang="fr-FR" sz="1200" dirty="0"/>
                <a:t>= </a:t>
              </a:r>
              <a:r>
                <a:rPr lang="fr-FR" sz="1200" dirty="0" err="1"/>
                <a:t>name</a:t>
              </a:r>
              <a:r>
                <a:rPr lang="fr-FR" sz="1200" dirty="0"/>
                <a:t> of the module if </a:t>
              </a:r>
              <a:r>
                <a:rPr lang="fr-FR" sz="1200" dirty="0" err="1"/>
                <a:t>needed</a:t>
              </a:r>
              <a:r>
                <a:rPr lang="fr-FR" sz="1200" dirty="0"/>
                <a:t> (</a:t>
              </a:r>
              <a:r>
                <a:rPr lang="fr-FR" sz="1200" dirty="0" err="1"/>
                <a:t>optional</a:t>
              </a:r>
              <a:r>
                <a:rPr lang="fr-FR" sz="1200" dirty="0"/>
                <a:t>)</a:t>
              </a:r>
            </a:p>
            <a:p>
              <a:r>
                <a:rPr lang="fr-FR" sz="1200" b="1" dirty="0"/>
                <a:t>TECHNO</a:t>
              </a:r>
              <a:r>
                <a:rPr lang="fr-FR" sz="1200" dirty="0"/>
                <a:t>=</a:t>
              </a:r>
              <a:r>
                <a:rPr lang="fr-FR" sz="1200" dirty="0" err="1"/>
                <a:t>name</a:t>
              </a:r>
              <a:r>
                <a:rPr lang="fr-FR" sz="1200" dirty="0"/>
                <a:t> of the </a:t>
              </a:r>
              <a:r>
                <a:rPr lang="fr-FR" sz="1200" dirty="0" err="1"/>
                <a:t>technology</a:t>
              </a:r>
              <a:r>
                <a:rPr lang="fr-FR" sz="1200" dirty="0"/>
                <a:t> if </a:t>
              </a:r>
              <a:r>
                <a:rPr lang="fr-FR" sz="1200" dirty="0" err="1"/>
                <a:t>needed</a:t>
              </a:r>
              <a:r>
                <a:rPr lang="fr-FR" sz="1200" dirty="0"/>
                <a:t> (</a:t>
              </a:r>
              <a:r>
                <a:rPr lang="fr-FR" sz="1200" dirty="0" err="1"/>
                <a:t>optional</a:t>
              </a:r>
              <a:r>
                <a:rPr lang="fr-FR" sz="1200" dirty="0"/>
                <a:t>)</a:t>
              </a:r>
            </a:p>
            <a:p>
              <a:r>
                <a:rPr lang="en-US" sz="1200" b="1" dirty="0"/>
                <a:t>PARAMS</a:t>
              </a:r>
              <a:r>
                <a:rPr lang="en-US" sz="1200" dirty="0"/>
                <a:t>=SZ a SZ b, (SZ for sizing measure or category (new), QR for quality rule, BF for background fact)</a:t>
              </a:r>
            </a:p>
            <a:p>
              <a:r>
                <a:rPr lang="en-US" sz="1200" b="1" dirty="0"/>
                <a:t>EXPR</a:t>
              </a:r>
              <a:r>
                <a:rPr lang="en-US" sz="1200" dirty="0"/>
                <a:t>=a/b, (operators can be +, -, *, / , (, ) )</a:t>
              </a:r>
            </a:p>
            <a:p>
              <a:r>
                <a:rPr lang="en-US" sz="1200" dirty="0"/>
                <a:t>- a=</a:t>
              </a:r>
              <a:r>
                <a:rPr lang="en-US" sz="1200" dirty="0" err="1"/>
                <a:t>MetricId</a:t>
              </a:r>
              <a:r>
                <a:rPr lang="en-US" sz="1200" dirty="0"/>
                <a:t> (sample 67011 – all critical violations),</a:t>
              </a:r>
            </a:p>
            <a:p>
              <a:r>
                <a:rPr lang="en-US" sz="1200" dirty="0"/>
                <a:t>- b=</a:t>
              </a:r>
              <a:r>
                <a:rPr lang="en-US" sz="1200" dirty="0" err="1"/>
                <a:t>MetricID</a:t>
              </a:r>
              <a:r>
                <a:rPr lang="en-US" sz="1200" dirty="0"/>
                <a:t> (sample 10202 – Total AFP),</a:t>
              </a:r>
            </a:p>
            <a:p>
              <a:r>
                <a:rPr lang="fr-FR" sz="1200" dirty="0" err="1"/>
                <a:t>Either</a:t>
              </a:r>
              <a:r>
                <a:rPr lang="fr-FR" sz="1200" dirty="0"/>
                <a:t> ID, </a:t>
              </a:r>
              <a:r>
                <a:rPr lang="fr-FR" sz="1200" dirty="0" err="1"/>
                <a:t>either</a:t>
              </a:r>
              <a:r>
                <a:rPr lang="fr-FR" sz="1200" dirty="0"/>
                <a:t> PARAMS and EXPR (for custom expression) </a:t>
              </a:r>
              <a:r>
                <a:rPr lang="fr-FR" sz="1200" dirty="0" err="1"/>
                <a:t>should</a:t>
              </a:r>
              <a:r>
                <a:rPr lang="fr-FR" sz="1200" dirty="0"/>
                <a:t> </a:t>
              </a:r>
              <a:r>
                <a:rPr lang="fr-FR" sz="1200" dirty="0" err="1"/>
                <a:t>be</a:t>
              </a:r>
              <a:r>
                <a:rPr lang="fr-FR" sz="1200" dirty="0"/>
                <a:t> </a:t>
              </a:r>
              <a:r>
                <a:rPr lang="fr-FR" sz="1200" dirty="0" err="1"/>
                <a:t>specified</a:t>
              </a:r>
              <a:endParaRPr lang="fr-FR" sz="1200" dirty="0"/>
            </a:p>
            <a:p>
              <a:r>
                <a:rPr lang="fr-FR" sz="1200" dirty="0"/>
                <a:t>By default, if MODULE or TECHNOLOGY not </a:t>
              </a:r>
              <a:r>
                <a:rPr lang="fr-FR" sz="1200" dirty="0" err="1"/>
                <a:t>specified</a:t>
              </a:r>
              <a:r>
                <a:rPr lang="fr-FR" sz="1200" dirty="0"/>
                <a:t>, the </a:t>
              </a:r>
              <a:r>
                <a:rPr lang="fr-FR" sz="1200" dirty="0" err="1"/>
                <a:t>evolution</a:t>
              </a:r>
              <a:r>
                <a:rPr lang="fr-FR" sz="1200" dirty="0"/>
                <a:t> </a:t>
              </a:r>
              <a:r>
                <a:rPr lang="fr-FR" sz="1200" dirty="0" err="1"/>
                <a:t>is</a:t>
              </a:r>
              <a:r>
                <a:rPr lang="fr-FR" sz="1200" dirty="0"/>
                <a:t> </a:t>
              </a:r>
              <a:r>
                <a:rPr lang="fr-FR" sz="1200" dirty="0" err="1"/>
                <a:t>given</a:t>
              </a:r>
              <a:r>
                <a:rPr lang="fr-FR" sz="1200" dirty="0"/>
                <a:t> for the application</a:t>
              </a:r>
            </a:p>
          </p:txBody>
        </p:sp>
        <p:sp>
          <p:nvSpPr>
            <p:cNvPr id="18" name="TextBox 17"/>
            <p:cNvSpPr txBox="1"/>
            <p:nvPr/>
          </p:nvSpPr>
          <p:spPr>
            <a:xfrm>
              <a:off x="2387077" y="4154392"/>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6009116"/>
              <a:ext cx="2567718" cy="230147"/>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METRIC_EVOLUTION;ID=60017,FORMAT=PERCENT"/>
            <p:cNvSpPr txBox="1"/>
            <p:nvPr/>
          </p:nvSpPr>
          <p:spPr>
            <a:xfrm>
              <a:off x="3460815" y="5988431"/>
              <a:ext cx="2736304" cy="2508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Evolution</a:t>
              </a:r>
            </a:p>
          </p:txBody>
        </p:sp>
      </p:grpSp>
    </p:spTree>
    <p:extLst>
      <p:ext uri="{BB962C8B-B14F-4D97-AF65-F5344CB8AC3E}">
        <p14:creationId xmlns:p14="http://schemas.microsoft.com/office/powerpoint/2010/main" val="25006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[12]</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9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08351"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161187"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180512" y="4265425"/>
              <a:ext cx="2964017"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a:p>
              <a:r>
                <a:rPr lang="fr-FR" sz="1200" dirty="0"/>
                <a:t>MODULES=Y or N </a:t>
              </a:r>
              <a:r>
                <a:rPr lang="fr-FR" sz="1000" dirty="0"/>
                <a:t>(N by default)</a:t>
              </a:r>
              <a:endParaRPr lang="fr-FR" sz="1200" dirty="0"/>
            </a:p>
            <a:p>
              <a:r>
                <a:rPr lang="fr-FR" sz="1200" dirty="0"/>
                <a:t>TECHNOLOGIES=Y or N </a:t>
              </a:r>
              <a:r>
                <a:rPr lang="fr-FR" sz="1000" dirty="0"/>
                <a:t>(N by default)</a:t>
              </a:r>
              <a:endParaRPr lang="fr-FR" sz="1800" dirty="0"/>
            </a:p>
          </p:txBody>
        </p:sp>
        <p:sp>
          <p:nvSpPr>
            <p:cNvPr id="23" name="TextBox 22"/>
            <p:cNvSpPr txBox="1"/>
            <p:nvPr/>
          </p:nvSpPr>
          <p:spPr>
            <a:xfrm>
              <a:off x="2150130"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532993"/>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503469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500057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60043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a:p>
              <a:r>
                <a:rPr lang="fr-FR" sz="1400" dirty="0"/>
                <a:t>PREVIOUS=YES|NO to display the AFP value for </a:t>
              </a:r>
              <a:r>
                <a:rPr lang="fr-FR" sz="1400" dirty="0" err="1"/>
                <a:t>previous</a:t>
              </a:r>
              <a:r>
                <a:rPr lang="fr-FR" sz="1400" dirty="0"/>
                <a:t> snapshot (no by default)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610344564"/>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AFP</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 it can also be the name for a BC or a </a:t>
              </a:r>
              <a:r>
                <a:rPr lang="en-GB" sz="900" dirty="0" err="1"/>
                <a:t>shortName</a:t>
              </a:r>
              <a:r>
                <a:rPr lang="en-GB" sz="900" dirty="0"/>
                <a:t> for a TC)</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46221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 It can also take the name, </a:t>
              </a:r>
              <a:r>
                <a:rPr lang="en-US" sz="1100" dirty="0" err="1"/>
                <a:t>shortName</a:t>
              </a:r>
              <a:r>
                <a:rPr lang="en-US" sz="1100" dirty="0"/>
                <a:t> or ID of a Business Criterion</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079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fr-FR" sz="1100" b="1" i="0" dirty="0"/>
                <a:t>PREVIOUS=YES|NO </a:t>
              </a:r>
              <a:r>
                <a:rPr lang="fr-FR" sz="1100" i="0" dirty="0"/>
                <a:t>to display the AEP value for </a:t>
              </a:r>
              <a:r>
                <a:rPr lang="fr-FR" sz="1100" i="0" dirty="0" err="1"/>
                <a:t>previous</a:t>
              </a:r>
              <a:r>
                <a:rPr lang="fr-FR" sz="1100" i="0" dirty="0"/>
                <a:t> snapshot (no by default)</a:t>
              </a:r>
            </a:p>
            <a:p>
              <a:pPr marL="171450" indent="-171450">
                <a:buFont typeface="Arial" panose="020B0604020202020204" pitchFamily="34" charset="0"/>
                <a:buChar char="•"/>
              </a:pP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242649696"/>
              </p:ext>
            </p:extLst>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Calibri" panose="020F0502020204030204" pitchFamily="34" charset="0"/>
                        </a:rPr>
                        <a:t>AE</a:t>
                      </a:r>
                      <a:r>
                        <a:rPr lang="en-US" sz="1000" dirty="0">
                          <a:effectLst/>
                          <a:latin typeface="Calibri" panose="020F0502020204030204" pitchFamily="34" charset="0"/>
                          <a:ea typeface="Calibri" panose="020F0502020204030204" pitchFamily="34" charset="0"/>
                          <a:cs typeface="Calibri" panose="020F0502020204030204" pitchFamily="34" charset="0"/>
                        </a:rPr>
                        <a:t>P</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8393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8052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47732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 or BC name or BC id for which you want the details per tag or TC,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[47]</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16999</TotalTime>
  <Words>9308</Words>
  <Application>Microsoft Office PowerPoint</Application>
  <PresentationFormat>Widescreen</PresentationFormat>
  <Paragraphs>2325</Paragraphs>
  <Slides>82</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82</vt:i4>
      </vt:variant>
    </vt:vector>
  </HeadingPairs>
  <TitlesOfParts>
    <vt:vector size="95" baseType="lpstr">
      <vt:lpstr>Arial</vt:lpstr>
      <vt:lpstr>Bahnschrift Light</vt:lpstr>
      <vt:lpstr>Calibri</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 – Text [10]</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 – Graphics [12]</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[47]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751</cp:revision>
  <dcterms:created xsi:type="dcterms:W3CDTF">2016-10-16T15:51:34Z</dcterms:created>
  <dcterms:modified xsi:type="dcterms:W3CDTF">2020-11-19T15:07:03Z</dcterms:modified>
</cp:coreProperties>
</file>