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style6.xml" ContentType="application/vnd.ms-office.chartstyle+xml"/>
  <Override PartName="/ppt/charts/colors6.xml" ContentType="application/vnd.ms-office.chartcolorstyle+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style7.xml" ContentType="application/vnd.ms-office.chartstyle+xml"/>
  <Override PartName="/ppt/charts/colors7.xml" ContentType="application/vnd.ms-office.chartcolorstyle+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83"/>
  </p:notesMasterIdLst>
  <p:handoutMasterIdLst>
    <p:handoutMasterId r:id="rId84"/>
  </p:handoutMasterIdLst>
  <p:sldIdLst>
    <p:sldId id="373" r:id="rId2"/>
    <p:sldId id="530" r:id="rId3"/>
    <p:sldId id="263" r:id="rId4"/>
    <p:sldId id="264" r:id="rId5"/>
    <p:sldId id="265" r:id="rId6"/>
    <p:sldId id="266" r:id="rId7"/>
    <p:sldId id="267" r:id="rId8"/>
    <p:sldId id="268" r:id="rId9"/>
    <p:sldId id="531" r:id="rId10"/>
    <p:sldId id="271" r:id="rId11"/>
    <p:sldId id="321" r:id="rId12"/>
    <p:sldId id="324" r:id="rId13"/>
    <p:sldId id="306" r:id="rId14"/>
    <p:sldId id="333" r:id="rId15"/>
    <p:sldId id="322" r:id="rId16"/>
    <p:sldId id="272" r:id="rId17"/>
    <p:sldId id="326" r:id="rId18"/>
    <p:sldId id="332" r:id="rId19"/>
    <p:sldId id="532" r:id="rId20"/>
    <p:sldId id="276" r:id="rId21"/>
    <p:sldId id="275" r:id="rId22"/>
    <p:sldId id="274" r:id="rId23"/>
    <p:sldId id="277" r:id="rId24"/>
    <p:sldId id="279" r:id="rId25"/>
    <p:sldId id="297" r:id="rId26"/>
    <p:sldId id="278" r:id="rId27"/>
    <p:sldId id="300" r:id="rId28"/>
    <p:sldId id="316" r:id="rId29"/>
    <p:sldId id="334" r:id="rId30"/>
    <p:sldId id="335" r:id="rId31"/>
    <p:sldId id="544" r:id="rId32"/>
    <p:sldId id="533" r:id="rId33"/>
    <p:sldId id="280" r:id="rId34"/>
    <p:sldId id="281" r:id="rId35"/>
    <p:sldId id="320" r:id="rId36"/>
    <p:sldId id="304" r:id="rId37"/>
    <p:sldId id="305" r:id="rId38"/>
    <p:sldId id="282" r:id="rId39"/>
    <p:sldId id="283" r:id="rId40"/>
    <p:sldId id="302" r:id="rId41"/>
    <p:sldId id="284" r:id="rId42"/>
    <p:sldId id="303" r:id="rId43"/>
    <p:sldId id="285" r:id="rId44"/>
    <p:sldId id="286" r:id="rId45"/>
    <p:sldId id="287" r:id="rId46"/>
    <p:sldId id="288" r:id="rId47"/>
    <p:sldId id="301" r:id="rId48"/>
    <p:sldId id="330" r:id="rId49"/>
    <p:sldId id="289" r:id="rId50"/>
    <p:sldId id="290" r:id="rId51"/>
    <p:sldId id="291" r:id="rId52"/>
    <p:sldId id="292" r:id="rId53"/>
    <p:sldId id="293" r:id="rId54"/>
    <p:sldId id="296" r:id="rId55"/>
    <p:sldId id="298" r:id="rId56"/>
    <p:sldId id="299" r:id="rId57"/>
    <p:sldId id="307" r:id="rId58"/>
    <p:sldId id="309" r:id="rId59"/>
    <p:sldId id="310" r:id="rId60"/>
    <p:sldId id="312" r:id="rId61"/>
    <p:sldId id="313" r:id="rId62"/>
    <p:sldId id="314" r:id="rId63"/>
    <p:sldId id="315" r:id="rId64"/>
    <p:sldId id="327" r:id="rId65"/>
    <p:sldId id="328" r:id="rId66"/>
    <p:sldId id="329" r:id="rId67"/>
    <p:sldId id="331" r:id="rId68"/>
    <p:sldId id="336" r:id="rId69"/>
    <p:sldId id="337" r:id="rId70"/>
    <p:sldId id="338" r:id="rId71"/>
    <p:sldId id="534" r:id="rId72"/>
    <p:sldId id="535" r:id="rId73"/>
    <p:sldId id="536" r:id="rId74"/>
    <p:sldId id="537" r:id="rId75"/>
    <p:sldId id="538" r:id="rId76"/>
    <p:sldId id="539" r:id="rId77"/>
    <p:sldId id="540" r:id="rId78"/>
    <p:sldId id="541" r:id="rId79"/>
    <p:sldId id="542" r:id="rId80"/>
    <p:sldId id="543" r:id="rId81"/>
    <p:sldId id="317"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07842-6964-42DE-9929-5A0FD1D2D982}">
          <p14:sldIdLst>
            <p14:sldId id="373"/>
            <p14:sldId id="530"/>
            <p14:sldId id="263"/>
            <p14:sldId id="264"/>
            <p14:sldId id="265"/>
            <p14:sldId id="266"/>
            <p14:sldId id="267"/>
            <p14:sldId id="268"/>
            <p14:sldId id="531"/>
            <p14:sldId id="271"/>
            <p14:sldId id="321"/>
            <p14:sldId id="324"/>
            <p14:sldId id="306"/>
            <p14:sldId id="333"/>
            <p14:sldId id="322"/>
            <p14:sldId id="272"/>
            <p14:sldId id="326"/>
            <p14:sldId id="332"/>
            <p14:sldId id="532"/>
            <p14:sldId id="276"/>
            <p14:sldId id="275"/>
            <p14:sldId id="274"/>
            <p14:sldId id="277"/>
            <p14:sldId id="279"/>
            <p14:sldId id="297"/>
            <p14:sldId id="278"/>
            <p14:sldId id="300"/>
            <p14:sldId id="316"/>
            <p14:sldId id="334"/>
            <p14:sldId id="335"/>
            <p14:sldId id="544"/>
            <p14:sldId id="533"/>
            <p14:sldId id="280"/>
            <p14:sldId id="281"/>
            <p14:sldId id="320"/>
            <p14:sldId id="304"/>
            <p14:sldId id="305"/>
            <p14:sldId id="282"/>
            <p14:sldId id="283"/>
            <p14:sldId id="302"/>
            <p14:sldId id="284"/>
            <p14:sldId id="303"/>
            <p14:sldId id="285"/>
            <p14:sldId id="286"/>
            <p14:sldId id="287"/>
            <p14:sldId id="288"/>
            <p14:sldId id="301"/>
            <p14:sldId id="330"/>
            <p14:sldId id="289"/>
            <p14:sldId id="290"/>
            <p14:sldId id="291"/>
            <p14:sldId id="292"/>
            <p14:sldId id="293"/>
            <p14:sldId id="296"/>
            <p14:sldId id="298"/>
            <p14:sldId id="299"/>
            <p14:sldId id="307"/>
            <p14:sldId id="309"/>
            <p14:sldId id="310"/>
            <p14:sldId id="312"/>
            <p14:sldId id="313"/>
            <p14:sldId id="314"/>
            <p14:sldId id="315"/>
            <p14:sldId id="327"/>
            <p14:sldId id="328"/>
            <p14:sldId id="329"/>
            <p14:sldId id="331"/>
            <p14:sldId id="336"/>
            <p14:sldId id="337"/>
            <p14:sldId id="338"/>
            <p14:sldId id="534"/>
            <p14:sldId id="535"/>
            <p14:sldId id="536"/>
            <p14:sldId id="537"/>
            <p14:sldId id="538"/>
            <p14:sldId id="539"/>
            <p14:sldId id="540"/>
            <p14:sldId id="541"/>
            <p14:sldId id="542"/>
            <p14:sldId id="543"/>
            <p14:sldId id="317"/>
          </p14:sldIdLst>
        </p14:section>
      </p14:sectionLst>
    </p:ex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C47"/>
    <a:srgbClr val="6BE6DE"/>
    <a:srgbClr val="CEF7F4"/>
    <a:srgbClr val="9CEEE9"/>
    <a:srgbClr val="188E86"/>
    <a:srgbClr val="FEB861"/>
    <a:srgbClr val="CF7600"/>
    <a:srgbClr val="FFC692"/>
    <a:srgbClr val="37AEA6"/>
    <a:srgbClr val="EC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75970" autoAdjust="0"/>
  </p:normalViewPr>
  <p:slideViewPr>
    <p:cSldViewPr snapToGrid="0" snapToObjects="1" showGuides="1">
      <p:cViewPr varScale="1">
        <p:scale>
          <a:sx n="114" d="100"/>
          <a:sy n="114" d="100"/>
        </p:scale>
        <p:origin x="516" y="96"/>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3648"/>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6.xml"/><Relationship Id="rId1" Type="http://schemas.microsoft.com/office/2011/relationships/chartStyle" Target="style6.xml"/></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7.xml"/><Relationship Id="rId1" Type="http://schemas.microsoft.com/office/2011/relationships/chartStyle" Target="style7.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CA60-4A9F-A169-F0484C02D590}"/>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CA60-4A9F-A169-F0484C02D590}"/>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CA60-4A9F-A169-F0484C02D590}"/>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B9AB-4473-B0F3-8171F88922FC}"/>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B9AB-4473-B0F3-8171F88922FC}"/>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9786-4187-91ED-490A0931E31E}"/>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9786-4187-91ED-490A0931E31E}"/>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9786-4187-91ED-490A0931E31E}"/>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8936-4C1A-8E06-7E396CC56025}"/>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8936-4C1A-8E06-7E396CC56025}"/>
              </c:ext>
            </c:extLst>
          </c:dPt>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solidFill>
              <a:schemeClr val="accent2"/>
            </a:solidFill>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TRANSACTIONS CHART</a:t>
            </a:r>
            <a:endParaRPr lang="en-US" sz="1200" b="1" dirty="0">
              <a:effectLst/>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Security</c:v>
                </c:pt>
              </c:strCache>
            </c:strRef>
          </c:tx>
          <c:spPr>
            <a:solidFill>
              <a:schemeClr val="accent1"/>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Sheet1!$B$2:$B$21</c:f>
              <c:numCache>
                <c:formatCode>General</c:formatCode>
                <c:ptCount val="20"/>
                <c:pt idx="0">
                  <c:v>1251</c:v>
                </c:pt>
                <c:pt idx="1">
                  <c:v>1022</c:v>
                </c:pt>
                <c:pt idx="2">
                  <c:v>947</c:v>
                </c:pt>
                <c:pt idx="3">
                  <c:v>530</c:v>
                </c:pt>
                <c:pt idx="4">
                  <c:v>520</c:v>
                </c:pt>
                <c:pt idx="5">
                  <c:v>332</c:v>
                </c:pt>
                <c:pt idx="6">
                  <c:v>312</c:v>
                </c:pt>
                <c:pt idx="7">
                  <c:v>240</c:v>
                </c:pt>
                <c:pt idx="8">
                  <c:v>134</c:v>
                </c:pt>
                <c:pt idx="9">
                  <c:v>134</c:v>
                </c:pt>
                <c:pt idx="10">
                  <c:v>134</c:v>
                </c:pt>
                <c:pt idx="11">
                  <c:v>184</c:v>
                </c:pt>
                <c:pt idx="12">
                  <c:v>184</c:v>
                </c:pt>
                <c:pt idx="13">
                  <c:v>0</c:v>
                </c:pt>
                <c:pt idx="14">
                  <c:v>204</c:v>
                </c:pt>
                <c:pt idx="15">
                  <c:v>0</c:v>
                </c:pt>
                <c:pt idx="16">
                  <c:v>0</c:v>
                </c:pt>
                <c:pt idx="17">
                  <c:v>190</c:v>
                </c:pt>
                <c:pt idx="18">
                  <c:v>0</c:v>
                </c:pt>
                <c:pt idx="19">
                  <c:v>80</c:v>
                </c:pt>
              </c:numCache>
            </c:numRef>
          </c:val>
          <c:extLst>
            <c:ext xmlns:c16="http://schemas.microsoft.com/office/drawing/2014/chart" uri="{C3380CC4-5D6E-409C-BE32-E72D297353CC}">
              <c16:uniqueId val="{00000000-B755-490E-A07E-A51F4BEB4597}"/>
            </c:ext>
          </c:extLst>
        </c:ser>
        <c:ser>
          <c:idx val="1"/>
          <c:order val="1"/>
          <c:tx>
            <c:strRef>
              <c:f>Sheet1!$C$1</c:f>
              <c:strCache>
                <c:ptCount val="1"/>
                <c:pt idx="0">
                  <c:v>Efficiency</c:v>
                </c:pt>
              </c:strCache>
            </c:strRef>
          </c:tx>
          <c:spPr>
            <a:solidFill>
              <a:schemeClr val="accent2"/>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Sheet1!$C$2:$C$21</c:f>
              <c:numCache>
                <c:formatCode>General</c:formatCode>
                <c:ptCount val="20"/>
                <c:pt idx="0">
                  <c:v>400</c:v>
                </c:pt>
                <c:pt idx="1">
                  <c:v>360</c:v>
                </c:pt>
                <c:pt idx="2">
                  <c:v>280</c:v>
                </c:pt>
                <c:pt idx="3">
                  <c:v>0</c:v>
                </c:pt>
                <c:pt idx="4">
                  <c:v>0</c:v>
                </c:pt>
                <c:pt idx="5">
                  <c:v>200</c:v>
                </c:pt>
                <c:pt idx="6">
                  <c:v>160</c:v>
                </c:pt>
                <c:pt idx="7">
                  <c:v>0</c:v>
                </c:pt>
                <c:pt idx="8">
                  <c:v>63</c:v>
                </c:pt>
                <c:pt idx="9">
                  <c:v>63</c:v>
                </c:pt>
                <c:pt idx="10">
                  <c:v>63</c:v>
                </c:pt>
                <c:pt idx="11">
                  <c:v>63</c:v>
                </c:pt>
                <c:pt idx="12">
                  <c:v>63</c:v>
                </c:pt>
                <c:pt idx="13">
                  <c:v>0</c:v>
                </c:pt>
                <c:pt idx="14">
                  <c:v>63</c:v>
                </c:pt>
                <c:pt idx="15">
                  <c:v>0</c:v>
                </c:pt>
                <c:pt idx="16">
                  <c:v>0</c:v>
                </c:pt>
                <c:pt idx="17">
                  <c:v>120</c:v>
                </c:pt>
                <c:pt idx="18">
                  <c:v>40</c:v>
                </c:pt>
                <c:pt idx="19">
                  <c:v>0</c:v>
                </c:pt>
              </c:numCache>
            </c:numRef>
          </c:val>
          <c:extLst>
            <c:ext xmlns:c16="http://schemas.microsoft.com/office/drawing/2014/chart" uri="{C3380CC4-5D6E-409C-BE32-E72D297353CC}">
              <c16:uniqueId val="{00000001-B755-490E-A07E-A51F4BEB4597}"/>
            </c:ext>
          </c:extLst>
        </c:ser>
        <c:ser>
          <c:idx val="2"/>
          <c:order val="2"/>
          <c:tx>
            <c:strRef>
              <c:f>Sheet1!$D$1</c:f>
              <c:strCache>
                <c:ptCount val="1"/>
                <c:pt idx="0">
                  <c:v>Robustness</c:v>
                </c:pt>
              </c:strCache>
            </c:strRef>
          </c:tx>
          <c:spPr>
            <a:solidFill>
              <a:schemeClr val="accent3"/>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Sheet1!$D$2:$D$21</c:f>
              <c:numCache>
                <c:formatCode>General</c:formatCode>
                <c:ptCount val="20"/>
                <c:pt idx="0">
                  <c:v>1486</c:v>
                </c:pt>
                <c:pt idx="1">
                  <c:v>1179</c:v>
                </c:pt>
                <c:pt idx="2">
                  <c:v>1067</c:v>
                </c:pt>
                <c:pt idx="3">
                  <c:v>706</c:v>
                </c:pt>
                <c:pt idx="4">
                  <c:v>686</c:v>
                </c:pt>
                <c:pt idx="5">
                  <c:v>546</c:v>
                </c:pt>
                <c:pt idx="6">
                  <c:v>329</c:v>
                </c:pt>
                <c:pt idx="7">
                  <c:v>178</c:v>
                </c:pt>
                <c:pt idx="8">
                  <c:v>174</c:v>
                </c:pt>
                <c:pt idx="9">
                  <c:v>174</c:v>
                </c:pt>
                <c:pt idx="10">
                  <c:v>174</c:v>
                </c:pt>
                <c:pt idx="11">
                  <c:v>168</c:v>
                </c:pt>
                <c:pt idx="12">
                  <c:v>168</c:v>
                </c:pt>
                <c:pt idx="13">
                  <c:v>136</c:v>
                </c:pt>
                <c:pt idx="14">
                  <c:v>118</c:v>
                </c:pt>
                <c:pt idx="15">
                  <c:v>108</c:v>
                </c:pt>
                <c:pt idx="16">
                  <c:v>108</c:v>
                </c:pt>
                <c:pt idx="17">
                  <c:v>108</c:v>
                </c:pt>
                <c:pt idx="18">
                  <c:v>80</c:v>
                </c:pt>
                <c:pt idx="19">
                  <c:v>80</c:v>
                </c:pt>
              </c:numCache>
            </c:numRef>
          </c:val>
          <c:extLst>
            <c:ext xmlns:c16="http://schemas.microsoft.com/office/drawing/2014/chart" uri="{C3380CC4-5D6E-409C-BE32-E72D297353CC}">
              <c16:uniqueId val="{00000002-B755-490E-A07E-A51F4BEB4597}"/>
            </c:ext>
          </c:extLst>
        </c:ser>
        <c:dLbls>
          <c:showLegendKey val="0"/>
          <c:showVal val="0"/>
          <c:showCatName val="0"/>
          <c:showSerName val="0"/>
          <c:showPercent val="0"/>
          <c:showBubbleSize val="0"/>
        </c:dLbls>
        <c:gapWidth val="219"/>
        <c:overlap val="-27"/>
        <c:axId val="461299216"/>
        <c:axId val="461299544"/>
      </c:barChart>
      <c:catAx>
        <c:axId val="46129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848"/>
        <c:crosses val="autoZero"/>
        <c:auto val="1"/>
        <c:lblAlgn val="ctr"/>
        <c:lblOffset val="100"/>
        <c:noMultiLvlLbl val="0"/>
      </c:catAx>
      <c:valAx>
        <c:axId val="299490848"/>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456"/>
        <c:crosses val="autoZero"/>
        <c:crossBetween val="between"/>
      </c:valAx>
      <c:spPr>
        <a:noFill/>
        <a:ln>
          <a:noFill/>
        </a:ln>
        <a:effectLst/>
      </c:spPr>
    </c:plotArea>
    <c:legend>
      <c:legendPos val="r"/>
      <c:layout>
        <c:manualLayout>
          <c:xMode val="edge"/>
          <c:yMode val="edge"/>
          <c:x val="0.63321818968031296"/>
          <c:y val="0.49796390144685387"/>
          <c:w val="0.33971742157848461"/>
          <c:h val="0.3450615529898441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7456"/>
        <c:crosses val="autoZero"/>
        <c:auto val="1"/>
        <c:lblAlgn val="ctr"/>
        <c:lblOffset val="100"/>
        <c:noMultiLvlLbl val="0"/>
      </c:catAx>
      <c:valAx>
        <c:axId val="360667456"/>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2752"/>
        <c:crosses val="autoZero"/>
        <c:crossBetween val="between"/>
      </c:valAx>
      <c:spPr>
        <a:noFill/>
        <a:ln>
          <a:noFill/>
        </a:ln>
        <a:effectLst/>
      </c:spPr>
    </c:plotArea>
    <c:legend>
      <c:legendPos val="r"/>
      <c:layout>
        <c:manualLayout>
          <c:xMode val="edge"/>
          <c:yMode val="edge"/>
          <c:x val="0.63321818968031296"/>
          <c:y val="0.49796390144685393"/>
          <c:w val="0.33971742157848467"/>
          <c:h val="0.3450615529898442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Debt ($)</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3/23/2020</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3/23/2020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1</a:t>
            </a:fld>
            <a:endParaRPr lang="en-US"/>
          </a:p>
        </p:txBody>
      </p:sp>
    </p:spTree>
    <p:extLst>
      <p:ext uri="{BB962C8B-B14F-4D97-AF65-F5344CB8AC3E}">
        <p14:creationId xmlns:p14="http://schemas.microsoft.com/office/powerpoint/2010/main" val="301090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63</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ev team">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lang="en-US" sz="4400" b="0" kern="1200" dirty="0">
                <a:solidFill>
                  <a:schemeClr val="bg1"/>
                </a:solidFill>
                <a:latin typeface="Gotham Book" pitchFamily="50" charset="0"/>
                <a:ea typeface="+mn-ea"/>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A222421C-63E8-4147-95D2-04AD75E6EB6B}"/>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861C67D-2B19-42F2-9286-75912967EBE2}"/>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C3A30DB9-BAE1-4111-B7FC-3F062DFEE6E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7259264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with log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1734500679"/>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2971405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Rectangle 8"/>
          <p:cNvSpPr/>
          <p:nvPr userDrawn="1"/>
        </p:nvSpPr>
        <p:spPr>
          <a:xfrm flipV="1">
            <a:off x="0" y="0"/>
            <a:ext cx="6096000"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5411666"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68989126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with arrow">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3" name="Right Triangle 2">
            <a:extLst>
              <a:ext uri="{FF2B5EF4-FFF2-40B4-BE49-F238E27FC236}">
                <a16:creationId xmlns:a16="http://schemas.microsoft.com/office/drawing/2014/main" id="{A8778185-0A3D-4965-86CA-B929653B0169}"/>
              </a:ext>
            </a:extLst>
          </p:cNvPr>
          <p:cNvSpPr/>
          <p:nvPr userDrawn="1"/>
        </p:nvSpPr>
        <p:spPr>
          <a:xfrm>
            <a:off x="4756637"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4756637"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4045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with arrow">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A8778185-0A3D-4965-86CA-B929653B0169}"/>
              </a:ext>
            </a:extLst>
          </p:cNvPr>
          <p:cNvSpPr/>
          <p:nvPr userDrawn="1"/>
        </p:nvSpPr>
        <p:spPr>
          <a:xfrm>
            <a:off x="3253154"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3253154"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flipV="1">
            <a:off x="0" y="0"/>
            <a:ext cx="3253154"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3152043"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5854679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inding for dev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19485597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Finding for exec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Business Value</a:t>
            </a:r>
            <a:r>
              <a:rPr kumimoji="0" lang="fr-FR" sz="16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Efficiency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unwarranted instantiations would consume memory without adding any functional value.</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Changeability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unclear boundaries or conventions can hinder reuse of utility classes. </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Recommendation</a:t>
            </a: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Quick-win</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provide a private default constructor for utility classes to ensure that the class can’t be instantiated.</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The scope is small, with only 7 violations, so the time estimate is very low.</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376859716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433918" y="907126"/>
            <a:ext cx="11338983"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1733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12192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609600" y="5477259"/>
            <a:ext cx="109728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621792" y="5034686"/>
            <a:ext cx="109728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252414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reprise">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CBC652E9-B7FE-4DD9-9EA7-B7522267DA42}"/>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AF81059F-59FA-452E-8175-8E308DC2C0CA}"/>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9783DA59-EDAF-4DC0-894B-563BEE7932A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1848464097"/>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llaboration">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C70D25B-C944-4E97-8A71-151C39913E17}"/>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669875DA-8301-48D7-AB32-C8DDE9F712A9}"/>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4329ED3E-F091-4FAD-9F58-7ADBEE350BCB}"/>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291691882"/>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Quality">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3" name="Picture 2">
            <a:extLst>
              <a:ext uri="{FF2B5EF4-FFF2-40B4-BE49-F238E27FC236}">
                <a16:creationId xmlns:a16="http://schemas.microsoft.com/office/drawing/2014/main" id="{D48361A3-1B9F-409C-826A-261AA012B8F8}"/>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6228D3F-59C4-4300-96C9-61B6C782778E}"/>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3" name="Text Placeholder 20">
            <a:extLst>
              <a:ext uri="{FF2B5EF4-FFF2-40B4-BE49-F238E27FC236}">
                <a16:creationId xmlns:a16="http://schemas.microsoft.com/office/drawing/2014/main" id="{495B55E4-BB4F-4595-8119-A21018CA62D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1647991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Grey graph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45EF32B-13FD-4CE8-8ED9-24019B1CE1ED}"/>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 Placeholder 20">
            <a:extLst>
              <a:ext uri="{FF2B5EF4-FFF2-40B4-BE49-F238E27FC236}">
                <a16:creationId xmlns:a16="http://schemas.microsoft.com/office/drawing/2014/main" id="{1D90169D-5422-4860-9F73-D6CF527CC3EA}"/>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2810463529"/>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Grey fla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10" name="Picture 9">
            <a:extLst>
              <a:ext uri="{FF2B5EF4-FFF2-40B4-BE49-F238E27FC236}">
                <a16:creationId xmlns:a16="http://schemas.microsoft.com/office/drawing/2014/main" id="{450326B6-B54D-4580-BAF3-3DD6FAFD9DD1}"/>
              </a:ext>
            </a:extLst>
          </p:cNvPr>
          <p:cNvPicPr>
            <a:picLocks noChangeAspect="1"/>
          </p:cNvPicPr>
          <p:nvPr userDrawn="1"/>
        </p:nvPicPr>
        <p:blipFill>
          <a:blip r:embed="rId2"/>
          <a:stretch>
            <a:fillRect/>
          </a:stretch>
        </p:blipFill>
        <p:spPr>
          <a:xfrm>
            <a:off x="9502140" y="329276"/>
            <a:ext cx="2103120" cy="412212"/>
          </a:xfrm>
          <a:prstGeom prst="rect">
            <a:avLst/>
          </a:prstGeom>
        </p:spPr>
      </p:pic>
    </p:spTree>
    <p:extLst>
      <p:ext uri="{BB962C8B-B14F-4D97-AF65-F5344CB8AC3E}">
        <p14:creationId xmlns:p14="http://schemas.microsoft.com/office/powerpoint/2010/main" val="222848457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2" name="Text Placeholder 7"/>
          <p:cNvSpPr>
            <a:spLocks noGrp="1"/>
          </p:cNvSpPr>
          <p:nvPr>
            <p:ph type="body" sz="quarter" idx="13" hasCustomPrompt="1"/>
          </p:nvPr>
        </p:nvSpPr>
        <p:spPr>
          <a:xfrm>
            <a:off x="609600" y="1333500"/>
            <a:ext cx="10972800" cy="4838700"/>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310818115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427221719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set background">
    <p:spTree>
      <p:nvGrpSpPr>
        <p:cNvPr id="1" name=""/>
        <p:cNvGrpSpPr/>
        <p:nvPr/>
      </p:nvGrpSpPr>
      <p:grpSpPr>
        <a:xfrm>
          <a:off x="0" y="0"/>
          <a:ext cx="0" cy="0"/>
          <a:chOff x="0" y="0"/>
          <a:chExt cx="0" cy="0"/>
        </a:xfrm>
      </p:grpSpPr>
      <p:sp>
        <p:nvSpPr>
          <p:cNvPr id="9" name="Rectangle 8"/>
          <p:cNvSpPr/>
          <p:nvPr userDrawn="1"/>
        </p:nvSpPr>
        <p:spPr>
          <a:xfrm flipV="1">
            <a:off x="0" y="0"/>
            <a:ext cx="12192000" cy="6858000"/>
          </a:xfrm>
          <a:prstGeom prst="rect">
            <a:avLst/>
          </a:prstGeom>
          <a:solidFill>
            <a:srgbClr val="E9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rgbClr val="293C47"/>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rgbClr val="293C47"/>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7" name="Title 1">
            <a:extLst>
              <a:ext uri="{FF2B5EF4-FFF2-40B4-BE49-F238E27FC236}">
                <a16:creationId xmlns:a16="http://schemas.microsoft.com/office/drawing/2014/main" id="{ACE36E0C-3F4B-43B9-91DF-E842AE071AE8}"/>
              </a:ext>
            </a:extLst>
          </p:cNvPr>
          <p:cNvSpPr>
            <a:spLocks noGrp="1"/>
          </p:cNvSpPr>
          <p:nvPr>
            <p:ph type="title"/>
          </p:nvPr>
        </p:nvSpPr>
        <p:spPr>
          <a:xfrm>
            <a:off x="548024" y="39693"/>
            <a:ext cx="8756784" cy="874707"/>
          </a:xfrm>
        </p:spPr>
        <p:txBody>
          <a:bodyPr anchor="ctr" anchorCtr="0"/>
          <a:lstStyle>
            <a:lvl1pPr>
              <a:defRPr sz="2400" b="0">
                <a:solidFill>
                  <a:srgbClr val="293C47"/>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5646248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652041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ftr="0" dt="0"/>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 Target="slide32.xml"/><Relationship Id="rId5" Type="http://schemas.openxmlformats.org/officeDocument/2006/relationships/slide" Target="slide9.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 Target="slide32.xml"/><Relationship Id="rId5" Type="http://schemas.openxmlformats.org/officeDocument/2006/relationships/slide" Target="slide19.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19.xml"/><Relationship Id="rId5" Type="http://schemas.openxmlformats.org/officeDocument/2006/relationships/slide" Target="slide9.xml"/><Relationship Id="rId4" Type="http://schemas.openxmlformats.org/officeDocument/2006/relationships/slide" Target="slide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 Target="slide32.xml"/><Relationship Id="rId5" Type="http://schemas.openxmlformats.org/officeDocument/2006/relationships/slide" Target="slide19.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3200" dirty="0"/>
              <a:t>PowerPoint Templates</a:t>
            </a:r>
            <a:endParaRPr lang="en-US" sz="2800" dirty="0">
              <a:latin typeface="Bahnschrift Light" panose="020B0502040204020203"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0656208B-F98C-4F79-981C-600DD8CFB6D4}"/>
              </a:ext>
            </a:extLst>
          </p:cNvPr>
          <p:cNvSpPr>
            <a:spLocks noGrp="1"/>
          </p:cNvSpPr>
          <p:nvPr>
            <p:ph type="body" sz="quarter" idx="16"/>
          </p:nvPr>
        </p:nvSpPr>
        <p:spPr/>
        <p:txBody>
          <a:bodyPr/>
          <a:lstStyle/>
          <a:p>
            <a:r>
              <a:rPr lang="en-US" dirty="0"/>
              <a:t>Components Library</a:t>
            </a:r>
          </a:p>
        </p:txBody>
      </p:sp>
    </p:spTree>
    <p:extLst>
      <p:ext uri="{BB962C8B-B14F-4D97-AF65-F5344CB8AC3E}">
        <p14:creationId xmlns:p14="http://schemas.microsoft.com/office/powerpoint/2010/main" val="56292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
        <p:nvSpPr>
          <p:cNvPr id="2" name="Title 1"/>
          <p:cNvSpPr>
            <a:spLocks noGrp="1"/>
          </p:cNvSpPr>
          <p:nvPr>
            <p:ph type="title"/>
          </p:nvPr>
        </p:nvSpPr>
        <p:spPr/>
        <p:txBody>
          <a:bodyPr/>
          <a:lstStyle/>
          <a:p>
            <a:r>
              <a:rPr lang="fr-FR" dirty="0"/>
              <a:t>PowerPoint Templates – Text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grpSp>
        <p:nvGrpSpPr>
          <p:cNvPr id="10" name="Group 9">
            <a:extLst>
              <a:ext uri="{FF2B5EF4-FFF2-40B4-BE49-F238E27FC236}">
                <a16:creationId xmlns:a16="http://schemas.microsoft.com/office/drawing/2014/main" id="{FD26AC27-6487-4177-B5E5-E88154F7FEAF}"/>
              </a:ext>
            </a:extLst>
          </p:cNvPr>
          <p:cNvGrpSpPr/>
          <p:nvPr/>
        </p:nvGrpSpPr>
        <p:grpSpPr>
          <a:xfrm>
            <a:off x="1819813" y="2938076"/>
            <a:ext cx="5040560" cy="1728016"/>
            <a:chOff x="1819813" y="2745557"/>
            <a:chExt cx="5040560" cy="1728016"/>
          </a:xfrm>
        </p:grpSpPr>
        <p:sp>
          <p:nvSpPr>
            <p:cNvPr id="86" name="Rounded Rectangle 85"/>
            <p:cNvSpPr/>
            <p:nvPr/>
          </p:nvSpPr>
          <p:spPr>
            <a:xfrm>
              <a:off x="1819814"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87" name="TextBox 86"/>
            <p:cNvSpPr txBox="1"/>
            <p:nvPr/>
          </p:nvSpPr>
          <p:spPr>
            <a:xfrm>
              <a:off x="1819813" y="2745557"/>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Snapshot Version Name</a:t>
              </a:r>
            </a:p>
          </p:txBody>
        </p:sp>
        <p:sp>
          <p:nvSpPr>
            <p:cNvPr id="89" name="TextBox 88"/>
            <p:cNvSpPr txBox="1"/>
            <p:nvPr/>
          </p:nvSpPr>
          <p:spPr>
            <a:xfrm>
              <a:off x="2159142" y="4007617"/>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0" name="TextBox 89"/>
            <p:cNvSpPr txBox="1"/>
            <p:nvPr/>
          </p:nvSpPr>
          <p:spPr>
            <a:xfrm>
              <a:off x="2059881" y="3111759"/>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1" name="TextBox 90"/>
            <p:cNvSpPr txBox="1"/>
            <p:nvPr/>
          </p:nvSpPr>
          <p:spPr>
            <a:xfrm>
              <a:off x="3507045"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2" name="TextBox 91"/>
            <p:cNvSpPr txBox="1"/>
            <p:nvPr/>
          </p:nvSpPr>
          <p:spPr>
            <a:xfrm>
              <a:off x="2476662" y="343172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1" name="Rounded Rectangle 100"/>
            <p:cNvSpPr/>
            <p:nvPr/>
          </p:nvSpPr>
          <p:spPr>
            <a:xfrm>
              <a:off x="2683909" y="39892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2" name="TextBox 101" descr="TEXT;LAST_SNAPSHOT_VERSION"/>
            <p:cNvSpPr txBox="1"/>
            <p:nvPr/>
          </p:nvSpPr>
          <p:spPr>
            <a:xfrm>
              <a:off x="2708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sp>
          <p:nvSpPr>
            <p:cNvPr id="88" name="TextBox 87"/>
            <p:cNvSpPr txBox="1"/>
            <p:nvPr/>
          </p:nvSpPr>
          <p:spPr>
            <a:xfrm>
              <a:off x="3507045" y="3143698"/>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grpSp>
      <p:grpSp>
        <p:nvGrpSpPr>
          <p:cNvPr id="4" name="Group 3">
            <a:extLst>
              <a:ext uri="{FF2B5EF4-FFF2-40B4-BE49-F238E27FC236}">
                <a16:creationId xmlns:a16="http://schemas.microsoft.com/office/drawing/2014/main" id="{A64D0193-EDDA-46BC-8251-7BD1A6AC5BAF}"/>
              </a:ext>
            </a:extLst>
          </p:cNvPr>
          <p:cNvGrpSpPr/>
          <p:nvPr/>
        </p:nvGrpSpPr>
        <p:grpSpPr>
          <a:xfrm>
            <a:off x="6179214" y="1035244"/>
            <a:ext cx="4608512" cy="1758707"/>
            <a:chOff x="6179214" y="842725"/>
            <a:chExt cx="4608512" cy="1758707"/>
          </a:xfrm>
        </p:grpSpPr>
        <p:sp>
          <p:nvSpPr>
            <p:cNvPr id="68" name="Rounded Rectangle 67"/>
            <p:cNvSpPr/>
            <p:nvPr/>
          </p:nvSpPr>
          <p:spPr>
            <a:xfrm>
              <a:off x="6235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9" name="Rounded Rectangle 68"/>
            <p:cNvSpPr/>
            <p:nvPr/>
          </p:nvSpPr>
          <p:spPr>
            <a:xfrm>
              <a:off x="7108633" y="209139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2" name="TextBox 71"/>
            <p:cNvSpPr txBox="1"/>
            <p:nvPr/>
          </p:nvSpPr>
          <p:spPr>
            <a:xfrm>
              <a:off x="6179214" y="842725"/>
              <a:ext cx="4320480" cy="338554"/>
            </a:xfrm>
            <a:prstGeom prst="rect">
              <a:avLst/>
            </a:prstGeom>
            <a:noFill/>
          </p:spPr>
          <p:txBody>
            <a:bodyPr wrap="square" lIns="180000" rIns="180000" rtlCol="0">
              <a:spAutoFit/>
            </a:bodyPr>
            <a:lstStyle/>
            <a:p>
              <a:r>
                <a:rPr lang="fr-FR" sz="1600" b="1" dirty="0">
                  <a:solidFill>
                    <a:schemeClr val="tx1">
                      <a:lumMod val="75000"/>
                      <a:lumOff val="25000"/>
                    </a:schemeClr>
                  </a:solidFill>
                </a:rPr>
                <a:t>Today date</a:t>
              </a:r>
            </a:p>
          </p:txBody>
        </p:sp>
        <p:sp>
          <p:nvSpPr>
            <p:cNvPr id="73" name="TextBox 72"/>
            <p:cNvSpPr txBox="1"/>
            <p:nvPr/>
          </p:nvSpPr>
          <p:spPr>
            <a:xfrm>
              <a:off x="8016940" y="1329882"/>
              <a:ext cx="2770786" cy="307777"/>
            </a:xfrm>
            <a:prstGeom prst="rect">
              <a:avLst/>
            </a:prstGeom>
            <a:noFill/>
          </p:spPr>
          <p:txBody>
            <a:bodyPr wrap="square" rtlCol="0">
              <a:spAutoFit/>
            </a:bodyPr>
            <a:lstStyle/>
            <a:p>
              <a:r>
                <a:rPr lang="fr-FR" sz="1400" b="1" dirty="0">
                  <a:solidFill>
                    <a:srgbClr val="5E5E5E"/>
                  </a:solidFill>
                </a:rPr>
                <a:t>TODAY_DATE</a:t>
              </a:r>
            </a:p>
          </p:txBody>
        </p:sp>
        <p:sp>
          <p:nvSpPr>
            <p:cNvPr id="74" name="TextBox 73"/>
            <p:cNvSpPr txBox="1"/>
            <p:nvPr/>
          </p:nvSpPr>
          <p:spPr>
            <a:xfrm>
              <a:off x="6583866" y="2091390"/>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75" name="TextBox 74"/>
            <p:cNvSpPr txBox="1"/>
            <p:nvPr/>
          </p:nvSpPr>
          <p:spPr>
            <a:xfrm>
              <a:off x="6491083" y="1305464"/>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76" name="TextBox 75"/>
            <p:cNvSpPr txBox="1"/>
            <p:nvPr/>
          </p:nvSpPr>
          <p:spPr>
            <a:xfrm>
              <a:off x="8016940" y="1614684"/>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77" name="TextBox 76"/>
            <p:cNvSpPr txBox="1"/>
            <p:nvPr/>
          </p:nvSpPr>
          <p:spPr>
            <a:xfrm>
              <a:off x="6907864" y="1625434"/>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0" name="TextBox 99" descr="TEXT;TODAY_DATE"/>
            <p:cNvSpPr txBox="1"/>
            <p:nvPr/>
          </p:nvSpPr>
          <p:spPr>
            <a:xfrm>
              <a:off x="7180642"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TodayDate</a:t>
              </a:r>
            </a:p>
          </p:txBody>
        </p:sp>
      </p:grpSp>
      <p:grpSp>
        <p:nvGrpSpPr>
          <p:cNvPr id="8" name="Group 7">
            <a:extLst>
              <a:ext uri="{FF2B5EF4-FFF2-40B4-BE49-F238E27FC236}">
                <a16:creationId xmlns:a16="http://schemas.microsoft.com/office/drawing/2014/main" id="{7342890C-8CB4-413C-B4A9-A324778CC631}"/>
              </a:ext>
            </a:extLst>
          </p:cNvPr>
          <p:cNvGrpSpPr/>
          <p:nvPr/>
        </p:nvGrpSpPr>
        <p:grpSpPr>
          <a:xfrm>
            <a:off x="1813335" y="4810284"/>
            <a:ext cx="5341548" cy="1590162"/>
            <a:chOff x="1813335" y="4617765"/>
            <a:chExt cx="5341548" cy="1590162"/>
          </a:xfrm>
        </p:grpSpPr>
        <p:sp>
          <p:nvSpPr>
            <p:cNvPr id="93" name="Rounded Rectangle 92"/>
            <p:cNvSpPr/>
            <p:nvPr/>
          </p:nvSpPr>
          <p:spPr>
            <a:xfrm>
              <a:off x="1819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94" name="TextBox 93"/>
            <p:cNvSpPr txBox="1"/>
            <p:nvPr/>
          </p:nvSpPr>
          <p:spPr>
            <a:xfrm>
              <a:off x="1813335" y="4617765"/>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Version Name</a:t>
              </a:r>
            </a:p>
          </p:txBody>
        </p:sp>
        <p:sp>
          <p:nvSpPr>
            <p:cNvPr id="95" name="TextBox 94"/>
            <p:cNvSpPr txBox="1"/>
            <p:nvPr/>
          </p:nvSpPr>
          <p:spPr>
            <a:xfrm>
              <a:off x="3441515"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PREVIOUS_SNAPSHOT_VERSION</a:t>
              </a:r>
              <a:endParaRPr lang="fr-FR" sz="1100" dirty="0"/>
            </a:p>
          </p:txBody>
        </p:sp>
        <p:sp>
          <p:nvSpPr>
            <p:cNvPr id="96" name="TextBox 95"/>
            <p:cNvSpPr txBox="1"/>
            <p:nvPr/>
          </p:nvSpPr>
          <p:spPr>
            <a:xfrm>
              <a:off x="2159142" y="5697885"/>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7" name="TextBox 96"/>
            <p:cNvSpPr txBox="1"/>
            <p:nvPr/>
          </p:nvSpPr>
          <p:spPr>
            <a:xfrm>
              <a:off x="1987873" y="498396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8" name="TextBox 97"/>
            <p:cNvSpPr txBox="1"/>
            <p:nvPr/>
          </p:nvSpPr>
          <p:spPr>
            <a:xfrm>
              <a:off x="3441515" y="5303937"/>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9" name="TextBox 98"/>
            <p:cNvSpPr txBox="1"/>
            <p:nvPr/>
          </p:nvSpPr>
          <p:spPr>
            <a:xfrm>
              <a:off x="2411132" y="530393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3" name="Rounded Rectangle 102"/>
            <p:cNvSpPr/>
            <p:nvPr/>
          </p:nvSpPr>
          <p:spPr>
            <a:xfrm>
              <a:off x="2683909" y="5717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4" name="TextBox 103" descr="TEXT;PREVIOUS_SNAPSHOT_VERSION"/>
            <p:cNvSpPr txBox="1"/>
            <p:nvPr/>
          </p:nvSpPr>
          <p:spPr>
            <a:xfrm>
              <a:off x="2755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grpSp>
      <p:grpSp>
        <p:nvGrpSpPr>
          <p:cNvPr id="11" name="Group 10">
            <a:extLst>
              <a:ext uri="{FF2B5EF4-FFF2-40B4-BE49-F238E27FC236}">
                <a16:creationId xmlns:a16="http://schemas.microsoft.com/office/drawing/2014/main" id="{E7690844-CD6B-467E-B65A-C66DBB396A72}"/>
              </a:ext>
            </a:extLst>
          </p:cNvPr>
          <p:cNvGrpSpPr/>
          <p:nvPr/>
        </p:nvGrpSpPr>
        <p:grpSpPr>
          <a:xfrm>
            <a:off x="1821305" y="1059773"/>
            <a:ext cx="4462339" cy="1734178"/>
            <a:chOff x="1821305" y="867254"/>
            <a:chExt cx="4462339" cy="1734178"/>
          </a:xfrm>
        </p:grpSpPr>
        <p:sp>
          <p:nvSpPr>
            <p:cNvPr id="70" name="Rounded Rectangle 69"/>
            <p:cNvSpPr/>
            <p:nvPr/>
          </p:nvSpPr>
          <p:spPr>
            <a:xfrm>
              <a:off x="1821305"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1" name="Rounded Rectangle 70"/>
            <p:cNvSpPr/>
            <p:nvPr/>
          </p:nvSpPr>
          <p:spPr>
            <a:xfrm>
              <a:off x="2710776" y="206346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5" name="TextBox 104"/>
            <p:cNvSpPr txBox="1"/>
            <p:nvPr/>
          </p:nvSpPr>
          <p:spPr>
            <a:xfrm>
              <a:off x="1882928" y="902048"/>
              <a:ext cx="1640706" cy="338554"/>
            </a:xfrm>
            <a:prstGeom prst="rect">
              <a:avLst/>
            </a:prstGeom>
            <a:noFill/>
          </p:spPr>
          <p:txBody>
            <a:bodyPr wrap="none" rtlCol="0">
              <a:spAutoFit/>
            </a:bodyPr>
            <a:lstStyle/>
            <a:p>
              <a:r>
                <a:rPr lang="fr-FR" sz="1600" b="1" dirty="0">
                  <a:solidFill>
                    <a:schemeClr val="tx1">
                      <a:lumMod val="75000"/>
                      <a:lumOff val="25000"/>
                    </a:schemeClr>
                  </a:solidFill>
                </a:rPr>
                <a:t>CAST Version</a:t>
              </a:r>
            </a:p>
          </p:txBody>
        </p:sp>
        <p:sp>
          <p:nvSpPr>
            <p:cNvPr id="106" name="TextBox 105" descr="TEXT;CAST_VERSION"/>
            <p:cNvSpPr txBox="1"/>
            <p:nvPr/>
          </p:nvSpPr>
          <p:spPr>
            <a:xfrm>
              <a:off x="2808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sz="1600" dirty="0" err="1"/>
                <a:t>castVersion</a:t>
              </a:r>
              <a:endParaRPr lang="fr-FR" sz="1600" dirty="0"/>
            </a:p>
          </p:txBody>
        </p:sp>
        <p:sp>
          <p:nvSpPr>
            <p:cNvPr id="107" name="TextBox 106"/>
            <p:cNvSpPr txBox="1"/>
            <p:nvPr/>
          </p:nvSpPr>
          <p:spPr>
            <a:xfrm>
              <a:off x="1975035" y="1279289"/>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108" name="TextBox 107"/>
            <p:cNvSpPr txBox="1"/>
            <p:nvPr/>
          </p:nvSpPr>
          <p:spPr>
            <a:xfrm>
              <a:off x="2391816" y="1599259"/>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9" name="TextBox 108"/>
            <p:cNvSpPr txBox="1"/>
            <p:nvPr/>
          </p:nvSpPr>
          <p:spPr>
            <a:xfrm>
              <a:off x="2186009" y="2063467"/>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111" name="TextBox 110"/>
            <p:cNvSpPr txBox="1"/>
            <p:nvPr/>
          </p:nvSpPr>
          <p:spPr>
            <a:xfrm>
              <a:off x="3501415" y="1589252"/>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110" name="TextBox 109"/>
            <p:cNvSpPr txBox="1"/>
            <p:nvPr/>
          </p:nvSpPr>
          <p:spPr>
            <a:xfrm>
              <a:off x="3512858" y="1306033"/>
              <a:ext cx="2770786" cy="307777"/>
            </a:xfrm>
            <a:prstGeom prst="rect">
              <a:avLst/>
            </a:prstGeom>
            <a:noFill/>
          </p:spPr>
          <p:txBody>
            <a:bodyPr wrap="square" rtlCol="0">
              <a:spAutoFit/>
            </a:bodyPr>
            <a:lstStyle/>
            <a:p>
              <a:r>
                <a:rPr lang="fr-FR" sz="1400" b="1" dirty="0">
                  <a:solidFill>
                    <a:srgbClr val="5E5E5E"/>
                  </a:solidFill>
                </a:rPr>
                <a:t>CAST_VERSION</a:t>
              </a:r>
            </a:p>
          </p:txBody>
        </p:sp>
      </p:grpSp>
      <p:grpSp>
        <p:nvGrpSpPr>
          <p:cNvPr id="9" name="Group 8">
            <a:extLst>
              <a:ext uri="{FF2B5EF4-FFF2-40B4-BE49-F238E27FC236}">
                <a16:creationId xmlns:a16="http://schemas.microsoft.com/office/drawing/2014/main" id="{172D0F5E-7E22-4108-BF59-667AC8513942}"/>
              </a:ext>
            </a:extLst>
          </p:cNvPr>
          <p:cNvGrpSpPr/>
          <p:nvPr/>
        </p:nvGrpSpPr>
        <p:grpSpPr>
          <a:xfrm>
            <a:off x="6233681" y="4794441"/>
            <a:ext cx="5501474" cy="1590162"/>
            <a:chOff x="6233681" y="4601922"/>
            <a:chExt cx="5501474" cy="1590162"/>
          </a:xfrm>
        </p:grpSpPr>
        <p:sp>
          <p:nvSpPr>
            <p:cNvPr id="120" name="Rounded Rectangle 119"/>
            <p:cNvSpPr/>
            <p:nvPr/>
          </p:nvSpPr>
          <p:spPr>
            <a:xfrm>
              <a:off x="6240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1" name="TextBox 120"/>
            <p:cNvSpPr txBox="1"/>
            <p:nvPr/>
          </p:nvSpPr>
          <p:spPr>
            <a:xfrm>
              <a:off x="6233681" y="4601922"/>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Date</a:t>
              </a:r>
            </a:p>
          </p:txBody>
        </p:sp>
        <p:sp>
          <p:nvSpPr>
            <p:cNvPr id="122" name="TextBox 121"/>
            <p:cNvSpPr txBox="1"/>
            <p:nvPr/>
          </p:nvSpPr>
          <p:spPr>
            <a:xfrm>
              <a:off x="6579488" y="5682042"/>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23" name="TextBox 122"/>
            <p:cNvSpPr txBox="1"/>
            <p:nvPr/>
          </p:nvSpPr>
          <p:spPr>
            <a:xfrm>
              <a:off x="6408219" y="49681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24" name="TextBox 123"/>
            <p:cNvSpPr txBox="1"/>
            <p:nvPr/>
          </p:nvSpPr>
          <p:spPr>
            <a:xfrm>
              <a:off x="8021787" y="528809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25" name="TextBox 124"/>
            <p:cNvSpPr txBox="1"/>
            <p:nvPr/>
          </p:nvSpPr>
          <p:spPr>
            <a:xfrm>
              <a:off x="6831478" y="52880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6" name="Rounded Rectangle 125"/>
            <p:cNvSpPr/>
            <p:nvPr/>
          </p:nvSpPr>
          <p:spPr>
            <a:xfrm>
              <a:off x="7104255" y="570162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7" name="TextBox 126" descr="TEXT;PREVIOUS_SNAPSHOT_DATE"/>
            <p:cNvSpPr txBox="1"/>
            <p:nvPr/>
          </p:nvSpPr>
          <p:spPr>
            <a:xfrm>
              <a:off x="7176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8" name="TextBox 127"/>
            <p:cNvSpPr txBox="1"/>
            <p:nvPr/>
          </p:nvSpPr>
          <p:spPr>
            <a:xfrm>
              <a:off x="8021787"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PREVIOUS_SNAPSHOT_DATE</a:t>
              </a:r>
              <a:endParaRPr lang="fr-FR" sz="1100" dirty="0"/>
            </a:p>
          </p:txBody>
        </p:sp>
      </p:grpSp>
      <p:grpSp>
        <p:nvGrpSpPr>
          <p:cNvPr id="12" name="Group 11">
            <a:extLst>
              <a:ext uri="{FF2B5EF4-FFF2-40B4-BE49-F238E27FC236}">
                <a16:creationId xmlns:a16="http://schemas.microsoft.com/office/drawing/2014/main" id="{9EBE7A2A-4898-4232-A66D-D97EBF91DFE3}"/>
              </a:ext>
            </a:extLst>
          </p:cNvPr>
          <p:cNvGrpSpPr/>
          <p:nvPr/>
        </p:nvGrpSpPr>
        <p:grpSpPr>
          <a:xfrm>
            <a:off x="6235903" y="2933269"/>
            <a:ext cx="5494405" cy="1728016"/>
            <a:chOff x="6235903" y="2740750"/>
            <a:chExt cx="5494405" cy="1728016"/>
          </a:xfrm>
        </p:grpSpPr>
        <p:sp>
          <p:nvSpPr>
            <p:cNvPr id="112" name="Rounded Rectangle 111"/>
            <p:cNvSpPr/>
            <p:nvPr/>
          </p:nvSpPr>
          <p:spPr>
            <a:xfrm>
              <a:off x="6235904"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3" name="TextBox 112"/>
            <p:cNvSpPr txBox="1"/>
            <p:nvPr/>
          </p:nvSpPr>
          <p:spPr>
            <a:xfrm>
              <a:off x="6235903" y="2740750"/>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a:t>
              </a:r>
              <a:r>
                <a:rPr lang="fr-FR" sz="1600" dirty="0" err="1"/>
                <a:t>Snapshot</a:t>
              </a:r>
              <a:r>
                <a:rPr lang="fr-FR" sz="1600" dirty="0"/>
                <a:t> Date</a:t>
              </a:r>
            </a:p>
          </p:txBody>
        </p:sp>
        <p:sp>
          <p:nvSpPr>
            <p:cNvPr id="114" name="TextBox 113"/>
            <p:cNvSpPr txBox="1"/>
            <p:nvPr/>
          </p:nvSpPr>
          <p:spPr>
            <a:xfrm>
              <a:off x="6575232" y="4002810"/>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15" name="TextBox 114"/>
            <p:cNvSpPr txBox="1"/>
            <p:nvPr/>
          </p:nvSpPr>
          <p:spPr>
            <a:xfrm>
              <a:off x="6475971" y="31069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6" name="TextBox 115"/>
            <p:cNvSpPr txBox="1"/>
            <p:nvPr/>
          </p:nvSpPr>
          <p:spPr>
            <a:xfrm>
              <a:off x="8016940"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17" name="TextBox 116"/>
            <p:cNvSpPr txBox="1"/>
            <p:nvPr/>
          </p:nvSpPr>
          <p:spPr>
            <a:xfrm>
              <a:off x="6892752" y="34269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8" name="Rounded Rectangle 117"/>
            <p:cNvSpPr/>
            <p:nvPr/>
          </p:nvSpPr>
          <p:spPr>
            <a:xfrm>
              <a:off x="7099999" y="398446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9" name="TextBox 118" descr="TEXT;LAST_SNAPSHOT_DATE"/>
            <p:cNvSpPr txBox="1"/>
            <p:nvPr/>
          </p:nvSpPr>
          <p:spPr>
            <a:xfrm>
              <a:off x="7124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9" name="TextBox 128"/>
            <p:cNvSpPr txBox="1"/>
            <p:nvPr/>
          </p:nvSpPr>
          <p:spPr>
            <a:xfrm>
              <a:off x="8016940" y="3125820"/>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grpSp>
    </p:spTree>
    <p:extLst>
      <p:ext uri="{BB962C8B-B14F-4D97-AF65-F5344CB8AC3E}">
        <p14:creationId xmlns:p14="http://schemas.microsoft.com/office/powerpoint/2010/main" val="132551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p:txBody>
          <a:bodyPr/>
          <a:lstStyle/>
          <a:p>
            <a:r>
              <a:rPr lang="fr-FR" dirty="0"/>
              <a:t>PowerPoint Templates – </a:t>
            </a:r>
            <a:r>
              <a:rPr lang="fr-FR" dirty="0" err="1"/>
              <a:t>Text</a:t>
            </a:r>
            <a:r>
              <a:rPr lang="fr-FR" dirty="0"/>
              <a:t> [3]</a:t>
            </a:r>
          </a:p>
        </p:txBody>
      </p:sp>
      <p:grpSp>
        <p:nvGrpSpPr>
          <p:cNvPr id="3" name="Group 2">
            <a:extLst>
              <a:ext uri="{FF2B5EF4-FFF2-40B4-BE49-F238E27FC236}">
                <a16:creationId xmlns:a16="http://schemas.microsoft.com/office/drawing/2014/main" id="{C8BD3D9D-9A32-4B55-8E4F-09B0E4C24112}"/>
              </a:ext>
            </a:extLst>
          </p:cNvPr>
          <p:cNvGrpSpPr/>
          <p:nvPr/>
        </p:nvGrpSpPr>
        <p:grpSpPr>
          <a:xfrm>
            <a:off x="108722" y="1898283"/>
            <a:ext cx="5772510" cy="2955553"/>
            <a:chOff x="3156938" y="842779"/>
            <a:chExt cx="5772510" cy="2955553"/>
          </a:xfrm>
        </p:grpSpPr>
        <p:sp>
          <p:nvSpPr>
            <p:cNvPr id="6" name="Rounded Rectangle 5"/>
            <p:cNvSpPr/>
            <p:nvPr/>
          </p:nvSpPr>
          <p:spPr>
            <a:xfrm>
              <a:off x="3300954" y="848941"/>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3156938" y="842779"/>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Dashboard </a:t>
              </a:r>
              <a:r>
                <a:rPr lang="fr-FR" sz="1800" dirty="0" err="1"/>
                <a:t>Website</a:t>
              </a:r>
              <a:r>
                <a:rPr lang="fr-FR" sz="1800" dirty="0"/>
                <a:t> Url</a:t>
              </a:r>
            </a:p>
          </p:txBody>
        </p:sp>
        <p:sp>
          <p:nvSpPr>
            <p:cNvPr id="8" name="TextBox 7"/>
            <p:cNvSpPr txBox="1"/>
            <p:nvPr/>
          </p:nvSpPr>
          <p:spPr>
            <a:xfrm>
              <a:off x="4831470" y="1208981"/>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DASHBOARD_SERVICE_URL</a:t>
              </a:r>
            </a:p>
          </p:txBody>
        </p:sp>
        <p:sp>
          <p:nvSpPr>
            <p:cNvPr id="9" name="TextBox 8"/>
            <p:cNvSpPr txBox="1"/>
            <p:nvPr/>
          </p:nvSpPr>
          <p:spPr>
            <a:xfrm>
              <a:off x="4184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0" name="TextBox 9"/>
            <p:cNvSpPr txBox="1"/>
            <p:nvPr/>
          </p:nvSpPr>
          <p:spPr>
            <a:xfrm>
              <a:off x="3230294" y="120898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 name="TextBox 10"/>
            <p:cNvSpPr txBox="1"/>
            <p:nvPr/>
          </p:nvSpPr>
          <p:spPr>
            <a:xfrm>
              <a:off x="4844170" y="1528951"/>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 name="TextBox 11"/>
            <p:cNvSpPr txBox="1"/>
            <p:nvPr/>
          </p:nvSpPr>
          <p:spPr>
            <a:xfrm>
              <a:off x="3699975" y="152895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3" name="Rounded Rectangle 12"/>
            <p:cNvSpPr/>
            <p:nvPr/>
          </p:nvSpPr>
          <p:spPr>
            <a:xfrm>
              <a:off x="4693676" y="3179068"/>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4" name="TextBox 13" descr="TEXT;MEASUREMENT_ADG_WEBSITE"/>
            <p:cNvSpPr txBox="1"/>
            <p:nvPr/>
          </p:nvSpPr>
          <p:spPr>
            <a:xfrm>
              <a:off x="4700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http://host/AED</a:t>
              </a:r>
            </a:p>
          </p:txBody>
        </p:sp>
        <p:sp>
          <p:nvSpPr>
            <p:cNvPr id="26" name="TextBox 25"/>
            <p:cNvSpPr txBox="1"/>
            <p:nvPr/>
          </p:nvSpPr>
          <p:spPr>
            <a:xfrm>
              <a:off x="4799786" y="1929061"/>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might be empty and will only work on an analytics database. Engineering databases do not contain this information.</a:t>
              </a:r>
              <a:endParaRPr lang="fr-FR" sz="1400" i="1" dirty="0" err="1">
                <a:solidFill>
                  <a:schemeClr val="bg1">
                    <a:lumMod val="50000"/>
                  </a:schemeClr>
                </a:solidFill>
              </a:endParaRPr>
            </a:p>
          </p:txBody>
        </p:sp>
        <p:sp>
          <p:nvSpPr>
            <p:cNvPr id="27" name="TextBox 26"/>
            <p:cNvSpPr txBox="1"/>
            <p:nvPr/>
          </p:nvSpPr>
          <p:spPr>
            <a:xfrm>
              <a:off x="4188504" y="1920819"/>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grpSp>
        <p:nvGrpSpPr>
          <p:cNvPr id="4" name="Group 3">
            <a:extLst>
              <a:ext uri="{FF2B5EF4-FFF2-40B4-BE49-F238E27FC236}">
                <a16:creationId xmlns:a16="http://schemas.microsoft.com/office/drawing/2014/main" id="{A0BAD299-7A8A-460F-AC8B-61F2C851D729}"/>
              </a:ext>
            </a:extLst>
          </p:cNvPr>
          <p:cNvGrpSpPr/>
          <p:nvPr/>
        </p:nvGrpSpPr>
        <p:grpSpPr>
          <a:xfrm>
            <a:off x="6096000" y="2102680"/>
            <a:ext cx="5772510" cy="2655029"/>
            <a:chOff x="3156938" y="3861048"/>
            <a:chExt cx="5772510" cy="2655029"/>
          </a:xfrm>
        </p:grpSpPr>
        <p:sp>
          <p:nvSpPr>
            <p:cNvPr id="15" name="Rounded Rectangle 14"/>
            <p:cNvSpPr/>
            <p:nvPr/>
          </p:nvSpPr>
          <p:spPr>
            <a:xfrm>
              <a:off x="3300954" y="3867210"/>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6" name="TextBox 15"/>
            <p:cNvSpPr txBox="1"/>
            <p:nvPr/>
          </p:nvSpPr>
          <p:spPr>
            <a:xfrm>
              <a:off x="3156938" y="386104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System Name</a:t>
              </a:r>
            </a:p>
          </p:txBody>
        </p:sp>
        <p:sp>
          <p:nvSpPr>
            <p:cNvPr id="17" name="TextBox 16"/>
            <p:cNvSpPr txBox="1"/>
            <p:nvPr/>
          </p:nvSpPr>
          <p:spPr>
            <a:xfrm>
              <a:off x="4831470" y="422725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SYSTEM_NAME</a:t>
              </a:r>
            </a:p>
          </p:txBody>
        </p:sp>
        <p:sp>
          <p:nvSpPr>
            <p:cNvPr id="18" name="TextBox 17"/>
            <p:cNvSpPr txBox="1"/>
            <p:nvPr/>
          </p:nvSpPr>
          <p:spPr>
            <a:xfrm>
              <a:off x="4184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9" name="TextBox 18"/>
            <p:cNvSpPr txBox="1"/>
            <p:nvPr/>
          </p:nvSpPr>
          <p:spPr>
            <a:xfrm>
              <a:off x="3230294" y="422725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0" name="TextBox 19"/>
            <p:cNvSpPr txBox="1"/>
            <p:nvPr/>
          </p:nvSpPr>
          <p:spPr>
            <a:xfrm>
              <a:off x="4844170" y="4547220"/>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21" name="TextBox 20"/>
            <p:cNvSpPr txBox="1"/>
            <p:nvPr/>
          </p:nvSpPr>
          <p:spPr>
            <a:xfrm>
              <a:off x="3699975" y="454722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22" name="Rounded Rectangle 21"/>
            <p:cNvSpPr/>
            <p:nvPr/>
          </p:nvSpPr>
          <p:spPr>
            <a:xfrm>
              <a:off x="469367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3" name="TextBox 22" descr="TEXT;SYSTEM_NAME"/>
            <p:cNvSpPr txBox="1"/>
            <p:nvPr/>
          </p:nvSpPr>
          <p:spPr>
            <a:xfrm>
              <a:off x="4700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My</a:t>
              </a:r>
              <a:r>
                <a:rPr lang="fr-FR" sz="1800" dirty="0"/>
                <a:t> System Name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4847386" y="4944071"/>
              <a:ext cx="3960511" cy="646331"/>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200" i="1" dirty="0">
                  <a:solidFill>
                    <a:schemeClr val="bg1">
                      <a:lumMod val="50000"/>
                    </a:schemeClr>
                  </a:solidFill>
                </a:rPr>
                <a:t>This </a:t>
              </a:r>
              <a:r>
                <a:rPr lang="en-US" sz="1200" i="1" dirty="0">
                  <a:solidFill>
                    <a:schemeClr val="bg1">
                      <a:lumMod val="50000"/>
                    </a:schemeClr>
                  </a:solidFill>
                </a:rPr>
                <a:t>Text block is only relevant on engineering databases. There is no real system on analytics database, just a fake one called “All Applications”.</a:t>
              </a:r>
              <a:endParaRPr lang="fr-FR" sz="12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4236104" y="4935828"/>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151231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grpSp>
        <p:nvGrpSpPr>
          <p:cNvPr id="3" name="Group 2">
            <a:extLst>
              <a:ext uri="{FF2B5EF4-FFF2-40B4-BE49-F238E27FC236}">
                <a16:creationId xmlns:a16="http://schemas.microsoft.com/office/drawing/2014/main" id="{1B25A25C-4280-4F74-8046-1B22F9E8FD84}"/>
              </a:ext>
            </a:extLst>
          </p:cNvPr>
          <p:cNvGrpSpPr/>
          <p:nvPr/>
        </p:nvGrpSpPr>
        <p:grpSpPr>
          <a:xfrm>
            <a:off x="1559496" y="1556792"/>
            <a:ext cx="4464496" cy="1800200"/>
            <a:chOff x="1559496" y="1556792"/>
            <a:chExt cx="4464496" cy="1800200"/>
          </a:xfrm>
        </p:grpSpPr>
        <p:sp>
          <p:nvSpPr>
            <p:cNvPr id="54" name="Rounded Rectangle 53"/>
            <p:cNvSpPr/>
            <p:nvPr/>
          </p:nvSpPr>
          <p:spPr>
            <a:xfrm>
              <a:off x="1703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5" name="TextBox 54"/>
            <p:cNvSpPr txBox="1"/>
            <p:nvPr/>
          </p:nvSpPr>
          <p:spPr>
            <a:xfrm>
              <a:off x="1559496" y="1556792"/>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Application Name</a:t>
              </a:r>
            </a:p>
          </p:txBody>
        </p:sp>
        <p:sp>
          <p:nvSpPr>
            <p:cNvPr id="56" name="TextBox 55"/>
            <p:cNvSpPr txBox="1"/>
            <p:nvPr/>
          </p:nvSpPr>
          <p:spPr>
            <a:xfrm>
              <a:off x="3234028" y="19229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APPLICATION_NAME</a:t>
              </a:r>
            </a:p>
          </p:txBody>
        </p:sp>
        <p:sp>
          <p:nvSpPr>
            <p:cNvPr id="58" name="TextBox 57"/>
            <p:cNvSpPr txBox="1"/>
            <p:nvPr/>
          </p:nvSpPr>
          <p:spPr>
            <a:xfrm>
              <a:off x="2586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9" name="TextBox 58"/>
            <p:cNvSpPr txBox="1"/>
            <p:nvPr/>
          </p:nvSpPr>
          <p:spPr>
            <a:xfrm>
              <a:off x="1632852"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0" name="TextBox 59"/>
            <p:cNvSpPr txBox="1"/>
            <p:nvPr/>
          </p:nvSpPr>
          <p:spPr>
            <a:xfrm>
              <a:off x="3246728"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1" name="TextBox 60"/>
            <p:cNvSpPr txBox="1"/>
            <p:nvPr/>
          </p:nvSpPr>
          <p:spPr>
            <a:xfrm>
              <a:off x="2102533"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5" name="Rounded Rectangle 34"/>
            <p:cNvSpPr/>
            <p:nvPr/>
          </p:nvSpPr>
          <p:spPr>
            <a:xfrm>
              <a:off x="3096234" y="274702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APPLICATION_NAME"/>
            <p:cNvSpPr txBox="1"/>
            <p:nvPr/>
          </p:nvSpPr>
          <p:spPr>
            <a:xfrm>
              <a:off x="3102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myAppName</a:t>
              </a:r>
            </a:p>
          </p:txBody>
        </p:sp>
      </p:grpSp>
      <p:grpSp>
        <p:nvGrpSpPr>
          <p:cNvPr id="4" name="Group 3">
            <a:extLst>
              <a:ext uri="{FF2B5EF4-FFF2-40B4-BE49-F238E27FC236}">
                <a16:creationId xmlns:a16="http://schemas.microsoft.com/office/drawing/2014/main" id="{182B0009-15BF-41AB-B94E-88A716CB310D}"/>
              </a:ext>
            </a:extLst>
          </p:cNvPr>
          <p:cNvGrpSpPr/>
          <p:nvPr/>
        </p:nvGrpSpPr>
        <p:grpSpPr>
          <a:xfrm>
            <a:off x="6023992" y="1556792"/>
            <a:ext cx="4536504" cy="1800200"/>
            <a:chOff x="6023992" y="1556792"/>
            <a:chExt cx="4536504" cy="1800200"/>
          </a:xfrm>
        </p:grpSpPr>
        <p:sp>
          <p:nvSpPr>
            <p:cNvPr id="62" name="Rounded Rectangle 61"/>
            <p:cNvSpPr/>
            <p:nvPr/>
          </p:nvSpPr>
          <p:spPr>
            <a:xfrm>
              <a:off x="6168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3" name="TextBox 62"/>
            <p:cNvSpPr txBox="1"/>
            <p:nvPr/>
          </p:nvSpPr>
          <p:spPr>
            <a:xfrm>
              <a:off x="6023992" y="1556792"/>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Size Application Category</a:t>
              </a:r>
            </a:p>
          </p:txBody>
        </p:sp>
        <p:sp>
          <p:nvSpPr>
            <p:cNvPr id="64" name="TextBox 63"/>
            <p:cNvSpPr txBox="1"/>
            <p:nvPr/>
          </p:nvSpPr>
          <p:spPr>
            <a:xfrm>
              <a:off x="7711224" y="1948395"/>
              <a:ext cx="277078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APPLICATION_SIZE_TYPE</a:t>
              </a:r>
              <a:endParaRPr lang="fr-FR" sz="1600" dirty="0"/>
            </a:p>
          </p:txBody>
        </p:sp>
        <p:sp>
          <p:nvSpPr>
            <p:cNvPr id="66" name="TextBox 65"/>
            <p:cNvSpPr txBox="1"/>
            <p:nvPr/>
          </p:nvSpPr>
          <p:spPr>
            <a:xfrm>
              <a:off x="7020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67" name="TextBox 66"/>
            <p:cNvSpPr txBox="1"/>
            <p:nvPr/>
          </p:nvSpPr>
          <p:spPr>
            <a:xfrm>
              <a:off x="6097348"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8" name="TextBox 67"/>
            <p:cNvSpPr txBox="1"/>
            <p:nvPr/>
          </p:nvSpPr>
          <p:spPr>
            <a:xfrm>
              <a:off x="7711224"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9" name="TextBox 68"/>
            <p:cNvSpPr txBox="1"/>
            <p:nvPr/>
          </p:nvSpPr>
          <p:spPr>
            <a:xfrm>
              <a:off x="6567029"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6" name="Rounded Rectangle 35"/>
            <p:cNvSpPr/>
            <p:nvPr/>
          </p:nvSpPr>
          <p:spPr>
            <a:xfrm>
              <a:off x="7560730" y="2732671"/>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5" name="TextBox 64" descr="TEXT;APPLICATION_SIZE_TYPE"/>
            <p:cNvSpPr txBox="1"/>
            <p:nvPr/>
          </p:nvSpPr>
          <p:spPr>
            <a:xfrm>
              <a:off x="7824192" y="2741607"/>
              <a:ext cx="2736304" cy="363736"/>
            </a:xfrm>
            <a:prstGeom prst="rect">
              <a:avLst/>
            </a:prstGeom>
            <a:noFill/>
          </p:spPr>
          <p:txBody>
            <a:bodyPr wrap="square" rtlCol="0">
              <a:noAutofit/>
            </a:bodyPr>
            <a:lstStyle>
              <a:defPPr>
                <a:defRPr lang="fr-FR"/>
              </a:defPPr>
              <a:lvl1pPr>
                <a:defRPr sz="2000" b="1">
                  <a:solidFill>
                    <a:schemeClr val="bg1">
                      <a:lumMod val="50000"/>
                    </a:schemeClr>
                  </a:solidFill>
                </a:defRPr>
              </a:lvl1pPr>
            </a:lstStyle>
            <a:p>
              <a:r>
                <a:rPr lang="fr-FR" sz="1800" dirty="0"/>
                <a:t>SizeType</a:t>
              </a:r>
            </a:p>
          </p:txBody>
        </p:sp>
      </p:grpSp>
      <p:grpSp>
        <p:nvGrpSpPr>
          <p:cNvPr id="5" name="Group 4">
            <a:extLst>
              <a:ext uri="{FF2B5EF4-FFF2-40B4-BE49-F238E27FC236}">
                <a16:creationId xmlns:a16="http://schemas.microsoft.com/office/drawing/2014/main" id="{C4F62F64-D18F-4308-AEDD-FEE705EBFD95}"/>
              </a:ext>
            </a:extLst>
          </p:cNvPr>
          <p:cNvGrpSpPr/>
          <p:nvPr/>
        </p:nvGrpSpPr>
        <p:grpSpPr>
          <a:xfrm>
            <a:off x="3863752" y="3836947"/>
            <a:ext cx="4477762" cy="1944216"/>
            <a:chOff x="3863752" y="3836947"/>
            <a:chExt cx="4477762" cy="1944216"/>
          </a:xfrm>
        </p:grpSpPr>
        <p:sp>
          <p:nvSpPr>
            <p:cNvPr id="46" name="Rounded Rectangle 45"/>
            <p:cNvSpPr/>
            <p:nvPr/>
          </p:nvSpPr>
          <p:spPr>
            <a:xfrm>
              <a:off x="4001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7" name="TextBox 46"/>
            <p:cNvSpPr txBox="1"/>
            <p:nvPr/>
          </p:nvSpPr>
          <p:spPr>
            <a:xfrm>
              <a:off x="3863752" y="3836947"/>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Quality Application Category</a:t>
              </a:r>
            </a:p>
          </p:txBody>
        </p:sp>
        <p:sp>
          <p:nvSpPr>
            <p:cNvPr id="48" name="TextBox 47"/>
            <p:cNvSpPr txBox="1"/>
            <p:nvPr/>
          </p:nvSpPr>
          <p:spPr>
            <a:xfrm>
              <a:off x="5544506" y="4324390"/>
              <a:ext cx="277078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APPLICATION_QUALITY_TYPE</a:t>
              </a:r>
              <a:endParaRPr lang="fr-FR" sz="1400" dirty="0"/>
            </a:p>
          </p:txBody>
        </p:sp>
        <p:sp>
          <p:nvSpPr>
            <p:cNvPr id="50" name="TextBox 49"/>
            <p:cNvSpPr txBox="1"/>
            <p:nvPr/>
          </p:nvSpPr>
          <p:spPr>
            <a:xfrm>
              <a:off x="4896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1" name="TextBox 50"/>
            <p:cNvSpPr txBox="1"/>
            <p:nvPr/>
          </p:nvSpPr>
          <p:spPr>
            <a:xfrm>
              <a:off x="3930630" y="423261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2" name="TextBox 51"/>
            <p:cNvSpPr txBox="1"/>
            <p:nvPr/>
          </p:nvSpPr>
          <p:spPr>
            <a:xfrm>
              <a:off x="5544506" y="455702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53" name="TextBox 52"/>
            <p:cNvSpPr txBox="1"/>
            <p:nvPr/>
          </p:nvSpPr>
          <p:spPr>
            <a:xfrm>
              <a:off x="4400311" y="4557027"/>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8" name="Rounded Rectangle 37"/>
            <p:cNvSpPr/>
            <p:nvPr/>
          </p:nvSpPr>
          <p:spPr>
            <a:xfrm>
              <a:off x="5447928" y="524319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9" name="TextBox 48" descr="TEXT;APPLICATION_QUALITY_TYPE"/>
            <p:cNvSpPr txBox="1"/>
            <p:nvPr/>
          </p:nvSpPr>
          <p:spPr>
            <a:xfrm>
              <a:off x="5605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QualityType</a:t>
              </a:r>
              <a:endParaRPr lang="fr-FR" sz="18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grpSp>
        <p:nvGrpSpPr>
          <p:cNvPr id="4" name="Group 3">
            <a:extLst>
              <a:ext uri="{FF2B5EF4-FFF2-40B4-BE49-F238E27FC236}">
                <a16:creationId xmlns:a16="http://schemas.microsoft.com/office/drawing/2014/main" id="{00EB5962-2B00-48E2-900D-40C040D9FABF}"/>
              </a:ext>
            </a:extLst>
          </p:cNvPr>
          <p:cNvGrpSpPr/>
          <p:nvPr/>
        </p:nvGrpSpPr>
        <p:grpSpPr>
          <a:xfrm>
            <a:off x="1785510" y="3588638"/>
            <a:ext cx="8212400" cy="2812161"/>
            <a:chOff x="1844040" y="3479800"/>
            <a:chExt cx="8212400" cy="2541488"/>
          </a:xfrm>
        </p:grpSpPr>
        <p:sp>
          <p:nvSpPr>
            <p:cNvPr id="12" name="Rounded Rectangle 11"/>
            <p:cNvSpPr/>
            <p:nvPr/>
          </p:nvSpPr>
          <p:spPr>
            <a:xfrm>
              <a:off x="1988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3" name="TextBox 12"/>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Evolution for a </a:t>
              </a:r>
              <a:r>
                <a:rPr lang="fr-FR" sz="1800" dirty="0" err="1"/>
                <a:t>metric</a:t>
              </a:r>
              <a:r>
                <a:rPr lang="fr-FR" sz="1800" dirty="0"/>
                <a:t> id</a:t>
              </a:r>
            </a:p>
          </p:txBody>
        </p:sp>
        <p:sp>
          <p:nvSpPr>
            <p:cNvPr id="14" name="TextBox 13"/>
            <p:cNvSpPr txBox="1"/>
            <p:nvPr/>
          </p:nvSpPr>
          <p:spPr>
            <a:xfrm>
              <a:off x="3531272" y="3855057"/>
              <a:ext cx="565711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METRIC_EVOLUTION</a:t>
              </a:r>
            </a:p>
          </p:txBody>
        </p:sp>
        <p:sp>
          <p:nvSpPr>
            <p:cNvPr id="15" name="TextBox 14"/>
            <p:cNvSpPr txBox="1"/>
            <p:nvPr/>
          </p:nvSpPr>
          <p:spPr>
            <a:xfrm>
              <a:off x="2883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6" name="TextBox 15"/>
            <p:cNvSpPr txBox="1"/>
            <p:nvPr/>
          </p:nvSpPr>
          <p:spPr>
            <a:xfrm>
              <a:off x="1917396" y="384600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7" name="TextBox 16"/>
            <p:cNvSpPr txBox="1"/>
            <p:nvPr/>
          </p:nvSpPr>
          <p:spPr>
            <a:xfrm>
              <a:off x="3531272" y="4199881"/>
              <a:ext cx="6381152" cy="1251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a:t>
              </a:r>
              <a:r>
                <a:rPr lang="fr-FR" sz="1200" dirty="0" err="1"/>
                <a:t>Quality</a:t>
              </a:r>
              <a:r>
                <a:rPr lang="fr-FR" sz="1200" dirty="0"/>
                <a:t> Rule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dirty="0" err="1"/>
                <a:t>Sizing</a:t>
              </a:r>
              <a:r>
                <a:rPr lang="fr-FR" sz="1200" dirty="0"/>
                <a:t> </a:t>
              </a:r>
              <a:r>
                <a:rPr lang="fr-FR" sz="1200" dirty="0" err="1"/>
                <a:t>Measure</a:t>
              </a:r>
              <a:r>
                <a:rPr lang="fr-FR" sz="1200" dirty="0"/>
                <a:t> Id or Background </a:t>
              </a:r>
              <a:r>
                <a:rPr lang="fr-FR" sz="1200" dirty="0" err="1"/>
                <a:t>fact</a:t>
              </a:r>
              <a:r>
                <a:rPr lang="fr-FR" sz="1200" dirty="0"/>
                <a:t> Id (</a:t>
              </a:r>
              <a:r>
                <a:rPr lang="fr-FR" sz="1200" dirty="0" err="1"/>
                <a:t>mandatory</a:t>
              </a:r>
              <a:r>
                <a:rPr lang="fr-FR" sz="1200" dirty="0"/>
                <a:t>, </a:t>
              </a:r>
              <a:r>
                <a:rPr lang="fr-FR" sz="1200" dirty="0" err="1"/>
                <a:t>else</a:t>
              </a:r>
              <a:r>
                <a:rPr lang="fr-FR" sz="1200" dirty="0"/>
                <a:t> 60017 TQI)</a:t>
              </a:r>
            </a:p>
            <a:p>
              <a:r>
                <a:rPr lang="fr-FR" sz="1200" b="1" dirty="0"/>
                <a:t>FORMAT</a:t>
              </a:r>
              <a:r>
                <a:rPr lang="fr-FR" sz="1200" dirty="0"/>
                <a:t>= ABSOLUTE or PERCENT (by default PERCENT)</a:t>
              </a:r>
            </a:p>
            <a:p>
              <a:r>
                <a:rPr lang="fr-FR" sz="1200" b="1" dirty="0"/>
                <a:t>MODULE</a:t>
              </a:r>
              <a:r>
                <a:rPr lang="fr-FR" sz="1200" dirty="0"/>
                <a:t>= </a:t>
              </a:r>
              <a:r>
                <a:rPr lang="fr-FR" sz="1200" dirty="0" err="1"/>
                <a:t>name</a:t>
              </a:r>
              <a:r>
                <a:rPr lang="fr-FR" sz="1200" dirty="0"/>
                <a:t> of the module if </a:t>
              </a:r>
              <a:r>
                <a:rPr lang="fr-FR" sz="1200" dirty="0" err="1"/>
                <a:t>needed</a:t>
              </a:r>
              <a:r>
                <a:rPr lang="fr-FR" sz="1200" dirty="0"/>
                <a:t> (</a:t>
              </a:r>
              <a:r>
                <a:rPr lang="fr-FR" sz="1200" dirty="0" err="1"/>
                <a:t>optional</a:t>
              </a:r>
              <a:r>
                <a:rPr lang="fr-FR" sz="1200" dirty="0"/>
                <a:t>)</a:t>
              </a:r>
            </a:p>
            <a:p>
              <a:r>
                <a:rPr lang="fr-FR" sz="1200" b="1" dirty="0"/>
                <a:t>TECHNO</a:t>
              </a:r>
              <a:r>
                <a:rPr lang="fr-FR" sz="1200" dirty="0"/>
                <a:t>=</a:t>
              </a:r>
              <a:r>
                <a:rPr lang="fr-FR" sz="1200" dirty="0" err="1"/>
                <a:t>name</a:t>
              </a:r>
              <a:r>
                <a:rPr lang="fr-FR" sz="1200" dirty="0"/>
                <a:t> of the </a:t>
              </a:r>
              <a:r>
                <a:rPr lang="fr-FR" sz="1200" dirty="0" err="1"/>
                <a:t>technology</a:t>
              </a:r>
              <a:r>
                <a:rPr lang="fr-FR" sz="1200" dirty="0"/>
                <a:t> if </a:t>
              </a:r>
              <a:r>
                <a:rPr lang="fr-FR" sz="1200" dirty="0" err="1"/>
                <a:t>needed</a:t>
              </a:r>
              <a:r>
                <a:rPr lang="fr-FR" sz="1200" dirty="0"/>
                <a:t> (</a:t>
              </a:r>
              <a:r>
                <a:rPr lang="fr-FR" sz="1200" dirty="0" err="1"/>
                <a:t>optional</a:t>
              </a:r>
              <a:r>
                <a:rPr lang="fr-FR" sz="1200" dirty="0"/>
                <a:t>)</a:t>
              </a:r>
            </a:p>
            <a:p>
              <a:r>
                <a:rPr lang="fr-FR" sz="1200" dirty="0"/>
                <a:t>By default, if MODULE or TECHNOLOGY not </a:t>
              </a:r>
              <a:r>
                <a:rPr lang="fr-FR" sz="1200" dirty="0" err="1"/>
                <a:t>specified</a:t>
              </a:r>
              <a:r>
                <a:rPr lang="fr-FR" sz="1200" dirty="0"/>
                <a:t>, the </a:t>
              </a:r>
              <a:r>
                <a:rPr lang="fr-FR" sz="1200" dirty="0" err="1"/>
                <a:t>evolution</a:t>
              </a:r>
              <a:r>
                <a:rPr lang="fr-FR" sz="1200" dirty="0"/>
                <a:t> </a:t>
              </a:r>
              <a:r>
                <a:rPr lang="fr-FR" sz="1200" dirty="0" err="1"/>
                <a:t>is</a:t>
              </a:r>
              <a:r>
                <a:rPr lang="fr-FR" sz="1200" dirty="0"/>
                <a:t> </a:t>
              </a:r>
              <a:r>
                <a:rPr lang="fr-FR" sz="1200" dirty="0" err="1"/>
                <a:t>given</a:t>
              </a:r>
              <a:r>
                <a:rPr lang="fr-FR" sz="1200" dirty="0"/>
                <a:t> for the application</a:t>
              </a:r>
            </a:p>
          </p:txBody>
        </p:sp>
        <p:sp>
          <p:nvSpPr>
            <p:cNvPr id="18" name="TextBox 17"/>
            <p:cNvSpPr txBox="1"/>
            <p:nvPr/>
          </p:nvSpPr>
          <p:spPr>
            <a:xfrm>
              <a:off x="2387077" y="419988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9" name="Rounded Rectangle 18"/>
            <p:cNvSpPr/>
            <p:nvPr/>
          </p:nvSpPr>
          <p:spPr>
            <a:xfrm>
              <a:off x="3380778" y="54659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0" name="TextBox 19" descr="TEXT;METRIC_EVOLUTION;ID=60017,FORMAT=PERCENT"/>
            <p:cNvSpPr txBox="1"/>
            <p:nvPr/>
          </p:nvSpPr>
          <p:spPr>
            <a:xfrm>
              <a:off x="3460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Evolution</a:t>
              </a:r>
            </a:p>
          </p:txBody>
        </p:sp>
      </p:grpSp>
      <p:grpSp>
        <p:nvGrpSpPr>
          <p:cNvPr id="23" name="Group 22">
            <a:extLst>
              <a:ext uri="{FF2B5EF4-FFF2-40B4-BE49-F238E27FC236}">
                <a16:creationId xmlns:a16="http://schemas.microsoft.com/office/drawing/2014/main" id="{32F66CB1-FA29-46F1-BD3C-D6EC7EAF32E8}"/>
              </a:ext>
            </a:extLst>
          </p:cNvPr>
          <p:cNvGrpSpPr/>
          <p:nvPr/>
        </p:nvGrpSpPr>
        <p:grpSpPr>
          <a:xfrm>
            <a:off x="1765620" y="1026852"/>
            <a:ext cx="8212400" cy="2541488"/>
            <a:chOff x="1844040" y="3479800"/>
            <a:chExt cx="8212400" cy="2541488"/>
          </a:xfrm>
        </p:grpSpPr>
        <p:sp>
          <p:nvSpPr>
            <p:cNvPr id="24" name="Rounded Rectangle 11">
              <a:extLst>
                <a:ext uri="{FF2B5EF4-FFF2-40B4-BE49-F238E27FC236}">
                  <a16:creationId xmlns:a16="http://schemas.microsoft.com/office/drawing/2014/main" id="{C7B514A5-5D09-4FB2-83F7-0FE97DC02B12}"/>
                </a:ext>
              </a:extLst>
            </p:cNvPr>
            <p:cNvSpPr/>
            <p:nvPr/>
          </p:nvSpPr>
          <p:spPr>
            <a:xfrm>
              <a:off x="1988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5" name="TextBox 24">
              <a:extLst>
                <a:ext uri="{FF2B5EF4-FFF2-40B4-BE49-F238E27FC236}">
                  <a16:creationId xmlns:a16="http://schemas.microsoft.com/office/drawing/2014/main" id="{48228C9C-85B4-4F66-BBC6-2F2AB61EB7A5}"/>
                </a:ext>
              </a:extLst>
            </p:cNvPr>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Result</a:t>
              </a:r>
              <a:r>
                <a:rPr lang="fr-FR" sz="1800" dirty="0"/>
                <a:t> for a </a:t>
              </a:r>
              <a:r>
                <a:rPr lang="fr-FR" sz="1800" dirty="0" err="1"/>
                <a:t>metric</a:t>
              </a:r>
              <a:r>
                <a:rPr lang="fr-FR" sz="1800" dirty="0"/>
                <a:t> id</a:t>
              </a:r>
            </a:p>
          </p:txBody>
        </p:sp>
        <p:sp>
          <p:nvSpPr>
            <p:cNvPr id="26" name="TextBox 25">
              <a:extLst>
                <a:ext uri="{FF2B5EF4-FFF2-40B4-BE49-F238E27FC236}">
                  <a16:creationId xmlns:a16="http://schemas.microsoft.com/office/drawing/2014/main" id="{E93A9CC9-2FDE-4F80-AA6D-B50CAF19823A}"/>
                </a:ext>
              </a:extLst>
            </p:cNvPr>
            <p:cNvSpPr txBox="1"/>
            <p:nvPr/>
          </p:nvSpPr>
          <p:spPr>
            <a:xfrm>
              <a:off x="3531272" y="3855057"/>
              <a:ext cx="565711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APPLICATION_METRIC (or APPLICATION_RULE)</a:t>
              </a:r>
            </a:p>
          </p:txBody>
        </p:sp>
        <p:sp>
          <p:nvSpPr>
            <p:cNvPr id="27" name="TextBox 26">
              <a:extLst>
                <a:ext uri="{FF2B5EF4-FFF2-40B4-BE49-F238E27FC236}">
                  <a16:creationId xmlns:a16="http://schemas.microsoft.com/office/drawing/2014/main" id="{C55996D0-67D9-4C16-8265-F22D09E9AD90}"/>
                </a:ext>
              </a:extLst>
            </p:cNvPr>
            <p:cNvSpPr txBox="1"/>
            <p:nvPr/>
          </p:nvSpPr>
          <p:spPr>
            <a:xfrm>
              <a:off x="2883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28" name="TextBox 27">
              <a:extLst>
                <a:ext uri="{FF2B5EF4-FFF2-40B4-BE49-F238E27FC236}">
                  <a16:creationId xmlns:a16="http://schemas.microsoft.com/office/drawing/2014/main" id="{BC82B2E6-0AE6-4EF5-951C-455D00995D33}"/>
                </a:ext>
              </a:extLst>
            </p:cNvPr>
            <p:cNvSpPr txBox="1"/>
            <p:nvPr/>
          </p:nvSpPr>
          <p:spPr>
            <a:xfrm>
              <a:off x="1917396" y="384600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9" name="TextBox 28">
              <a:extLst>
                <a:ext uri="{FF2B5EF4-FFF2-40B4-BE49-F238E27FC236}">
                  <a16:creationId xmlns:a16="http://schemas.microsoft.com/office/drawing/2014/main" id="{8F024D34-2989-497B-BDE8-D4FDB324906A}"/>
                </a:ext>
              </a:extLst>
            </p:cNvPr>
            <p:cNvSpPr txBox="1"/>
            <p:nvPr/>
          </p:nvSpPr>
          <p:spPr>
            <a:xfrm>
              <a:off x="3531272" y="4199881"/>
              <a:ext cx="6381152"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 </a:t>
              </a:r>
              <a:r>
                <a:rPr lang="fr-FR" sz="1200" dirty="0" err="1"/>
                <a:t>Quality</a:t>
              </a:r>
              <a:r>
                <a:rPr lang="fr-FR" sz="1200" dirty="0"/>
                <a:t> </a:t>
              </a:r>
              <a:r>
                <a:rPr lang="fr-FR" sz="1200" dirty="0" err="1"/>
                <a:t>Rule</a:t>
              </a:r>
              <a:r>
                <a:rPr lang="fr-FR" sz="1200" dirty="0"/>
                <a:t>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b="1" dirty="0"/>
                <a:t>SZID</a:t>
              </a:r>
              <a:r>
                <a:rPr lang="fr-FR" sz="1200" dirty="0"/>
                <a:t> = </a:t>
              </a:r>
              <a:r>
                <a:rPr lang="fr-FR" sz="1200" dirty="0" err="1"/>
                <a:t>Sizing</a:t>
              </a:r>
              <a:r>
                <a:rPr lang="fr-FR" sz="1200" dirty="0"/>
                <a:t> </a:t>
              </a:r>
              <a:r>
                <a:rPr lang="fr-FR" sz="1200" dirty="0" err="1"/>
                <a:t>Measure</a:t>
              </a:r>
              <a:r>
                <a:rPr lang="fr-FR" sz="1200" dirty="0"/>
                <a:t> Id</a:t>
              </a:r>
            </a:p>
            <a:p>
              <a:r>
                <a:rPr lang="fr-FR" sz="1200" dirty="0"/>
                <a:t>Or </a:t>
              </a:r>
              <a:r>
                <a:rPr lang="fr-FR" sz="1200" b="1" dirty="0"/>
                <a:t>BFID</a:t>
              </a:r>
              <a:r>
                <a:rPr lang="fr-FR" sz="1200" dirty="0"/>
                <a:t> = Background </a:t>
              </a:r>
              <a:r>
                <a:rPr lang="fr-FR" sz="1200" dirty="0" err="1"/>
                <a:t>fact</a:t>
              </a:r>
              <a:r>
                <a:rPr lang="fr-FR" sz="1200" dirty="0"/>
                <a:t> Id</a:t>
              </a:r>
            </a:p>
            <a:p>
              <a:r>
                <a:rPr lang="fr-FR" sz="1200" b="1" dirty="0"/>
                <a:t>SNAPSHOT</a:t>
              </a:r>
              <a:r>
                <a:rPr lang="fr-FR" sz="1200" dirty="0"/>
                <a:t> = CURRENT | PREVIOUS (by default CURRENT)</a:t>
              </a:r>
            </a:p>
            <a:p>
              <a:r>
                <a:rPr lang="fr-FR" sz="1200" b="1" dirty="0"/>
                <a:t>FORMAT</a:t>
              </a:r>
              <a:r>
                <a:rPr lang="fr-FR" sz="1200" dirty="0"/>
                <a:t> = N0 | N1 | N2 | … (for SZID or BFID)</a:t>
              </a:r>
            </a:p>
          </p:txBody>
        </p:sp>
        <p:sp>
          <p:nvSpPr>
            <p:cNvPr id="30" name="TextBox 29">
              <a:extLst>
                <a:ext uri="{FF2B5EF4-FFF2-40B4-BE49-F238E27FC236}">
                  <a16:creationId xmlns:a16="http://schemas.microsoft.com/office/drawing/2014/main" id="{2E7949E8-7F35-4962-9BC5-8EA701140648}"/>
                </a:ext>
              </a:extLst>
            </p:cNvPr>
            <p:cNvSpPr txBox="1"/>
            <p:nvPr/>
          </p:nvSpPr>
          <p:spPr>
            <a:xfrm>
              <a:off x="2387077" y="419988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1" name="Rounded Rectangle 18">
              <a:extLst>
                <a:ext uri="{FF2B5EF4-FFF2-40B4-BE49-F238E27FC236}">
                  <a16:creationId xmlns:a16="http://schemas.microsoft.com/office/drawing/2014/main" id="{22E28D8B-FC77-4674-8EE9-3070148C5136}"/>
                </a:ext>
              </a:extLst>
            </p:cNvPr>
            <p:cNvSpPr/>
            <p:nvPr/>
          </p:nvSpPr>
          <p:spPr>
            <a:xfrm>
              <a:off x="3380778" y="54659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32" name="TextBox 31" descr="TEXT;APPLICATION_METRIC;SZID=10151,FORMAT=N0,SNAPSHOT=PREVIOUS">
              <a:extLst>
                <a:ext uri="{FF2B5EF4-FFF2-40B4-BE49-F238E27FC236}">
                  <a16:creationId xmlns:a16="http://schemas.microsoft.com/office/drawing/2014/main" id="{2311B9A8-10BF-44C1-8025-65EF2A1D594A}"/>
                </a:ext>
              </a:extLst>
            </p:cNvPr>
            <p:cNvSpPr txBox="1"/>
            <p:nvPr/>
          </p:nvSpPr>
          <p:spPr>
            <a:xfrm>
              <a:off x="3460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a:t>
              </a:r>
              <a:r>
                <a:rPr lang="fr-FR" sz="1800" dirty="0" err="1"/>
                <a:t>Results</a:t>
              </a:r>
              <a:endParaRPr lang="fr-FR" sz="1800" dirty="0"/>
            </a:p>
          </p:txBody>
        </p:sp>
      </p:grpSp>
      <p:sp>
        <p:nvSpPr>
          <p:cNvPr id="5" name="TextBox 4">
            <a:extLst>
              <a:ext uri="{FF2B5EF4-FFF2-40B4-BE49-F238E27FC236}">
                <a16:creationId xmlns:a16="http://schemas.microsoft.com/office/drawing/2014/main" id="{EC71C207-0F0E-4C01-AEF3-34F926414ECB}"/>
              </a:ext>
            </a:extLst>
          </p:cNvPr>
          <p:cNvSpPr txBox="1"/>
          <p:nvPr/>
        </p:nvSpPr>
        <p:spPr>
          <a:xfrm>
            <a:off x="7738368" y="3790463"/>
            <a:ext cx="1371600" cy="429208"/>
          </a:xfrm>
          <a:prstGeom prst="rect">
            <a:avLst/>
          </a:prstGeom>
        </p:spPr>
        <p:txBody>
          <a:bodyPr vert="horz" wrap="square" lIns="91440" tIns="45720" rIns="91440" bIns="45720" rtlCol="0" anchor="t">
            <a:noAutofit/>
          </a:bodyPr>
          <a:lstStyle/>
          <a:p>
            <a:r>
              <a:rPr lang="en-US" b="1" dirty="0">
                <a:solidFill>
                  <a:srgbClr val="FF0000"/>
                </a:solidFill>
              </a:rPr>
              <a:t>NEW</a:t>
            </a:r>
          </a:p>
        </p:txBody>
      </p:sp>
    </p:spTree>
    <p:extLst>
      <p:ext uri="{BB962C8B-B14F-4D97-AF65-F5344CB8AC3E}">
        <p14:creationId xmlns:p14="http://schemas.microsoft.com/office/powerpoint/2010/main" val="413064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grpSp>
        <p:nvGrpSpPr>
          <p:cNvPr id="3" name="Group 2">
            <a:extLst>
              <a:ext uri="{FF2B5EF4-FFF2-40B4-BE49-F238E27FC236}">
                <a16:creationId xmlns:a16="http://schemas.microsoft.com/office/drawing/2014/main" id="{2894444A-F303-4138-9936-B92B50ABB5FD}"/>
              </a:ext>
            </a:extLst>
          </p:cNvPr>
          <p:cNvGrpSpPr/>
          <p:nvPr/>
        </p:nvGrpSpPr>
        <p:grpSpPr>
          <a:xfrm>
            <a:off x="3262422" y="1008948"/>
            <a:ext cx="5472608" cy="1728192"/>
            <a:chOff x="3262422" y="764705"/>
            <a:chExt cx="5472608" cy="1728192"/>
          </a:xfrm>
        </p:grpSpPr>
        <p:sp>
          <p:nvSpPr>
            <p:cNvPr id="26" name="Rounded Rectangle 25"/>
            <p:cNvSpPr/>
            <p:nvPr/>
          </p:nvSpPr>
          <p:spPr>
            <a:xfrm>
              <a:off x="3262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769090"/>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Total </a:t>
              </a:r>
              <a:r>
                <a:rPr lang="fr-FR" sz="1600" dirty="0" err="1"/>
                <a:t>Checks</a:t>
              </a:r>
              <a:endParaRPr lang="fr-FR" sz="1600" dirty="0"/>
            </a:p>
          </p:txBody>
        </p:sp>
        <p:sp>
          <p:nvSpPr>
            <p:cNvPr id="15" name="TextBox 14"/>
            <p:cNvSpPr txBox="1"/>
            <p:nvPr/>
          </p:nvSpPr>
          <p:spPr>
            <a:xfrm>
              <a:off x="5118936" y="1100614"/>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RULE_TOTAL_CHECKS</a:t>
              </a:r>
            </a:p>
          </p:txBody>
        </p:sp>
        <p:sp>
          <p:nvSpPr>
            <p:cNvPr id="25" name="TextBox 24"/>
            <p:cNvSpPr txBox="1"/>
            <p:nvPr/>
          </p:nvSpPr>
          <p:spPr>
            <a:xfrm>
              <a:off x="4439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0527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340769"/>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sp>
          <p:nvSpPr>
            <p:cNvPr id="29" name="TextBox 28"/>
            <p:cNvSpPr txBox="1"/>
            <p:nvPr/>
          </p:nvSpPr>
          <p:spPr>
            <a:xfrm>
              <a:off x="4088553" y="134076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74920" y="198884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RULE_TOTAL_CHECKS;RULID=7126"/>
            <p:cNvSpPr txBox="1"/>
            <p:nvPr/>
          </p:nvSpPr>
          <p:spPr>
            <a:xfrm>
              <a:off x="4943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4" name="Group 3">
            <a:extLst>
              <a:ext uri="{FF2B5EF4-FFF2-40B4-BE49-F238E27FC236}">
                <a16:creationId xmlns:a16="http://schemas.microsoft.com/office/drawing/2014/main" id="{3429335D-C9D0-4166-AC7E-2DFCED0C8535}"/>
              </a:ext>
            </a:extLst>
          </p:cNvPr>
          <p:cNvGrpSpPr/>
          <p:nvPr/>
        </p:nvGrpSpPr>
        <p:grpSpPr>
          <a:xfrm>
            <a:off x="3232078" y="2809147"/>
            <a:ext cx="5472608" cy="1800200"/>
            <a:chOff x="3232078" y="2564904"/>
            <a:chExt cx="5472608" cy="1800200"/>
          </a:xfrm>
        </p:grpSpPr>
        <p:sp>
          <p:nvSpPr>
            <p:cNvPr id="30" name="Rounded Rectangle 29"/>
            <p:cNvSpPr/>
            <p:nvPr/>
          </p:nvSpPr>
          <p:spPr>
            <a:xfrm>
              <a:off x="3232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1" name="TextBox 30"/>
            <p:cNvSpPr txBox="1"/>
            <p:nvPr/>
          </p:nvSpPr>
          <p:spPr>
            <a:xfrm>
              <a:off x="3383765" y="2564904"/>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endParaRPr lang="fr-FR" sz="1600" dirty="0"/>
            </a:p>
          </p:txBody>
        </p:sp>
        <p:sp>
          <p:nvSpPr>
            <p:cNvPr id="32" name="TextBox 31"/>
            <p:cNvSpPr txBox="1"/>
            <p:nvPr/>
          </p:nvSpPr>
          <p:spPr>
            <a:xfrm>
              <a:off x="5088592" y="2905200"/>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RULE_FAILED_CHECKS</a:t>
              </a:r>
            </a:p>
          </p:txBody>
        </p:sp>
        <p:sp>
          <p:nvSpPr>
            <p:cNvPr id="36" name="TextBox 35"/>
            <p:cNvSpPr txBox="1"/>
            <p:nvPr/>
          </p:nvSpPr>
          <p:spPr>
            <a:xfrm>
              <a:off x="4409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37" name="TextBox 36"/>
            <p:cNvSpPr txBox="1"/>
            <p:nvPr/>
          </p:nvSpPr>
          <p:spPr>
            <a:xfrm>
              <a:off x="3641428" y="28529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5" name="TextBox 54"/>
            <p:cNvSpPr txBox="1"/>
            <p:nvPr/>
          </p:nvSpPr>
          <p:spPr>
            <a:xfrm>
              <a:off x="4058209" y="315927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56" name="Rounded Rectangle 55"/>
            <p:cNvSpPr/>
            <p:nvPr/>
          </p:nvSpPr>
          <p:spPr>
            <a:xfrm>
              <a:off x="4944576" y="386171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7" name="TextBox 56" descr="TEXT;RULE_FAILED_CHECKS;RULID=7126"/>
            <p:cNvSpPr txBox="1"/>
            <p:nvPr/>
          </p:nvSpPr>
          <p:spPr>
            <a:xfrm>
              <a:off x="4913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21" name="TextBox 20"/>
            <p:cNvSpPr txBox="1"/>
            <p:nvPr/>
          </p:nvSpPr>
          <p:spPr>
            <a:xfrm>
              <a:off x="5118936" y="3214718"/>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grpSp>
        <p:nvGrpSpPr>
          <p:cNvPr id="5" name="Group 4">
            <a:extLst>
              <a:ext uri="{FF2B5EF4-FFF2-40B4-BE49-F238E27FC236}">
                <a16:creationId xmlns:a16="http://schemas.microsoft.com/office/drawing/2014/main" id="{A8DD1A66-039B-477B-889B-736BB8CC2C64}"/>
              </a:ext>
            </a:extLst>
          </p:cNvPr>
          <p:cNvGrpSpPr/>
          <p:nvPr/>
        </p:nvGrpSpPr>
        <p:grpSpPr>
          <a:xfrm>
            <a:off x="3232080" y="4739631"/>
            <a:ext cx="5616622" cy="1656184"/>
            <a:chOff x="3232080" y="4495388"/>
            <a:chExt cx="5616622" cy="1656184"/>
          </a:xfrm>
        </p:grpSpPr>
        <p:sp>
          <p:nvSpPr>
            <p:cNvPr id="43" name="Rounded Rectangle 42"/>
            <p:cNvSpPr/>
            <p:nvPr/>
          </p:nvSpPr>
          <p:spPr>
            <a:xfrm>
              <a:off x="3232080"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44" name="TextBox 43"/>
            <p:cNvSpPr txBox="1"/>
            <p:nvPr/>
          </p:nvSpPr>
          <p:spPr>
            <a:xfrm>
              <a:off x="3383766" y="4495388"/>
              <a:ext cx="5320921" cy="307777"/>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Rule</a:t>
              </a:r>
              <a:r>
                <a:rPr lang="fr-FR" sz="1400" dirty="0"/>
                <a:t> </a:t>
              </a:r>
              <a:r>
                <a:rPr lang="fr-FR" sz="1400" dirty="0" err="1"/>
                <a:t>Failed</a:t>
              </a:r>
              <a:r>
                <a:rPr lang="fr-FR" sz="1400" dirty="0"/>
                <a:t> </a:t>
              </a:r>
              <a:r>
                <a:rPr lang="fr-FR" sz="1400" dirty="0" err="1"/>
                <a:t>checks</a:t>
              </a:r>
              <a:r>
                <a:rPr lang="fr-FR" sz="1400" dirty="0"/>
                <a:t> on Total </a:t>
              </a:r>
              <a:r>
                <a:rPr lang="fr-FR" sz="1400" dirty="0" err="1"/>
                <a:t>Checks</a:t>
              </a:r>
              <a:endParaRPr lang="fr-FR" sz="1400" dirty="0"/>
            </a:p>
          </p:txBody>
        </p:sp>
        <p:sp>
          <p:nvSpPr>
            <p:cNvPr id="45" name="TextBox 44"/>
            <p:cNvSpPr txBox="1"/>
            <p:nvPr/>
          </p:nvSpPr>
          <p:spPr>
            <a:xfrm>
              <a:off x="5088592" y="4755556"/>
              <a:ext cx="3760110" cy="261610"/>
            </a:xfrm>
            <a:prstGeom prst="rect">
              <a:avLst/>
            </a:prstGeom>
            <a:noFill/>
          </p:spPr>
          <p:txBody>
            <a:bodyPr wrap="square" rtlCol="0">
              <a:spAutoFit/>
            </a:bodyPr>
            <a:lstStyle>
              <a:defPPr>
                <a:defRPr lang="fr-FR"/>
              </a:defPPr>
              <a:lvl1pPr>
                <a:defRPr sz="2000" b="1">
                  <a:solidFill>
                    <a:srgbClr val="5E5E5E"/>
                  </a:solidFill>
                </a:defRPr>
              </a:lvl1pPr>
            </a:lstStyle>
            <a:p>
              <a:r>
                <a:rPr lang="en-US" sz="1100" dirty="0"/>
                <a:t>RULE_FAILED_ON_TOTAL_CHECKS</a:t>
              </a:r>
              <a:endParaRPr lang="fr-FR" sz="1100" dirty="0"/>
            </a:p>
          </p:txBody>
        </p:sp>
        <p:sp>
          <p:nvSpPr>
            <p:cNvPr id="46" name="TextBox 45"/>
            <p:cNvSpPr txBox="1"/>
            <p:nvPr/>
          </p:nvSpPr>
          <p:spPr>
            <a:xfrm>
              <a:off x="4409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sym typeface="Wingdings" pitchFamily="2" charset="2"/>
                </a:rPr>
                <a:t></a:t>
              </a:r>
              <a:endParaRPr lang="fr-FR" sz="1400" dirty="0"/>
            </a:p>
          </p:txBody>
        </p:sp>
        <p:sp>
          <p:nvSpPr>
            <p:cNvPr id="47" name="TextBox 46"/>
            <p:cNvSpPr txBox="1"/>
            <p:nvPr/>
          </p:nvSpPr>
          <p:spPr>
            <a:xfrm>
              <a:off x="3808142" y="4732898"/>
              <a:ext cx="135966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Block Name :</a:t>
              </a:r>
            </a:p>
          </p:txBody>
        </p:sp>
        <p:sp>
          <p:nvSpPr>
            <p:cNvPr id="48" name="TextBox 47"/>
            <p:cNvSpPr txBox="1"/>
            <p:nvPr/>
          </p:nvSpPr>
          <p:spPr>
            <a:xfrm>
              <a:off x="4176833" y="4960558"/>
              <a:ext cx="99097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Options :</a:t>
              </a:r>
            </a:p>
          </p:txBody>
        </p:sp>
        <p:sp>
          <p:nvSpPr>
            <p:cNvPr id="49" name="Rounded Rectangle 48"/>
            <p:cNvSpPr/>
            <p:nvPr/>
          </p:nvSpPr>
          <p:spPr>
            <a:xfrm>
              <a:off x="4944577" y="564751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50" name="TextBox 49" descr="TEXT;RULE_FAILED_ON_TOTAL_CHECKS;RULID=7126"/>
            <p:cNvSpPr txBox="1"/>
            <p:nvPr/>
          </p:nvSpPr>
          <p:spPr>
            <a:xfrm>
              <a:off x="4913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t>result</a:t>
              </a:r>
            </a:p>
          </p:txBody>
        </p:sp>
        <p:sp>
          <p:nvSpPr>
            <p:cNvPr id="51" name="TextBox 50"/>
            <p:cNvSpPr txBox="1"/>
            <p:nvPr/>
          </p:nvSpPr>
          <p:spPr>
            <a:xfrm>
              <a:off x="5088592" y="5001186"/>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grpSp>
        <p:nvGrpSpPr>
          <p:cNvPr id="4" name="Group 3">
            <a:extLst>
              <a:ext uri="{FF2B5EF4-FFF2-40B4-BE49-F238E27FC236}">
                <a16:creationId xmlns:a16="http://schemas.microsoft.com/office/drawing/2014/main" id="{5ED2A230-DD7B-40AE-8DF5-16B650632619}"/>
              </a:ext>
            </a:extLst>
          </p:cNvPr>
          <p:cNvGrpSpPr/>
          <p:nvPr/>
        </p:nvGrpSpPr>
        <p:grpSpPr>
          <a:xfrm>
            <a:off x="3262422" y="2959059"/>
            <a:ext cx="5472608" cy="1590162"/>
            <a:chOff x="3262422" y="2846774"/>
            <a:chExt cx="5472608" cy="1590162"/>
          </a:xfrm>
        </p:grpSpPr>
        <p:sp>
          <p:nvSpPr>
            <p:cNvPr id="38" name="Rounded Rectangle 37"/>
            <p:cNvSpPr/>
            <p:nvPr/>
          </p:nvSpPr>
          <p:spPr>
            <a:xfrm>
              <a:off x="3262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9" name="TextBox 38"/>
            <p:cNvSpPr txBox="1"/>
            <p:nvPr/>
          </p:nvSpPr>
          <p:spPr>
            <a:xfrm>
              <a:off x="3450492" y="2846774"/>
              <a:ext cx="5191055"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Data Function Metric Value</a:t>
              </a:r>
            </a:p>
          </p:txBody>
        </p:sp>
        <p:sp>
          <p:nvSpPr>
            <p:cNvPr id="40" name="TextBox 39"/>
            <p:cNvSpPr txBox="1"/>
            <p:nvPr/>
          </p:nvSpPr>
          <p:spPr>
            <a:xfrm>
              <a:off x="5118936" y="3219515"/>
              <a:ext cx="1991654"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METRIC_AFP_DF</a:t>
              </a:r>
              <a:endParaRPr lang="fr-FR" sz="1200" dirty="0"/>
            </a:p>
          </p:txBody>
        </p:sp>
        <p:sp>
          <p:nvSpPr>
            <p:cNvPr id="42" name="TextBox 41"/>
            <p:cNvSpPr txBox="1"/>
            <p:nvPr/>
          </p:nvSpPr>
          <p:spPr>
            <a:xfrm>
              <a:off x="4470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3" name="TextBox 42"/>
            <p:cNvSpPr txBox="1"/>
            <p:nvPr/>
          </p:nvSpPr>
          <p:spPr>
            <a:xfrm>
              <a:off x="3671772" y="32129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4" name="TextBox 43"/>
            <p:cNvSpPr txBox="1"/>
            <p:nvPr/>
          </p:nvSpPr>
          <p:spPr>
            <a:xfrm>
              <a:off x="5118936" y="3532946"/>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45" name="TextBox 44"/>
            <p:cNvSpPr txBox="1"/>
            <p:nvPr/>
          </p:nvSpPr>
          <p:spPr>
            <a:xfrm>
              <a:off x="4088554" y="35329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4" name="Rounded Rectangle 33"/>
            <p:cNvSpPr/>
            <p:nvPr/>
          </p:nvSpPr>
          <p:spPr>
            <a:xfrm>
              <a:off x="4943872" y="393021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1" name="TextBox 40" descr="TEXT;METRIC_AFP_DF"/>
            <p:cNvSpPr txBox="1"/>
            <p:nvPr/>
          </p:nvSpPr>
          <p:spPr>
            <a:xfrm>
              <a:off x="4974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grpSp>
        <p:nvGrpSpPr>
          <p:cNvPr id="3" name="Group 2">
            <a:extLst>
              <a:ext uri="{FF2B5EF4-FFF2-40B4-BE49-F238E27FC236}">
                <a16:creationId xmlns:a16="http://schemas.microsoft.com/office/drawing/2014/main" id="{4C0AD16B-B245-4D2C-8B13-9E65DBB4FBE4}"/>
              </a:ext>
            </a:extLst>
          </p:cNvPr>
          <p:cNvGrpSpPr/>
          <p:nvPr/>
        </p:nvGrpSpPr>
        <p:grpSpPr>
          <a:xfrm>
            <a:off x="3262422" y="1093013"/>
            <a:ext cx="5472608" cy="1656008"/>
            <a:chOff x="3262422" y="980728"/>
            <a:chExt cx="5472608" cy="1656008"/>
          </a:xfrm>
        </p:grpSpPr>
        <p:sp>
          <p:nvSpPr>
            <p:cNvPr id="26" name="Rounded Rectangle 25"/>
            <p:cNvSpPr/>
            <p:nvPr/>
          </p:nvSpPr>
          <p:spPr>
            <a:xfrm>
              <a:off x="3262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1052736"/>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Result</a:t>
              </a:r>
            </a:p>
          </p:txBody>
        </p:sp>
        <p:sp>
          <p:nvSpPr>
            <p:cNvPr id="15" name="TextBox 14"/>
            <p:cNvSpPr txBox="1"/>
            <p:nvPr/>
          </p:nvSpPr>
          <p:spPr>
            <a:xfrm>
              <a:off x="5118936" y="1412777"/>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METRIC_TECHNICAL_DEBT</a:t>
              </a:r>
            </a:p>
          </p:txBody>
        </p:sp>
        <p:sp>
          <p:nvSpPr>
            <p:cNvPr id="25" name="TextBox 24"/>
            <p:cNvSpPr txBox="1"/>
            <p:nvPr/>
          </p:nvSpPr>
          <p:spPr>
            <a:xfrm>
              <a:off x="4470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73274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29" name="TextBox 28"/>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43872" y="213285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METRIC_TECHNICAL_DEBT"/>
            <p:cNvSpPr txBox="1"/>
            <p:nvPr/>
          </p:nvSpPr>
          <p:spPr>
            <a:xfrm>
              <a:off x="4974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5" name="Group 4">
            <a:extLst>
              <a:ext uri="{FF2B5EF4-FFF2-40B4-BE49-F238E27FC236}">
                <a16:creationId xmlns:a16="http://schemas.microsoft.com/office/drawing/2014/main" id="{690847FA-B970-4E50-92D2-D37E348AAEC5}"/>
              </a:ext>
            </a:extLst>
          </p:cNvPr>
          <p:cNvGrpSpPr/>
          <p:nvPr/>
        </p:nvGrpSpPr>
        <p:grpSpPr>
          <a:xfrm>
            <a:off x="3262422" y="4687251"/>
            <a:ext cx="5667156" cy="1590162"/>
            <a:chOff x="3262422" y="4574966"/>
            <a:chExt cx="5667156" cy="1590162"/>
          </a:xfrm>
        </p:grpSpPr>
        <p:sp>
          <p:nvSpPr>
            <p:cNvPr id="46" name="Rounded Rectangle 45"/>
            <p:cNvSpPr/>
            <p:nvPr/>
          </p:nvSpPr>
          <p:spPr>
            <a:xfrm>
              <a:off x="3262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7" name="TextBox 46"/>
            <p:cNvSpPr txBox="1"/>
            <p:nvPr/>
          </p:nvSpPr>
          <p:spPr>
            <a:xfrm>
              <a:off x="3450492" y="4574966"/>
              <a:ext cx="547908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Transactional Function Metric</a:t>
              </a:r>
            </a:p>
          </p:txBody>
        </p:sp>
        <p:sp>
          <p:nvSpPr>
            <p:cNvPr id="48" name="TextBox 47"/>
            <p:cNvSpPr txBox="1"/>
            <p:nvPr/>
          </p:nvSpPr>
          <p:spPr>
            <a:xfrm>
              <a:off x="5118936" y="4952300"/>
              <a:ext cx="2777264" cy="307777"/>
            </a:xfrm>
            <a:prstGeom prst="rect">
              <a:avLst/>
            </a:prstGeom>
            <a:noFill/>
          </p:spPr>
          <p:txBody>
            <a:bodyPr wrap="square" rtlCol="0">
              <a:spAutoFit/>
            </a:bodyPr>
            <a:lstStyle>
              <a:defPPr>
                <a:defRPr lang="fr-FR"/>
              </a:defPPr>
              <a:lvl1pPr>
                <a:defRPr sz="2000" b="1">
                  <a:solidFill>
                    <a:srgbClr val="5E5E5E"/>
                  </a:solidFill>
                </a:defRPr>
              </a:lvl1pPr>
            </a:lstStyle>
            <a:p>
              <a:r>
                <a:rPr lang="en-GB" sz="1400" dirty="0"/>
                <a:t>METRIC_AFP_TF</a:t>
              </a:r>
              <a:endParaRPr lang="fr-FR" sz="1400" dirty="0"/>
            </a:p>
          </p:txBody>
        </p:sp>
        <p:sp>
          <p:nvSpPr>
            <p:cNvPr id="50" name="TextBox 49"/>
            <p:cNvSpPr txBox="1"/>
            <p:nvPr/>
          </p:nvSpPr>
          <p:spPr>
            <a:xfrm>
              <a:off x="4470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51" name="TextBox 50"/>
            <p:cNvSpPr txBox="1"/>
            <p:nvPr/>
          </p:nvSpPr>
          <p:spPr>
            <a:xfrm>
              <a:off x="3671772" y="49411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2" name="TextBox 51"/>
            <p:cNvSpPr txBox="1"/>
            <p:nvPr/>
          </p:nvSpPr>
          <p:spPr>
            <a:xfrm>
              <a:off x="5118936" y="5261138"/>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53" name="TextBox 52"/>
            <p:cNvSpPr txBox="1"/>
            <p:nvPr/>
          </p:nvSpPr>
          <p:spPr>
            <a:xfrm>
              <a:off x="4088554" y="52611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5" name="Rounded Rectangle 34"/>
            <p:cNvSpPr/>
            <p:nvPr/>
          </p:nvSpPr>
          <p:spPr>
            <a:xfrm>
              <a:off x="4943872" y="566828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9" name="TextBox 48" descr="TEXT;METRIC_AFP_TF"/>
            <p:cNvSpPr txBox="1"/>
            <p:nvPr/>
          </p:nvSpPr>
          <p:spPr>
            <a:xfrm>
              <a:off x="4974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grpSp>
        <p:nvGrpSpPr>
          <p:cNvPr id="7" name="Group 6">
            <a:extLst>
              <a:ext uri="{FF2B5EF4-FFF2-40B4-BE49-F238E27FC236}">
                <a16:creationId xmlns:a16="http://schemas.microsoft.com/office/drawing/2014/main" id="{9DEAF52E-CE20-4760-A37A-52AB8C347592}"/>
              </a:ext>
            </a:extLst>
          </p:cNvPr>
          <p:cNvGrpSpPr/>
          <p:nvPr/>
        </p:nvGrpSpPr>
        <p:grpSpPr>
          <a:xfrm>
            <a:off x="1615526" y="1046045"/>
            <a:ext cx="4504144" cy="1593510"/>
            <a:chOff x="1615526" y="905372"/>
            <a:chExt cx="4504144" cy="1593510"/>
          </a:xfrm>
        </p:grpSpPr>
        <p:sp>
          <p:nvSpPr>
            <p:cNvPr id="12" name="Rounded Rectangle 11"/>
            <p:cNvSpPr/>
            <p:nvPr/>
          </p:nvSpPr>
          <p:spPr>
            <a:xfrm>
              <a:off x="1615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13" name="TextBox 12"/>
            <p:cNvSpPr txBox="1"/>
            <p:nvPr/>
          </p:nvSpPr>
          <p:spPr>
            <a:xfrm>
              <a:off x="1861100" y="905372"/>
              <a:ext cx="313539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Added EFP Metric Value</a:t>
              </a:r>
            </a:p>
          </p:txBody>
        </p:sp>
        <p:sp>
          <p:nvSpPr>
            <p:cNvPr id="16" name="TextBox 15"/>
            <p:cNvSpPr txBox="1"/>
            <p:nvPr/>
          </p:nvSpPr>
          <p:spPr>
            <a:xfrm>
              <a:off x="3283970"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METRIC_EFP_ADDED</a:t>
              </a:r>
            </a:p>
          </p:txBody>
        </p:sp>
        <p:sp>
          <p:nvSpPr>
            <p:cNvPr id="17" name="TextBox 16"/>
            <p:cNvSpPr txBox="1"/>
            <p:nvPr/>
          </p:nvSpPr>
          <p:spPr>
            <a:xfrm>
              <a:off x="2635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18" name="TextBox 17"/>
            <p:cNvSpPr txBox="1"/>
            <p:nvPr/>
          </p:nvSpPr>
          <p:spPr>
            <a:xfrm>
              <a:off x="1836806"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19" name="TextBox 18"/>
            <p:cNvSpPr txBox="1"/>
            <p:nvPr/>
          </p:nvSpPr>
          <p:spPr>
            <a:xfrm>
              <a:off x="3283970"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20" name="TextBox 19"/>
            <p:cNvSpPr txBox="1"/>
            <p:nvPr/>
          </p:nvSpPr>
          <p:spPr>
            <a:xfrm>
              <a:off x="2253588"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5" name="Rounded Rectangle 34"/>
            <p:cNvSpPr/>
            <p:nvPr/>
          </p:nvSpPr>
          <p:spPr>
            <a:xfrm>
              <a:off x="3108906"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7" name="TextBox 36" descr="TEXT;METRIC_EFP_ADDED"/>
            <p:cNvSpPr txBox="1"/>
            <p:nvPr/>
          </p:nvSpPr>
          <p:spPr>
            <a:xfrm>
              <a:off x="3139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5" name="Group 4">
            <a:extLst>
              <a:ext uri="{FF2B5EF4-FFF2-40B4-BE49-F238E27FC236}">
                <a16:creationId xmlns:a16="http://schemas.microsoft.com/office/drawing/2014/main" id="{B6FF129D-2517-4586-B359-D4E91683908D}"/>
              </a:ext>
            </a:extLst>
          </p:cNvPr>
          <p:cNvGrpSpPr/>
          <p:nvPr/>
        </p:nvGrpSpPr>
        <p:grpSpPr>
          <a:xfrm>
            <a:off x="1615526" y="2774237"/>
            <a:ext cx="4504144" cy="1593510"/>
            <a:chOff x="1615526" y="2633564"/>
            <a:chExt cx="4504144" cy="1593510"/>
          </a:xfrm>
        </p:grpSpPr>
        <p:sp>
          <p:nvSpPr>
            <p:cNvPr id="21" name="Rounded Rectangle 20"/>
            <p:cNvSpPr/>
            <p:nvPr/>
          </p:nvSpPr>
          <p:spPr>
            <a:xfrm>
              <a:off x="1615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22" name="TextBox 21"/>
            <p:cNvSpPr txBox="1"/>
            <p:nvPr/>
          </p:nvSpPr>
          <p:spPr>
            <a:xfrm>
              <a:off x="1861100" y="2633564"/>
              <a:ext cx="388027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Deleted EFP Metric Value</a:t>
              </a:r>
            </a:p>
          </p:txBody>
        </p:sp>
        <p:sp>
          <p:nvSpPr>
            <p:cNvPr id="23" name="TextBox 22"/>
            <p:cNvSpPr txBox="1"/>
            <p:nvPr/>
          </p:nvSpPr>
          <p:spPr>
            <a:xfrm>
              <a:off x="3283970" y="3010899"/>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METRIC_EFP_DELETED</a:t>
              </a:r>
            </a:p>
          </p:txBody>
        </p:sp>
        <p:sp>
          <p:nvSpPr>
            <p:cNvPr id="30" name="TextBox 29"/>
            <p:cNvSpPr txBox="1"/>
            <p:nvPr/>
          </p:nvSpPr>
          <p:spPr>
            <a:xfrm>
              <a:off x="2635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31" name="TextBox 30"/>
            <p:cNvSpPr txBox="1"/>
            <p:nvPr/>
          </p:nvSpPr>
          <p:spPr>
            <a:xfrm>
              <a:off x="1836806"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32" name="TextBox 31"/>
            <p:cNvSpPr txBox="1"/>
            <p:nvPr/>
          </p:nvSpPr>
          <p:spPr>
            <a:xfrm>
              <a:off x="3283970"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34" name="TextBox 33"/>
            <p:cNvSpPr txBox="1"/>
            <p:nvPr/>
          </p:nvSpPr>
          <p:spPr>
            <a:xfrm>
              <a:off x="2253588"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6" name="Rounded Rectangle 35"/>
            <p:cNvSpPr/>
            <p:nvPr/>
          </p:nvSpPr>
          <p:spPr>
            <a:xfrm>
              <a:off x="3108906"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8" name="TextBox 37" descr="TEXT;METRIC_EFP_DELETED"/>
            <p:cNvSpPr txBox="1"/>
            <p:nvPr/>
          </p:nvSpPr>
          <p:spPr>
            <a:xfrm>
              <a:off x="3139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8" name="Group 7">
            <a:extLst>
              <a:ext uri="{FF2B5EF4-FFF2-40B4-BE49-F238E27FC236}">
                <a16:creationId xmlns:a16="http://schemas.microsoft.com/office/drawing/2014/main" id="{E95AD02B-0C97-42B0-95BC-168E76739C1C}"/>
              </a:ext>
            </a:extLst>
          </p:cNvPr>
          <p:cNvGrpSpPr/>
          <p:nvPr/>
        </p:nvGrpSpPr>
        <p:grpSpPr>
          <a:xfrm>
            <a:off x="6140943" y="1046045"/>
            <a:ext cx="4504144" cy="1593510"/>
            <a:chOff x="6140943" y="905372"/>
            <a:chExt cx="4504144" cy="1593510"/>
          </a:xfrm>
        </p:grpSpPr>
        <p:sp>
          <p:nvSpPr>
            <p:cNvPr id="39" name="Rounded Rectangle 38"/>
            <p:cNvSpPr/>
            <p:nvPr/>
          </p:nvSpPr>
          <p:spPr>
            <a:xfrm>
              <a:off x="6140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0" name="TextBox 39"/>
            <p:cNvSpPr txBox="1"/>
            <p:nvPr/>
          </p:nvSpPr>
          <p:spPr>
            <a:xfrm>
              <a:off x="6140944" y="905372"/>
              <a:ext cx="404934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Modified EFP Metric Value</a:t>
              </a:r>
            </a:p>
          </p:txBody>
        </p:sp>
        <p:sp>
          <p:nvSpPr>
            <p:cNvPr id="41" name="TextBox 40"/>
            <p:cNvSpPr txBox="1"/>
            <p:nvPr/>
          </p:nvSpPr>
          <p:spPr>
            <a:xfrm>
              <a:off x="7809387"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METRIC_EFP_MODIFIED</a:t>
              </a:r>
            </a:p>
          </p:txBody>
        </p:sp>
        <p:sp>
          <p:nvSpPr>
            <p:cNvPr id="42" name="TextBox 41"/>
            <p:cNvSpPr txBox="1"/>
            <p:nvPr/>
          </p:nvSpPr>
          <p:spPr>
            <a:xfrm>
              <a:off x="7161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43" name="TextBox 42"/>
            <p:cNvSpPr txBox="1"/>
            <p:nvPr/>
          </p:nvSpPr>
          <p:spPr>
            <a:xfrm>
              <a:off x="6362223"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44" name="TextBox 43"/>
            <p:cNvSpPr txBox="1"/>
            <p:nvPr/>
          </p:nvSpPr>
          <p:spPr>
            <a:xfrm>
              <a:off x="7809387"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45" name="TextBox 44"/>
            <p:cNvSpPr txBox="1"/>
            <p:nvPr/>
          </p:nvSpPr>
          <p:spPr>
            <a:xfrm>
              <a:off x="6779005"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3" name="Rounded Rectangle 52"/>
            <p:cNvSpPr/>
            <p:nvPr/>
          </p:nvSpPr>
          <p:spPr>
            <a:xfrm>
              <a:off x="7634323"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5" name="TextBox 54" descr="TEXT;METRIC_EFP_MODIFIED"/>
            <p:cNvSpPr txBox="1"/>
            <p:nvPr/>
          </p:nvSpPr>
          <p:spPr>
            <a:xfrm>
              <a:off x="7665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6" name="Group 5">
            <a:extLst>
              <a:ext uri="{FF2B5EF4-FFF2-40B4-BE49-F238E27FC236}">
                <a16:creationId xmlns:a16="http://schemas.microsoft.com/office/drawing/2014/main" id="{F64BDD86-717E-4D80-9455-B8FEE4E3817C}"/>
              </a:ext>
            </a:extLst>
          </p:cNvPr>
          <p:cNvGrpSpPr/>
          <p:nvPr/>
        </p:nvGrpSpPr>
        <p:grpSpPr>
          <a:xfrm>
            <a:off x="6140943" y="2774237"/>
            <a:ext cx="4504144" cy="1593510"/>
            <a:chOff x="6140943" y="2633564"/>
            <a:chExt cx="4504144" cy="1593510"/>
          </a:xfrm>
        </p:grpSpPr>
        <p:sp>
          <p:nvSpPr>
            <p:cNvPr id="46" name="Rounded Rectangle 45"/>
            <p:cNvSpPr/>
            <p:nvPr/>
          </p:nvSpPr>
          <p:spPr>
            <a:xfrm>
              <a:off x="6140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7" name="TextBox 46"/>
            <p:cNvSpPr txBox="1"/>
            <p:nvPr/>
          </p:nvSpPr>
          <p:spPr>
            <a:xfrm>
              <a:off x="6140943" y="2633564"/>
              <a:ext cx="418995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Aggregated EFP Metric Value</a:t>
              </a:r>
            </a:p>
          </p:txBody>
        </p:sp>
        <p:sp>
          <p:nvSpPr>
            <p:cNvPr id="48" name="TextBox 47"/>
            <p:cNvSpPr txBox="1"/>
            <p:nvPr/>
          </p:nvSpPr>
          <p:spPr>
            <a:xfrm>
              <a:off x="7809387" y="3010898"/>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a:t>
              </a:r>
            </a:p>
          </p:txBody>
        </p:sp>
        <p:sp>
          <p:nvSpPr>
            <p:cNvPr id="49" name="TextBox 48"/>
            <p:cNvSpPr txBox="1"/>
            <p:nvPr/>
          </p:nvSpPr>
          <p:spPr>
            <a:xfrm>
              <a:off x="7161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50" name="TextBox 49"/>
            <p:cNvSpPr txBox="1"/>
            <p:nvPr/>
          </p:nvSpPr>
          <p:spPr>
            <a:xfrm>
              <a:off x="6362223"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51" name="TextBox 50"/>
            <p:cNvSpPr txBox="1"/>
            <p:nvPr/>
          </p:nvSpPr>
          <p:spPr>
            <a:xfrm>
              <a:off x="7809387"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52" name="TextBox 51"/>
            <p:cNvSpPr txBox="1"/>
            <p:nvPr/>
          </p:nvSpPr>
          <p:spPr>
            <a:xfrm>
              <a:off x="6779005"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4" name="Rounded Rectangle 53"/>
            <p:cNvSpPr/>
            <p:nvPr/>
          </p:nvSpPr>
          <p:spPr>
            <a:xfrm>
              <a:off x="7634323"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6" name="TextBox 55" descr="TEXT;METRIC_EFP"/>
            <p:cNvSpPr txBox="1"/>
            <p:nvPr/>
          </p:nvSpPr>
          <p:spPr>
            <a:xfrm>
              <a:off x="7665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3" name="Group 2">
            <a:extLst>
              <a:ext uri="{FF2B5EF4-FFF2-40B4-BE49-F238E27FC236}">
                <a16:creationId xmlns:a16="http://schemas.microsoft.com/office/drawing/2014/main" id="{5A24DE69-151F-4C40-9A9F-63E1162A8FEA}"/>
              </a:ext>
            </a:extLst>
          </p:cNvPr>
          <p:cNvGrpSpPr/>
          <p:nvPr/>
        </p:nvGrpSpPr>
        <p:grpSpPr>
          <a:xfrm>
            <a:off x="3283993" y="4511939"/>
            <a:ext cx="5713898" cy="1800200"/>
            <a:chOff x="3283993" y="4371266"/>
            <a:chExt cx="5713898" cy="1800200"/>
          </a:xfrm>
        </p:grpSpPr>
        <p:sp>
          <p:nvSpPr>
            <p:cNvPr id="57" name="Rounded Rectangle 56"/>
            <p:cNvSpPr/>
            <p:nvPr/>
          </p:nvSpPr>
          <p:spPr>
            <a:xfrm>
              <a:off x="3283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8" name="TextBox 57"/>
            <p:cNvSpPr txBox="1"/>
            <p:nvPr/>
          </p:nvSpPr>
          <p:spPr>
            <a:xfrm>
              <a:off x="3435680" y="4443274"/>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Report Generator Version</a:t>
              </a:r>
            </a:p>
          </p:txBody>
        </p:sp>
        <p:sp>
          <p:nvSpPr>
            <p:cNvPr id="59" name="TextBox 58"/>
            <p:cNvSpPr txBox="1"/>
            <p:nvPr/>
          </p:nvSpPr>
          <p:spPr>
            <a:xfrm>
              <a:off x="5140506" y="480331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REPGEN_VERSION</a:t>
              </a:r>
            </a:p>
          </p:txBody>
        </p:sp>
        <p:sp>
          <p:nvSpPr>
            <p:cNvPr id="60" name="TextBox 59"/>
            <p:cNvSpPr txBox="1"/>
            <p:nvPr/>
          </p:nvSpPr>
          <p:spPr>
            <a:xfrm>
              <a:off x="4461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61" name="TextBox 60"/>
            <p:cNvSpPr txBox="1"/>
            <p:nvPr/>
          </p:nvSpPr>
          <p:spPr>
            <a:xfrm>
              <a:off x="3693343" y="480331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62" name="TextBox 61"/>
            <p:cNvSpPr txBox="1"/>
            <p:nvPr/>
          </p:nvSpPr>
          <p:spPr>
            <a:xfrm>
              <a:off x="5140507" y="512328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63" name="TextBox 62"/>
            <p:cNvSpPr txBox="1"/>
            <p:nvPr/>
          </p:nvSpPr>
          <p:spPr>
            <a:xfrm>
              <a:off x="4110125" y="512328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64" name="Rounded Rectangle 63"/>
            <p:cNvSpPr/>
            <p:nvPr/>
          </p:nvSpPr>
          <p:spPr>
            <a:xfrm>
              <a:off x="4996491" y="559540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65" name="TextBox 64" descr="TEXT;REPGEN_VERSION"/>
            <p:cNvSpPr txBox="1"/>
            <p:nvPr/>
          </p:nvSpPr>
          <p:spPr>
            <a:xfrm>
              <a:off x="4965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result</a:t>
              </a:r>
            </a:p>
          </p:txBody>
        </p:sp>
      </p:grpSp>
    </p:spTree>
    <p:extLst>
      <p:ext uri="{BB962C8B-B14F-4D97-AF65-F5344CB8AC3E}">
        <p14:creationId xmlns:p14="http://schemas.microsoft.com/office/powerpoint/2010/main" val="59516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grpSp>
        <p:nvGrpSpPr>
          <p:cNvPr id="3" name="Group 2">
            <a:extLst>
              <a:ext uri="{FF2B5EF4-FFF2-40B4-BE49-F238E27FC236}">
                <a16:creationId xmlns:a16="http://schemas.microsoft.com/office/drawing/2014/main" id="{344EC741-213A-4A61-A434-B847B3A2EABF}"/>
              </a:ext>
            </a:extLst>
          </p:cNvPr>
          <p:cNvGrpSpPr/>
          <p:nvPr/>
        </p:nvGrpSpPr>
        <p:grpSpPr>
          <a:xfrm>
            <a:off x="2639616" y="1296056"/>
            <a:ext cx="6696744" cy="4420330"/>
            <a:chOff x="2639616" y="848940"/>
            <a:chExt cx="6696744" cy="4420330"/>
          </a:xfrm>
        </p:grpSpPr>
        <p:sp>
          <p:nvSpPr>
            <p:cNvPr id="12" name="Rounded Rectangle 11"/>
            <p:cNvSpPr/>
            <p:nvPr/>
          </p:nvSpPr>
          <p:spPr>
            <a:xfrm>
              <a:off x="2711624" y="848940"/>
              <a:ext cx="6624736" cy="4420330"/>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13" name="TextBox 12"/>
            <p:cNvSpPr txBox="1"/>
            <p:nvPr/>
          </p:nvSpPr>
          <p:spPr>
            <a:xfrm>
              <a:off x="2639616" y="899428"/>
              <a:ext cx="431400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Custom Expression</a:t>
              </a:r>
            </a:p>
          </p:txBody>
        </p:sp>
        <p:sp>
          <p:nvSpPr>
            <p:cNvPr id="16" name="TextBox 15"/>
            <p:cNvSpPr txBox="1"/>
            <p:nvPr/>
          </p:nvSpPr>
          <p:spPr>
            <a:xfrm>
              <a:off x="4295800" y="1296056"/>
              <a:ext cx="4097978"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CUSTOM_EXPRESSION</a:t>
              </a:r>
            </a:p>
          </p:txBody>
        </p:sp>
        <p:sp>
          <p:nvSpPr>
            <p:cNvPr id="17" name="TextBox 16"/>
            <p:cNvSpPr txBox="1"/>
            <p:nvPr/>
          </p:nvSpPr>
          <p:spPr>
            <a:xfrm>
              <a:off x="3824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sym typeface="Wingdings" pitchFamily="2" charset="2"/>
                </a:rPr>
                <a:t></a:t>
              </a:r>
              <a:endParaRPr lang="en-US" sz="1800" dirty="0"/>
            </a:p>
          </p:txBody>
        </p:sp>
        <p:sp>
          <p:nvSpPr>
            <p:cNvPr id="18" name="TextBox 17"/>
            <p:cNvSpPr txBox="1"/>
            <p:nvPr/>
          </p:nvSpPr>
          <p:spPr>
            <a:xfrm>
              <a:off x="2769420" y="12594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Block Name :</a:t>
              </a:r>
            </a:p>
          </p:txBody>
        </p:sp>
        <p:sp>
          <p:nvSpPr>
            <p:cNvPr id="19" name="TextBox 18"/>
            <p:cNvSpPr txBox="1"/>
            <p:nvPr/>
          </p:nvSpPr>
          <p:spPr>
            <a:xfrm>
              <a:off x="4295800" y="1588730"/>
              <a:ext cx="4824536"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050" dirty="0"/>
                <a:t>- PARAMS=SZ a SZ b, (SZ for sizing measure, QR for quality rule, BF for background fact)</a:t>
              </a:r>
            </a:p>
            <a:p>
              <a:r>
                <a:rPr lang="en-US" sz="1050" dirty="0"/>
                <a:t>- EXPR=a/b, (operators can be +, -, *, / , (, ) )</a:t>
              </a:r>
            </a:p>
            <a:p>
              <a:r>
                <a:rPr lang="en-US" sz="1050" dirty="0"/>
                <a:t>- a=</a:t>
              </a:r>
              <a:r>
                <a:rPr lang="en-US" sz="1050" dirty="0" err="1"/>
                <a:t>MetricId</a:t>
              </a:r>
              <a:r>
                <a:rPr lang="en-US" sz="1050" dirty="0"/>
                <a:t> (sample 67011 – all critical violations),</a:t>
              </a:r>
            </a:p>
            <a:p>
              <a:r>
                <a:rPr lang="en-US" sz="1050" dirty="0"/>
                <a:t>- b=</a:t>
              </a:r>
              <a:r>
                <a:rPr lang="en-US" sz="1050" dirty="0" err="1"/>
                <a:t>MetricID</a:t>
              </a:r>
              <a:r>
                <a:rPr lang="en-US" sz="1050" dirty="0"/>
                <a:t> (sample 10202 – Total AFP),</a:t>
              </a:r>
            </a:p>
            <a:p>
              <a:r>
                <a:rPr lang="en-US" sz="1050" dirty="0"/>
                <a:t>- FORMAT=N0 (N2 by default, if nothing or erroneous format is set),</a:t>
              </a:r>
            </a:p>
            <a:p>
              <a:r>
                <a:rPr lang="en-US" sz="1050" dirty="0"/>
                <a:t>- SNAPSHOT = CURRENT|PREVIOUS with CURRENT by default (or if erroneous or nothing is set) to get the custom expression for the current snapshot or the previous one</a:t>
              </a:r>
            </a:p>
          </p:txBody>
        </p:sp>
        <p:sp>
          <p:nvSpPr>
            <p:cNvPr id="20" name="TextBox 19"/>
            <p:cNvSpPr txBox="1"/>
            <p:nvPr/>
          </p:nvSpPr>
          <p:spPr>
            <a:xfrm>
              <a:off x="3186201" y="161950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Options :</a:t>
              </a:r>
            </a:p>
          </p:txBody>
        </p:sp>
        <p:sp>
          <p:nvSpPr>
            <p:cNvPr id="21" name="Rounded Rectangle 20"/>
            <p:cNvSpPr/>
            <p:nvPr/>
          </p:nvSpPr>
          <p:spPr>
            <a:xfrm>
              <a:off x="4333636" y="3302206"/>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22" name="TextBox 21" descr="TEXT;CUSTOM_EXPRESSION;PARAMS=SZ a SZ b,EXPR=a/b,a=67011,b=10202,FORMAT=N2"/>
            <p:cNvSpPr txBox="1"/>
            <p:nvPr/>
          </p:nvSpPr>
          <p:spPr>
            <a:xfrm>
              <a:off x="4332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t>Value</a:t>
              </a:r>
            </a:p>
          </p:txBody>
        </p:sp>
        <p:sp>
          <p:nvSpPr>
            <p:cNvPr id="23" name="TextBox 22"/>
            <p:cNvSpPr txBox="1"/>
            <p:nvPr/>
          </p:nvSpPr>
          <p:spPr>
            <a:xfrm>
              <a:off x="3143672" y="4045422"/>
              <a:ext cx="5832648"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Note: </a:t>
              </a:r>
            </a:p>
            <a:p>
              <a:r>
                <a:rPr lang="en-GB" sz="1050" dirty="0"/>
                <a:t>You are not limited in the number of parameters to be used in your expression (a, b, c, d…)</a:t>
              </a:r>
            </a:p>
            <a:p>
              <a:r>
                <a:rPr lang="en-GB" sz="1050" dirty="0"/>
                <a:t>/!\ don’t put blank char in the definition of parameters (,a=67011,b=67010,c=…)</a:t>
              </a:r>
            </a:p>
          </p:txBody>
        </p:sp>
      </p:grpSp>
    </p:spTree>
    <p:extLst>
      <p:ext uri="{BB962C8B-B14F-4D97-AF65-F5344CB8AC3E}">
        <p14:creationId xmlns:p14="http://schemas.microsoft.com/office/powerpoint/2010/main" val="409365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rPr>
              <a:t>Graph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534295"/>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92264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Introduction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2716611"/>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216798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
        <p:nvSpPr>
          <p:cNvPr id="2" name="Title 1"/>
          <p:cNvSpPr>
            <a:spLocks noGrp="1"/>
          </p:cNvSpPr>
          <p:nvPr>
            <p:ph type="title"/>
          </p:nvPr>
        </p:nvSpPr>
        <p:spPr/>
        <p:txBody>
          <a:bodyPr>
            <a:normAutofit/>
          </a:bodyPr>
          <a:lstStyle/>
          <a:p>
            <a:r>
              <a:rPr lang="fr-FR" dirty="0"/>
              <a:t>PowerPoint Templates – Graphics [1]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[2]</a:t>
            </a:r>
          </a:p>
        </p:txBody>
      </p:sp>
      <p:grpSp>
        <p:nvGrpSpPr>
          <p:cNvPr id="3" name="Group 2">
            <a:extLst>
              <a:ext uri="{FF2B5EF4-FFF2-40B4-BE49-F238E27FC236}">
                <a16:creationId xmlns:a16="http://schemas.microsoft.com/office/drawing/2014/main" id="{FA0C2DFC-02B9-4363-B3FC-2A91FAE51F44}"/>
              </a:ext>
            </a:extLst>
          </p:cNvPr>
          <p:cNvGrpSpPr/>
          <p:nvPr/>
        </p:nvGrpSpPr>
        <p:grpSpPr>
          <a:xfrm>
            <a:off x="1884206" y="1077193"/>
            <a:ext cx="8630897" cy="1800200"/>
            <a:chOff x="1884206" y="989273"/>
            <a:chExt cx="8630897" cy="1800200"/>
          </a:xfrm>
        </p:grpSpPr>
        <p:sp>
          <p:nvSpPr>
            <p:cNvPr id="1027" name="AutoShape 39"/>
            <p:cNvSpPr>
              <a:spLocks noChangeArrowheads="1"/>
            </p:cNvSpPr>
            <p:nvPr/>
          </p:nvSpPr>
          <p:spPr bwMode="auto">
            <a:xfrm>
              <a:off x="2044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194497503"/>
                </p:ext>
              </p:extLst>
            </p:nvPr>
          </p:nvGraphicFramePr>
          <p:xfrm>
            <a:off x="7104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884206" y="989273"/>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Technology by Lines of Code</a:t>
              </a:r>
            </a:p>
          </p:txBody>
        </p:sp>
        <p:sp>
          <p:nvSpPr>
            <p:cNvPr id="17" name="TextBox 16"/>
            <p:cNvSpPr txBox="1"/>
            <p:nvPr/>
          </p:nvSpPr>
          <p:spPr>
            <a:xfrm>
              <a:off x="3630055" y="1412776"/>
              <a:ext cx="28407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TECHNO_LOC</a:t>
              </a:r>
            </a:p>
          </p:txBody>
        </p:sp>
        <p:sp>
          <p:nvSpPr>
            <p:cNvPr id="18" name="TextBox 17"/>
            <p:cNvSpPr txBox="1"/>
            <p:nvPr/>
          </p:nvSpPr>
          <p:spPr>
            <a:xfrm>
              <a:off x="2016179" y="1412775"/>
              <a:ext cx="1693092"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20" name="TextBox 19"/>
            <p:cNvSpPr txBox="1"/>
            <p:nvPr/>
          </p:nvSpPr>
          <p:spPr>
            <a:xfrm>
              <a:off x="3630055" y="1772817"/>
              <a:ext cx="3303426"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is the shown technology count (if </a:t>
              </a:r>
              <a:r>
                <a:rPr lang="fr-FR" sz="1200" dirty="0" err="1"/>
                <a:t>null</a:t>
              </a:r>
              <a:r>
                <a:rPr lang="fr-FR" sz="1200" dirty="0"/>
                <a:t>, default value = 5)</a:t>
              </a:r>
            </a:p>
          </p:txBody>
        </p:sp>
        <p:sp>
          <p:nvSpPr>
            <p:cNvPr id="22" name="TextBox 21"/>
            <p:cNvSpPr txBox="1"/>
            <p:nvPr/>
          </p:nvSpPr>
          <p:spPr>
            <a:xfrm>
              <a:off x="2485860" y="1732745"/>
              <a:ext cx="1223412" cy="369332"/>
            </a:xfrm>
            <a:prstGeom prst="rect">
              <a:avLst/>
            </a:prstGeom>
            <a:noFill/>
          </p:spPr>
          <p:txBody>
            <a:bodyPr wrap="none" rtlCol="0">
              <a:spAutoFit/>
            </a:bodyPr>
            <a:lstStyle/>
            <a:p>
              <a:pPr algn="r"/>
              <a:r>
                <a:rPr lang="fr-FR" dirty="0">
                  <a:solidFill>
                    <a:schemeClr val="bg1">
                      <a:lumMod val="50000"/>
                    </a:schemeClr>
                  </a:solidFill>
                </a:rPr>
                <a:t>Options :</a:t>
              </a:r>
            </a:p>
          </p:txBody>
        </p:sp>
      </p:grpSp>
      <p:grpSp>
        <p:nvGrpSpPr>
          <p:cNvPr id="2" name="Group 1">
            <a:extLst>
              <a:ext uri="{FF2B5EF4-FFF2-40B4-BE49-F238E27FC236}">
                <a16:creationId xmlns:a16="http://schemas.microsoft.com/office/drawing/2014/main" id="{EF7D055A-A6E6-44B5-96ED-4EEEFE56C2C1}"/>
              </a:ext>
            </a:extLst>
          </p:cNvPr>
          <p:cNvGrpSpPr/>
          <p:nvPr/>
        </p:nvGrpSpPr>
        <p:grpSpPr>
          <a:xfrm>
            <a:off x="1907956" y="3012864"/>
            <a:ext cx="8782154" cy="1584176"/>
            <a:chOff x="1907956" y="2924944"/>
            <a:chExt cx="8782154" cy="1584176"/>
          </a:xfrm>
        </p:grpSpPr>
        <p:sp>
          <p:nvSpPr>
            <p:cNvPr id="23" name="AutoShape 39"/>
            <p:cNvSpPr>
              <a:spLocks noChangeArrowheads="1"/>
            </p:cNvSpPr>
            <p:nvPr/>
          </p:nvSpPr>
          <p:spPr bwMode="auto">
            <a:xfrm>
              <a:off x="2018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27" name="TextBox 26"/>
            <p:cNvSpPr txBox="1"/>
            <p:nvPr/>
          </p:nvSpPr>
          <p:spPr>
            <a:xfrm>
              <a:off x="1907956" y="2933489"/>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Radar</a:t>
              </a:r>
            </a:p>
          </p:txBody>
        </p:sp>
        <p:sp>
          <p:nvSpPr>
            <p:cNvPr id="28" name="TextBox 27"/>
            <p:cNvSpPr txBox="1"/>
            <p:nvPr/>
          </p:nvSpPr>
          <p:spPr>
            <a:xfrm>
              <a:off x="3581797" y="3408269"/>
              <a:ext cx="5190374"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RADAR_HEALTH_FACTOR_2_LAST_SNAPSHOTS</a:t>
              </a:r>
              <a:endParaRPr lang="fr-FR" sz="1400" dirty="0"/>
            </a:p>
          </p:txBody>
        </p:sp>
        <p:sp>
          <p:nvSpPr>
            <p:cNvPr id="29" name="TextBox 28"/>
            <p:cNvSpPr txBox="1"/>
            <p:nvPr/>
          </p:nvSpPr>
          <p:spPr>
            <a:xfrm>
              <a:off x="1967921" y="335699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0" name="TextBox 29"/>
            <p:cNvSpPr txBox="1"/>
            <p:nvPr/>
          </p:nvSpPr>
          <p:spPr>
            <a:xfrm>
              <a:off x="3581797" y="3717033"/>
              <a:ext cx="406486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31" name="TextBox 30"/>
            <p:cNvSpPr txBox="1"/>
            <p:nvPr/>
          </p:nvSpPr>
          <p:spPr>
            <a:xfrm>
              <a:off x="2437602" y="367696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2896765"/>
                </p:ext>
              </p:extLst>
            </p:nvPr>
          </p:nvGraphicFramePr>
          <p:xfrm>
            <a:off x="7104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39D2BB91-3756-4908-ADD2-4012F2B6EABE}"/>
              </a:ext>
            </a:extLst>
          </p:cNvPr>
          <p:cNvGrpSpPr/>
          <p:nvPr/>
        </p:nvGrpSpPr>
        <p:grpSpPr>
          <a:xfrm>
            <a:off x="1896081" y="4741056"/>
            <a:ext cx="8709597" cy="1584176"/>
            <a:chOff x="1896081" y="4653136"/>
            <a:chExt cx="8709597" cy="1584176"/>
          </a:xfrm>
        </p:grpSpPr>
        <p:sp>
          <p:nvSpPr>
            <p:cNvPr id="25" name="AutoShape 39"/>
            <p:cNvSpPr>
              <a:spLocks noChangeArrowheads="1"/>
            </p:cNvSpPr>
            <p:nvPr/>
          </p:nvSpPr>
          <p:spPr bwMode="auto">
            <a:xfrm>
              <a:off x="2044776"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p:cNvSpPr txBox="1"/>
            <p:nvPr/>
          </p:nvSpPr>
          <p:spPr>
            <a:xfrm>
              <a:off x="1896081" y="4661681"/>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Radar</a:t>
              </a:r>
            </a:p>
          </p:txBody>
        </p:sp>
        <p:sp>
          <p:nvSpPr>
            <p:cNvPr id="44" name="TextBox 43"/>
            <p:cNvSpPr txBox="1"/>
            <p:nvPr/>
          </p:nvSpPr>
          <p:spPr>
            <a:xfrm>
              <a:off x="3581039" y="5136461"/>
              <a:ext cx="475832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RADAR_COMPLIANCE_2_LAST_SNAPSHOTS</a:t>
              </a:r>
              <a:endParaRPr lang="fr-FR" sz="1200" dirty="0"/>
            </a:p>
          </p:txBody>
        </p:sp>
        <p:sp>
          <p:nvSpPr>
            <p:cNvPr id="45" name="TextBox 44"/>
            <p:cNvSpPr txBox="1"/>
            <p:nvPr/>
          </p:nvSpPr>
          <p:spPr>
            <a:xfrm>
              <a:off x="1967163" y="5085183"/>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6" name="TextBox 45"/>
            <p:cNvSpPr txBox="1"/>
            <p:nvPr/>
          </p:nvSpPr>
          <p:spPr>
            <a:xfrm>
              <a:off x="3581039" y="5445225"/>
              <a:ext cx="298474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47" name="TextBox 46"/>
            <p:cNvSpPr txBox="1"/>
            <p:nvPr/>
          </p:nvSpPr>
          <p:spPr>
            <a:xfrm>
              <a:off x="2436844" y="5405153"/>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911138798"/>
                </p:ext>
              </p:extLst>
            </p:nvPr>
          </p:nvGraphicFramePr>
          <p:xfrm>
            <a:off x="7320137"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grpSp>
        <p:nvGrpSpPr>
          <p:cNvPr id="2" name="Group 1">
            <a:extLst>
              <a:ext uri="{FF2B5EF4-FFF2-40B4-BE49-F238E27FC236}">
                <a16:creationId xmlns:a16="http://schemas.microsoft.com/office/drawing/2014/main" id="{E1D256AC-F05A-4590-8C89-4D5DFF0D518B}"/>
              </a:ext>
            </a:extLst>
          </p:cNvPr>
          <p:cNvGrpSpPr/>
          <p:nvPr/>
        </p:nvGrpSpPr>
        <p:grpSpPr>
          <a:xfrm>
            <a:off x="1800028" y="1334087"/>
            <a:ext cx="8374772" cy="4647695"/>
            <a:chOff x="1800028" y="1052736"/>
            <a:chExt cx="8374772" cy="4647695"/>
          </a:xfrm>
        </p:grpSpPr>
        <p:sp>
          <p:nvSpPr>
            <p:cNvPr id="33" name="Rounded Rectangle 32"/>
            <p:cNvSpPr/>
            <p:nvPr/>
          </p:nvSpPr>
          <p:spPr>
            <a:xfrm>
              <a:off x="1847528" y="1052736"/>
              <a:ext cx="8327272" cy="4594272"/>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8000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Trending</a:t>
              </a:r>
            </a:p>
          </p:txBody>
        </p:sp>
        <p:sp>
          <p:nvSpPr>
            <p:cNvPr id="36" name="TextBox 35"/>
            <p:cNvSpPr txBox="1"/>
            <p:nvPr/>
          </p:nvSpPr>
          <p:spPr>
            <a:xfrm>
              <a:off x="3497914" y="1412776"/>
              <a:ext cx="6630534" cy="307777"/>
            </a:xfrm>
            <a:prstGeom prst="rect">
              <a:avLst/>
            </a:prstGeom>
            <a:noFill/>
          </p:spPr>
          <p:txBody>
            <a:bodyPr wrap="square" rtlCol="0">
              <a:spAutoFit/>
            </a:bodyPr>
            <a:lstStyle>
              <a:defPPr>
                <a:defRPr lang="fr-FR"/>
              </a:defPPr>
              <a:lvl1pPr>
                <a:defRPr b="1">
                  <a:solidFill>
                    <a:srgbClr val="5E5E5E"/>
                  </a:solidFill>
                </a:defRPr>
              </a:lvl1pPr>
            </a:lstStyle>
            <a:p>
              <a:r>
                <a:rPr lang="fr-FR" sz="1400" dirty="0"/>
                <a:t>TREND_HEALTH_FACTOR</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89255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ZOOM=N.N (by default ZOOM=0.2)</a:t>
              </a:r>
            </a:p>
            <a:p>
              <a:r>
                <a:rPr lang="fr-FR" sz="1200" dirty="0" err="1"/>
                <a:t>where</a:t>
              </a:r>
              <a:r>
                <a:rPr lang="fr-FR" sz="12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3" name="Chart 12" descr="GRAPH;TREND_HEALTH_FACTOR;ZOOM=0.2"/>
            <p:cNvGraphicFramePr/>
            <p:nvPr>
              <p:extLst>
                <p:ext uri="{D42A27DB-BD31-4B8C-83A1-F6EECF244321}">
                  <p14:modId xmlns:p14="http://schemas.microsoft.com/office/powerpoint/2010/main" val="1378069444"/>
                </p:ext>
              </p:extLst>
            </p:nvPr>
          </p:nvGraphicFramePr>
          <p:xfrm>
            <a:off x="2801918" y="2627545"/>
            <a:ext cx="6984776" cy="30728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grpSp>
        <p:nvGrpSpPr>
          <p:cNvPr id="2" name="Group 1">
            <a:extLst>
              <a:ext uri="{FF2B5EF4-FFF2-40B4-BE49-F238E27FC236}">
                <a16:creationId xmlns:a16="http://schemas.microsoft.com/office/drawing/2014/main" id="{0BD488C5-BFB0-4EDA-8295-8FF270F076AA}"/>
              </a:ext>
            </a:extLst>
          </p:cNvPr>
          <p:cNvGrpSpPr/>
          <p:nvPr/>
        </p:nvGrpSpPr>
        <p:grpSpPr>
          <a:xfrm>
            <a:off x="1775520" y="1347328"/>
            <a:ext cx="8399280" cy="4609269"/>
            <a:chOff x="1775520" y="1052736"/>
            <a:chExt cx="8399280" cy="4609269"/>
          </a:xfrm>
        </p:grpSpPr>
        <p:sp>
          <p:nvSpPr>
            <p:cNvPr id="33" name="Rounded Rectangle 32"/>
            <p:cNvSpPr/>
            <p:nvPr/>
          </p:nvSpPr>
          <p:spPr>
            <a:xfrm>
              <a:off x="1847528" y="1052736"/>
              <a:ext cx="8327272" cy="4609269"/>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Trending</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TREND_COMPLIANCE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ZOOM</a:t>
              </a:r>
              <a:r>
                <a:rPr lang="fr-FR" sz="1200" dirty="0"/>
                <a:t> (by default ZOOM </a:t>
              </a:r>
              <a:r>
                <a:rPr lang="fr-FR" sz="1200" dirty="0" err="1"/>
                <a:t>is</a:t>
              </a:r>
              <a:r>
                <a:rPr lang="fr-FR" sz="1200" dirty="0"/>
                <a:t> </a:t>
              </a:r>
              <a:r>
                <a:rPr lang="fr-FR" sz="1200" dirty="0" err="1"/>
                <a:t>present</a:t>
              </a:r>
              <a:r>
                <a:rPr lang="fr-FR" sz="1200" dirty="0"/>
                <a:t>)</a:t>
              </a:r>
            </a:p>
            <a:p>
              <a:r>
                <a:rPr lang="fr-FR" sz="12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COMPLIANCE;ZOOM"/>
            <p:cNvGraphicFramePr/>
            <p:nvPr>
              <p:extLst>
                <p:ext uri="{D42A27DB-BD31-4B8C-83A1-F6EECF244321}">
                  <p14:modId xmlns:p14="http://schemas.microsoft.com/office/powerpoint/2010/main" val="3774080765"/>
                </p:ext>
              </p:extLst>
            </p:nvPr>
          </p:nvGraphicFramePr>
          <p:xfrm>
            <a:off x="2446243" y="2855335"/>
            <a:ext cx="7034133" cy="2806670"/>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Progression</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TREND_TECH_DEBT</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TECH_DEBT"/>
            <p:cNvGraphicFramePr/>
            <p:nvPr>
              <p:extLst>
                <p:ext uri="{D42A27DB-BD31-4B8C-83A1-F6EECF244321}">
                  <p14:modId xmlns:p14="http://schemas.microsoft.com/office/powerpoint/2010/main" val="3172231993"/>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184618"/>
            <a:ext cx="8496944" cy="4961202"/>
            <a:chOff x="1775520" y="1052736"/>
            <a:chExt cx="8496944"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Bubble</a:t>
              </a:r>
            </a:p>
          </p:txBody>
        </p:sp>
        <p:graphicFrame>
          <p:nvGraphicFramePr>
            <p:cNvPr id="35" name="Chart 34" descr="GRAPH;BUBBLE"/>
            <p:cNvGraphicFramePr/>
            <p:nvPr>
              <p:extLst>
                <p:ext uri="{D42A27DB-BD31-4B8C-83A1-F6EECF244321}">
                  <p14:modId xmlns:p14="http://schemas.microsoft.com/office/powerpoint/2010/main" val="1791099529"/>
                </p:ext>
              </p:extLst>
            </p:nvPr>
          </p:nvGraphicFramePr>
          <p:xfrm>
            <a:off x="2026706" y="251966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BUBBLE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a:t>
              </a:r>
              <a:r>
                <a:rPr lang="fr-FR" sz="1200" b="1" dirty="0" err="1"/>
                <a:t>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E5FCF4-B661-4EC3-B983-4EC90AB96F0C}"/>
              </a:ext>
            </a:extLst>
          </p:cNvPr>
          <p:cNvGrpSpPr/>
          <p:nvPr/>
        </p:nvGrpSpPr>
        <p:grpSpPr>
          <a:xfrm>
            <a:off x="1955919" y="1067522"/>
            <a:ext cx="8316545" cy="5301670"/>
            <a:chOff x="1955919" y="935642"/>
            <a:chExt cx="8316545" cy="5301670"/>
          </a:xfrm>
        </p:grpSpPr>
        <p:sp>
          <p:nvSpPr>
            <p:cNvPr id="33" name="Rounded Rectangle 32"/>
            <p:cNvSpPr/>
            <p:nvPr/>
          </p:nvSpPr>
          <p:spPr>
            <a:xfrm>
              <a:off x="2017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55919"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Cast</a:t>
              </a:r>
              <a:r>
                <a:rPr lang="fr-FR" sz="1600" dirty="0"/>
                <a:t> </a:t>
              </a:r>
              <a:r>
                <a:rPr lang="fr-FR" sz="1600" dirty="0" err="1"/>
                <a:t>Complexity</a:t>
              </a:r>
              <a:r>
                <a:rPr lang="fr-FR" sz="1600" dirty="0"/>
                <a:t> Distribution</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41930"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COMPLEXITY"/>
            <p:cNvGraphicFramePr/>
            <p:nvPr>
              <p:extLst>
                <p:ext uri="{D42A27DB-BD31-4B8C-83A1-F6EECF244321}">
                  <p14:modId xmlns:p14="http://schemas.microsoft.com/office/powerpoint/2010/main" val="741181097"/>
                </p:ext>
              </p:extLst>
            </p:nvPr>
          </p:nvGraphicFramePr>
          <p:xfrm>
            <a:off x="2279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312024" y="1042572"/>
              <a:ext cx="3744416" cy="20928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00" dirty="0"/>
                <a:t>CAST provides a distribution of objects based on several distributions:</a:t>
              </a:r>
            </a:p>
            <a:p>
              <a:pPr lvl="0"/>
              <a:r>
                <a:rPr lang="en-GB" sz="1000" dirty="0"/>
                <a:t>-Algorithm Complexity (based on </a:t>
              </a:r>
              <a:r>
                <a:rPr lang="en-GB" sz="1000" dirty="0" err="1"/>
                <a:t>Cyclomatic</a:t>
              </a:r>
              <a:r>
                <a:rPr lang="en-GB" sz="1000" dirty="0"/>
                <a:t> complexity</a:t>
              </a:r>
            </a:p>
            <a:p>
              <a:pPr lvl="0"/>
              <a:r>
                <a:rPr lang="en-GB" sz="1000" dirty="0"/>
                <a:t>-SQL Complexity</a:t>
              </a:r>
            </a:p>
            <a:p>
              <a:pPr lvl="0"/>
              <a:r>
                <a:rPr lang="en-GB" sz="1000" dirty="0"/>
                <a:t>-Coupling (Fan in, Fan out)</a:t>
              </a:r>
            </a:p>
            <a:p>
              <a:pPr lvl="0"/>
              <a:r>
                <a:rPr lang="en-GB" sz="1000" dirty="0"/>
                <a:t>-Ratio of documentation</a:t>
              </a:r>
            </a:p>
            <a:p>
              <a:pPr lvl="0"/>
              <a:r>
                <a:rPr lang="en-GB" sz="1000" dirty="0"/>
                <a:t>-Size of components</a:t>
              </a:r>
            </a:p>
            <a:p>
              <a:pPr lvl="0"/>
              <a:r>
                <a:rPr lang="en-GB" sz="1000" dirty="0"/>
                <a:t>For more information,  go to chapter “Cost”</a:t>
              </a:r>
            </a:p>
            <a:p>
              <a:pPr lvl="0"/>
              <a:r>
                <a:rPr lang="en-GB" sz="1000" dirty="0">
                  <a:hlinkClick r:id="rId3"/>
                </a:rPr>
                <a:t>http://doc.castsoftware.com/help/index.jsp?topic=%2Fcurrent%2FHow+Complexity+metrics+are+calculated+by+CAST.html</a:t>
              </a:r>
              <a:endParaRPr lang="en-GB" sz="1000" dirty="0"/>
            </a:p>
            <a:p>
              <a:pPr lvl="0"/>
              <a:r>
                <a:rPr lang="en-GB" sz="1000" dirty="0"/>
                <a:t>This graph is relevant only on engineering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78B235-8812-4F86-9D98-BB1E80508958}"/>
              </a:ext>
            </a:extLst>
          </p:cNvPr>
          <p:cNvGrpSpPr/>
          <p:nvPr/>
        </p:nvGrpSpPr>
        <p:grpSpPr>
          <a:xfrm>
            <a:off x="1919536" y="1049392"/>
            <a:ext cx="8343547" cy="5301670"/>
            <a:chOff x="1919536" y="908720"/>
            <a:chExt cx="8343547" cy="5301670"/>
          </a:xfrm>
        </p:grpSpPr>
        <p:sp>
          <p:nvSpPr>
            <p:cNvPr id="5" name="Rounded Rectangle 4"/>
            <p:cNvSpPr/>
            <p:nvPr/>
          </p:nvSpPr>
          <p:spPr>
            <a:xfrm>
              <a:off x="2017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7" name="TextBox 6"/>
            <p:cNvSpPr txBox="1"/>
            <p:nvPr/>
          </p:nvSpPr>
          <p:spPr>
            <a:xfrm>
              <a:off x="3632549"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8" name="TextBox 7"/>
            <p:cNvSpPr txBox="1"/>
            <p:nvPr/>
          </p:nvSpPr>
          <p:spPr>
            <a:xfrm>
              <a:off x="2185385"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32549"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PAR=distribution id</a:t>
              </a:r>
            </a:p>
          </p:txBody>
        </p:sp>
        <p:sp>
          <p:nvSpPr>
            <p:cNvPr id="10" name="TextBox 9"/>
            <p:cNvSpPr txBox="1"/>
            <p:nvPr/>
          </p:nvSpPr>
          <p:spPr>
            <a:xfrm>
              <a:off x="2602167"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DISTRIBUTION;PAR=65501"/>
            <p:cNvGraphicFramePr/>
            <p:nvPr>
              <p:extLst>
                <p:ext uri="{D42A27DB-BD31-4B8C-83A1-F6EECF244321}">
                  <p14:modId xmlns:p14="http://schemas.microsoft.com/office/powerpoint/2010/main" val="2403045350"/>
                </p:ext>
              </p:extLst>
            </p:nvPr>
          </p:nvGraphicFramePr>
          <p:xfrm>
            <a:off x="2279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452956" y="1052737"/>
              <a:ext cx="3609781" cy="10618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CAST provides a distribution of objects based on the chosen distribution. </a:t>
              </a:r>
              <a:br>
                <a:rPr lang="en-GB" sz="1050" dirty="0"/>
              </a:br>
              <a:r>
                <a:rPr lang="en-GB" sz="1050" dirty="0"/>
                <a:t>PAR = 65501 by default, </a:t>
              </a:r>
              <a:r>
                <a:rPr lang="en-GB" sz="1050" dirty="0" err="1"/>
                <a:t>Cyclomatic</a:t>
              </a:r>
              <a:r>
                <a:rPr lang="en-GB" sz="1050" dirty="0"/>
                <a:t> Complexity Distribution.</a:t>
              </a:r>
            </a:p>
            <a:p>
              <a:r>
                <a:rPr lang="en-GB" sz="1050" dirty="0"/>
                <a:t>This graph is relevant only on engineering databases, it is empty on analytics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E55E04-9A67-4B2E-8E43-A390AF96C9C6}"/>
              </a:ext>
            </a:extLst>
          </p:cNvPr>
          <p:cNvGrpSpPr/>
          <p:nvPr/>
        </p:nvGrpSpPr>
        <p:grpSpPr>
          <a:xfrm>
            <a:off x="1967036" y="1051064"/>
            <a:ext cx="8335978" cy="5301670"/>
            <a:chOff x="1967036" y="980728"/>
            <a:chExt cx="8335978" cy="5301670"/>
          </a:xfrm>
        </p:grpSpPr>
        <p:sp>
          <p:nvSpPr>
            <p:cNvPr id="6" name="Rounded Rectangle 5"/>
            <p:cNvSpPr/>
            <p:nvPr/>
          </p:nvSpPr>
          <p:spPr>
            <a:xfrm>
              <a:off x="2020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7036"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Modules by </a:t>
              </a:r>
              <a:r>
                <a:rPr lang="fr-FR" sz="1600" dirty="0" err="1"/>
                <a:t>number</a:t>
              </a:r>
              <a:r>
                <a:rPr lang="fr-FR" sz="1600" dirty="0"/>
                <a:t> of </a:t>
              </a:r>
              <a:r>
                <a:rPr lang="fr-FR" sz="1600" dirty="0" err="1"/>
                <a:t>artifacts</a:t>
              </a:r>
              <a:endParaRPr lang="fr-FR" sz="1600" dirty="0"/>
            </a:p>
          </p:txBody>
        </p:sp>
        <p:sp>
          <p:nvSpPr>
            <p:cNvPr id="14" name="TextBox 13"/>
            <p:cNvSpPr txBox="1"/>
            <p:nvPr/>
          </p:nvSpPr>
          <p:spPr>
            <a:xfrm>
              <a:off x="3672480"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MODULES_ARTIFACTS</a:t>
              </a:r>
            </a:p>
          </p:txBody>
        </p:sp>
        <p:sp>
          <p:nvSpPr>
            <p:cNvPr id="15" name="TextBox 14"/>
            <p:cNvSpPr txBox="1"/>
            <p:nvPr/>
          </p:nvSpPr>
          <p:spPr>
            <a:xfrm>
              <a:off x="222531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72480" y="1782427"/>
              <a:ext cx="6630534" cy="43088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COUNT=N </a:t>
              </a:r>
              <a:r>
                <a:rPr lang="fr-FR" sz="1100" dirty="0" err="1"/>
                <a:t>where</a:t>
              </a:r>
              <a:r>
                <a:rPr lang="fr-FR" sz="1100" dirty="0"/>
                <a:t> N </a:t>
              </a:r>
              <a:r>
                <a:rPr lang="fr-FR" sz="1100" dirty="0" err="1"/>
                <a:t>indicates</a:t>
              </a:r>
              <a:r>
                <a:rPr lang="fr-FR" sz="1100" dirty="0"/>
                <a:t> the </a:t>
              </a:r>
              <a:r>
                <a:rPr lang="fr-FR" sz="1100" dirty="0" err="1"/>
                <a:t>number</a:t>
              </a:r>
              <a:r>
                <a:rPr lang="fr-FR" sz="1100" dirty="0"/>
                <a:t> of top modules</a:t>
              </a:r>
            </a:p>
            <a:p>
              <a:r>
                <a:rPr lang="fr-FR" sz="1100" dirty="0"/>
                <a:t>By default COUNT=5</a:t>
              </a:r>
            </a:p>
          </p:txBody>
        </p:sp>
        <p:sp>
          <p:nvSpPr>
            <p:cNvPr id="17" name="TextBox 16"/>
            <p:cNvSpPr txBox="1"/>
            <p:nvPr/>
          </p:nvSpPr>
          <p:spPr>
            <a:xfrm>
              <a:off x="264209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12" descr="GRAPH;MODULES_ARTIFACTS"/>
            <p:cNvGraphicFramePr/>
            <p:nvPr>
              <p:extLst>
                <p:ext uri="{D42A27DB-BD31-4B8C-83A1-F6EECF244321}">
                  <p14:modId xmlns:p14="http://schemas.microsoft.com/office/powerpoint/2010/main" val="1224890003"/>
                </p:ext>
              </p:extLst>
            </p:nvPr>
          </p:nvGraphicFramePr>
          <p:xfrm>
            <a:off x="3503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grpSp>
        <p:nvGrpSpPr>
          <p:cNvPr id="2" name="Group 1">
            <a:extLst>
              <a:ext uri="{FF2B5EF4-FFF2-40B4-BE49-F238E27FC236}">
                <a16:creationId xmlns:a16="http://schemas.microsoft.com/office/drawing/2014/main" id="{FB0724A3-2082-43E0-A230-2F9E7BB18C4D}"/>
              </a:ext>
            </a:extLst>
          </p:cNvPr>
          <p:cNvGrpSpPr/>
          <p:nvPr/>
        </p:nvGrpSpPr>
        <p:grpSpPr>
          <a:xfrm>
            <a:off x="1775520" y="1140656"/>
            <a:ext cx="8399280" cy="5112568"/>
            <a:chOff x="1775520" y="1052736"/>
            <a:chExt cx="8399280" cy="5112568"/>
          </a:xfrm>
        </p:grpSpPr>
        <p:sp>
          <p:nvSpPr>
            <p:cNvPr id="33" name="Rounded Rectangle 32"/>
            <p:cNvSpPr/>
            <p:nvPr/>
          </p:nvSpPr>
          <p:spPr>
            <a:xfrm>
              <a:off x="1847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Trending</a:t>
              </a:r>
              <a:endParaRPr lang="fr-FR" sz="1600" dirty="0"/>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TREND_METRIC_ID</a:t>
              </a:r>
              <a:endParaRPr lang="fr-FR" sz="1600" dirty="0"/>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QID=60017|66031|7126 : </a:t>
              </a:r>
              <a:r>
                <a:rPr lang="fr-FR" sz="1100" dirty="0" err="1"/>
                <a:t>list</a:t>
              </a:r>
              <a:r>
                <a:rPr lang="fr-FR" sz="1100" dirty="0"/>
                <a:t> BC, TC or QR </a:t>
              </a:r>
              <a:r>
                <a:rPr lang="fr-FR" sz="1100" dirty="0" err="1"/>
                <a:t>metric</a:t>
              </a:r>
              <a:r>
                <a:rPr lang="fr-FR" sz="1100" dirty="0"/>
                <a:t> id </a:t>
              </a:r>
              <a:r>
                <a:rPr lang="fr-FR" sz="1100" dirty="0" err="1"/>
                <a:t>separated</a:t>
              </a:r>
              <a:r>
                <a:rPr lang="fr-FR" sz="1100" dirty="0"/>
                <a:t> by | (max 10)</a:t>
              </a:r>
            </a:p>
            <a:p>
              <a:r>
                <a:rPr lang="fr-FR" sz="1100" dirty="0"/>
                <a:t>Or SID=10151|67211 : </a:t>
              </a:r>
              <a:r>
                <a:rPr lang="fr-FR" sz="1100" dirty="0" err="1"/>
                <a:t>list</a:t>
              </a:r>
              <a:r>
                <a:rPr lang="fr-FR" sz="1100" dirty="0"/>
                <a:t> of </a:t>
              </a:r>
              <a:r>
                <a:rPr lang="fr-FR" sz="1100" dirty="0" err="1"/>
                <a:t>sizing</a:t>
              </a:r>
              <a:r>
                <a:rPr lang="fr-FR" sz="1100" dirty="0"/>
                <a:t> </a:t>
              </a:r>
              <a:r>
                <a:rPr lang="fr-FR" sz="1100" dirty="0" err="1"/>
                <a:t>measures</a:t>
              </a:r>
              <a:r>
                <a:rPr lang="fr-FR" sz="1100" dirty="0"/>
                <a:t> id </a:t>
              </a:r>
              <a:r>
                <a:rPr lang="fr-FR" sz="1100" dirty="0" err="1"/>
                <a:t>separated</a:t>
              </a:r>
              <a:r>
                <a:rPr lang="fr-FR" sz="1100" dirty="0"/>
                <a:t> by | (max 10)</a:t>
              </a:r>
            </a:p>
            <a:p>
              <a:r>
                <a:rPr lang="fr-FR" sz="1100" dirty="0"/>
                <a:t>Or BID=66061|66062 : </a:t>
              </a:r>
              <a:r>
                <a:rPr lang="fr-FR" sz="1100" dirty="0" err="1"/>
                <a:t>list</a:t>
              </a:r>
              <a:r>
                <a:rPr lang="fr-FR" sz="1100" dirty="0"/>
                <a:t> of background </a:t>
              </a:r>
              <a:r>
                <a:rPr lang="fr-FR" sz="1100" dirty="0" err="1"/>
                <a:t>facts</a:t>
              </a:r>
              <a:r>
                <a:rPr lang="fr-FR" sz="1100" dirty="0"/>
                <a:t> id </a:t>
              </a:r>
              <a:r>
                <a:rPr lang="fr-FR" sz="1100" dirty="0" err="1"/>
                <a:t>separated</a:t>
              </a:r>
              <a:r>
                <a:rPr lang="fr-FR" sz="1100" dirty="0"/>
                <a:t> by | (max 10)</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84492018"/>
                </p:ext>
              </p:extLst>
            </p:nvPr>
          </p:nvGraphicFramePr>
          <p:xfrm>
            <a:off x="1844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51337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en-US"/>
              <a:t>When Word uses placeholders to target a customizable component, PowerPoint uses alternative text property of TextBox, Table or ChartArea</a:t>
            </a:r>
          </a:p>
          <a:p>
            <a:pPr algn="just"/>
            <a:endParaRPr lang="en-US"/>
          </a:p>
          <a:p>
            <a:pPr algn="just"/>
            <a:r>
              <a:rPr lang="en-US"/>
              <a:t>To see alternative text property of all component, you should activate « Size and Position »  button in Powerpoint properties</a:t>
            </a:r>
          </a:p>
        </p:txBody>
      </p:sp>
      <p:sp>
        <p:nvSpPr>
          <p:cNvPr id="2" name="Title 1"/>
          <p:cNvSpPr>
            <a:spLocks noGrp="1"/>
          </p:cNvSpPr>
          <p:nvPr>
            <p:ph type="title"/>
          </p:nvPr>
        </p:nvSpPr>
        <p:spPr/>
        <p:txBody>
          <a:bodyPr/>
          <a:lstStyle/>
          <a:p>
            <a:r>
              <a:rPr lang="fr-FR" dirty="0"/>
              <a:t>Powerpoint Templates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504795"/>
            <a:ext cx="8580532" cy="423112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Quality</a:t>
              </a:r>
              <a:r>
                <a:rPr lang="fr-FR" sz="1600" dirty="0"/>
                <a:t> </a:t>
              </a:r>
              <a:r>
                <a:rPr lang="fr-FR" sz="1600" dirty="0" err="1"/>
                <a:t>Indicator</a:t>
              </a:r>
              <a:r>
                <a:rPr lang="fr-FR" sz="1600" dirty="0"/>
                <a:t> Radar</a:t>
              </a:r>
            </a:p>
          </p:txBody>
        </p:sp>
        <p:sp>
          <p:nvSpPr>
            <p:cNvPr id="28" name="TextBox 27"/>
            <p:cNvSpPr txBox="1"/>
            <p:nvPr/>
          </p:nvSpPr>
          <p:spPr>
            <a:xfrm>
              <a:off x="3377353" y="1452043"/>
              <a:ext cx="519037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RADAR_METRIC_ID</a:t>
              </a:r>
              <a:endParaRPr lang="fr-FR" dirty="0"/>
            </a:p>
          </p:txBody>
        </p:sp>
        <p:sp>
          <p:nvSpPr>
            <p:cNvPr id="29" name="TextBox 28"/>
            <p:cNvSpPr txBox="1"/>
            <p:nvPr/>
          </p:nvSpPr>
          <p:spPr>
            <a:xfrm>
              <a:off x="1930189" y="145351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773489"/>
              <a:ext cx="6823103"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ID=</a:t>
              </a:r>
              <a:r>
                <a:rPr lang="fr-FR" sz="1400" dirty="0" err="1"/>
                <a:t>list</a:t>
              </a:r>
              <a:r>
                <a:rPr lang="fr-FR" sz="1400" dirty="0"/>
                <a:t> of </a:t>
              </a:r>
              <a:r>
                <a:rPr lang="fr-FR" sz="1400" dirty="0" err="1"/>
                <a:t>metric</a:t>
              </a:r>
              <a:r>
                <a:rPr lang="fr-FR" sz="1400" dirty="0"/>
                <a:t> id (BC, TC or QR) </a:t>
              </a:r>
              <a:r>
                <a:rPr lang="fr-FR" sz="1400" dirty="0" err="1"/>
                <a:t>separated</a:t>
              </a:r>
              <a:r>
                <a:rPr lang="fr-FR" sz="1400" dirty="0"/>
                <a:t> by ‘|’, for </a:t>
              </a:r>
              <a:r>
                <a:rPr lang="fr-FR" sz="1400" dirty="0" err="1"/>
                <a:t>example</a:t>
              </a:r>
              <a:r>
                <a:rPr lang="fr-FR" sz="1400" dirty="0"/>
                <a:t> ID=ID=60017|60016|66031|61007|7156|3566</a:t>
              </a:r>
            </a:p>
            <a:p>
              <a:r>
                <a:rPr lang="fr-FR" sz="1400" dirty="0"/>
                <a:t>SNAPSHOT=CURRENT or PREVIOUS or BOTH</a:t>
              </a:r>
            </a:p>
          </p:txBody>
        </p:sp>
        <p:sp>
          <p:nvSpPr>
            <p:cNvPr id="31" name="TextBox 30"/>
            <p:cNvSpPr txBox="1"/>
            <p:nvPr/>
          </p:nvSpPr>
          <p:spPr>
            <a:xfrm>
              <a:off x="2346971" y="177348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21998712"/>
                </p:ext>
              </p:extLst>
            </p:nvPr>
          </p:nvGraphicFramePr>
          <p:xfrm>
            <a:off x="2423592" y="2736717"/>
            <a:ext cx="7272808" cy="2515879"/>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639881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[12]</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073791"/>
            <a:ext cx="8580532" cy="526828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Transactions bar chart</a:t>
              </a:r>
            </a:p>
          </p:txBody>
        </p:sp>
        <p:sp>
          <p:nvSpPr>
            <p:cNvPr id="28" name="TextBox 27"/>
            <p:cNvSpPr txBox="1"/>
            <p:nvPr/>
          </p:nvSpPr>
          <p:spPr>
            <a:xfrm>
              <a:off x="3377353" y="1256722"/>
              <a:ext cx="5190374" cy="271903"/>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TRANSACTIONS_CHART</a:t>
              </a:r>
              <a:endParaRPr lang="fr-FR" dirty="0"/>
            </a:p>
          </p:txBody>
        </p:sp>
        <p:sp>
          <p:nvSpPr>
            <p:cNvPr id="29" name="TextBox 28"/>
            <p:cNvSpPr txBox="1"/>
            <p:nvPr/>
          </p:nvSpPr>
          <p:spPr>
            <a:xfrm>
              <a:off x="1930189" y="125819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542524"/>
              <a:ext cx="6823103" cy="81571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i="0" dirty="0"/>
                <a:t>- SNAPSHOT : CURRENT or PREVIOUS, current by default</a:t>
              </a:r>
            </a:p>
            <a:p>
              <a:r>
                <a:rPr lang="en-US" sz="1200" i="0" dirty="0"/>
                <a:t>- COUNT: to restrict the list of transactions, -1 for all transactions, by default 20.</a:t>
              </a:r>
            </a:p>
            <a:p>
              <a:pPr marL="171450" indent="-171450">
                <a:buFontTx/>
                <a:buChar char="-"/>
              </a:pPr>
              <a:r>
                <a:rPr lang="en-US" sz="1200" i="0" dirty="0"/>
                <a:t>FILTER:SECU or EFF or ROB to sort the transactions , ROB by default</a:t>
              </a:r>
            </a:p>
            <a:p>
              <a:pPr marL="171450" indent="-171450">
                <a:buFontTx/>
                <a:buChar char="-"/>
              </a:pPr>
              <a:r>
                <a:rPr lang="en-US" sz="1200" i="0" dirty="0"/>
                <a:t>NAME: FULL or SHORT to display transactions by their short name or full name, SHORT by default</a:t>
              </a:r>
            </a:p>
          </p:txBody>
        </p:sp>
        <p:sp>
          <p:nvSpPr>
            <p:cNvPr id="31" name="TextBox 30"/>
            <p:cNvSpPr txBox="1"/>
            <p:nvPr/>
          </p:nvSpPr>
          <p:spPr>
            <a:xfrm>
              <a:off x="2346971" y="15425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Chart 10" descr="GRAPH;TRANSACTIONS_CHART;">
            <a:extLst>
              <a:ext uri="{FF2B5EF4-FFF2-40B4-BE49-F238E27FC236}">
                <a16:creationId xmlns:a16="http://schemas.microsoft.com/office/drawing/2014/main" id="{267197ED-53A0-4C28-832D-07CDE6597FAD}"/>
              </a:ext>
            </a:extLst>
          </p:cNvPr>
          <p:cNvGraphicFramePr/>
          <p:nvPr>
            <p:extLst>
              <p:ext uri="{D42A27DB-BD31-4B8C-83A1-F6EECF244321}">
                <p14:modId xmlns:p14="http://schemas.microsoft.com/office/powerpoint/2010/main" val="2669988763"/>
              </p:ext>
            </p:extLst>
          </p:nvPr>
        </p:nvGraphicFramePr>
        <p:xfrm>
          <a:off x="2534026" y="2785750"/>
          <a:ext cx="6630997" cy="353565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7AA4B0CF-B065-4646-AB9A-73FFBCEA5D46}"/>
              </a:ext>
            </a:extLst>
          </p:cNvPr>
          <p:cNvSpPr txBox="1"/>
          <p:nvPr/>
        </p:nvSpPr>
        <p:spPr>
          <a:xfrm>
            <a:off x="8999766" y="1249757"/>
            <a:ext cx="914400" cy="472811"/>
          </a:xfrm>
          <a:prstGeom prst="rect">
            <a:avLst/>
          </a:prstGeom>
        </p:spPr>
        <p:txBody>
          <a:bodyPr vert="horz" wrap="none" lIns="91440" tIns="45720" rIns="91440" bIns="45720" rtlCol="0" anchor="t">
            <a:noAutofit/>
          </a:bodyPr>
          <a:lstStyle/>
          <a:p>
            <a:r>
              <a:rPr lang="en-US" sz="2400" b="1" dirty="0">
                <a:solidFill>
                  <a:srgbClr val="FF0000"/>
                </a:solidFill>
              </a:rPr>
              <a:t>NEW</a:t>
            </a:r>
          </a:p>
        </p:txBody>
      </p:sp>
    </p:spTree>
    <p:extLst>
      <p:ext uri="{BB962C8B-B14F-4D97-AF65-F5344CB8AC3E}">
        <p14:creationId xmlns:p14="http://schemas.microsoft.com/office/powerpoint/2010/main" val="2679497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6"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Table templates</a:t>
            </a: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956327"/>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32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3346075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
        <p:nvSpPr>
          <p:cNvPr id="2" name="Title 1"/>
          <p:cNvSpPr>
            <a:spLocks noGrp="1"/>
          </p:cNvSpPr>
          <p:nvPr>
            <p:ph type="title"/>
          </p:nvPr>
        </p:nvSpPr>
        <p:spPr/>
        <p:txBody>
          <a:bodyPr>
            <a:normAutofit/>
          </a:bodyPr>
          <a:lstStyle/>
          <a:p>
            <a:r>
              <a:rPr lang="fr-FR" dirty="0"/>
              <a:t>PowerPoint Templates – Tables [1]</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grpSp>
        <p:nvGrpSpPr>
          <p:cNvPr id="2" name="Group 1">
            <a:extLst>
              <a:ext uri="{FF2B5EF4-FFF2-40B4-BE49-F238E27FC236}">
                <a16:creationId xmlns:a16="http://schemas.microsoft.com/office/drawing/2014/main" id="{102CC7A2-CFF8-4721-BD31-7523288C17CA}"/>
              </a:ext>
            </a:extLst>
          </p:cNvPr>
          <p:cNvGrpSpPr/>
          <p:nvPr/>
        </p:nvGrpSpPr>
        <p:grpSpPr>
          <a:xfrm>
            <a:off x="1919536" y="1290589"/>
            <a:ext cx="8317303" cy="2316178"/>
            <a:chOff x="1919536" y="836712"/>
            <a:chExt cx="8317303" cy="2316178"/>
          </a:xfrm>
        </p:grpSpPr>
        <p:sp>
          <p:nvSpPr>
            <p:cNvPr id="33" name="Rounded Rectangle 32"/>
            <p:cNvSpPr/>
            <p:nvPr/>
          </p:nvSpPr>
          <p:spPr>
            <a:xfrm>
              <a:off x="2017200" y="836712"/>
              <a:ext cx="8157600" cy="23161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3929855" cy="144655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 COUNT=N </a:t>
              </a:r>
              <a:r>
                <a:rPr lang="fr-FR" sz="1100" dirty="0"/>
                <a:t>(by default COUNT </a:t>
              </a:r>
              <a:r>
                <a:rPr lang="fr-FR" sz="1100" dirty="0" err="1"/>
                <a:t>is</a:t>
              </a:r>
              <a:r>
                <a:rPr lang="fr-FR" sz="1100" dirty="0"/>
                <a:t> </a:t>
              </a:r>
              <a:r>
                <a:rPr lang="fr-FR" sz="1100" dirty="0" err="1"/>
                <a:t>null</a:t>
              </a:r>
              <a:r>
                <a:rPr lang="fr-FR" sz="1100" dirty="0"/>
                <a:t>)</a:t>
              </a:r>
            </a:p>
            <a:p>
              <a:r>
                <a:rPr lang="fr-FR" sz="1100" dirty="0" err="1"/>
                <a:t>where</a:t>
              </a:r>
              <a:r>
                <a:rPr lang="fr-FR" sz="1100" dirty="0"/>
                <a:t> N </a:t>
              </a:r>
              <a:r>
                <a:rPr lang="fr-FR" sz="1100" dirty="0" err="1"/>
                <a:t>is</a:t>
              </a:r>
              <a:r>
                <a:rPr lang="fr-FR" sz="1100" dirty="0"/>
                <a:t> the shown </a:t>
              </a:r>
              <a:r>
                <a:rPr lang="fr-FR" sz="1100" dirty="0" err="1"/>
                <a:t>technology</a:t>
              </a:r>
              <a:r>
                <a:rPr lang="fr-FR" sz="1100" dirty="0"/>
                <a:t> count</a:t>
              </a:r>
            </a:p>
            <a:p>
              <a:r>
                <a:rPr lang="fr-FR" sz="1100" b="1" dirty="0"/>
                <a:t>- NOSIZE</a:t>
              </a:r>
              <a:r>
                <a:rPr lang="fr-FR" sz="1100" dirty="0"/>
                <a:t> to </a:t>
              </a:r>
              <a:r>
                <a:rPr lang="fr-FR" sz="1100" dirty="0" err="1"/>
                <a:t>hide</a:t>
              </a:r>
              <a:r>
                <a:rPr lang="fr-FR" sz="1100" dirty="0"/>
                <a:t> the « LOC » </a:t>
              </a:r>
              <a:r>
                <a:rPr lang="fr-FR" sz="1100" dirty="0" err="1"/>
                <a:t>column</a:t>
              </a:r>
              <a:endParaRPr lang="fr-FR" sz="1100" dirty="0"/>
            </a:p>
            <a:p>
              <a:r>
                <a:rPr lang="fr-FR" sz="1100" dirty="0"/>
                <a:t>(by default the « LOC » </a:t>
              </a:r>
              <a:r>
                <a:rPr lang="fr-FR" sz="1100" dirty="0" err="1"/>
                <a:t>column</a:t>
              </a:r>
              <a:r>
                <a:rPr lang="fr-FR" sz="1100" dirty="0"/>
                <a:t> </a:t>
              </a:r>
              <a:r>
                <a:rPr lang="fr-FR" sz="1100" dirty="0" err="1"/>
                <a:t>is</a:t>
              </a:r>
              <a:r>
                <a:rPr lang="fr-FR" sz="1100" dirty="0"/>
                <a:t> </a:t>
              </a:r>
              <a:r>
                <a:rPr lang="fr-FR" sz="1100" dirty="0" err="1"/>
                <a:t>shown</a:t>
              </a:r>
              <a:r>
                <a:rPr lang="fr-FR" sz="1100" dirty="0"/>
                <a:t>)</a:t>
              </a:r>
            </a:p>
            <a:p>
              <a:r>
                <a:rPr lang="fr-FR" sz="1100" dirty="0"/>
                <a:t>- </a:t>
              </a:r>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39" name="TextBox 38"/>
            <p:cNvSpPr txBox="1"/>
            <p:nvPr/>
          </p:nvSpPr>
          <p:spPr>
            <a:xfrm>
              <a:off x="2559628"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
          <p:cNvGraphicFramePr>
            <a:graphicFrameLocks noGrp="1"/>
          </p:cNvGraphicFramePr>
          <p:nvPr>
            <p:extLst>
              <p:ext uri="{D42A27DB-BD31-4B8C-83A1-F6EECF244321}">
                <p14:modId xmlns:p14="http://schemas.microsoft.com/office/powerpoint/2010/main" val="3910467852"/>
              </p:ext>
            </p:extLst>
          </p:nvPr>
        </p:nvGraphicFramePr>
        <p:xfrm>
          <a:off x="7680176" y="1783903"/>
          <a:ext cx="2268252" cy="1296143"/>
        </p:xfrm>
        <a:graphic>
          <a:graphicData uri="http://schemas.openxmlformats.org/drawingml/2006/table">
            <a:tbl>
              <a:tblPr firstRow="1" bandRow="1">
                <a:tableStyleId>{72833802-FEF1-4C79-8D5D-14CF1EAF98D9}</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7211CF2A-2544-4E0B-AA46-310E226A44C1}"/>
              </a:ext>
            </a:extLst>
          </p:cNvPr>
          <p:cNvGrpSpPr/>
          <p:nvPr/>
        </p:nvGrpSpPr>
        <p:grpSpPr>
          <a:xfrm>
            <a:off x="1919536" y="4013215"/>
            <a:ext cx="8380224" cy="2160240"/>
            <a:chOff x="1919536" y="3861048"/>
            <a:chExt cx="8380224" cy="2160240"/>
          </a:xfrm>
        </p:grpSpPr>
        <p:sp>
          <p:nvSpPr>
            <p:cNvPr id="12" name="Rounded Rectangle 11"/>
            <p:cNvSpPr/>
            <p:nvPr/>
          </p:nvSpPr>
          <p:spPr>
            <a:xfrm>
              <a:off x="2008636" y="3861048"/>
              <a:ext cx="8157600" cy="216024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13938" y="4567054"/>
              <a:ext cx="3688698"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
          <p:cNvGraphicFramePr>
            <a:graphicFrameLocks noGrp="1"/>
          </p:cNvGraphicFramePr>
          <p:nvPr>
            <p:extLst>
              <p:ext uri="{D42A27DB-BD31-4B8C-83A1-F6EECF244321}">
                <p14:modId xmlns:p14="http://schemas.microsoft.com/office/powerpoint/2010/main" val="900221844"/>
              </p:ext>
            </p:extLst>
          </p:nvPr>
        </p:nvGraphicFramePr>
        <p:xfrm>
          <a:off x="7536160" y="4407008"/>
          <a:ext cx="2196244" cy="1152126"/>
        </p:xfrm>
        <a:graphic>
          <a:graphicData uri="http://schemas.openxmlformats.org/drawingml/2006/table">
            <a:tbl>
              <a:tblPr firstRow="1" bandRow="1">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marL="0" algn="l" defTabSz="914400" rtl="0" eaLnBrk="1" latinLnBrk="0" hangingPunct="1">
                        <a:lnSpc>
                          <a:spcPct val="115000"/>
                        </a:lnSpc>
                        <a:spcAft>
                          <a:spcPts val="0"/>
                        </a:spcAft>
                      </a:pPr>
                      <a:r>
                        <a:rPr lang="en-GB" sz="1000" kern="1200" dirty="0"/>
                        <a:t>Number</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09F6E5-9EC1-4598-BAB6-E274110D2753}"/>
              </a:ext>
            </a:extLst>
          </p:cNvPr>
          <p:cNvGrpSpPr/>
          <p:nvPr/>
        </p:nvGrpSpPr>
        <p:grpSpPr>
          <a:xfrm>
            <a:off x="1919536" y="4056254"/>
            <a:ext cx="8432144" cy="2029798"/>
            <a:chOff x="1919536" y="3861048"/>
            <a:chExt cx="8432144" cy="2029798"/>
          </a:xfrm>
        </p:grpSpPr>
        <p:sp>
          <p:nvSpPr>
            <p:cNvPr id="12" name="Rounded Rectangle 11"/>
            <p:cNvSpPr/>
            <p:nvPr/>
          </p:nvSpPr>
          <p:spPr>
            <a:xfrm>
              <a:off x="2008636" y="3861048"/>
              <a:ext cx="8157600" cy="202979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Business </a:t>
              </a:r>
              <a:r>
                <a:rPr lang="fr-FR" sz="1600" dirty="0" err="1"/>
                <a:t>Criteria</a:t>
              </a:r>
              <a:r>
                <a:rPr lang="fr-FR" sz="1600" dirty="0"/>
                <a:t> by </a:t>
              </a:r>
              <a:r>
                <a:rPr lang="fr-FR" sz="1600" dirty="0" err="1"/>
                <a:t>Technology</a:t>
              </a:r>
              <a:endParaRPr lang="fr-FR" sz="1600" dirty="0"/>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BC_BY_TECHNO</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1" name="TextBox 20"/>
            <p:cNvSpPr txBox="1"/>
            <p:nvPr/>
          </p:nvSpPr>
          <p:spPr>
            <a:xfrm>
              <a:off x="3721146" y="462119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 </a:t>
              </a:r>
            </a:p>
            <a:p>
              <a:r>
                <a:rPr lang="fr-FR" sz="1200" dirty="0"/>
                <a:t>ID=BC ID by default ID </a:t>
              </a:r>
              <a:r>
                <a:rPr lang="fr-FR" sz="1200" dirty="0" err="1"/>
                <a:t>is</a:t>
              </a:r>
              <a:r>
                <a:rPr lang="fr-FR" sz="1200" dirty="0"/>
                <a:t> 60017</a:t>
              </a:r>
            </a:p>
          </p:txBody>
        </p:sp>
      </p:grpSp>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62EFE9C3-F5FA-40D2-BB46-BC75ADFDB16A}"/>
              </a:ext>
            </a:extLst>
          </p:cNvPr>
          <p:cNvGrpSpPr/>
          <p:nvPr/>
        </p:nvGrpSpPr>
        <p:grpSpPr>
          <a:xfrm>
            <a:off x="1919536" y="1287147"/>
            <a:ext cx="8317303" cy="2366878"/>
            <a:chOff x="1919536" y="836712"/>
            <a:chExt cx="8317303" cy="2366878"/>
          </a:xfrm>
        </p:grpSpPr>
        <p:sp>
          <p:nvSpPr>
            <p:cNvPr id="33" name="Rounded Rectangle 32"/>
            <p:cNvSpPr/>
            <p:nvPr/>
          </p:nvSpPr>
          <p:spPr>
            <a:xfrm>
              <a:off x="2017200" y="836712"/>
              <a:ext cx="8157600" cy="23668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Lines</a:t>
              </a:r>
              <a:r>
                <a:rPr lang="fr-FR" sz="1600" dirty="0"/>
                <a:t> of code by Module</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LOC_BY_MODULE</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3"/>
              <a:ext cx="2671403"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FORMAT=LOC|KLOC, </a:t>
              </a:r>
              <a:r>
                <a:rPr lang="fr-FR" sz="1100" dirty="0"/>
                <a:t>by default or if </a:t>
              </a:r>
              <a:r>
                <a:rPr lang="fr-FR" sz="1100" dirty="0" err="1"/>
                <a:t>omitted</a:t>
              </a:r>
              <a:r>
                <a:rPr lang="fr-FR" sz="1100" dirty="0"/>
                <a:t>, format </a:t>
              </a:r>
              <a:r>
                <a:rPr lang="fr-FR" sz="1100" dirty="0" err="1"/>
                <a:t>is</a:t>
              </a:r>
              <a:r>
                <a:rPr lang="fr-FR" sz="1100" dirty="0"/>
                <a:t> LOC</a:t>
              </a:r>
              <a:endParaRPr lang="fr-FR" sz="1100" b="1" dirty="0"/>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463516973"/>
              </p:ext>
            </p:extLst>
          </p:nvPr>
        </p:nvGraphicFramePr>
        <p:xfrm>
          <a:off x="7305445" y="4462007"/>
          <a:ext cx="2330822" cy="1152126"/>
        </p:xfrm>
        <a:graphic>
          <a:graphicData uri="http://schemas.openxmlformats.org/drawingml/2006/table">
            <a:tbl>
              <a:tblPr firstRow="1" bandRow="1">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t>Techno4</a:t>
                      </a:r>
                      <a:endParaRPr lang="fr-FR" sz="1000" kern="1200" dirty="0">
                        <a:solidFill>
                          <a:schemeClr val="dk1"/>
                        </a:solidFill>
                        <a:latin typeface="+mn-lt"/>
                        <a:ea typeface="+mn-ea"/>
                        <a:cs typeface="+mn-cs"/>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0" name="Table 9" descr="TABLE;LOC_BY_MODULE;COUNT=5"/>
          <p:cNvGraphicFramePr>
            <a:graphicFrameLocks noGrp="1"/>
          </p:cNvGraphicFramePr>
          <p:nvPr>
            <p:extLst>
              <p:ext uri="{D42A27DB-BD31-4B8C-83A1-F6EECF244321}">
                <p14:modId xmlns:p14="http://schemas.microsoft.com/office/powerpoint/2010/main" val="164838818"/>
              </p:ext>
            </p:extLst>
          </p:nvPr>
        </p:nvGraphicFramePr>
        <p:xfrm>
          <a:off x="6890493" y="1607189"/>
          <a:ext cx="2268252" cy="129614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Module Name</a:t>
                      </a:r>
                      <a:endParaRPr lang="fr-FR" sz="1100" b="1"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5DB058EF-69E3-4AB5-BFDB-0697BAD11233}"/>
              </a:ext>
            </a:extLst>
          </p:cNvPr>
          <p:cNvGrpSpPr/>
          <p:nvPr/>
        </p:nvGrpSpPr>
        <p:grpSpPr>
          <a:xfrm>
            <a:off x="1919536" y="1044448"/>
            <a:ext cx="8418859" cy="2736304"/>
            <a:chOff x="1919536" y="980728"/>
            <a:chExt cx="8418859" cy="2736304"/>
          </a:xfrm>
        </p:grpSpPr>
        <p:sp>
          <p:nvSpPr>
            <p:cNvPr id="33" name="Rounded Rectangle 32"/>
            <p:cNvSpPr/>
            <p:nvPr/>
          </p:nvSpPr>
          <p:spPr>
            <a:xfrm>
              <a:off x="1991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64922" y="1342541"/>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TECHNO_LOC_EVOLUTION</a:t>
              </a:r>
            </a:p>
          </p:txBody>
        </p:sp>
        <p:sp>
          <p:nvSpPr>
            <p:cNvPr id="37" name="TextBox 36"/>
            <p:cNvSpPr txBox="1"/>
            <p:nvPr/>
          </p:nvSpPr>
          <p:spPr>
            <a:xfrm>
              <a:off x="2217758" y="1328893"/>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707861" y="169861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p:txBody>
        </p:sp>
        <p:sp>
          <p:nvSpPr>
            <p:cNvPr id="39" name="TextBox 38"/>
            <p:cNvSpPr txBox="1"/>
            <p:nvPr/>
          </p:nvSpPr>
          <p:spPr>
            <a:xfrm>
              <a:off x="261013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_EVOLUTION"/>
          <p:cNvGraphicFramePr>
            <a:graphicFrameLocks noGrp="1"/>
          </p:cNvGraphicFramePr>
          <p:nvPr>
            <p:extLst>
              <p:ext uri="{D42A27DB-BD31-4B8C-83A1-F6EECF244321}">
                <p14:modId xmlns:p14="http://schemas.microsoft.com/office/powerpoint/2010/main" val="1904728032"/>
              </p:ext>
            </p:extLst>
          </p:nvPr>
        </p:nvGraphicFramePr>
        <p:xfrm>
          <a:off x="2927649" y="2412600"/>
          <a:ext cx="6264697" cy="1084710"/>
        </p:xfrm>
        <a:graphic>
          <a:graphicData uri="http://schemas.openxmlformats.org/drawingml/2006/table">
            <a:tbl>
              <a:tblPr firstRow="1" bandRow="1">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D39D19C5-1FB7-4F76-B420-8E134AF7F466}"/>
              </a:ext>
            </a:extLst>
          </p:cNvPr>
          <p:cNvGrpSpPr/>
          <p:nvPr/>
        </p:nvGrpSpPr>
        <p:grpSpPr>
          <a:xfrm>
            <a:off x="1913240" y="3993957"/>
            <a:ext cx="8397624" cy="2362881"/>
            <a:chOff x="1913240" y="3933056"/>
            <a:chExt cx="8397624" cy="2362881"/>
          </a:xfrm>
        </p:grpSpPr>
        <p:sp>
          <p:nvSpPr>
            <p:cNvPr id="12" name="Rounded Rectangle 11"/>
            <p:cNvSpPr/>
            <p:nvPr/>
          </p:nvSpPr>
          <p:spPr>
            <a:xfrm>
              <a:off x="2008636" y="3933056"/>
              <a:ext cx="8157600" cy="2362881"/>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3240" y="40050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41930" y="4378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TECHNICAL_SIZING_EVOLUTION</a:t>
              </a:r>
            </a:p>
          </p:txBody>
        </p:sp>
        <p:sp>
          <p:nvSpPr>
            <p:cNvPr id="15" name="TextBox 14"/>
            <p:cNvSpPr txBox="1"/>
            <p:nvPr/>
          </p:nvSpPr>
          <p:spPr>
            <a:xfrm>
              <a:off x="2172811" y="43651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80330" y="468336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589593" y="470882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4188617178"/>
              </p:ext>
            </p:extLst>
          </p:nvPr>
        </p:nvGraphicFramePr>
        <p:xfrm>
          <a:off x="3359695" y="5157192"/>
          <a:ext cx="5328592" cy="1084710"/>
        </p:xfrm>
        <a:graphic>
          <a:graphicData uri="http://schemas.openxmlformats.org/drawingml/2006/table">
            <a:tbl>
              <a:tblPr firstRow="1" bandRow="1">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grpSp>
        <p:nvGrpSpPr>
          <p:cNvPr id="2" name="Group 1">
            <a:extLst>
              <a:ext uri="{FF2B5EF4-FFF2-40B4-BE49-F238E27FC236}">
                <a16:creationId xmlns:a16="http://schemas.microsoft.com/office/drawing/2014/main" id="{11261EE2-E90A-4311-9422-14C38B191702}"/>
              </a:ext>
            </a:extLst>
          </p:cNvPr>
          <p:cNvGrpSpPr/>
          <p:nvPr/>
        </p:nvGrpSpPr>
        <p:grpSpPr>
          <a:xfrm>
            <a:off x="1889246" y="1342660"/>
            <a:ext cx="8358710" cy="1780057"/>
            <a:chOff x="1889246" y="980728"/>
            <a:chExt cx="8358710" cy="1780057"/>
          </a:xfrm>
        </p:grpSpPr>
        <p:sp>
          <p:nvSpPr>
            <p:cNvPr id="19" name="Rounded Rectangle 18"/>
            <p:cNvSpPr/>
            <p:nvPr/>
          </p:nvSpPr>
          <p:spPr>
            <a:xfrm>
              <a:off x="1982038" y="980728"/>
              <a:ext cx="8157600" cy="178005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0" name="TextBox 19"/>
            <p:cNvSpPr txBox="1"/>
            <p:nvPr/>
          </p:nvSpPr>
          <p:spPr>
            <a:xfrm>
              <a:off x="1889246" y="1031185"/>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1" name="TextBox 20"/>
            <p:cNvSpPr txBox="1"/>
            <p:nvPr/>
          </p:nvSpPr>
          <p:spPr>
            <a:xfrm>
              <a:off x="3593672" y="13939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a:t>
              </a:r>
            </a:p>
          </p:txBody>
        </p:sp>
        <p:sp>
          <p:nvSpPr>
            <p:cNvPr id="22" name="TextBox 21"/>
            <p:cNvSpPr txBox="1"/>
            <p:nvPr/>
          </p:nvSpPr>
          <p:spPr>
            <a:xfrm>
              <a:off x="2146508" y="137715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3" name="TextBox 22"/>
            <p:cNvSpPr txBox="1"/>
            <p:nvPr/>
          </p:nvSpPr>
          <p:spPr>
            <a:xfrm>
              <a:off x="3617422" y="168749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5" name="TextBox 24"/>
            <p:cNvSpPr txBox="1"/>
            <p:nvPr/>
          </p:nvSpPr>
          <p:spPr>
            <a:xfrm>
              <a:off x="2563290" y="169712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6" name="Table 25" descr="TABLE;FUNCTIONAL_WEIGHT"/>
          <p:cNvGraphicFramePr>
            <a:graphicFrameLocks noGrp="1"/>
          </p:cNvGraphicFramePr>
          <p:nvPr>
            <p:extLst>
              <p:ext uri="{D42A27DB-BD31-4B8C-83A1-F6EECF244321}">
                <p14:modId xmlns:p14="http://schemas.microsoft.com/office/powerpoint/2010/main" val="4132179145"/>
              </p:ext>
            </p:extLst>
          </p:nvPr>
        </p:nvGraphicFramePr>
        <p:xfrm>
          <a:off x="6653808" y="1878818"/>
          <a:ext cx="2880320" cy="879658"/>
        </p:xfrm>
        <a:graphic>
          <a:graphicData uri="http://schemas.openxmlformats.org/drawingml/2006/table">
            <a:tbl>
              <a:tblPr firstRow="1" bandRow="1">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5F13164A-8724-4F01-956D-DAE613E43AE9}"/>
              </a:ext>
            </a:extLst>
          </p:cNvPr>
          <p:cNvGrpSpPr/>
          <p:nvPr/>
        </p:nvGrpSpPr>
        <p:grpSpPr>
          <a:xfrm>
            <a:off x="1919536" y="3509715"/>
            <a:ext cx="8328420" cy="2448272"/>
            <a:chOff x="1919536" y="3645024"/>
            <a:chExt cx="8328420" cy="2448272"/>
          </a:xfrm>
        </p:grpSpPr>
        <p:sp>
          <p:nvSpPr>
            <p:cNvPr id="27" name="Rounded Rectangle 26"/>
            <p:cNvSpPr/>
            <p:nvPr/>
          </p:nvSpPr>
          <p:spPr>
            <a:xfrm>
              <a:off x="1982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8" name="TextBox 27"/>
            <p:cNvSpPr txBox="1"/>
            <p:nvPr/>
          </p:nvSpPr>
          <p:spPr>
            <a:xfrm>
              <a:off x="1919536" y="3645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9" name="TextBox 28"/>
            <p:cNvSpPr txBox="1"/>
            <p:nvPr/>
          </p:nvSpPr>
          <p:spPr>
            <a:xfrm>
              <a:off x="3605547" y="40218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FUNCTIONAL_WEIGHT_EVOLUTION</a:t>
              </a:r>
            </a:p>
          </p:txBody>
        </p:sp>
        <p:sp>
          <p:nvSpPr>
            <p:cNvPr id="30" name="TextBox 29"/>
            <p:cNvSpPr txBox="1"/>
            <p:nvPr/>
          </p:nvSpPr>
          <p:spPr>
            <a:xfrm>
              <a:off x="2158383" y="40050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1" name="TextBox 30"/>
            <p:cNvSpPr txBox="1"/>
            <p:nvPr/>
          </p:nvSpPr>
          <p:spPr>
            <a:xfrm>
              <a:off x="3617422" y="430353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2" name="TextBox 31"/>
            <p:cNvSpPr txBox="1"/>
            <p:nvPr/>
          </p:nvSpPr>
          <p:spPr>
            <a:xfrm>
              <a:off x="2575165" y="43250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758011217"/>
              </p:ext>
            </p:extLst>
          </p:nvPr>
        </p:nvGraphicFramePr>
        <p:xfrm>
          <a:off x="3359696" y="4589126"/>
          <a:ext cx="5616624" cy="1233552"/>
        </p:xfrm>
        <a:graphic>
          <a:graphicData uri="http://schemas.openxmlformats.org/drawingml/2006/table">
            <a:tbl>
              <a:tblPr firstRow="1" bandRow="1">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67C329-4FE8-4A80-830A-060EF831F388}"/>
              </a:ext>
            </a:extLst>
          </p:cNvPr>
          <p:cNvGrpSpPr/>
          <p:nvPr/>
        </p:nvGrpSpPr>
        <p:grpSpPr>
          <a:xfrm>
            <a:off x="1919831" y="1052736"/>
            <a:ext cx="8496649" cy="3024336"/>
            <a:chOff x="1919831" y="1052736"/>
            <a:chExt cx="8496649" cy="3024336"/>
          </a:xfrm>
        </p:grpSpPr>
        <p:sp>
          <p:nvSpPr>
            <p:cNvPr id="33" name="Rounded Rectangle 32"/>
            <p:cNvSpPr/>
            <p:nvPr/>
          </p:nvSpPr>
          <p:spPr>
            <a:xfrm>
              <a:off x="2017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831"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Grades &amp; Evolution on Previous Snapshot</a:t>
              </a:r>
            </a:p>
          </p:txBody>
        </p:sp>
        <p:sp>
          <p:nvSpPr>
            <p:cNvPr id="36" name="TextBox 35"/>
            <p:cNvSpPr txBox="1"/>
            <p:nvPr/>
          </p:nvSpPr>
          <p:spPr>
            <a:xfrm>
              <a:off x="3617422" y="141454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HEALTH_FACTOR</a:t>
              </a:r>
            </a:p>
          </p:txBody>
        </p:sp>
        <p:sp>
          <p:nvSpPr>
            <p:cNvPr id="37" name="TextBox 36"/>
            <p:cNvSpPr txBox="1"/>
            <p:nvPr/>
          </p:nvSpPr>
          <p:spPr>
            <a:xfrm>
              <a:off x="2170258" y="140090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9" name="TextBox 38"/>
            <p:cNvSpPr txBox="1"/>
            <p:nvPr/>
          </p:nvSpPr>
          <p:spPr>
            <a:xfrm>
              <a:off x="2587040" y="172087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9" name="TextBox 18"/>
            <p:cNvSpPr txBox="1"/>
            <p:nvPr/>
          </p:nvSpPr>
          <p:spPr>
            <a:xfrm>
              <a:off x="3605547" y="1758742"/>
              <a:ext cx="6810933" cy="11387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fr-FR" sz="1050" dirty="0"/>
                <a:t>Indicates that short headers will be shown, obviously long headers will </a:t>
              </a:r>
              <a:r>
                <a:rPr lang="fr-FR" sz="1050" dirty="0" err="1"/>
                <a:t>be</a:t>
              </a:r>
              <a:r>
                <a:rPr lang="fr-FR" sz="1050" dirty="0"/>
                <a:t> </a:t>
              </a:r>
              <a:r>
                <a:rPr lang="fr-FR" sz="1050" dirty="0" err="1"/>
                <a:t>shown</a:t>
              </a:r>
              <a:endParaRPr lang="fr-FR" sz="1050" dirty="0"/>
            </a:p>
            <a:p>
              <a:r>
                <a:rPr lang="fr-FR" sz="1200" b="1" dirty="0"/>
                <a:t>SHOW_EVOL=1 </a:t>
              </a:r>
              <a:r>
                <a:rPr lang="fr-FR" sz="1200" dirty="0"/>
                <a:t>(by default SHOW_EVOL=0)</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a:t>
              </a:r>
              <a:r>
                <a:rPr lang="fr-FR" sz="1050" dirty="0" err="1"/>
                <a:t>absolute</a:t>
              </a:r>
              <a:r>
                <a:rPr lang="fr-FR" sz="1050" dirty="0"/>
                <a:t> values (delta)</a:t>
              </a:r>
            </a:p>
            <a:p>
              <a:r>
                <a:rPr lang="fr-FR" sz="1200" b="1" dirty="0"/>
                <a:t>SHOW_EVOL_PERCENT=0 </a:t>
              </a:r>
              <a:r>
                <a:rPr lang="fr-FR" sz="1200" dirty="0"/>
                <a:t>(by default SHOW_EVOL_PERCENT=1)</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relative values (percent)</a:t>
              </a:r>
            </a:p>
          </p:txBody>
        </p:sp>
      </p:grpSp>
      <p:sp>
        <p:nvSpPr>
          <p:cNvPr id="24" name="Title 1"/>
          <p:cNvSpPr>
            <a:spLocks noGrp="1"/>
          </p:cNvSpPr>
          <p:nvPr>
            <p:ph type="title"/>
          </p:nvPr>
        </p:nvSpPr>
        <p:spPr/>
        <p:txBody>
          <a:bodyPr>
            <a:normAutofit/>
          </a:bodyPr>
          <a:lstStyle/>
          <a:p>
            <a:r>
              <a:rPr lang="fr-FR" dirty="0"/>
              <a:t>PowerPoint Templates – Tables – [5]</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2776126289"/>
              </p:ext>
            </p:extLst>
          </p:nvPr>
        </p:nvGraphicFramePr>
        <p:xfrm>
          <a:off x="3053560" y="3047986"/>
          <a:ext cx="5760640" cy="857119"/>
        </p:xfrm>
        <a:graphic>
          <a:graphicData uri="http://schemas.openxmlformats.org/drawingml/2006/table">
            <a:tbl>
              <a:tblPr firstRow="1" bandRow="1">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3CF8E7BF-B104-487B-895F-929186365F53}"/>
              </a:ext>
            </a:extLst>
          </p:cNvPr>
          <p:cNvGrpSpPr/>
          <p:nvPr/>
        </p:nvGrpSpPr>
        <p:grpSpPr>
          <a:xfrm>
            <a:off x="1935017" y="4178368"/>
            <a:ext cx="8324814" cy="2125717"/>
            <a:chOff x="1935017" y="4178368"/>
            <a:chExt cx="8324814" cy="2125717"/>
          </a:xfrm>
        </p:grpSpPr>
        <p:sp>
          <p:nvSpPr>
            <p:cNvPr id="12" name="Rounded Rectangle 11"/>
            <p:cNvSpPr/>
            <p:nvPr/>
          </p:nvSpPr>
          <p:spPr>
            <a:xfrm>
              <a:off x="2008636" y="4178368"/>
              <a:ext cx="8157600" cy="212571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5017" y="41789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Grades &amp; Evolution</a:t>
              </a:r>
            </a:p>
          </p:txBody>
        </p:sp>
        <p:sp>
          <p:nvSpPr>
            <p:cNvPr id="14" name="TextBox 13"/>
            <p:cNvSpPr txBox="1"/>
            <p:nvPr/>
          </p:nvSpPr>
          <p:spPr>
            <a:xfrm>
              <a:off x="3629297" y="451625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a:t>
              </a:r>
            </a:p>
          </p:txBody>
        </p:sp>
        <p:sp>
          <p:nvSpPr>
            <p:cNvPr id="15" name="TextBox 14"/>
            <p:cNvSpPr txBox="1"/>
            <p:nvPr/>
          </p:nvSpPr>
          <p:spPr>
            <a:xfrm>
              <a:off x="2182133" y="45026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7422" y="4860450"/>
              <a:ext cx="6630534" cy="49244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HEADER=SHORT</a:t>
              </a:r>
              <a:r>
                <a:rPr lang="fr-FR" sz="1400" dirty="0"/>
                <a:t> </a:t>
              </a:r>
              <a:r>
                <a:rPr lang="fr-FR" sz="1200" dirty="0"/>
                <a:t>(by default HEADER=SHORT)</a:t>
              </a:r>
            </a:p>
            <a:p>
              <a:r>
                <a:rPr lang="fr-FR" sz="1100" dirty="0"/>
                <a:t>Indicates that short headers will be shown, obviously long headers will be shown</a:t>
              </a:r>
            </a:p>
          </p:txBody>
        </p:sp>
        <p:sp>
          <p:nvSpPr>
            <p:cNvPr id="17" name="TextBox 16"/>
            <p:cNvSpPr txBox="1"/>
            <p:nvPr/>
          </p:nvSpPr>
          <p:spPr>
            <a:xfrm>
              <a:off x="2598915" y="48225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10988111"/>
              </p:ext>
            </p:extLst>
          </p:nvPr>
        </p:nvGraphicFramePr>
        <p:xfrm>
          <a:off x="3935760" y="5460689"/>
          <a:ext cx="3996240" cy="685540"/>
        </p:xfrm>
        <a:graphic>
          <a:graphicData uri="http://schemas.openxmlformats.org/drawingml/2006/table">
            <a:tbl>
              <a:tblPr firstRow="1" bandRow="1">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grpSp>
        <p:nvGrpSpPr>
          <p:cNvPr id="2" name="Group 1">
            <a:extLst>
              <a:ext uri="{FF2B5EF4-FFF2-40B4-BE49-F238E27FC236}">
                <a16:creationId xmlns:a16="http://schemas.microsoft.com/office/drawing/2014/main" id="{8527F370-4F5C-4B8D-8158-445239F38095}"/>
              </a:ext>
            </a:extLst>
          </p:cNvPr>
          <p:cNvGrpSpPr/>
          <p:nvPr/>
        </p:nvGrpSpPr>
        <p:grpSpPr>
          <a:xfrm>
            <a:off x="1943581" y="1122756"/>
            <a:ext cx="8352633" cy="1834070"/>
            <a:chOff x="1943581" y="1005236"/>
            <a:chExt cx="8352633" cy="1834070"/>
          </a:xfrm>
        </p:grpSpPr>
        <p:sp>
          <p:nvSpPr>
            <p:cNvPr id="33" name="Rounded Rectangle 32"/>
            <p:cNvSpPr/>
            <p:nvPr/>
          </p:nvSpPr>
          <p:spPr>
            <a:xfrm>
              <a:off x="2017200" y="1052736"/>
              <a:ext cx="8157600" cy="17865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43581" y="10052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65680" y="16629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VIOLATION_STATISTICS"/>
          <p:cNvGraphicFramePr>
            <a:graphicFrameLocks noGrp="1"/>
          </p:cNvGraphicFramePr>
          <p:nvPr>
            <p:extLst>
              <p:ext uri="{D42A27DB-BD31-4B8C-83A1-F6EECF244321}">
                <p14:modId xmlns:p14="http://schemas.microsoft.com/office/powerpoint/2010/main" val="1777054076"/>
              </p:ext>
            </p:extLst>
          </p:nvPr>
        </p:nvGraphicFramePr>
        <p:xfrm>
          <a:off x="6782034" y="1500019"/>
          <a:ext cx="2595057" cy="1251264"/>
        </p:xfrm>
        <a:graphic>
          <a:graphicData uri="http://schemas.openxmlformats.org/drawingml/2006/table">
            <a:tbl>
              <a:tblPr firstRow="1" bandRow="1">
                <a:tableStyleId>{9DCAF9ED-07DC-4A11-8D7F-57B35C25682E}</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2C4DE5DD-0859-48A2-AC2C-76296ACCAE68}"/>
              </a:ext>
            </a:extLst>
          </p:cNvPr>
          <p:cNvGrpSpPr/>
          <p:nvPr/>
        </p:nvGrpSpPr>
        <p:grpSpPr>
          <a:xfrm>
            <a:off x="1946892" y="3212976"/>
            <a:ext cx="8325572" cy="3011978"/>
            <a:chOff x="1946892" y="3212976"/>
            <a:chExt cx="8325572" cy="3011978"/>
          </a:xfrm>
        </p:grpSpPr>
        <p:sp>
          <p:nvSpPr>
            <p:cNvPr id="12" name="Rounded Rectangle 11"/>
            <p:cNvSpPr/>
            <p:nvPr/>
          </p:nvSpPr>
          <p:spPr>
            <a:xfrm>
              <a:off x="2008636" y="3212976"/>
              <a:ext cx="8157600" cy="30119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6892" y="321297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1930" y="354926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a:t>
              </a:r>
            </a:p>
          </p:txBody>
        </p:sp>
        <p:sp>
          <p:nvSpPr>
            <p:cNvPr id="15" name="TextBox 14"/>
            <p:cNvSpPr txBox="1"/>
            <p:nvPr/>
          </p:nvSpPr>
          <p:spPr>
            <a:xfrm>
              <a:off x="2194766" y="35492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3918983"/>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COUNT=8) where N indicates the number of top N</a:t>
              </a:r>
            </a:p>
            <a:p>
              <a:r>
                <a:rPr lang="en-US" sz="1100" dirty="0"/>
                <a:t>PAR=BC-ID (by default PAR=60017) where BC-ID indicates the id of the business criterion </a:t>
              </a:r>
            </a:p>
          </p:txBody>
        </p:sp>
        <p:sp>
          <p:nvSpPr>
            <p:cNvPr id="17" name="TextBox 16"/>
            <p:cNvSpPr txBox="1"/>
            <p:nvPr/>
          </p:nvSpPr>
          <p:spPr>
            <a:xfrm>
              <a:off x="2611548" y="38692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64760840"/>
              </p:ext>
            </p:extLst>
          </p:nvPr>
        </p:nvGraphicFramePr>
        <p:xfrm>
          <a:off x="2945934" y="4508589"/>
          <a:ext cx="6749666" cy="1462151"/>
        </p:xfrm>
        <a:graphic>
          <a:graphicData uri="http://schemas.openxmlformats.org/drawingml/2006/table">
            <a:tbl>
              <a:tblPr firstRow="1" bandRow="1">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3182041" y="1266647"/>
            <a:ext cx="5827918" cy="475252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CA332-F632-458F-B42B-453168B8B9B5}"/>
              </a:ext>
            </a:extLst>
          </p:cNvPr>
          <p:cNvGrpSpPr/>
          <p:nvPr/>
        </p:nvGrpSpPr>
        <p:grpSpPr>
          <a:xfrm>
            <a:off x="1006660" y="1089563"/>
            <a:ext cx="10178679" cy="1869310"/>
            <a:chOff x="1919536" y="836712"/>
            <a:chExt cx="10178679" cy="1869310"/>
          </a:xfrm>
        </p:grpSpPr>
        <p:sp>
          <p:nvSpPr>
            <p:cNvPr id="33" name="Rounded Rectangle 32"/>
            <p:cNvSpPr/>
            <p:nvPr/>
          </p:nvSpPr>
          <p:spPr>
            <a:xfrm>
              <a:off x="1991543" y="836712"/>
              <a:ext cx="10106672" cy="186931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05547" y="1218507"/>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VIOLATION_STATISTICS_EVOLUTION</a:t>
              </a:r>
            </a:p>
          </p:txBody>
        </p:sp>
        <p:sp>
          <p:nvSpPr>
            <p:cNvPr id="37" name="TextBox 36"/>
            <p:cNvSpPr txBox="1"/>
            <p:nvPr/>
          </p:nvSpPr>
          <p:spPr>
            <a:xfrm>
              <a:off x="2153806" y="11929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5547" y="1525728"/>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583099" y="15257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4" name="Group 3">
            <a:extLst>
              <a:ext uri="{FF2B5EF4-FFF2-40B4-BE49-F238E27FC236}">
                <a16:creationId xmlns:a16="http://schemas.microsoft.com/office/drawing/2014/main" id="{73342227-3F69-432C-8668-7D5D4A74DE86}"/>
              </a:ext>
            </a:extLst>
          </p:cNvPr>
          <p:cNvGrpSpPr/>
          <p:nvPr/>
        </p:nvGrpSpPr>
        <p:grpSpPr>
          <a:xfrm>
            <a:off x="1919536" y="3058305"/>
            <a:ext cx="8357210" cy="3298632"/>
            <a:chOff x="1919536" y="3199328"/>
            <a:chExt cx="8357210" cy="3298632"/>
          </a:xfrm>
        </p:grpSpPr>
        <p:sp>
          <p:nvSpPr>
            <p:cNvPr id="12" name="Rounded Rectangle 11"/>
            <p:cNvSpPr/>
            <p:nvPr/>
          </p:nvSpPr>
          <p:spPr>
            <a:xfrm>
              <a:off x="1982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1993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6212" y="35510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TOP_CRITICAL_VIOLATIONS_EVOLUTION</a:t>
              </a:r>
              <a:endParaRPr lang="fr-FR" sz="1600" dirty="0"/>
            </a:p>
          </p:txBody>
        </p:sp>
        <p:sp>
          <p:nvSpPr>
            <p:cNvPr id="15" name="TextBox 14"/>
            <p:cNvSpPr txBox="1"/>
            <p:nvPr/>
          </p:nvSpPr>
          <p:spPr>
            <a:xfrm>
              <a:off x="2177070" y="35283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9829" y="3879282"/>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 </a:t>
              </a:r>
              <a:r>
                <a:rPr lang="en-US" sz="1100" dirty="0"/>
                <a:t>(by default COUNT=8</a:t>
              </a:r>
              <a:r>
                <a:rPr lang="en-US" sz="1100"/>
                <a:t>) where </a:t>
              </a:r>
              <a:r>
                <a:rPr lang="en-US" sz="1100" dirty="0"/>
                <a:t>N indicates the number of top N</a:t>
              </a:r>
            </a:p>
            <a:p>
              <a:r>
                <a:rPr lang="en-US" sz="1100"/>
                <a:t>PAR=BC-ID where </a:t>
              </a:r>
              <a:r>
                <a:rPr lang="en-US" sz="1100" dirty="0"/>
                <a:t>BC-ID indicates the id of the business criterion </a:t>
              </a:r>
            </a:p>
          </p:txBody>
        </p:sp>
        <p:sp>
          <p:nvSpPr>
            <p:cNvPr id="17" name="TextBox 16"/>
            <p:cNvSpPr txBox="1"/>
            <p:nvPr/>
          </p:nvSpPr>
          <p:spPr>
            <a:xfrm>
              <a:off x="2591322" y="382419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3815440432"/>
              </p:ext>
            </p:extLst>
          </p:nvPr>
        </p:nvGraphicFramePr>
        <p:xfrm>
          <a:off x="2153026" y="4219141"/>
          <a:ext cx="7831406" cy="1944216"/>
        </p:xfrm>
        <a:graphic>
          <a:graphicData uri="http://schemas.openxmlformats.org/drawingml/2006/table">
            <a:tbl>
              <a:tblPr firstRow="1" bandRow="1">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2978080555"/>
              </p:ext>
            </p:extLst>
          </p:nvPr>
        </p:nvGraphicFramePr>
        <p:xfrm>
          <a:off x="6567240" y="1342414"/>
          <a:ext cx="4418144" cy="1463040"/>
        </p:xfrm>
        <a:graphic>
          <a:graphicData uri="http://schemas.openxmlformats.org/drawingml/2006/table">
            <a:tbl>
              <a:tblPr firstRow="1" bandRow="1">
                <a:tableStyleId>{9DCAF9ED-07DC-4A11-8D7F-57B35C25682E}</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tc>
                <a:tc>
                  <a:txBody>
                    <a:bodyPr/>
                    <a:lstStyle/>
                    <a:p>
                      <a:pPr algn="ctr"/>
                      <a:r>
                        <a:rPr lang="fr-FR" sz="1000" dirty="0" err="1"/>
                        <a:t>Previous</a:t>
                      </a:r>
                      <a:endParaRPr lang="fr-FR" sz="1000" dirty="0">
                        <a:latin typeface="+mn-lt"/>
                      </a:endParaRPr>
                    </a:p>
                  </a:txBody>
                  <a:tcPr anchor="ctr"/>
                </a:tc>
                <a:tc>
                  <a:txBody>
                    <a:bodyPr/>
                    <a:lstStyle/>
                    <a:p>
                      <a:pPr algn="ctr"/>
                      <a:r>
                        <a:rPr lang="fr-FR" sz="1000" dirty="0"/>
                        <a:t>% Evolution</a:t>
                      </a:r>
                      <a:endParaRPr lang="fr-FR" sz="10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grpSp>
        <p:nvGrpSpPr>
          <p:cNvPr id="2" name="Group 1">
            <a:extLst>
              <a:ext uri="{FF2B5EF4-FFF2-40B4-BE49-F238E27FC236}">
                <a16:creationId xmlns:a16="http://schemas.microsoft.com/office/drawing/2014/main" id="{3460B25F-F353-4240-ABE0-C5728F26DD57}"/>
              </a:ext>
            </a:extLst>
          </p:cNvPr>
          <p:cNvGrpSpPr/>
          <p:nvPr/>
        </p:nvGrpSpPr>
        <p:grpSpPr>
          <a:xfrm>
            <a:off x="1931411" y="1340768"/>
            <a:ext cx="8364045" cy="3888432"/>
            <a:chOff x="1931411" y="1340768"/>
            <a:chExt cx="8364045" cy="3888432"/>
          </a:xfrm>
        </p:grpSpPr>
        <p:sp>
          <p:nvSpPr>
            <p:cNvPr id="12" name="Rounded Rectangle 11"/>
            <p:cNvSpPr/>
            <p:nvPr/>
          </p:nvSpPr>
          <p:spPr>
            <a:xfrm>
              <a:off x="2017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1411"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53047" y="17253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a:t>
              </a:r>
            </a:p>
          </p:txBody>
        </p:sp>
        <p:sp>
          <p:nvSpPr>
            <p:cNvPr id="15" name="TextBox 14"/>
            <p:cNvSpPr txBox="1"/>
            <p:nvPr/>
          </p:nvSpPr>
          <p:spPr>
            <a:xfrm>
              <a:off x="2205883" y="17253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64922" y="2083158"/>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22665" y="20452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1795916231"/>
              </p:ext>
            </p:extLst>
          </p:nvPr>
        </p:nvGraphicFramePr>
        <p:xfrm>
          <a:off x="2496000" y="2852936"/>
          <a:ext cx="7200000" cy="1786001"/>
        </p:xfrm>
        <a:graphic>
          <a:graphicData uri="http://schemas.openxmlformats.org/drawingml/2006/table">
            <a:tbl>
              <a:tblPr firstRow="1" bandRow="1">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grpSp>
        <p:nvGrpSpPr>
          <p:cNvPr id="2" name="Group 1">
            <a:extLst>
              <a:ext uri="{FF2B5EF4-FFF2-40B4-BE49-F238E27FC236}">
                <a16:creationId xmlns:a16="http://schemas.microsoft.com/office/drawing/2014/main" id="{E392A8AD-8812-4A9E-AC96-67033463B87B}"/>
              </a:ext>
            </a:extLst>
          </p:cNvPr>
          <p:cNvGrpSpPr/>
          <p:nvPr/>
        </p:nvGrpSpPr>
        <p:grpSpPr>
          <a:xfrm>
            <a:off x="1919536" y="1340768"/>
            <a:ext cx="8364803" cy="4320480"/>
            <a:chOff x="1919536" y="1340768"/>
            <a:chExt cx="8364803" cy="4320480"/>
          </a:xfrm>
        </p:grpSpPr>
        <p:sp>
          <p:nvSpPr>
            <p:cNvPr id="12" name="Rounded Rectangle 11"/>
            <p:cNvSpPr/>
            <p:nvPr/>
          </p:nvSpPr>
          <p:spPr>
            <a:xfrm>
              <a:off x="2017182"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41930" y="17008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TOP_NON_CRITICAL_VIOLATIONS_EVOLUTION</a:t>
              </a:r>
            </a:p>
          </p:txBody>
        </p:sp>
        <p:sp>
          <p:nvSpPr>
            <p:cNvPr id="15" name="TextBox 14"/>
            <p:cNvSpPr txBox="1"/>
            <p:nvPr/>
          </p:nvSpPr>
          <p:spPr>
            <a:xfrm>
              <a:off x="2194766" y="17008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3805" y="206148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11548" y="20207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2294630445"/>
              </p:ext>
            </p:extLst>
          </p:nvPr>
        </p:nvGraphicFramePr>
        <p:xfrm>
          <a:off x="2135560" y="2780929"/>
          <a:ext cx="7920880" cy="1995234"/>
        </p:xfrm>
        <a:graphic>
          <a:graphicData uri="http://schemas.openxmlformats.org/drawingml/2006/table">
            <a:tbl>
              <a:tblPr firstRow="1" bandRow="1">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grpSp>
        <p:nvGrpSpPr>
          <p:cNvPr id="2" name="Group 1">
            <a:extLst>
              <a:ext uri="{FF2B5EF4-FFF2-40B4-BE49-F238E27FC236}">
                <a16:creationId xmlns:a16="http://schemas.microsoft.com/office/drawing/2014/main" id="{872FD6F8-7471-4E23-BF39-73A904CD5D0A}"/>
              </a:ext>
            </a:extLst>
          </p:cNvPr>
          <p:cNvGrpSpPr/>
          <p:nvPr/>
        </p:nvGrpSpPr>
        <p:grpSpPr>
          <a:xfrm>
            <a:off x="1932169" y="1412776"/>
            <a:ext cx="8340295" cy="4248472"/>
            <a:chOff x="1932169" y="1412776"/>
            <a:chExt cx="8340295" cy="4248472"/>
          </a:xfrm>
        </p:grpSpPr>
        <p:sp>
          <p:nvSpPr>
            <p:cNvPr id="12" name="Rounded Rectangle 11"/>
            <p:cNvSpPr/>
            <p:nvPr/>
          </p:nvSpPr>
          <p:spPr>
            <a:xfrm>
              <a:off x="2017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14246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41930" y="178979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TC_IMPROVEMENT_OPPORTUNITY</a:t>
              </a:r>
              <a:endParaRPr lang="fr-FR" sz="1600" dirty="0"/>
            </a:p>
          </p:txBody>
        </p:sp>
        <p:sp>
          <p:nvSpPr>
            <p:cNvPr id="15" name="TextBox 14"/>
            <p:cNvSpPr txBox="1"/>
            <p:nvPr/>
          </p:nvSpPr>
          <p:spPr>
            <a:xfrm>
              <a:off x="2194766" y="178979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59508"/>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         where </a:t>
              </a:r>
              <a:r>
                <a:rPr lang="fr-FR" sz="1200" dirty="0"/>
                <a:t>N indicates the number of top N</a:t>
              </a:r>
            </a:p>
            <a:p>
              <a:r>
                <a:rPr lang="fr-FR" sz="1200" b="1" dirty="0"/>
                <a:t>PAR=N</a:t>
              </a:r>
              <a:r>
                <a:rPr lang="fr-FR" sz="1200" dirty="0"/>
                <a:t> (by default PAR=60017)</a:t>
              </a:r>
            </a:p>
            <a:p>
              <a:r>
                <a:rPr lang="fr-FR" sz="1200"/>
                <a:t>         where </a:t>
              </a:r>
              <a:r>
                <a:rPr lang="fr-FR" sz="1200" dirty="0"/>
                <a:t>N indicates the Business Criterion Id</a:t>
              </a:r>
            </a:p>
          </p:txBody>
        </p:sp>
        <p:sp>
          <p:nvSpPr>
            <p:cNvPr id="17" name="TextBox 16"/>
            <p:cNvSpPr txBox="1"/>
            <p:nvPr/>
          </p:nvSpPr>
          <p:spPr>
            <a:xfrm>
              <a:off x="2611548" y="210976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3387863157"/>
              </p:ext>
            </p:extLst>
          </p:nvPr>
        </p:nvGraphicFramePr>
        <p:xfrm>
          <a:off x="2518923" y="3501009"/>
          <a:ext cx="7154154" cy="1995234"/>
        </p:xfrm>
        <a:graphic>
          <a:graphicData uri="http://schemas.openxmlformats.org/drawingml/2006/table">
            <a:tbl>
              <a:tblPr firstRow="1" bandRow="1">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grpSp>
        <p:nvGrpSpPr>
          <p:cNvPr id="2" name="Group 1">
            <a:extLst>
              <a:ext uri="{FF2B5EF4-FFF2-40B4-BE49-F238E27FC236}">
                <a16:creationId xmlns:a16="http://schemas.microsoft.com/office/drawing/2014/main" id="{0B6DDB75-6CD9-4396-B234-C771F0503B1B}"/>
              </a:ext>
            </a:extLst>
          </p:cNvPr>
          <p:cNvGrpSpPr/>
          <p:nvPr/>
        </p:nvGrpSpPr>
        <p:grpSpPr>
          <a:xfrm>
            <a:off x="1932169" y="1254096"/>
            <a:ext cx="8350636" cy="4886771"/>
            <a:chOff x="1932169" y="980728"/>
            <a:chExt cx="8350636" cy="4886771"/>
          </a:xfrm>
        </p:grpSpPr>
        <p:sp>
          <p:nvSpPr>
            <p:cNvPr id="12" name="Rounded Rectangle 11"/>
            <p:cNvSpPr/>
            <p:nvPr/>
          </p:nvSpPr>
          <p:spPr>
            <a:xfrm>
              <a:off x="2026688" y="980728"/>
              <a:ext cx="8157600" cy="4886771"/>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99050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52271" y="13897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RULE_IMPROVEMENT_OPPORTUNITY</a:t>
              </a:r>
            </a:p>
          </p:txBody>
        </p:sp>
        <p:sp>
          <p:nvSpPr>
            <p:cNvPr id="15" name="TextBox 14"/>
            <p:cNvSpPr txBox="1"/>
            <p:nvPr/>
          </p:nvSpPr>
          <p:spPr>
            <a:xfrm>
              <a:off x="2205107" y="138971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2271" y="1775997"/>
              <a:ext cx="6630534" cy="161582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COUNT=5)</a:t>
              </a:r>
            </a:p>
            <a:p>
              <a:r>
                <a:rPr lang="en-US" sz="1100" dirty="0"/>
                <a:t>where N indicates the number of top N</a:t>
              </a:r>
            </a:p>
            <a:p>
              <a:r>
                <a:rPr lang="en-US" sz="1100" b="1" dirty="0"/>
                <a:t>PAR=N</a:t>
              </a:r>
              <a:r>
                <a:rPr lang="en-US" sz="1100" dirty="0"/>
                <a:t> (by default PAR=60017)</a:t>
              </a:r>
            </a:p>
            <a:p>
              <a:r>
                <a:rPr lang="en-US" sz="1100" dirty="0"/>
                <a:t>where N indicates the Business Criterion Id</a:t>
              </a:r>
            </a:p>
            <a:p>
              <a:r>
                <a:rPr lang="en-US" sz="1100" b="1" dirty="0"/>
                <a:t>C=N</a:t>
              </a:r>
              <a:r>
                <a:rPr lang="en-US" sz="1100" dirty="0"/>
                <a:t> (by default C is null)</a:t>
              </a:r>
            </a:p>
            <a:p>
              <a:r>
                <a:rPr lang="en-US" sz="1100" dirty="0"/>
                <a:t>where N represents the order of the result</a:t>
              </a:r>
            </a:p>
            <a:p>
              <a:r>
                <a:rPr lang="en-US" sz="1100" dirty="0"/>
                <a:t>  - C=0 or nothing indicates a descending Improvement Gap order</a:t>
              </a:r>
            </a:p>
            <a:p>
              <a:r>
                <a:rPr lang="en-US" sz="1100" dirty="0"/>
                <a:t>  - C=1 indicates a descending Improvement Variation order</a:t>
              </a:r>
            </a:p>
            <a:p>
              <a:r>
                <a:rPr lang="en-US" sz="1100" dirty="0"/>
                <a:t>  - C=2 indicates a descending Degradation Variation order</a:t>
              </a:r>
            </a:p>
          </p:txBody>
        </p:sp>
        <p:sp>
          <p:nvSpPr>
            <p:cNvPr id="17" name="TextBox 16"/>
            <p:cNvSpPr txBox="1"/>
            <p:nvPr/>
          </p:nvSpPr>
          <p:spPr>
            <a:xfrm>
              <a:off x="2621889" y="170968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4049001967"/>
              </p:ext>
            </p:extLst>
          </p:nvPr>
        </p:nvGraphicFramePr>
        <p:xfrm>
          <a:off x="2097741" y="3970850"/>
          <a:ext cx="7977628" cy="1671384"/>
        </p:xfrm>
        <a:graphic>
          <a:graphicData uri="http://schemas.openxmlformats.org/drawingml/2006/table">
            <a:tbl>
              <a:tblPr firstRow="1" bandRow="1">
                <a:tableStyleId>{9DCAF9ED-07DC-4A11-8D7F-57B35C25682E}</a:tableStyleId>
              </a:tblPr>
              <a:tblGrid>
                <a:gridCol w="3858910">
                  <a:extLst>
                    <a:ext uri="{9D8B030D-6E8A-4147-A177-3AD203B41FA5}">
                      <a16:colId xmlns:a16="http://schemas.microsoft.com/office/drawing/2014/main" val="20000"/>
                    </a:ext>
                  </a:extLst>
                </a:gridCol>
                <a:gridCol w="798622">
                  <a:extLst>
                    <a:ext uri="{9D8B030D-6E8A-4147-A177-3AD203B41FA5}">
                      <a16:colId xmlns:a16="http://schemas.microsoft.com/office/drawing/2014/main" val="1605289418"/>
                    </a:ext>
                  </a:extLst>
                </a:gridCol>
                <a:gridCol w="784045">
                  <a:extLst>
                    <a:ext uri="{9D8B030D-6E8A-4147-A177-3AD203B41FA5}">
                      <a16:colId xmlns:a16="http://schemas.microsoft.com/office/drawing/2014/main" val="20001"/>
                    </a:ext>
                  </a:extLst>
                </a:gridCol>
                <a:gridCol w="797858">
                  <a:extLst>
                    <a:ext uri="{9D8B030D-6E8A-4147-A177-3AD203B41FA5}">
                      <a16:colId xmlns:a16="http://schemas.microsoft.com/office/drawing/2014/main" val="20002"/>
                    </a:ext>
                  </a:extLst>
                </a:gridCol>
                <a:gridCol w="540151">
                  <a:extLst>
                    <a:ext uri="{9D8B030D-6E8A-4147-A177-3AD203B41FA5}">
                      <a16:colId xmlns:a16="http://schemas.microsoft.com/office/drawing/2014/main" val="20003"/>
                    </a:ext>
                  </a:extLst>
                </a:gridCol>
                <a:gridCol w="599021">
                  <a:extLst>
                    <a:ext uri="{9D8B030D-6E8A-4147-A177-3AD203B41FA5}">
                      <a16:colId xmlns:a16="http://schemas.microsoft.com/office/drawing/2014/main" val="20004"/>
                    </a:ext>
                  </a:extLst>
                </a:gridCol>
                <a:gridCol w="599021">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b="1" kern="1200" dirty="0">
                          <a:solidFill>
                            <a:schemeClr val="lt1"/>
                          </a:solidFill>
                          <a:latin typeface="+mn-lt"/>
                          <a:ea typeface="+mn-ea"/>
                          <a:cs typeface="+mn-cs"/>
                        </a:rPr>
                        <a:t>Critical</a:t>
                      </a:r>
                    </a:p>
                  </a:txBody>
                  <a:tcPr marL="68580" marR="68580" marT="0" marB="0" anchor="ct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Y</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grpSp>
        <p:nvGrpSpPr>
          <p:cNvPr id="2" name="Group 1">
            <a:extLst>
              <a:ext uri="{FF2B5EF4-FFF2-40B4-BE49-F238E27FC236}">
                <a16:creationId xmlns:a16="http://schemas.microsoft.com/office/drawing/2014/main" id="{520EB740-ADA6-41CE-91ED-2C4D25A56BF3}"/>
              </a:ext>
            </a:extLst>
          </p:cNvPr>
          <p:cNvGrpSpPr/>
          <p:nvPr/>
        </p:nvGrpSpPr>
        <p:grpSpPr>
          <a:xfrm>
            <a:off x="1941790" y="1298921"/>
            <a:ext cx="8330674" cy="4752528"/>
            <a:chOff x="1941790" y="1052736"/>
            <a:chExt cx="8330674" cy="4752528"/>
          </a:xfrm>
        </p:grpSpPr>
        <p:sp>
          <p:nvSpPr>
            <p:cNvPr id="12" name="Rounded Rectangle 11"/>
            <p:cNvSpPr/>
            <p:nvPr/>
          </p:nvSpPr>
          <p:spPr>
            <a:xfrm>
              <a:off x="2017182" y="1052736"/>
              <a:ext cx="8157600" cy="4752528"/>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179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Rule List for Criteria List</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RULES_LIST</a:t>
              </a:r>
              <a:endParaRPr lang="fr-FR" sz="1600" dirty="0"/>
            </a:p>
          </p:txBody>
        </p:sp>
        <p:sp>
          <p:nvSpPr>
            <p:cNvPr id="15" name="TextBox 14"/>
            <p:cNvSpPr txBox="1"/>
            <p:nvPr/>
          </p:nvSpPr>
          <p:spPr>
            <a:xfrm>
              <a:off x="219476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99061"/>
              <a:ext cx="6630534"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PAR=N[|N]</a:t>
              </a:r>
              <a:r>
                <a:rPr lang="en-US" sz="1100" dirty="0"/>
                <a:t>* (by default PAR=60014|60013|60012|60011|60016)</a:t>
              </a:r>
            </a:p>
            <a:p>
              <a:r>
                <a:rPr lang="en-US" sz="1100" dirty="0"/>
                <a:t>where each submitted N indicates a business criterion Id</a:t>
              </a:r>
            </a:p>
            <a:p>
              <a:r>
                <a:rPr lang="en-US" sz="1100" b="1" dirty="0"/>
                <a:t>COUNT=N</a:t>
              </a:r>
              <a:r>
                <a:rPr lang="en-US" sz="1100" dirty="0"/>
                <a:t> (by default COUNT=7)</a:t>
              </a:r>
            </a:p>
            <a:p>
              <a:r>
                <a:rPr lang="en-US" sz="1100" dirty="0"/>
                <a:t>where N is the limit number of shown item ; if COUNT options isn’t indicated, no limit is applied</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063258720"/>
              </p:ext>
            </p:extLst>
          </p:nvPr>
        </p:nvGraphicFramePr>
        <p:xfrm>
          <a:off x="2279575" y="3459162"/>
          <a:ext cx="7632847" cy="2151193"/>
        </p:xfrm>
        <a:graphic>
          <a:graphicData uri="http://schemas.openxmlformats.org/drawingml/2006/table">
            <a:tbl>
              <a:tblPr firstRow="1" bandRow="1">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 Violations</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Total</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grpSp>
        <p:nvGrpSpPr>
          <p:cNvPr id="2" name="Group 1">
            <a:extLst>
              <a:ext uri="{FF2B5EF4-FFF2-40B4-BE49-F238E27FC236}">
                <a16:creationId xmlns:a16="http://schemas.microsoft.com/office/drawing/2014/main" id="{7F1D0067-4D22-40A3-A784-FEF3AC57C288}"/>
              </a:ext>
            </a:extLst>
          </p:cNvPr>
          <p:cNvGrpSpPr/>
          <p:nvPr/>
        </p:nvGrpSpPr>
        <p:grpSpPr>
          <a:xfrm>
            <a:off x="1919536" y="1124744"/>
            <a:ext cx="8421707" cy="4608512"/>
            <a:chOff x="1919536" y="1124744"/>
            <a:chExt cx="8421707" cy="4608512"/>
          </a:xfrm>
        </p:grpSpPr>
        <p:sp>
          <p:nvSpPr>
            <p:cNvPr id="12" name="Rounded Rectangle 11"/>
            <p:cNvSpPr/>
            <p:nvPr/>
          </p:nvSpPr>
          <p:spPr>
            <a:xfrm>
              <a:off x="2017182" y="1124744"/>
              <a:ext cx="8157600" cy="4608512"/>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12474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Criteria List for Business Criteria List</a:t>
              </a:r>
            </a:p>
          </p:txBody>
        </p:sp>
        <p:sp>
          <p:nvSpPr>
            <p:cNvPr id="14" name="TextBox 13"/>
            <p:cNvSpPr txBox="1"/>
            <p:nvPr/>
          </p:nvSpPr>
          <p:spPr>
            <a:xfrm>
              <a:off x="3641930" y="149843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CRITERIA_GRADE</a:t>
              </a:r>
            </a:p>
          </p:txBody>
        </p:sp>
        <p:sp>
          <p:nvSpPr>
            <p:cNvPr id="15" name="TextBox 14"/>
            <p:cNvSpPr txBox="1"/>
            <p:nvPr/>
          </p:nvSpPr>
          <p:spPr>
            <a:xfrm>
              <a:off x="2194766" y="14847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4404" y="1856700"/>
              <a:ext cx="6696839" cy="76944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a:t>
              </a:r>
              <a:r>
                <a:rPr lang="en-US" sz="1100" dirty="0"/>
                <a:t> (by default PAR=60017)</a:t>
              </a:r>
            </a:p>
            <a:p>
              <a:r>
                <a:rPr lang="en-US" sz="1100" dirty="0"/>
                <a:t>where N indicates the business criterion Id</a:t>
              </a:r>
            </a:p>
            <a:p>
              <a:r>
                <a:rPr lang="en-US" sz="1100" b="1"/>
                <a:t>COUNT=N</a:t>
              </a:r>
              <a:r>
                <a:rPr lang="en-US" sz="1100"/>
                <a:t> where </a:t>
              </a:r>
              <a:r>
                <a:rPr lang="en-US" sz="1100" dirty="0"/>
                <a:t>N indicates the limit number of shown items. If this value isn’t indicated, all items will be shown</a:t>
              </a:r>
            </a:p>
          </p:txBody>
        </p:sp>
        <p:sp>
          <p:nvSpPr>
            <p:cNvPr id="17" name="TextBox 16"/>
            <p:cNvSpPr txBox="1"/>
            <p:nvPr/>
          </p:nvSpPr>
          <p:spPr>
            <a:xfrm>
              <a:off x="2611548"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2850446954"/>
              </p:ext>
            </p:extLst>
          </p:nvPr>
        </p:nvGraphicFramePr>
        <p:xfrm>
          <a:off x="3359695" y="2966288"/>
          <a:ext cx="5904657" cy="2531144"/>
        </p:xfrm>
        <a:graphic>
          <a:graphicData uri="http://schemas.openxmlformats.org/drawingml/2006/table">
            <a:tbl>
              <a:tblPr firstRow="1" bandRow="1">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grpSp>
        <p:nvGrpSpPr>
          <p:cNvPr id="2" name="Group 1">
            <a:extLst>
              <a:ext uri="{FF2B5EF4-FFF2-40B4-BE49-F238E27FC236}">
                <a16:creationId xmlns:a16="http://schemas.microsoft.com/office/drawing/2014/main" id="{91B92174-3157-41EB-8410-78091A224BC0}"/>
              </a:ext>
            </a:extLst>
          </p:cNvPr>
          <p:cNvGrpSpPr/>
          <p:nvPr/>
        </p:nvGrpSpPr>
        <p:grpSpPr>
          <a:xfrm>
            <a:off x="1985248" y="1628788"/>
            <a:ext cx="8295582" cy="3960440"/>
            <a:chOff x="1985248" y="1052736"/>
            <a:chExt cx="8295582" cy="3960440"/>
          </a:xfrm>
        </p:grpSpPr>
        <p:sp>
          <p:nvSpPr>
            <p:cNvPr id="12" name="Rounded Rectangle 11"/>
            <p:cNvSpPr/>
            <p:nvPr/>
          </p:nvSpPr>
          <p:spPr>
            <a:xfrm>
              <a:off x="2017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 for top critical violations</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RULE_NAME_DESCRIPTION_TOPCRITVIOL</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690114011"/>
              </p:ext>
            </p:extLst>
          </p:nvPr>
        </p:nvGraphicFramePr>
        <p:xfrm>
          <a:off x="3359696" y="4005052"/>
          <a:ext cx="5472610" cy="864096"/>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8C24C0-7045-4212-A61F-9CF437E7C052}"/>
              </a:ext>
            </a:extLst>
          </p:cNvPr>
          <p:cNvGrpSpPr/>
          <p:nvPr/>
        </p:nvGrpSpPr>
        <p:grpSpPr>
          <a:xfrm>
            <a:off x="1985248" y="1228690"/>
            <a:ext cx="8295582" cy="4576574"/>
            <a:chOff x="1985248" y="1052736"/>
            <a:chExt cx="8295582" cy="4576574"/>
          </a:xfrm>
        </p:grpSpPr>
        <p:sp>
          <p:nvSpPr>
            <p:cNvPr id="12" name="Rounded Rectangle 11"/>
            <p:cNvSpPr/>
            <p:nvPr/>
          </p:nvSpPr>
          <p:spPr>
            <a:xfrm>
              <a:off x="2017182" y="1052736"/>
              <a:ext cx="8157600" cy="4576574"/>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artefacts in violation to a business criteria</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METRIC_TOP_ARTEFACT</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3" name="TextBox 12">
              <a:extLst>
                <a:ext uri="{FF2B5EF4-FFF2-40B4-BE49-F238E27FC236}">
                  <a16:creationId xmlns:a16="http://schemas.microsoft.com/office/drawing/2014/main" id="{AE07C435-459B-4F6E-BA9A-4971FE55BC8E}"/>
                </a:ext>
              </a:extLst>
            </p:cNvPr>
            <p:cNvSpPr txBox="1"/>
            <p:nvPr/>
          </p:nvSpPr>
          <p:spPr>
            <a:xfrm>
              <a:off x="3071664" y="34125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2514067" y="33784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[15]</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222306430"/>
              </p:ext>
            </p:extLst>
          </p:nvPr>
        </p:nvGraphicFramePr>
        <p:xfrm>
          <a:off x="3359696" y="4109010"/>
          <a:ext cx="5472610" cy="864096"/>
        </p:xfrm>
        <a:graphic>
          <a:graphicData uri="http://schemas.openxmlformats.org/drawingml/2006/table">
            <a:tbl>
              <a:tblPr firstRow="1" bandRow="1">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grpSp>
        <p:nvGrpSpPr>
          <p:cNvPr id="2" name="Group 1">
            <a:extLst>
              <a:ext uri="{FF2B5EF4-FFF2-40B4-BE49-F238E27FC236}">
                <a16:creationId xmlns:a16="http://schemas.microsoft.com/office/drawing/2014/main" id="{C72F544A-36FE-46C0-A515-C77D56CAE0BB}"/>
              </a:ext>
            </a:extLst>
          </p:cNvPr>
          <p:cNvGrpSpPr/>
          <p:nvPr/>
        </p:nvGrpSpPr>
        <p:grpSpPr>
          <a:xfrm>
            <a:off x="1943563" y="1340768"/>
            <a:ext cx="8342549" cy="4536504"/>
            <a:chOff x="1943563" y="1340768"/>
            <a:chExt cx="8342549" cy="4536504"/>
          </a:xfrm>
        </p:grpSpPr>
        <p:sp>
          <p:nvSpPr>
            <p:cNvPr id="12" name="Rounded Rectangle 11"/>
            <p:cNvSpPr/>
            <p:nvPr/>
          </p:nvSpPr>
          <p:spPr>
            <a:xfrm>
              <a:off x="2017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3563" y="13882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a:t>
              </a:r>
            </a:p>
          </p:txBody>
        </p:sp>
        <p:sp>
          <p:nvSpPr>
            <p:cNvPr id="14" name="TextBox 13"/>
            <p:cNvSpPr txBox="1"/>
            <p:nvPr/>
          </p:nvSpPr>
          <p:spPr>
            <a:xfrm>
              <a:off x="3655578" y="18001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a:t>
              </a:r>
            </a:p>
          </p:txBody>
        </p:sp>
        <p:sp>
          <p:nvSpPr>
            <p:cNvPr id="15" name="TextBox 14"/>
            <p:cNvSpPr txBox="1"/>
            <p:nvPr/>
          </p:nvSpPr>
          <p:spPr>
            <a:xfrm>
              <a:off x="2208414" y="17864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5578" y="2137124"/>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RULID=N (by default RULID=4670)</a:t>
              </a:r>
            </a:p>
            <a:p>
              <a:r>
                <a:rPr lang="en-US" sz="1200" dirty="0"/>
                <a:t>where N indicates the rule Id</a:t>
              </a:r>
            </a:p>
          </p:txBody>
        </p:sp>
        <p:sp>
          <p:nvSpPr>
            <p:cNvPr id="17" name="TextBox 16"/>
            <p:cNvSpPr txBox="1"/>
            <p:nvPr/>
          </p:nvSpPr>
          <p:spPr>
            <a:xfrm>
              <a:off x="2625196" y="21064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076136605"/>
              </p:ext>
            </p:extLst>
          </p:nvPr>
        </p:nvGraphicFramePr>
        <p:xfrm>
          <a:off x="3431721" y="2996952"/>
          <a:ext cx="5472610" cy="648072"/>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3182042" y="1266649"/>
            <a:ext cx="5827916" cy="475252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F33D66-9DD2-4F19-A526-67FE7F75F555}"/>
              </a:ext>
            </a:extLst>
          </p:cNvPr>
          <p:cNvGrpSpPr/>
          <p:nvPr/>
        </p:nvGrpSpPr>
        <p:grpSpPr>
          <a:xfrm>
            <a:off x="1949623" y="1245722"/>
            <a:ext cx="8394849" cy="4968552"/>
            <a:chOff x="1949623" y="1412776"/>
            <a:chExt cx="8394849" cy="4968552"/>
          </a:xfrm>
        </p:grpSpPr>
        <p:sp>
          <p:nvSpPr>
            <p:cNvPr id="12" name="Rounded Rectangle 11"/>
            <p:cNvSpPr/>
            <p:nvPr/>
          </p:nvSpPr>
          <p:spPr>
            <a:xfrm>
              <a:off x="2017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9623" y="14684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by Technical Criteria</a:t>
              </a:r>
            </a:p>
          </p:txBody>
        </p:sp>
        <p:sp>
          <p:nvSpPr>
            <p:cNvPr id="14" name="TextBox 13"/>
            <p:cNvSpPr txBox="1"/>
            <p:nvPr/>
          </p:nvSpPr>
          <p:spPr>
            <a:xfrm>
              <a:off x="3641912" y="185847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TECHNICAL_CRITERIA_RULES</a:t>
              </a:r>
            </a:p>
          </p:txBody>
        </p:sp>
        <p:sp>
          <p:nvSpPr>
            <p:cNvPr id="15" name="TextBox 14"/>
            <p:cNvSpPr txBox="1"/>
            <p:nvPr/>
          </p:nvSpPr>
          <p:spPr>
            <a:xfrm>
              <a:off x="2194748" y="18448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12" y="2195484"/>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CNT=N</a:t>
              </a:r>
              <a:r>
                <a:rPr lang="en-US" sz="1200" dirty="0"/>
                <a:t> (by default CNT=1)</a:t>
              </a:r>
            </a:p>
            <a:p>
              <a:r>
                <a:rPr lang="en-US" sz="1100" dirty="0"/>
                <a:t>where N indicates the shown rule number ; if this item missed, no limitation will be applied</a:t>
              </a:r>
            </a:p>
            <a:p>
              <a:r>
                <a:rPr lang="en-US" sz="1200" b="1" dirty="0"/>
                <a:t>TCID=N</a:t>
              </a:r>
              <a:r>
                <a:rPr lang="en-US" sz="1200" dirty="0"/>
                <a:t> (by default TCID=61001)</a:t>
              </a:r>
            </a:p>
            <a:p>
              <a:r>
                <a:rPr lang="en-US" sz="1100" dirty="0"/>
                <a:t>where N indicates the technical criterion Id</a:t>
              </a:r>
            </a:p>
            <a:p>
              <a:r>
                <a:rPr lang="en-US" sz="1200" b="1" dirty="0"/>
                <a:t>BZID=N</a:t>
              </a:r>
              <a:r>
                <a:rPr lang="en-US" sz="1200" dirty="0"/>
                <a:t> (by default BZID=60016)</a:t>
              </a:r>
            </a:p>
            <a:p>
              <a:r>
                <a:rPr lang="en-US" sz="1100" dirty="0"/>
                <a:t>where N indicates the business criterion Id</a:t>
              </a:r>
            </a:p>
          </p:txBody>
        </p:sp>
        <p:sp>
          <p:nvSpPr>
            <p:cNvPr id="17" name="TextBox 16"/>
            <p:cNvSpPr txBox="1"/>
            <p:nvPr/>
          </p:nvSpPr>
          <p:spPr>
            <a:xfrm>
              <a:off x="2611530" y="21647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593083" y="3933056"/>
              <a:ext cx="120007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Behavior :</a:t>
              </a:r>
            </a:p>
          </p:txBody>
        </p:sp>
        <p:sp>
          <p:nvSpPr>
            <p:cNvPr id="10" name="TextBox 9"/>
            <p:cNvSpPr txBox="1"/>
            <p:nvPr/>
          </p:nvSpPr>
          <p:spPr>
            <a:xfrm>
              <a:off x="3713938" y="3967176"/>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If no new violation appeared on rule, rule description is not loaded</a:t>
              </a:r>
            </a:p>
          </p:txBody>
        </p:sp>
      </p:grpSp>
      <p:sp>
        <p:nvSpPr>
          <p:cNvPr id="24" name="Title 1"/>
          <p:cNvSpPr>
            <a:spLocks noGrp="1"/>
          </p:cNvSpPr>
          <p:nvPr>
            <p:ph type="title"/>
          </p:nvPr>
        </p:nvSpPr>
        <p:spPr/>
        <p:txBody>
          <a:bodyPr>
            <a:normAutofit/>
          </a:bodyPr>
          <a:lstStyle/>
          <a:p>
            <a:r>
              <a:rPr lang="fr-FR" dirty="0"/>
              <a:t>PowerPoint Templates – Tables – [17]</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4262074696"/>
              </p:ext>
            </p:extLst>
          </p:nvPr>
        </p:nvGraphicFramePr>
        <p:xfrm>
          <a:off x="2279575" y="4702106"/>
          <a:ext cx="7560840" cy="647700"/>
        </p:xfrm>
        <a:graphic>
          <a:graphicData uri="http://schemas.openxmlformats.org/drawingml/2006/table">
            <a:tbl>
              <a:tblPr firstRow="1" bandRow="1">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C48606-C499-4224-B8FF-218BA6899E8A}"/>
              </a:ext>
            </a:extLst>
          </p:cNvPr>
          <p:cNvGrpSpPr/>
          <p:nvPr/>
        </p:nvGrpSpPr>
        <p:grpSpPr>
          <a:xfrm>
            <a:off x="1920294" y="1124744"/>
            <a:ext cx="8352170" cy="5184576"/>
            <a:chOff x="1920294" y="1268760"/>
            <a:chExt cx="8352170" cy="5184576"/>
          </a:xfrm>
        </p:grpSpPr>
        <p:sp>
          <p:nvSpPr>
            <p:cNvPr id="12" name="Rounded Rectangle 11"/>
            <p:cNvSpPr/>
            <p:nvPr/>
          </p:nvSpPr>
          <p:spPr>
            <a:xfrm>
              <a:off x="2017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20294" y="13609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a:t>
              </a:r>
              <a:r>
                <a:rPr lang="en-US" sz="1600" dirty="0"/>
                <a:t>Riskiest</a:t>
              </a:r>
              <a:r>
                <a:rPr lang="fr-FR" sz="1600" dirty="0"/>
                <a:t> Transactions</a:t>
              </a:r>
            </a:p>
          </p:txBody>
        </p:sp>
        <p:sp>
          <p:nvSpPr>
            <p:cNvPr id="14" name="TextBox 13"/>
            <p:cNvSpPr txBox="1"/>
            <p:nvPr/>
          </p:nvSpPr>
          <p:spPr>
            <a:xfrm>
              <a:off x="3641930" y="178646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TOP_RISKIEST_TRANSACTIONS</a:t>
              </a:r>
            </a:p>
          </p:txBody>
        </p:sp>
        <p:sp>
          <p:nvSpPr>
            <p:cNvPr id="15" name="TextBox 14"/>
            <p:cNvSpPr txBox="1"/>
            <p:nvPr/>
          </p:nvSpPr>
          <p:spPr>
            <a:xfrm>
              <a:off x="2194766" y="17728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66536"/>
              <a:ext cx="6630534" cy="8002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SRC=PERF|ROB|SEC (by default SRC=PERF)</a:t>
              </a:r>
            </a:p>
            <a:p>
              <a:r>
                <a:rPr lang="en-US" sz="1100" dirty="0"/>
                <a:t>Indicates the transaction type where top riskiest transactions will be searched</a:t>
              </a:r>
              <a:endParaRPr lang="en-US" sz="1200" dirty="0"/>
            </a:p>
            <a:p>
              <a:r>
                <a:rPr lang="en-US" sz="1200" dirty="0"/>
                <a:t>COUNT=N (by default COUNT=10)</a:t>
              </a:r>
            </a:p>
            <a:p>
              <a:r>
                <a:rPr lang="en-US" sz="1100" dirty="0"/>
                <a:t>where N indicates the top N number (default value = 10)</a:t>
              </a:r>
            </a:p>
          </p:txBody>
        </p:sp>
        <p:sp>
          <p:nvSpPr>
            <p:cNvPr id="17" name="TextBox 16"/>
            <p:cNvSpPr txBox="1"/>
            <p:nvPr/>
          </p:nvSpPr>
          <p:spPr>
            <a:xfrm>
              <a:off x="2611548" y="213584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8AE1388-9792-463E-97E4-BA7030AA2A20}"/>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[18]</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83543688"/>
              </p:ext>
            </p:extLst>
          </p:nvPr>
        </p:nvGraphicFramePr>
        <p:xfrm>
          <a:off x="2711625" y="3573016"/>
          <a:ext cx="6768753" cy="1866518"/>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0197AF-564C-4F05-9B91-0134DE344002}"/>
              </a:ext>
            </a:extLst>
          </p:cNvPr>
          <p:cNvGrpSpPr/>
          <p:nvPr/>
        </p:nvGrpSpPr>
        <p:grpSpPr>
          <a:xfrm>
            <a:off x="1892240" y="1290246"/>
            <a:ext cx="8349160" cy="4608512"/>
            <a:chOff x="1892240" y="980728"/>
            <a:chExt cx="8349160" cy="4608512"/>
          </a:xfrm>
        </p:grpSpPr>
        <p:sp>
          <p:nvSpPr>
            <p:cNvPr id="12" name="Rounded Rectangle 11"/>
            <p:cNvSpPr/>
            <p:nvPr/>
          </p:nvSpPr>
          <p:spPr>
            <a:xfrm>
              <a:off x="2003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Riskiest Components</a:t>
              </a:r>
            </a:p>
          </p:txBody>
        </p:sp>
        <p:sp>
          <p:nvSpPr>
            <p:cNvPr id="14" name="TextBox 13"/>
            <p:cNvSpPr txBox="1"/>
            <p:nvPr/>
          </p:nvSpPr>
          <p:spPr>
            <a:xfrm>
              <a:off x="3610866" y="14574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TOP_RISKIEST_COMPONENTS</a:t>
              </a:r>
            </a:p>
          </p:txBody>
        </p:sp>
        <p:sp>
          <p:nvSpPr>
            <p:cNvPr id="15" name="TextBox 14"/>
            <p:cNvSpPr txBox="1"/>
            <p:nvPr/>
          </p:nvSpPr>
          <p:spPr>
            <a:xfrm>
              <a:off x="2163702" y="14574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0866" y="1835444"/>
              <a:ext cx="6630534" cy="12772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SRC=PERF|ROB|SEC</a:t>
              </a:r>
            </a:p>
            <a:p>
              <a:r>
                <a:rPr lang="en-US" sz="1100" dirty="0"/>
                <a:t>(by default SRC=PERF) indicates the searched business criterion type</a:t>
              </a:r>
            </a:p>
            <a:p>
              <a:r>
                <a:rPr lang="en-US" sz="1100" dirty="0"/>
                <a:t>MOD=N (by default MOD is null)</a:t>
              </a:r>
            </a:p>
            <a:p>
              <a:r>
                <a:rPr lang="en-US" sz="1100" dirty="0"/>
                <a:t>where N indicates that the searched result will be applied on the module identified by this id and on the entire snapshot if this value isn’t indicated</a:t>
              </a:r>
            </a:p>
            <a:p>
              <a:r>
                <a:rPr lang="en-US" sz="1100" dirty="0"/>
                <a:t>COUNT=N (by default COUNT=5)</a:t>
              </a:r>
            </a:p>
            <a:p>
              <a:r>
                <a:rPr lang="en-US" sz="1100" dirty="0"/>
                <a:t>where N indicates the top N number (default value = 10)</a:t>
              </a:r>
            </a:p>
          </p:txBody>
        </p:sp>
        <p:sp>
          <p:nvSpPr>
            <p:cNvPr id="17" name="TextBox 16"/>
            <p:cNvSpPr txBox="1"/>
            <p:nvPr/>
          </p:nvSpPr>
          <p:spPr>
            <a:xfrm>
              <a:off x="258048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8ADD936D-EE52-413E-BB40-BE781A3C9B91}"/>
                </a:ext>
              </a:extLst>
            </p:cNvPr>
            <p:cNvSpPr txBox="1"/>
            <p:nvPr/>
          </p:nvSpPr>
          <p:spPr>
            <a:xfrm>
              <a:off x="3071664" y="362862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2514067" y="359450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Autofit/>
          </a:bodyPr>
          <a:lstStyle/>
          <a:p>
            <a:pPr algn="l"/>
            <a:r>
              <a:rPr lang="fr-FR" dirty="0"/>
              <a:t>PowerPoint Templates – Tables [19]</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3933852896"/>
              </p:ext>
            </p:extLst>
          </p:nvPr>
        </p:nvGraphicFramePr>
        <p:xfrm>
          <a:off x="2711625" y="4458598"/>
          <a:ext cx="6768753" cy="1025649"/>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436E4F-5AC0-4ECD-AB86-4A30F940F853}"/>
              </a:ext>
            </a:extLst>
          </p:cNvPr>
          <p:cNvGrpSpPr/>
          <p:nvPr/>
        </p:nvGrpSpPr>
        <p:grpSpPr>
          <a:xfrm>
            <a:off x="1964248" y="1196752"/>
            <a:ext cx="8399984" cy="4729263"/>
            <a:chOff x="1964248" y="1196752"/>
            <a:chExt cx="8399984" cy="4729263"/>
          </a:xfrm>
        </p:grpSpPr>
        <p:sp>
          <p:nvSpPr>
            <p:cNvPr id="12" name="Rounded Rectangle 11"/>
            <p:cNvSpPr/>
            <p:nvPr/>
          </p:nvSpPr>
          <p:spPr>
            <a:xfrm>
              <a:off x="2017182" y="1196752"/>
              <a:ext cx="8157600" cy="4729263"/>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4248" y="123769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Action Plans</a:t>
              </a:r>
            </a:p>
          </p:txBody>
        </p:sp>
        <p:sp>
          <p:nvSpPr>
            <p:cNvPr id="14" name="TextBox 13"/>
            <p:cNvSpPr txBox="1"/>
            <p:nvPr/>
          </p:nvSpPr>
          <p:spPr>
            <a:xfrm>
              <a:off x="3713938" y="16560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ACTION_PLANS</a:t>
              </a:r>
            </a:p>
          </p:txBody>
        </p:sp>
        <p:sp>
          <p:nvSpPr>
            <p:cNvPr id="15" name="TextBox 14"/>
            <p:cNvSpPr txBox="1"/>
            <p:nvPr/>
          </p:nvSpPr>
          <p:spPr>
            <a:xfrm>
              <a:off x="2193356"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33698" y="2043057"/>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none</a:t>
              </a:r>
            </a:p>
          </p:txBody>
        </p:sp>
        <p:sp>
          <p:nvSpPr>
            <p:cNvPr id="17" name="TextBox 16"/>
            <p:cNvSpPr txBox="1"/>
            <p:nvPr/>
          </p:nvSpPr>
          <p:spPr>
            <a:xfrm>
              <a:off x="2607780" y="202601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20E43597-F58A-43A8-B6C0-CCFD4CC59B74}"/>
                </a:ext>
              </a:extLst>
            </p:cNvPr>
            <p:cNvSpPr txBox="1"/>
            <p:nvPr/>
          </p:nvSpPr>
          <p:spPr>
            <a:xfrm>
              <a:off x="3071664" y="28150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2514067" y="27809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[20]</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276043103"/>
              </p:ext>
            </p:extLst>
          </p:nvPr>
        </p:nvGraphicFramePr>
        <p:xfrm>
          <a:off x="2783651" y="3486120"/>
          <a:ext cx="6768753" cy="1956435"/>
        </p:xfrm>
        <a:graphic>
          <a:graphicData uri="http://schemas.openxmlformats.org/drawingml/2006/table">
            <a:tbl>
              <a:tblPr firstRow="1" bandRow="1">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9990AE-15F5-4135-B784-B821F98C7B26}"/>
              </a:ext>
            </a:extLst>
          </p:cNvPr>
          <p:cNvGrpSpPr/>
          <p:nvPr/>
        </p:nvGrpSpPr>
        <p:grpSpPr>
          <a:xfrm>
            <a:off x="410925" y="3786161"/>
            <a:ext cx="11300429" cy="2680114"/>
            <a:chOff x="1964248" y="3600312"/>
            <a:chExt cx="11300429" cy="2680114"/>
          </a:xfrm>
        </p:grpSpPr>
        <p:sp>
          <p:nvSpPr>
            <p:cNvPr id="27" name="Rounded Rectangle 26"/>
            <p:cNvSpPr/>
            <p:nvPr/>
          </p:nvSpPr>
          <p:spPr>
            <a:xfrm>
              <a:off x="2052095" y="3616129"/>
              <a:ext cx="11212582" cy="2664297"/>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6003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20" name="TextBox 19"/>
            <p:cNvSpPr txBox="1"/>
            <p:nvPr/>
          </p:nvSpPr>
          <p:spPr>
            <a:xfrm>
              <a:off x="3608351" y="3960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21" name="TextBox 20"/>
            <p:cNvSpPr txBox="1"/>
            <p:nvPr/>
          </p:nvSpPr>
          <p:spPr>
            <a:xfrm>
              <a:off x="2161187" y="3933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180512" y="4265425"/>
              <a:ext cx="2964017"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PAR = distribution id</a:t>
              </a:r>
            </a:p>
            <a:p>
              <a:r>
                <a:rPr lang="fr-FR" sz="1200" dirty="0"/>
                <a:t>MODULES=Y or N </a:t>
              </a:r>
              <a:r>
                <a:rPr lang="fr-FR" sz="1000" dirty="0"/>
                <a:t>(N by default)</a:t>
              </a:r>
              <a:endParaRPr lang="fr-FR" sz="1200" dirty="0"/>
            </a:p>
            <a:p>
              <a:r>
                <a:rPr lang="fr-FR" sz="1200" dirty="0"/>
                <a:t>TECHNOLOGIES=Y or N </a:t>
              </a:r>
              <a:r>
                <a:rPr lang="fr-FR" sz="1000" dirty="0"/>
                <a:t>(N by default)</a:t>
              </a:r>
              <a:endParaRPr lang="fr-FR" sz="1800" dirty="0"/>
            </a:p>
          </p:txBody>
        </p:sp>
        <p:sp>
          <p:nvSpPr>
            <p:cNvPr id="23" name="TextBox 22"/>
            <p:cNvSpPr txBox="1"/>
            <p:nvPr/>
          </p:nvSpPr>
          <p:spPr>
            <a:xfrm>
              <a:off x="2150130" y="422108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2465557" y="5532993"/>
              <a:ext cx="3096344"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3071664" y="5034697"/>
              <a:ext cx="1972206"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2625570" y="5000578"/>
              <a:ext cx="530915" cy="2308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900" dirty="0"/>
                <a:t>Note :</a:t>
              </a:r>
            </a:p>
          </p:txBody>
        </p:sp>
      </p:grpSp>
      <p:grpSp>
        <p:nvGrpSpPr>
          <p:cNvPr id="2" name="Group 1">
            <a:extLst>
              <a:ext uri="{FF2B5EF4-FFF2-40B4-BE49-F238E27FC236}">
                <a16:creationId xmlns:a16="http://schemas.microsoft.com/office/drawing/2014/main" id="{736E738D-4B34-4F54-B940-E0181421B750}"/>
              </a:ext>
            </a:extLst>
          </p:cNvPr>
          <p:cNvGrpSpPr/>
          <p:nvPr/>
        </p:nvGrpSpPr>
        <p:grpSpPr>
          <a:xfrm>
            <a:off x="1138272" y="1031053"/>
            <a:ext cx="9985248" cy="2664296"/>
            <a:chOff x="1919536" y="836712"/>
            <a:chExt cx="9985248" cy="2664296"/>
          </a:xfrm>
        </p:grpSpPr>
        <p:sp>
          <p:nvSpPr>
            <p:cNvPr id="12" name="Rounded Rectangle 11"/>
            <p:cNvSpPr/>
            <p:nvPr/>
          </p:nvSpPr>
          <p:spPr>
            <a:xfrm>
              <a:off x="2017181" y="836712"/>
              <a:ext cx="9887603"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Complexity Distribution</a:t>
              </a:r>
            </a:p>
          </p:txBody>
        </p:sp>
        <p:sp>
          <p:nvSpPr>
            <p:cNvPr id="14" name="TextBox 13"/>
            <p:cNvSpPr txBox="1"/>
            <p:nvPr/>
          </p:nvSpPr>
          <p:spPr>
            <a:xfrm>
              <a:off x="3641930" y="12376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15" name="TextBox 14"/>
            <p:cNvSpPr txBox="1"/>
            <p:nvPr/>
          </p:nvSpPr>
          <p:spPr>
            <a:xfrm>
              <a:off x="2194766" y="122404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515473"/>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11548" y="151208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7464152" y="980367"/>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6856120" y="956369"/>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[21]</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943209628"/>
              </p:ext>
            </p:extLst>
          </p:nvPr>
        </p:nvGraphicFramePr>
        <p:xfrm>
          <a:off x="4145152" y="1802353"/>
          <a:ext cx="6738322" cy="1685925"/>
        </p:xfrm>
        <a:graphic>
          <a:graphicData uri="http://schemas.openxmlformats.org/drawingml/2006/table">
            <a:tbl>
              <a:tblPr firstRow="1" bandRow="1">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379563428"/>
              </p:ext>
            </p:extLst>
          </p:nvPr>
        </p:nvGraphicFramePr>
        <p:xfrm>
          <a:off x="4579102" y="4381886"/>
          <a:ext cx="6938607" cy="1685925"/>
        </p:xfrm>
        <a:graphic>
          <a:graphicData uri="http://schemas.openxmlformats.org/drawingml/2006/table">
            <a:tbl>
              <a:tblPr firstRow="1" bandRow="1">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
        <p:nvSpPr>
          <p:cNvPr id="4" name="TextBox 3">
            <a:extLst>
              <a:ext uri="{FF2B5EF4-FFF2-40B4-BE49-F238E27FC236}">
                <a16:creationId xmlns:a16="http://schemas.microsoft.com/office/drawing/2014/main" id="{2CBF5F0F-DCBB-4C02-AA32-79E46CBA7FF9}"/>
              </a:ext>
            </a:extLst>
          </p:cNvPr>
          <p:cNvSpPr txBox="1"/>
          <p:nvPr/>
        </p:nvSpPr>
        <p:spPr>
          <a:xfrm>
            <a:off x="10067831" y="3841739"/>
            <a:ext cx="1451295" cy="352579"/>
          </a:xfrm>
          <a:prstGeom prst="rect">
            <a:avLst/>
          </a:prstGeom>
        </p:spPr>
        <p:txBody>
          <a:bodyPr vert="horz" wrap="square" lIns="91440" tIns="45720" rIns="91440" bIns="45720" rtlCol="0" anchor="t">
            <a:noAutofit/>
          </a:bodyPr>
          <a:lstStyle/>
          <a:p>
            <a:r>
              <a:rPr lang="en-US" b="1" dirty="0">
                <a:solidFill>
                  <a:srgbClr val="FF0000"/>
                </a:solidFill>
              </a:rPr>
              <a:t>UPDATED</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B2996F0-E672-4799-924C-A8F3AE344FA0}"/>
              </a:ext>
            </a:extLst>
          </p:cNvPr>
          <p:cNvGrpSpPr/>
          <p:nvPr/>
        </p:nvGrpSpPr>
        <p:grpSpPr>
          <a:xfrm>
            <a:off x="1964248" y="3717032"/>
            <a:ext cx="8321864" cy="2520280"/>
            <a:chOff x="1964248" y="3717032"/>
            <a:chExt cx="8321864" cy="2520280"/>
          </a:xfrm>
        </p:grpSpPr>
        <p:sp>
          <p:nvSpPr>
            <p:cNvPr id="27" name="Rounded Rectangle 26"/>
            <p:cNvSpPr/>
            <p:nvPr/>
          </p:nvSpPr>
          <p:spPr>
            <a:xfrm>
              <a:off x="2018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80268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Distribution</a:t>
              </a:r>
            </a:p>
          </p:txBody>
        </p:sp>
        <p:sp>
          <p:nvSpPr>
            <p:cNvPr id="20" name="TextBox 19"/>
            <p:cNvSpPr txBox="1"/>
            <p:nvPr/>
          </p:nvSpPr>
          <p:spPr>
            <a:xfrm>
              <a:off x="3641930" y="42173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CAST_HIGH_DISTRIBUTION</a:t>
              </a:r>
            </a:p>
          </p:txBody>
        </p:sp>
        <p:sp>
          <p:nvSpPr>
            <p:cNvPr id="21" name="TextBox 20"/>
            <p:cNvSpPr txBox="1"/>
            <p:nvPr/>
          </p:nvSpPr>
          <p:spPr>
            <a:xfrm>
              <a:off x="2194766" y="41900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5578" y="4570359"/>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PAR = distribution id</a:t>
              </a:r>
            </a:p>
          </p:txBody>
        </p:sp>
        <p:sp>
          <p:nvSpPr>
            <p:cNvPr id="23" name="TextBox 22"/>
            <p:cNvSpPr txBox="1"/>
            <p:nvPr/>
          </p:nvSpPr>
          <p:spPr>
            <a:xfrm>
              <a:off x="2611548" y="455331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7176120" y="3903440"/>
              <a:ext cx="2880320"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3071664" y="492476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2514067" y="489064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pSp>
        <p:nvGrpSpPr>
          <p:cNvPr id="2" name="Group 1">
            <a:extLst>
              <a:ext uri="{FF2B5EF4-FFF2-40B4-BE49-F238E27FC236}">
                <a16:creationId xmlns:a16="http://schemas.microsoft.com/office/drawing/2014/main" id="{E9F6D119-E814-45C5-B1F5-7551C85A224E}"/>
              </a:ext>
            </a:extLst>
          </p:cNvPr>
          <p:cNvGrpSpPr/>
          <p:nvPr/>
        </p:nvGrpSpPr>
        <p:grpSpPr>
          <a:xfrm>
            <a:off x="1991544" y="980728"/>
            <a:ext cx="8424936" cy="2520280"/>
            <a:chOff x="1991544" y="980728"/>
            <a:chExt cx="8424936" cy="2520280"/>
          </a:xfrm>
        </p:grpSpPr>
        <p:sp>
          <p:nvSpPr>
            <p:cNvPr id="12" name="Rounded Rectangle 11"/>
            <p:cNvSpPr/>
            <p:nvPr/>
          </p:nvSpPr>
          <p:spPr>
            <a:xfrm>
              <a:off x="2017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91544" y="1008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Complexity</a:t>
              </a:r>
            </a:p>
          </p:txBody>
        </p:sp>
        <p:sp>
          <p:nvSpPr>
            <p:cNvPr id="14" name="TextBox 13"/>
            <p:cNvSpPr txBox="1"/>
            <p:nvPr/>
          </p:nvSpPr>
          <p:spPr>
            <a:xfrm>
              <a:off x="3678776" y="14537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CAST_HIGH_COMPLEXITY</a:t>
              </a:r>
            </a:p>
          </p:txBody>
        </p:sp>
        <p:sp>
          <p:nvSpPr>
            <p:cNvPr id="15" name="TextBox 14"/>
            <p:cNvSpPr txBox="1"/>
            <p:nvPr/>
          </p:nvSpPr>
          <p:spPr>
            <a:xfrm>
              <a:off x="2231612" y="144007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85946" y="17765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3743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7760568" y="1763524"/>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7152536" y="1739526"/>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[22]</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22474382"/>
              </p:ext>
            </p:extLst>
          </p:nvPr>
        </p:nvGraphicFramePr>
        <p:xfrm>
          <a:off x="3071664" y="2471172"/>
          <a:ext cx="6272952" cy="674370"/>
        </p:xfrm>
        <a:graphic>
          <a:graphicData uri="http://schemas.openxmlformats.org/drawingml/2006/table">
            <a:tbl>
              <a:tblPr firstRow="1" bandRow="1">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206823754"/>
              </p:ext>
            </p:extLst>
          </p:nvPr>
        </p:nvGraphicFramePr>
        <p:xfrm>
          <a:off x="3155703" y="5351492"/>
          <a:ext cx="6252666" cy="674370"/>
        </p:xfrm>
        <a:graphic>
          <a:graphicData uri="http://schemas.openxmlformats.org/drawingml/2006/table">
            <a:tbl>
              <a:tblPr firstRow="1" bandRow="1">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grpSp>
        <p:nvGrpSpPr>
          <p:cNvPr id="3" name="Group 2">
            <a:extLst>
              <a:ext uri="{FF2B5EF4-FFF2-40B4-BE49-F238E27FC236}">
                <a16:creationId xmlns:a16="http://schemas.microsoft.com/office/drawing/2014/main" id="{6C897E11-7D32-484C-95AF-9BF6D05C31D7}"/>
              </a:ext>
            </a:extLst>
          </p:cNvPr>
          <p:cNvGrpSpPr/>
          <p:nvPr/>
        </p:nvGrpSpPr>
        <p:grpSpPr>
          <a:xfrm>
            <a:off x="1913240" y="1209328"/>
            <a:ext cx="8503240" cy="4896544"/>
            <a:chOff x="1913240" y="980728"/>
            <a:chExt cx="8503240" cy="4896544"/>
          </a:xfrm>
        </p:grpSpPr>
        <p:sp>
          <p:nvSpPr>
            <p:cNvPr id="5" name="Rounded Rectangle 4"/>
            <p:cNvSpPr/>
            <p:nvPr/>
          </p:nvSpPr>
          <p:spPr>
            <a:xfrm>
              <a:off x="2017200" y="980728"/>
              <a:ext cx="8157600" cy="4896544"/>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3240" y="980728"/>
              <a:ext cx="850324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Health Factor Score by Modules &amp; Evolution on Previous version</a:t>
              </a:r>
            </a:p>
          </p:txBody>
        </p:sp>
        <p:sp>
          <p:nvSpPr>
            <p:cNvPr id="7" name="TextBox 6"/>
            <p:cNvSpPr txBox="1"/>
            <p:nvPr/>
          </p:nvSpPr>
          <p:spPr>
            <a:xfrm>
              <a:off x="3620746" y="142642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HF_BY_MODULE</a:t>
              </a:r>
            </a:p>
          </p:txBody>
        </p:sp>
        <p:sp>
          <p:nvSpPr>
            <p:cNvPr id="8" name="TextBox 7"/>
            <p:cNvSpPr txBox="1"/>
            <p:nvPr/>
          </p:nvSpPr>
          <p:spPr>
            <a:xfrm>
              <a:off x="2173582"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01243" y="1807001"/>
              <a:ext cx="6696839"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0" name="TextBox 9"/>
            <p:cNvSpPr txBox="1"/>
            <p:nvPr/>
          </p:nvSpPr>
          <p:spPr>
            <a:xfrm>
              <a:off x="259036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3281290425"/>
              </p:ext>
            </p:extLst>
          </p:nvPr>
        </p:nvGraphicFramePr>
        <p:xfrm>
          <a:off x="2569072" y="2740165"/>
          <a:ext cx="7127330" cy="3123932"/>
        </p:xfrm>
        <a:graphic>
          <a:graphicData uri="http://schemas.openxmlformats.org/drawingml/2006/table">
            <a:tbl>
              <a:tblPr firstRow="1" bandRow="1">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326BE2-33C5-4A86-B695-76450FA9801F}"/>
              </a:ext>
            </a:extLst>
          </p:cNvPr>
          <p:cNvGrpSpPr/>
          <p:nvPr/>
        </p:nvGrpSpPr>
        <p:grpSpPr>
          <a:xfrm>
            <a:off x="1919536" y="3933056"/>
            <a:ext cx="8469648" cy="2232248"/>
            <a:chOff x="1919536" y="3933056"/>
            <a:chExt cx="8469648" cy="2232248"/>
          </a:xfrm>
        </p:grpSpPr>
        <p:sp>
          <p:nvSpPr>
            <p:cNvPr id="12" name="Rounded Rectangle 11"/>
            <p:cNvSpPr/>
            <p:nvPr/>
          </p:nvSpPr>
          <p:spPr>
            <a:xfrm>
              <a:off x="1991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8" name="TextBox 17"/>
            <p:cNvSpPr txBox="1"/>
            <p:nvPr/>
          </p:nvSpPr>
          <p:spPr>
            <a:xfrm>
              <a:off x="1919536" y="393305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Grade &amp; Evolution</a:t>
              </a:r>
            </a:p>
          </p:txBody>
        </p:sp>
        <p:sp>
          <p:nvSpPr>
            <p:cNvPr id="19" name="TextBox 18"/>
            <p:cNvSpPr txBox="1"/>
            <p:nvPr/>
          </p:nvSpPr>
          <p:spPr>
            <a:xfrm>
              <a:off x="3732184" y="43476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a:t>
              </a:r>
            </a:p>
          </p:txBody>
        </p:sp>
        <p:sp>
          <p:nvSpPr>
            <p:cNvPr id="20" name="TextBox 19"/>
            <p:cNvSpPr txBox="1"/>
            <p:nvPr/>
          </p:nvSpPr>
          <p:spPr>
            <a:xfrm>
              <a:off x="2189484" y="433404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5" name="TextBox 24"/>
            <p:cNvSpPr txBox="1"/>
            <p:nvPr/>
          </p:nvSpPr>
          <p:spPr>
            <a:xfrm>
              <a:off x="3758650" y="467142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6" name="TextBox 25"/>
            <p:cNvSpPr txBox="1"/>
            <p:nvPr/>
          </p:nvSpPr>
          <p:spPr>
            <a:xfrm>
              <a:off x="2610138" y="468507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3" name="Group 2">
            <a:extLst>
              <a:ext uri="{FF2B5EF4-FFF2-40B4-BE49-F238E27FC236}">
                <a16:creationId xmlns:a16="http://schemas.microsoft.com/office/drawing/2014/main" id="{756029FF-009B-4D3C-89D1-87809832CF35}"/>
              </a:ext>
            </a:extLst>
          </p:cNvPr>
          <p:cNvGrpSpPr/>
          <p:nvPr/>
        </p:nvGrpSpPr>
        <p:grpSpPr>
          <a:xfrm>
            <a:off x="1919536" y="1083854"/>
            <a:ext cx="8374942" cy="2609037"/>
            <a:chOff x="1919536" y="908720"/>
            <a:chExt cx="8374942" cy="2609037"/>
          </a:xfrm>
        </p:grpSpPr>
        <p:sp>
          <p:nvSpPr>
            <p:cNvPr id="6" name="Rounded Rectangle 5"/>
            <p:cNvSpPr/>
            <p:nvPr/>
          </p:nvSpPr>
          <p:spPr>
            <a:xfrm>
              <a:off x="1919536" y="908720"/>
              <a:ext cx="8157600" cy="2609037"/>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4304"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Modules</a:t>
              </a:r>
            </a:p>
          </p:txBody>
        </p:sp>
        <p:sp>
          <p:nvSpPr>
            <p:cNvPr id="14" name="TextBox 13"/>
            <p:cNvSpPr txBox="1"/>
            <p:nvPr/>
          </p:nvSpPr>
          <p:spPr>
            <a:xfrm>
              <a:off x="3663944" y="12824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MODULE_LIST</a:t>
              </a:r>
            </a:p>
          </p:txBody>
        </p:sp>
        <p:sp>
          <p:nvSpPr>
            <p:cNvPr id="15" name="TextBox 14"/>
            <p:cNvSpPr txBox="1"/>
            <p:nvPr/>
          </p:nvSpPr>
          <p:spPr>
            <a:xfrm>
              <a:off x="2203132" y="126876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0296" y="161942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HEADER=SHORT </a:t>
              </a:r>
              <a:r>
                <a:rPr lang="en-US" sz="1200" dirty="0"/>
                <a:t>(by default HEADER=SHORT)</a:t>
              </a:r>
            </a:p>
            <a:p>
              <a:r>
                <a:rPr lang="en-US" sz="1200" dirty="0"/>
                <a:t>Indicates that short headers will be shown, obviously long headers will be shown</a:t>
              </a:r>
            </a:p>
          </p:txBody>
        </p:sp>
        <p:sp>
          <p:nvSpPr>
            <p:cNvPr id="17" name="TextBox 16"/>
            <p:cNvSpPr txBox="1"/>
            <p:nvPr/>
          </p:nvSpPr>
          <p:spPr>
            <a:xfrm>
              <a:off x="2619914" y="158873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graphicFrame>
        <p:nvGraphicFramePr>
          <p:cNvPr id="22" name="Table 17" descr="TABLE;TQI"/>
          <p:cNvGraphicFramePr>
            <a:graphicFrameLocks noGrp="1"/>
          </p:cNvGraphicFramePr>
          <p:nvPr>
            <p:extLst>
              <p:ext uri="{D42A27DB-BD31-4B8C-83A1-F6EECF244321}">
                <p14:modId xmlns:p14="http://schemas.microsoft.com/office/powerpoint/2010/main" val="3358851563"/>
              </p:ext>
            </p:extLst>
          </p:nvPr>
        </p:nvGraphicFramePr>
        <p:xfrm>
          <a:off x="4575858" y="5157192"/>
          <a:ext cx="3248334" cy="353315"/>
        </p:xfrm>
        <a:graphic>
          <a:graphicData uri="http://schemas.openxmlformats.org/drawingml/2006/table">
            <a:tbl>
              <a:tblPr firstRow="1" bandRow="1">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1" name="Table 17" descr="TABLE;MODULE_LIST"/>
          <p:cNvGraphicFramePr>
            <a:graphicFrameLocks noGrp="1"/>
          </p:cNvGraphicFramePr>
          <p:nvPr>
            <p:extLst>
              <p:ext uri="{D42A27DB-BD31-4B8C-83A1-F6EECF244321}">
                <p14:modId xmlns:p14="http://schemas.microsoft.com/office/powerpoint/2010/main" val="2966848300"/>
              </p:ext>
            </p:extLst>
          </p:nvPr>
        </p:nvGraphicFramePr>
        <p:xfrm>
          <a:off x="4655840" y="2564904"/>
          <a:ext cx="3312368" cy="342456"/>
        </p:xfrm>
        <a:graphic>
          <a:graphicData uri="http://schemas.openxmlformats.org/drawingml/2006/table">
            <a:tbl>
              <a:tblPr firstRow="1" bandRow="1">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C6D95A-6B0E-4D12-9799-168383ABA7BA}"/>
              </a:ext>
            </a:extLst>
          </p:cNvPr>
          <p:cNvGrpSpPr/>
          <p:nvPr/>
        </p:nvGrpSpPr>
        <p:grpSpPr>
          <a:xfrm>
            <a:off x="1892240" y="1239810"/>
            <a:ext cx="8338766" cy="4999616"/>
            <a:chOff x="1892240" y="949664"/>
            <a:chExt cx="8338766" cy="4999616"/>
          </a:xfrm>
        </p:grpSpPr>
        <p:sp>
          <p:nvSpPr>
            <p:cNvPr id="6" name="Rounded Rectangle 5"/>
            <p:cNvSpPr/>
            <p:nvPr/>
          </p:nvSpPr>
          <p:spPr>
            <a:xfrm>
              <a:off x="1991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216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by Module &amp; Evolution</a:t>
              </a:r>
            </a:p>
          </p:txBody>
        </p:sp>
        <p:sp>
          <p:nvSpPr>
            <p:cNvPr id="14" name="TextBox 13"/>
            <p:cNvSpPr txBox="1"/>
            <p:nvPr/>
          </p:nvSpPr>
          <p:spPr>
            <a:xfrm>
              <a:off x="3600472" y="1440073"/>
              <a:ext cx="6630534" cy="523220"/>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TQI_BY_MODULE</a:t>
              </a:r>
            </a:p>
            <a:p>
              <a:endParaRPr lang="fr-FR" sz="1400" dirty="0"/>
            </a:p>
          </p:txBody>
        </p:sp>
        <p:sp>
          <p:nvSpPr>
            <p:cNvPr id="15" name="TextBox 14"/>
            <p:cNvSpPr txBox="1"/>
            <p:nvPr/>
          </p:nvSpPr>
          <p:spPr>
            <a:xfrm>
              <a:off x="2153308" y="14264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0472" y="184686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7" name="TextBox 16"/>
            <p:cNvSpPr txBox="1"/>
            <p:nvPr/>
          </p:nvSpPr>
          <p:spPr>
            <a:xfrm>
              <a:off x="2570090" y="18161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263544287"/>
              </p:ext>
            </p:extLst>
          </p:nvPr>
        </p:nvGraphicFramePr>
        <p:xfrm>
          <a:off x="3143673" y="3181913"/>
          <a:ext cx="5786295" cy="1346413"/>
        </p:xfrm>
        <a:graphic>
          <a:graphicData uri="http://schemas.openxmlformats.org/drawingml/2006/table">
            <a:tbl>
              <a:tblPr firstRow="1" bandRow="1">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5D0D6-B78D-4448-B7F3-0DF3B106516E}"/>
              </a:ext>
            </a:extLst>
          </p:cNvPr>
          <p:cNvGrpSpPr/>
          <p:nvPr/>
        </p:nvGrpSpPr>
        <p:grpSpPr>
          <a:xfrm>
            <a:off x="1847528" y="1391290"/>
            <a:ext cx="8487064" cy="4392488"/>
            <a:chOff x="1847528" y="980728"/>
            <a:chExt cx="8487064" cy="4392488"/>
          </a:xfrm>
        </p:grpSpPr>
        <p:sp>
          <p:nvSpPr>
            <p:cNvPr id="6" name="Rounded Rectangle 5"/>
            <p:cNvSpPr/>
            <p:nvPr/>
          </p:nvSpPr>
          <p:spPr>
            <a:xfrm>
              <a:off x="1919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475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Technology distribution by Module</a:t>
              </a:r>
            </a:p>
          </p:txBody>
        </p:sp>
        <p:sp>
          <p:nvSpPr>
            <p:cNvPr id="14" name="TextBox 13"/>
            <p:cNvSpPr txBox="1"/>
            <p:nvPr/>
          </p:nvSpPr>
          <p:spPr>
            <a:xfrm>
              <a:off x="3651810" y="152572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TECHNO_LOC_BY_MODULE</a:t>
              </a:r>
            </a:p>
          </p:txBody>
        </p:sp>
        <p:sp>
          <p:nvSpPr>
            <p:cNvPr id="15" name="TextBox 14"/>
            <p:cNvSpPr txBox="1"/>
            <p:nvPr/>
          </p:nvSpPr>
          <p:spPr>
            <a:xfrm>
              <a:off x="2122758" y="151208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04058" y="187965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555546" y="189330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679652044"/>
              </p:ext>
            </p:extLst>
          </p:nvPr>
        </p:nvGraphicFramePr>
        <p:xfrm>
          <a:off x="2613960" y="2975467"/>
          <a:ext cx="6794408" cy="1690729"/>
        </p:xfrm>
        <a:graphic>
          <a:graphicData uri="http://schemas.openxmlformats.org/drawingml/2006/table">
            <a:tbl>
              <a:tblPr firstRow="1" bandRow="1">
                <a:tableStyleId>{9DCAF9ED-07DC-4A11-8D7F-57B35C25682E}</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Tree>
    <p:extLst>
      <p:ext uri="{BB962C8B-B14F-4D97-AF65-F5344CB8AC3E}">
        <p14:creationId xmlns:p14="http://schemas.microsoft.com/office/powerpoint/2010/main" val="1803842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sp>
        <p:nvSpPr>
          <p:cNvPr id="2" name="Title 1"/>
          <p:cNvSpPr>
            <a:spLocks noGrp="1"/>
          </p:cNvSpPr>
          <p:nvPr>
            <p:ph type="title"/>
          </p:nvPr>
        </p:nvSpPr>
        <p:spPr/>
        <p:txBody>
          <a:bodyPr/>
          <a:lstStyle/>
          <a:p>
            <a:r>
              <a:rPr lang="fr-FR" dirty="0"/>
              <a:t>Powerpoint Templates</a:t>
            </a:r>
          </a:p>
        </p:txBody>
      </p:sp>
      <p:grpSp>
        <p:nvGrpSpPr>
          <p:cNvPr id="7" name="Group 6"/>
          <p:cNvGrpSpPr/>
          <p:nvPr/>
        </p:nvGrpSpPr>
        <p:grpSpPr>
          <a:xfrm>
            <a:off x="4762500" y="4374630"/>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a:ln w="28575">
              <a:solidFill>
                <a:srgbClr val="293C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FE78CED-B494-42D6-914C-5DB54F28E9A9}"/>
              </a:ext>
            </a:extLst>
          </p:cNvPr>
          <p:cNvGrpSpPr/>
          <p:nvPr/>
        </p:nvGrpSpPr>
        <p:grpSpPr>
          <a:xfrm>
            <a:off x="1985248" y="1594520"/>
            <a:ext cx="8433246" cy="4104456"/>
            <a:chOff x="1985248" y="908720"/>
            <a:chExt cx="8433246" cy="4104456"/>
          </a:xfrm>
        </p:grpSpPr>
        <p:sp>
          <p:nvSpPr>
            <p:cNvPr id="6" name="Rounded Rectangle 5"/>
            <p:cNvSpPr/>
            <p:nvPr/>
          </p:nvSpPr>
          <p:spPr>
            <a:xfrm>
              <a:off x="1991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85248"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Statistics about Artifacts – CAST Complexity &amp; Violations</a:t>
              </a:r>
            </a:p>
          </p:txBody>
        </p:sp>
        <p:sp>
          <p:nvSpPr>
            <p:cNvPr id="14" name="TextBox 13"/>
            <p:cNvSpPr txBox="1"/>
            <p:nvPr/>
          </p:nvSpPr>
          <p:spPr>
            <a:xfrm>
              <a:off x="3787960" y="149786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CAST_COMPLEXITY_WITH_VIOL</a:t>
              </a:r>
            </a:p>
          </p:txBody>
        </p:sp>
        <p:sp>
          <p:nvSpPr>
            <p:cNvPr id="15" name="TextBox 14"/>
            <p:cNvSpPr txBox="1"/>
            <p:nvPr/>
          </p:nvSpPr>
          <p:spPr>
            <a:xfrm>
              <a:off x="2231612" y="14705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85946" y="18387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637434" y="185236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3071664" y="245500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2514067" y="242088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416186701"/>
              </p:ext>
            </p:extLst>
          </p:nvPr>
        </p:nvGraphicFramePr>
        <p:xfrm>
          <a:off x="3696650" y="3610745"/>
          <a:ext cx="4199551" cy="1474705"/>
        </p:xfrm>
        <a:graphic>
          <a:graphicData uri="http://schemas.openxmlformats.org/drawingml/2006/table">
            <a:tbl>
              <a:tblPr firstRow="1" bandRow="1">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Tree>
    <p:extLst>
      <p:ext uri="{BB962C8B-B14F-4D97-AF65-F5344CB8AC3E}">
        <p14:creationId xmlns:p14="http://schemas.microsoft.com/office/powerpoint/2010/main" val="4684960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351D38-FC28-4A58-A5FB-FF8B7BE57793}"/>
              </a:ext>
            </a:extLst>
          </p:cNvPr>
          <p:cNvGrpSpPr/>
          <p:nvPr/>
        </p:nvGrpSpPr>
        <p:grpSpPr>
          <a:xfrm>
            <a:off x="1919536" y="1075773"/>
            <a:ext cx="8335638" cy="5301670"/>
            <a:chOff x="1919536" y="908720"/>
            <a:chExt cx="8335638" cy="5301670"/>
          </a:xfrm>
        </p:grpSpPr>
        <p:sp>
          <p:nvSpPr>
            <p:cNvPr id="6" name="Rounded Rectangle 5"/>
            <p:cNvSpPr/>
            <p:nvPr/>
          </p:nvSpPr>
          <p:spPr>
            <a:xfrm>
              <a:off x="1991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Module</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CRITICAL_VIOL_BY_MODULE</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630534"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3880429120"/>
              </p:ext>
            </p:extLst>
          </p:nvPr>
        </p:nvGraphicFramePr>
        <p:xfrm>
          <a:off x="2572970" y="2561019"/>
          <a:ext cx="6809747" cy="3448495"/>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E4B52F-36F3-40FC-B058-3DA424B776AC}"/>
              </a:ext>
            </a:extLst>
          </p:cNvPr>
          <p:cNvGrpSpPr/>
          <p:nvPr/>
        </p:nvGrpSpPr>
        <p:grpSpPr>
          <a:xfrm>
            <a:off x="1919536" y="1497804"/>
            <a:ext cx="8335638" cy="4410626"/>
            <a:chOff x="1919536" y="908720"/>
            <a:chExt cx="8335638" cy="4410626"/>
          </a:xfrm>
        </p:grpSpPr>
        <p:sp>
          <p:nvSpPr>
            <p:cNvPr id="6" name="Rounded Rectangle 5"/>
            <p:cNvSpPr/>
            <p:nvPr/>
          </p:nvSpPr>
          <p:spPr>
            <a:xfrm>
              <a:off x="1991544" y="908720"/>
              <a:ext cx="8157600" cy="441062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33688"/>
              <a:ext cx="830508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to objectives </a:t>
              </a:r>
            </a:p>
          </p:txBody>
        </p:sp>
        <p:sp>
          <p:nvSpPr>
            <p:cNvPr id="14" name="TextBox 13"/>
            <p:cNvSpPr txBox="1"/>
            <p:nvPr/>
          </p:nvSpPr>
          <p:spPr>
            <a:xfrm>
              <a:off x="3624640" y="13544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COMPLIANCE_TO_OBJ_TABLE</a:t>
              </a:r>
            </a:p>
          </p:txBody>
        </p:sp>
        <p:sp>
          <p:nvSpPr>
            <p:cNvPr id="15" name="TextBox 14"/>
            <p:cNvSpPr txBox="1"/>
            <p:nvPr/>
          </p:nvSpPr>
          <p:spPr>
            <a:xfrm>
              <a:off x="2177476" y="13544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76343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HEADER=SHORT (by default HEADER=SHORT)</a:t>
              </a:r>
            </a:p>
          </p:txBody>
        </p:sp>
        <p:sp>
          <p:nvSpPr>
            <p:cNvPr id="17" name="TextBox 16"/>
            <p:cNvSpPr txBox="1"/>
            <p:nvPr/>
          </p:nvSpPr>
          <p:spPr>
            <a:xfrm>
              <a:off x="2594258" y="171909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 name="TextBox 2"/>
            <p:cNvSpPr txBox="1"/>
            <p:nvPr/>
          </p:nvSpPr>
          <p:spPr>
            <a:xfrm>
              <a:off x="2279576" y="4005064"/>
              <a:ext cx="720080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works only if current snapshot and previous snapshot selected are continuous snapshots</a:t>
              </a:r>
            </a:p>
            <a:p>
              <a:r>
                <a:rPr lang="en-US" sz="1200" dirty="0"/>
                <a:t>Objectives corresponds to the number of critical rules in the current snapshot</a:t>
              </a:r>
            </a:p>
            <a:p>
              <a:r>
                <a:rPr lang="en-US" sz="1200" dirty="0"/>
                <a:t>Achievement corresponds to the number of critical rules with no violation for each critical rule</a:t>
              </a:r>
            </a:p>
            <a:p>
              <a:endParaRPr lang="en-US" sz="1200" dirty="0"/>
            </a:p>
          </p:txBody>
        </p:sp>
      </p:gr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4102314714"/>
              </p:ext>
            </p:extLst>
          </p:nvPr>
        </p:nvGraphicFramePr>
        <p:xfrm>
          <a:off x="2958868" y="3056240"/>
          <a:ext cx="6497751" cy="985527"/>
        </p:xfrm>
        <a:graphic>
          <a:graphicData uri="http://schemas.openxmlformats.org/drawingml/2006/table">
            <a:tbl>
              <a:tblPr firstRow="1" bandRow="1">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Tree>
    <p:extLst>
      <p:ext uri="{BB962C8B-B14F-4D97-AF65-F5344CB8AC3E}">
        <p14:creationId xmlns:p14="http://schemas.microsoft.com/office/powerpoint/2010/main" val="14140802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debt Information</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TECHNICAL_DEBT</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207568" y="4182180"/>
              <a:ext cx="720080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current snapshot and previous snapshot selected are not continuous snapshots, results will be the sum of Technical Debt added and Technical Debt removed</a:t>
              </a:r>
            </a:p>
          </p:txBody>
        </p:sp>
      </p:grpSp>
      <p:graphicFrame>
        <p:nvGraphicFramePr>
          <p:cNvPr id="10" name="Table 10" descr="TABLE;TECHNICAL_DEBT;"/>
          <p:cNvGraphicFramePr>
            <a:graphicFrameLocks noGrp="1"/>
          </p:cNvGraphicFramePr>
          <p:nvPr>
            <p:extLst>
              <p:ext uri="{D42A27DB-BD31-4B8C-83A1-F6EECF244321}">
                <p14:modId xmlns:p14="http://schemas.microsoft.com/office/powerpoint/2010/main" val="3895547837"/>
              </p:ext>
            </p:extLst>
          </p:nvPr>
        </p:nvGraphicFramePr>
        <p:xfrm>
          <a:off x="3279322" y="3021666"/>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grpSp>
        <p:nvGrpSpPr>
          <p:cNvPr id="2" name="Group 1">
            <a:extLst>
              <a:ext uri="{FF2B5EF4-FFF2-40B4-BE49-F238E27FC236}">
                <a16:creationId xmlns:a16="http://schemas.microsoft.com/office/drawing/2014/main" id="{30E9D170-D5B5-4097-B1CD-406966E4C602}"/>
              </a:ext>
            </a:extLst>
          </p:cNvPr>
          <p:cNvGrpSpPr/>
          <p:nvPr/>
        </p:nvGrpSpPr>
        <p:grpSpPr>
          <a:xfrm>
            <a:off x="1919536" y="2222281"/>
            <a:ext cx="8317303" cy="2880320"/>
            <a:chOff x="1919536" y="836712"/>
            <a:chExt cx="8317303" cy="2880320"/>
          </a:xfrm>
        </p:grpSpPr>
        <p:sp>
          <p:nvSpPr>
            <p:cNvPr id="33" name="Rounded Rectangle 32"/>
            <p:cNvSpPr/>
            <p:nvPr/>
          </p:nvSpPr>
          <p:spPr>
            <a:xfrm>
              <a:off x="2017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all versions</a:t>
              </a:r>
            </a:p>
          </p:txBody>
        </p:sp>
        <p:sp>
          <p:nvSpPr>
            <p:cNvPr id="36" name="TextBox 35"/>
            <p:cNvSpPr txBox="1"/>
            <p:nvPr/>
          </p:nvSpPr>
          <p:spPr>
            <a:xfrm>
              <a:off x="3575720"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LIST_OF_ALL_VERSIONS</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none</a:t>
              </a:r>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LIST_OF_ALL_VERSIONS"/>
          <p:cNvGraphicFramePr>
            <a:graphicFrameLocks noGrp="1"/>
          </p:cNvGraphicFramePr>
          <p:nvPr>
            <p:extLst>
              <p:ext uri="{D42A27DB-BD31-4B8C-83A1-F6EECF244321}">
                <p14:modId xmlns:p14="http://schemas.microsoft.com/office/powerpoint/2010/main" val="108091944"/>
              </p:ext>
            </p:extLst>
          </p:nvPr>
        </p:nvGraphicFramePr>
        <p:xfrm>
          <a:off x="5051884" y="3607850"/>
          <a:ext cx="2268252" cy="86218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9C23A0-85AC-4BD0-9995-588606C9C688}"/>
              </a:ext>
            </a:extLst>
          </p:cNvPr>
          <p:cNvGrpSpPr/>
          <p:nvPr/>
        </p:nvGrpSpPr>
        <p:grpSpPr>
          <a:xfrm>
            <a:off x="1919536" y="1796743"/>
            <a:ext cx="8335638" cy="3656234"/>
            <a:chOff x="1919536" y="908720"/>
            <a:chExt cx="8335638" cy="3656234"/>
          </a:xfrm>
        </p:grpSpPr>
        <p:sp>
          <p:nvSpPr>
            <p:cNvPr id="6" name="Rounded Rectangle 5"/>
            <p:cNvSpPr/>
            <p:nvPr/>
          </p:nvSpPr>
          <p:spPr>
            <a:xfrm>
              <a:off x="1991544" y="908720"/>
              <a:ext cx="8157600" cy="365623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Application</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CRITICAL_VIOL_BY_APPLICATION</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6"/>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a:p>
              <a:r>
                <a:rPr lang="fr-FR" sz="1400" b="1" dirty="0"/>
                <a:t>SHOW_PREVIOUS=1</a:t>
              </a:r>
              <a:r>
                <a:rPr lang="fr-FR" sz="1400" dirty="0"/>
                <a:t> (by default SHOW_PREVIOUS=0)</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APPLICATION"/>
          <p:cNvGraphicFramePr>
            <a:graphicFrameLocks noGrp="1"/>
          </p:cNvGraphicFramePr>
          <p:nvPr>
            <p:extLst>
              <p:ext uri="{D42A27DB-BD31-4B8C-83A1-F6EECF244321}">
                <p14:modId xmlns:p14="http://schemas.microsoft.com/office/powerpoint/2010/main" val="1621109859"/>
              </p:ext>
            </p:extLst>
          </p:nvPr>
        </p:nvGraphicFramePr>
        <p:xfrm>
          <a:off x="2572970" y="3452928"/>
          <a:ext cx="6809747" cy="666560"/>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38523B-3C52-435E-B012-8EA595B3F21D}"/>
              </a:ext>
            </a:extLst>
          </p:cNvPr>
          <p:cNvGrpSpPr/>
          <p:nvPr/>
        </p:nvGrpSpPr>
        <p:grpSpPr>
          <a:xfrm>
            <a:off x="1919536" y="1374018"/>
            <a:ext cx="8335638" cy="4653224"/>
            <a:chOff x="1919536" y="908720"/>
            <a:chExt cx="8335638" cy="4653224"/>
          </a:xfrm>
        </p:grpSpPr>
        <p:sp>
          <p:nvSpPr>
            <p:cNvPr id="6" name="Rounded Rectangle 5"/>
            <p:cNvSpPr/>
            <p:nvPr/>
          </p:nvSpPr>
          <p:spPr>
            <a:xfrm>
              <a:off x="1991544" y="908720"/>
              <a:ext cx="8157600" cy="465322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Automated Function Points</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IFPUG_FUNCTIONS</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524504"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to </a:t>
              </a:r>
              <a:r>
                <a:rPr lang="fr-FR" sz="1400" dirty="0" err="1"/>
                <a:t>limit</a:t>
              </a:r>
              <a:r>
                <a:rPr lang="fr-FR" sz="1400" dirty="0"/>
                <a:t> </a:t>
              </a:r>
              <a:r>
                <a:rPr lang="fr-FR" sz="1400" dirty="0" err="1"/>
                <a:t>number</a:t>
              </a:r>
              <a:r>
                <a:rPr lang="fr-FR" sz="1400" dirty="0"/>
                <a:t> of items </a:t>
              </a:r>
              <a:r>
                <a:rPr lang="fr-FR" sz="1400" dirty="0" err="1"/>
                <a:t>displayed</a:t>
              </a:r>
              <a:r>
                <a:rPr lang="fr-FR" sz="1400" dirty="0"/>
                <a:t> (by default N=5) – </a:t>
              </a:r>
              <a:r>
                <a:rPr lang="fr-FR" sz="1400" dirty="0" err="1"/>
                <a:t>this</a:t>
              </a:r>
              <a:r>
                <a:rPr lang="fr-FR" sz="1400" dirty="0"/>
                <a:t> </a:t>
              </a:r>
              <a:r>
                <a:rPr lang="fr-FR" sz="1400" dirty="0" err="1"/>
                <a:t>list</a:t>
              </a:r>
              <a:r>
                <a:rPr lang="fr-FR" sz="1400" dirty="0"/>
                <a:t> </a:t>
              </a:r>
              <a:r>
                <a:rPr lang="fr-FR" sz="1400" dirty="0" err="1"/>
                <a:t>will</a:t>
              </a:r>
              <a:r>
                <a:rPr lang="fr-FR" sz="1400" dirty="0"/>
                <a:t> </a:t>
              </a:r>
              <a:r>
                <a:rPr lang="fr-FR" sz="1400" dirty="0" err="1"/>
                <a:t>usually</a:t>
              </a:r>
              <a:r>
                <a:rPr lang="fr-FR" sz="1400" dirty="0"/>
                <a:t> </a:t>
              </a:r>
              <a:r>
                <a:rPr lang="fr-FR" sz="1400" dirty="0" err="1"/>
                <a:t>be</a:t>
              </a:r>
              <a:r>
                <a:rPr lang="fr-FR" sz="1400" dirty="0"/>
                <a:t> </a:t>
              </a:r>
              <a:r>
                <a:rPr lang="fr-FR" sz="1400" dirty="0" err="1"/>
                <a:t>quite</a:t>
              </a:r>
              <a:r>
                <a:rPr lang="fr-FR" sz="1400" dirty="0"/>
                <a:t> large and </a:t>
              </a:r>
              <a:r>
                <a:rPr lang="fr-FR" sz="1400" dirty="0" err="1"/>
                <a:t>will</a:t>
              </a:r>
              <a:r>
                <a:rPr lang="fr-FR" sz="1400" dirty="0"/>
                <a:t> </a:t>
              </a:r>
              <a:r>
                <a:rPr lang="fr-FR" sz="1400" dirty="0" err="1"/>
                <a:t>be</a:t>
              </a:r>
              <a:r>
                <a:rPr lang="fr-FR" sz="1400" dirty="0"/>
                <a:t> best </a:t>
              </a:r>
              <a:r>
                <a:rPr lang="fr-FR" sz="1400" dirty="0" err="1"/>
                <a:t>used</a:t>
              </a:r>
              <a:r>
                <a:rPr lang="fr-FR" sz="1400" dirty="0"/>
                <a:t> in Excel reports</a:t>
              </a:r>
            </a:p>
            <a:p>
              <a:r>
                <a:rPr lang="fr-FR" sz="1400" b="1" dirty="0"/>
                <a:t>TYPE=T</a:t>
              </a:r>
              <a:r>
                <a:rPr lang="fr-FR" sz="1400" dirty="0"/>
                <a:t> to </a:t>
              </a:r>
              <a:r>
                <a:rPr lang="fr-FR" sz="1400" dirty="0" err="1"/>
                <a:t>filter</a:t>
              </a:r>
              <a:r>
                <a:rPr lang="fr-FR" sz="1400" dirty="0"/>
                <a:t> </a:t>
              </a:r>
              <a:r>
                <a:rPr lang="fr-FR" sz="1400" dirty="0" err="1"/>
                <a:t>list</a:t>
              </a:r>
              <a:r>
                <a:rPr lang="fr-FR" sz="1400" dirty="0"/>
                <a:t> by </a:t>
              </a:r>
              <a:r>
                <a:rPr lang="fr-FR" sz="1400" dirty="0" err="1"/>
                <a:t>function</a:t>
              </a:r>
              <a:r>
                <a:rPr lang="fr-FR" sz="1400" dirty="0"/>
                <a:t> types. T </a:t>
              </a:r>
              <a:r>
                <a:rPr lang="fr-FR" sz="1400" dirty="0" err="1"/>
                <a:t>may</a:t>
              </a:r>
              <a:r>
                <a:rPr lang="fr-FR" sz="1400" dirty="0"/>
                <a:t> </a:t>
              </a:r>
              <a:r>
                <a:rPr lang="fr-FR" sz="1400" dirty="0" err="1"/>
                <a:t>be</a:t>
              </a:r>
              <a:r>
                <a:rPr lang="fr-FR" sz="1400" dirty="0"/>
                <a:t> ‘TF’ for </a:t>
              </a:r>
              <a:r>
                <a:rPr lang="fr-FR" sz="1400" dirty="0" err="1"/>
                <a:t>transactional</a:t>
              </a:r>
              <a:r>
                <a:rPr lang="fr-FR" sz="1400" dirty="0"/>
                <a:t> </a:t>
              </a:r>
              <a:r>
                <a:rPr lang="fr-FR" sz="1400" dirty="0" err="1"/>
                <a:t>functions</a:t>
              </a:r>
              <a:r>
                <a:rPr lang="fr-FR" sz="1400" dirty="0"/>
                <a:t>, or ‘DF’ for data </a:t>
              </a:r>
              <a:r>
                <a:rPr lang="fr-FR" sz="1400" dirty="0" err="1"/>
                <a:t>functions</a:t>
              </a:r>
              <a:r>
                <a:rPr lang="fr-FR" sz="1400" dirty="0"/>
                <a:t> (by default no </a:t>
              </a:r>
              <a:r>
                <a:rPr lang="fr-FR" sz="1400" dirty="0" err="1"/>
                <a:t>filtering</a:t>
              </a:r>
              <a:r>
                <a:rPr lang="fr-FR" sz="1400" dirty="0"/>
                <a:t> </a:t>
              </a:r>
              <a:r>
                <a:rPr lang="fr-FR" sz="1400" dirty="0" err="1"/>
                <a:t>will</a:t>
              </a:r>
              <a:r>
                <a:rPr lang="fr-FR" sz="1400" dirty="0"/>
                <a:t> </a:t>
              </a:r>
              <a:r>
                <a:rPr lang="fr-FR" sz="1400" dirty="0" err="1"/>
                <a:t>be</a:t>
              </a:r>
              <a:r>
                <a:rPr lang="fr-FR" sz="1400" dirty="0"/>
                <a:t> </a:t>
              </a:r>
              <a:r>
                <a:rPr lang="fr-FR" sz="1400" dirty="0" err="1"/>
                <a:t>applied</a:t>
              </a:r>
              <a:r>
                <a:rPr lang="fr-FR" sz="1400" dirty="0"/>
                <a: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CBE7E57-9999-4619-B071-E82DC7BAB299}"/>
                </a:ext>
              </a:extLst>
            </p:cNvPr>
            <p:cNvSpPr txBox="1"/>
            <p:nvPr/>
          </p:nvSpPr>
          <p:spPr>
            <a:xfrm>
              <a:off x="3071664" y="370063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2514067" y="366651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1286820536"/>
              </p:ext>
            </p:extLst>
          </p:nvPr>
        </p:nvGraphicFramePr>
        <p:xfrm>
          <a:off x="2279577" y="4791152"/>
          <a:ext cx="7560839" cy="888429"/>
        </p:xfrm>
        <a:graphic>
          <a:graphicData uri="http://schemas.openxmlformats.org/drawingml/2006/table">
            <a:tbl>
              <a:tblPr firstRow="1" bandRow="1">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dirty="0">
                          <a:effectLst/>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Tree>
    <p:extLst>
      <p:ext uri="{BB962C8B-B14F-4D97-AF65-F5344CB8AC3E}">
        <p14:creationId xmlns:p14="http://schemas.microsoft.com/office/powerpoint/2010/main" val="39552299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368F1E7-B789-4C83-895F-A60CB3825787}"/>
              </a:ext>
            </a:extLst>
          </p:cNvPr>
          <p:cNvGrpSpPr/>
          <p:nvPr/>
        </p:nvGrpSpPr>
        <p:grpSpPr>
          <a:xfrm>
            <a:off x="1955882" y="1276500"/>
            <a:ext cx="8343878" cy="4823865"/>
            <a:chOff x="1955882" y="908720"/>
            <a:chExt cx="8343878" cy="4823865"/>
          </a:xfrm>
        </p:grpSpPr>
        <p:sp>
          <p:nvSpPr>
            <p:cNvPr id="6" name="Rounded Rectangle 5"/>
            <p:cNvSpPr/>
            <p:nvPr/>
          </p:nvSpPr>
          <p:spPr>
            <a:xfrm>
              <a:off x="2008834" y="908720"/>
              <a:ext cx="8157600" cy="4823865"/>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Violation Summary per application or modules</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VIOLATION_SUMMARY</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6974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050" b="1" dirty="0"/>
                <a:t>MODULES=1|0</a:t>
              </a:r>
              <a:r>
                <a:rPr lang="fr-FR" sz="1050" dirty="0"/>
                <a:t> to display violations for the </a:t>
              </a:r>
              <a:r>
                <a:rPr lang="fr-FR" sz="1050" dirty="0" err="1"/>
                <a:t>whole</a:t>
              </a:r>
              <a:r>
                <a:rPr lang="fr-FR" sz="1050" dirty="0"/>
                <a:t> application (=0 by default) or per modules (=1)</a:t>
              </a:r>
            </a:p>
            <a:p>
              <a:r>
                <a:rPr lang="en-US" sz="1050" b="1" dirty="0"/>
                <a:t>CRITICAL=1|0</a:t>
              </a:r>
              <a:r>
                <a:rPr lang="en-US" sz="1050" dirty="0"/>
                <a:t> to include critical violations (=1 by default) or not (=0)</a:t>
              </a:r>
            </a:p>
            <a:p>
              <a:r>
                <a:rPr lang="en-US" sz="1050" b="1" dirty="0"/>
                <a:t>NONCRITICAL=1|0 </a:t>
              </a:r>
              <a:r>
                <a:rPr lang="en-US" sz="1050" dirty="0"/>
                <a:t>to include the non-critical violations (=1) or not (=0 by default)</a:t>
              </a:r>
            </a:p>
            <a:p>
              <a:r>
                <a:rPr lang="en-US" sz="1050" b="1" dirty="0"/>
                <a:t>GRADE=1|0</a:t>
              </a:r>
              <a:r>
                <a:rPr lang="en-US" sz="1050" dirty="0"/>
                <a:t> to show the “Grade” column (1 by default)</a:t>
              </a:r>
            </a:p>
            <a:p>
              <a:r>
                <a:rPr lang="en-US" sz="1050" b="1" dirty="0"/>
                <a:t>TOTAL=1|0 </a:t>
              </a:r>
              <a:r>
                <a:rPr lang="en-US" sz="1050" dirty="0"/>
                <a:t>to show the “Total Checks” column (1 by default)</a:t>
              </a:r>
            </a:p>
            <a:p>
              <a:r>
                <a:rPr lang="en-US" sz="1050" b="1" dirty="0"/>
                <a:t>FAILED=1|0 </a:t>
              </a:r>
              <a:r>
                <a:rPr lang="en-US" sz="1050" dirty="0"/>
                <a:t>to show the “Failed Checks” column (0 by default)</a:t>
              </a:r>
            </a:p>
            <a:p>
              <a:r>
                <a:rPr lang="en-US" sz="1050" b="1" dirty="0"/>
                <a:t>SUCCESSFUL=1|0 </a:t>
              </a:r>
              <a:r>
                <a:rPr lang="en-US" sz="1050" dirty="0"/>
                <a:t>to show the “Successful Checks” column (0 by default)</a:t>
              </a:r>
            </a:p>
            <a:p>
              <a:r>
                <a:rPr lang="en-US" sz="1050" b="1" dirty="0"/>
                <a:t>ADDEDREMOVED=1|0</a:t>
              </a:r>
              <a:r>
                <a:rPr lang="en-US" sz="1050" dirty="0"/>
                <a:t> to show the “Added” and “Removed” columns (0 by default)</a:t>
              </a:r>
            </a:p>
            <a:p>
              <a:r>
                <a:rPr lang="en-US" sz="1050" b="1" dirty="0"/>
                <a:t>COMPLIANCE=1|0 </a:t>
              </a:r>
              <a:r>
                <a:rPr lang="en-US" sz="1050" dirty="0"/>
                <a:t>to show the “Compliance Ratio” column (0 by default)</a:t>
              </a:r>
            </a:p>
            <a:p>
              <a:r>
                <a:rPr lang="en-US" sz="1050" b="1" dirty="0"/>
                <a:t>COUNT=-1|N </a:t>
              </a:r>
              <a:r>
                <a:rPr lang="en-US" sz="1050" dirty="0"/>
                <a:t>display only N results, or all results if -1 (5 by default)</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573868683"/>
              </p:ext>
            </p:extLst>
          </p:nvPr>
        </p:nvGraphicFramePr>
        <p:xfrm>
          <a:off x="2343218" y="4444852"/>
          <a:ext cx="7488832" cy="1226820"/>
        </p:xfrm>
        <a:graphic>
          <a:graphicData uri="http://schemas.openxmlformats.org/drawingml/2006/table">
            <a:tbl>
              <a:tblPr firstRow="1" bandRow="1">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tc>
                <a:tc>
                  <a:txBody>
                    <a:bodyPr/>
                    <a:lstStyle/>
                    <a:p>
                      <a:r>
                        <a:rPr lang="fr-FR" sz="1050" dirty="0"/>
                        <a:t>Grade</a:t>
                      </a:r>
                    </a:p>
                  </a:txBody>
                  <a:tcPr/>
                </a:tc>
                <a:tc>
                  <a:txBody>
                    <a:bodyPr/>
                    <a:lstStyle/>
                    <a:p>
                      <a:pPr algn="ctr"/>
                      <a:r>
                        <a:rPr lang="fr-FR" sz="1050" dirty="0"/>
                        <a:t># Violations</a:t>
                      </a:r>
                    </a:p>
                  </a:txBody>
                  <a:tcPr/>
                </a:tc>
                <a:tc>
                  <a:txBody>
                    <a:bodyPr/>
                    <a:lstStyle/>
                    <a:p>
                      <a:pPr algn="ctr"/>
                      <a:r>
                        <a:rPr lang="fr-FR" sz="1050" dirty="0" err="1"/>
                        <a:t>Added</a:t>
                      </a:r>
                      <a:endParaRPr lang="fr-FR" sz="1050" dirty="0"/>
                    </a:p>
                  </a:txBody>
                  <a:tcPr/>
                </a:tc>
                <a:tc>
                  <a:txBody>
                    <a:bodyPr/>
                    <a:lstStyle/>
                    <a:p>
                      <a:pPr algn="ctr"/>
                      <a:r>
                        <a:rPr lang="fr-FR" sz="1050" dirty="0" err="1"/>
                        <a:t>Removed</a:t>
                      </a:r>
                      <a:endParaRPr lang="fr-FR" sz="1050" dirty="0"/>
                    </a:p>
                  </a:txBody>
                  <a:tcPr/>
                </a:tc>
                <a:tc>
                  <a:txBody>
                    <a:bodyPr/>
                    <a:lstStyle/>
                    <a:p>
                      <a:r>
                        <a:rPr lang="fr-FR" sz="1050" dirty="0"/>
                        <a:t>Critical</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2.8</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4321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tc>
                <a:tc>
                  <a:txBody>
                    <a:bodyPr/>
                    <a:lstStyle/>
                    <a:p>
                      <a:pPr marL="0" algn="l" defTabSz="914400" rtl="0" eaLnBrk="1" latinLnBrk="0" hangingPunct="1"/>
                      <a:r>
                        <a:rPr lang="fr-FR" sz="1000" kern="1200" dirty="0"/>
                        <a:t>2.9</a:t>
                      </a:r>
                    </a:p>
                  </a:txBody>
                  <a:tcPr anchor="ctr"/>
                </a:tc>
                <a:tc>
                  <a:txBody>
                    <a:bodyPr/>
                    <a:lstStyle/>
                    <a:p>
                      <a:pPr marL="0" algn="r" defTabSz="914400" rtl="0" eaLnBrk="1" latinLnBrk="0" hangingPunct="1"/>
                      <a:r>
                        <a:rPr lang="fr-FR" sz="1000" kern="1200" dirty="0"/>
                        <a:t>321</a:t>
                      </a:r>
                    </a:p>
                  </a:txBody>
                  <a:tcPr anchor="ctr"/>
                </a:tc>
                <a:tc>
                  <a:txBody>
                    <a:bodyPr/>
                    <a:lstStyle/>
                    <a:p>
                      <a:pPr marL="0" algn="r" defTabSz="914400" rtl="0" eaLnBrk="1" latinLnBrk="0" hangingPunct="1"/>
                      <a:r>
                        <a:rPr lang="fr-FR" sz="1000" kern="1200" dirty="0"/>
                        <a:t>3</a:t>
                      </a:r>
                    </a:p>
                  </a:txBody>
                  <a:tcPr anchor="ctr"/>
                </a:tc>
                <a:tc>
                  <a:txBody>
                    <a:bodyPr/>
                    <a:lstStyle/>
                    <a:p>
                      <a:pPr marL="0" algn="r" defTabSz="914400" rtl="0" eaLnBrk="1" latinLnBrk="0" hangingPunct="1"/>
                      <a:r>
                        <a:rPr lang="fr-FR" sz="1000" kern="1200" dirty="0"/>
                        <a:t>1</a:t>
                      </a: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3.0</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52659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980CB96-2E0E-47D6-8383-CA074A3CF1B4}"/>
              </a:ext>
            </a:extLst>
          </p:cNvPr>
          <p:cNvGrpSpPr/>
          <p:nvPr/>
        </p:nvGrpSpPr>
        <p:grpSpPr>
          <a:xfrm>
            <a:off x="1955882" y="1093358"/>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a rule</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QUALITY_RULE_VIOLATIONS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69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The Id of the business criterion. If this id correspond to efficiency (60014), robustness (60013), or security (60016), the </a:t>
              </a:r>
              <a:r>
                <a:rPr lang="en-GB" sz="1050" dirty="0" err="1"/>
                <a:t>propagatedRiskIndex</a:t>
              </a:r>
              <a:r>
                <a:rPr lang="en-GB" sz="1050" dirty="0"/>
                <a:t> is displayed. By default, BCID = 60013</a:t>
              </a:r>
              <a:br>
                <a:rPr lang="en-GB" sz="1050" dirty="0"/>
              </a:br>
              <a:r>
                <a:rPr lang="en-GB" sz="1050" dirty="0"/>
                <a:t>- </a:t>
              </a:r>
              <a:r>
                <a:rPr lang="en-GB" sz="1050" b="1" dirty="0"/>
                <a:t>ID=</a:t>
              </a:r>
              <a:r>
                <a:rPr lang="en-GB" sz="1050" dirty="0"/>
                <a:t> The Id of the quality rule for which you want to display the list of violations. By default, ID=7788 (Avoid empty </a:t>
              </a:r>
              <a:r>
                <a:rPr lang="en-GB" sz="1050"/>
                <a:t>catch block)</a:t>
              </a:r>
              <a:br>
                <a:rPr lang="en-GB" sz="1050" dirty="0"/>
              </a:br>
              <a:r>
                <a:rPr lang="en-GB" sz="1050" dirty="0"/>
                <a:t>- </a:t>
              </a:r>
              <a:r>
                <a:rPr lang="en-GB" sz="1050" b="1" dirty="0"/>
                <a:t>COUNT=N</a:t>
              </a:r>
              <a:r>
                <a:rPr lang="en-GB" sz="1050" dirty="0"/>
                <a:t> where N indicates the top N number ; default value = 10</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SNAPSHOT=CURRENT|PREVIOUS</a:t>
              </a:r>
              <a:r>
                <a:rPr lang="en-GB" sz="1050" dirty="0"/>
                <a:t> to select from which snapshot we take results; default is Current</a:t>
              </a:r>
              <a:endParaRPr lang="en-US" sz="1050" dirty="0"/>
            </a:p>
            <a:p>
              <a:r>
                <a:rPr lang="en-GB" sz="1050" dirty="0"/>
                <a:t>If there is no previous snapshot, column Status is not displayed</a:t>
              </a:r>
              <a:endParaRPr lang="en-US" sz="1050" dirty="0"/>
            </a:p>
            <a:p>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3071664" y="377263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2514067" y="373851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893033375"/>
              </p:ext>
            </p:extLst>
          </p:nvPr>
        </p:nvGraphicFramePr>
        <p:xfrm>
          <a:off x="2711624" y="4691074"/>
          <a:ext cx="6840760" cy="1226820"/>
        </p:xfrm>
        <a:graphic>
          <a:graphicData uri="http://schemas.openxmlformats.org/drawingml/2006/table">
            <a:tbl>
              <a:tblPr firstRow="1" bandRow="1">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tc>
                <a:tc>
                  <a:txBody>
                    <a:bodyPr/>
                    <a:lstStyle/>
                    <a:p>
                      <a:r>
                        <a:rPr lang="fr-FR" sz="1050" dirty="0"/>
                        <a:t>PRI</a:t>
                      </a:r>
                    </a:p>
                  </a:txBody>
                  <a:tcPr/>
                </a:tc>
                <a:tc>
                  <a:txBody>
                    <a:bodyPr/>
                    <a:lstStyle/>
                    <a:p>
                      <a:r>
                        <a:rPr lang="fr-FR" sz="1050" dirty="0" err="1"/>
                        <a:t>Status</a:t>
                      </a:r>
                      <a:endParaRPr lang="fr-FR" sz="1050" dirty="0"/>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1,234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added</a:t>
                      </a:r>
                      <a:endParaRPr lang="fr-FR" sz="1000" kern="1200" dirty="0"/>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tc>
                <a:tc>
                  <a:txBody>
                    <a:bodyPr/>
                    <a:lstStyle/>
                    <a:p>
                      <a:pPr marL="0" algn="r" defTabSz="914400" rtl="0" eaLnBrk="1" latinLnBrk="0" hangingPunct="1"/>
                      <a:r>
                        <a:rPr lang="fr-FR" sz="1000" kern="1200" dirty="0"/>
                        <a:t>123</a:t>
                      </a:r>
                    </a:p>
                  </a:txBody>
                  <a:tcPr anchor="ctr"/>
                </a:tc>
                <a:tc>
                  <a:txBody>
                    <a:bodyPr/>
                    <a:lstStyle/>
                    <a:p>
                      <a:pPr marL="0" algn="l" defTabSz="914400" rtl="0" eaLnBrk="1" latinLnBrk="0" hangingPunct="1"/>
                      <a:r>
                        <a:rPr lang="fr-FR" sz="1000" kern="1200" dirty="0" err="1"/>
                        <a:t>updated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81779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4D651E-FE58-4D17-B5E6-33C2C20C71B0}"/>
              </a:ext>
            </a:extLst>
          </p:cNvPr>
          <p:cNvGrpSpPr/>
          <p:nvPr/>
        </p:nvGrpSpPr>
        <p:grpSpPr>
          <a:xfrm>
            <a:off x="1955882" y="1093359"/>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in </a:t>
              </a:r>
              <a:r>
                <a:rPr lang="en-US" sz="1600"/>
                <a:t>action plan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ACTION_PLAN_VIOLATIONS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1"/>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FILTER=ADDED|SOLVED|PENDING|ALL</a:t>
              </a:r>
              <a:r>
                <a:rPr lang="en-GB" sz="1050" dirty="0"/>
                <a:t> to filter the list by the remedial action status; default is ALL</a:t>
              </a:r>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6" name="TextBox 15">
              <a:extLst>
                <a:ext uri="{FF2B5EF4-FFF2-40B4-BE49-F238E27FC236}">
                  <a16:creationId xmlns:a16="http://schemas.microsoft.com/office/drawing/2014/main" id="{87D9D11F-85A9-4326-B787-2DA683DFA1C9}"/>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[36]</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602338285"/>
              </p:ext>
            </p:extLst>
          </p:nvPr>
        </p:nvGraphicFramePr>
        <p:xfrm>
          <a:off x="2351584" y="4164672"/>
          <a:ext cx="7488832" cy="1194054"/>
        </p:xfrm>
        <a:graphic>
          <a:graphicData uri="http://schemas.openxmlformats.org/drawingml/2006/table">
            <a:tbl>
              <a:tblPr firstRow="1" bandRow="1">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dirty="0">
                          <a:effectLst/>
                        </a:rPr>
                        <a:t>Artefact two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dirty="0">
                          <a:effectLst/>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fr-FR" dirty="0"/>
              <a:t>Now you can select a Shape and edit the alternative text property value</a:t>
            </a:r>
          </a:p>
        </p:txBody>
      </p:sp>
      <p:sp>
        <p:nvSpPr>
          <p:cNvPr id="2" name="Title 1"/>
          <p:cNvSpPr>
            <a:spLocks noGrp="1"/>
          </p:cNvSpPr>
          <p:nvPr>
            <p:ph type="title"/>
          </p:nvPr>
        </p:nvSpPr>
        <p:spPr/>
        <p:txBody>
          <a:bodyPr/>
          <a:lstStyle/>
          <a:p>
            <a:r>
              <a:rPr lang="fr-FR" dirty="0"/>
              <a:t>Powerpoint Templates</a:t>
            </a:r>
          </a:p>
        </p:txBody>
      </p:sp>
      <p:pic>
        <p:nvPicPr>
          <p:cNvPr id="4099" name="Picture 3"/>
          <p:cNvPicPr>
            <a:picLocks noChangeAspect="1" noChangeArrowheads="1"/>
          </p:cNvPicPr>
          <p:nvPr/>
        </p:nvPicPr>
        <p:blipFill>
          <a:blip r:embed="rId2" cstate="print"/>
          <a:srcRect/>
          <a:stretch>
            <a:fillRect/>
          </a:stretch>
        </p:blipFill>
        <p:spPr bwMode="auto">
          <a:xfrm>
            <a:off x="2890453" y="2060849"/>
            <a:ext cx="6411094" cy="368240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VIOLATIONS_LIST</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313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list of ids of business criterion separated by | : </a:t>
              </a:r>
              <a:r>
                <a:rPr lang="en-GB" sz="1050" b="1" dirty="0"/>
                <a:t>60011|60012|60013|60014|60016|60017</a:t>
              </a:r>
              <a:r>
                <a:rPr lang="en-GB" sz="1050" dirty="0"/>
                <a:t> one or several ; default value = 60016 (Security)</a:t>
              </a:r>
              <a:endParaRPr lang="en-US" sz="1050" dirty="0"/>
            </a:p>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pPr marL="171450" indent="-171450">
                <a:buFontTx/>
                <a:buChar char="-"/>
              </a:pPr>
              <a:r>
                <a:rPr lang="en-GB" sz="1050" b="1" dirty="0"/>
                <a:t>FILTER=ADDED|UNCHANGED|UPDATED|ALL</a:t>
              </a:r>
              <a:r>
                <a:rPr lang="en-GB" sz="1050" dirty="0"/>
                <a:t> to filter the list by the violation status; default is ALL</a:t>
              </a:r>
            </a:p>
            <a:p>
              <a:pPr marL="171450" indent="-171450">
                <a:buFontTx/>
                <a:buChar char="-"/>
              </a:pPr>
              <a:r>
                <a:rPr lang="en-US" sz="1050" b="1" dirty="0"/>
                <a:t>VIOLATIONS=CRITICAL|ALL </a:t>
              </a:r>
              <a:r>
                <a:rPr lang="en-US" sz="1050" dirty="0"/>
                <a:t>by default, only CRITICAL violations are listed</a:t>
              </a:r>
              <a:endParaRPr lang="en-GB" sz="1050" dirty="0"/>
            </a:p>
            <a:p>
              <a:pPr marL="171450" indent="-171450">
                <a:buFontTx/>
                <a:buChar char="-"/>
              </a:pPr>
              <a:r>
                <a:rPr lang="en-US" sz="1050" b="1" dirty="0"/>
                <a:t>MODULE=</a:t>
              </a:r>
              <a:r>
                <a:rPr lang="en-US" sz="1050" b="1" dirty="0" err="1"/>
                <a:t>ModuleName</a:t>
              </a:r>
              <a:r>
                <a:rPr lang="en-US" sz="1050" dirty="0"/>
                <a:t>, parameter used to restrict the list for one module, by default violation are listed for the application</a:t>
              </a:r>
            </a:p>
            <a:p>
              <a:pPr marL="171450" indent="-171450">
                <a:buFontTx/>
                <a:buChar char="-"/>
              </a:pPr>
              <a:r>
                <a:rPr lang="en-US" sz="1050" b="1" dirty="0"/>
                <a:t>TECHNOLOGIES=techno1|techno2</a:t>
              </a:r>
              <a:r>
                <a:rPr lang="en-US" sz="1050" dirty="0"/>
                <a:t>, parameter used to restrict the list of violations, by default all technologies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76694"/>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257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[37]</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262532686"/>
              </p:ext>
            </p:extLst>
          </p:nvPr>
        </p:nvGraphicFramePr>
        <p:xfrm>
          <a:off x="2067660" y="4996642"/>
          <a:ext cx="7964210" cy="1086740"/>
        </p:xfrm>
        <a:graphic>
          <a:graphicData uri="http://schemas.openxmlformats.org/drawingml/2006/table">
            <a:tbl>
              <a:tblPr firstRow="1" bandRow="1">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dirty="0">
                          <a:effectLst/>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Updated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RULES_LIST_STATISTICS_RATIO</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1698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900" dirty="0"/>
                <a:t>-   </a:t>
              </a:r>
              <a:r>
                <a:rPr lang="en-US" sz="900" b="1" dirty="0"/>
                <a:t>METRICS</a:t>
              </a:r>
              <a:r>
                <a:rPr lang="en-GB" sz="900" b="1" dirty="0"/>
                <a:t>= </a:t>
              </a:r>
              <a:r>
                <a:rPr lang="en-GB" sz="900" dirty="0"/>
                <a:t>list of ids or standard tags, separated by | (can be Business or Technical Criterion, quality rules or quality standard tags)</a:t>
              </a:r>
              <a:endParaRPr lang="en-US" sz="900" dirty="0"/>
            </a:p>
            <a:p>
              <a:r>
                <a:rPr lang="en-GB" sz="900" dirty="0"/>
                <a:t>-   </a:t>
              </a:r>
              <a:r>
                <a:rPr lang="en-GB" sz="900" b="1" dirty="0"/>
                <a:t>COMPLIANCE=true or false</a:t>
              </a:r>
              <a:r>
                <a:rPr lang="en-GB" sz="900" dirty="0"/>
                <a:t> if you want to display the Compliance ratio column (default false)</a:t>
              </a:r>
              <a:endParaRPr lang="en-US" sz="900" dirty="0"/>
            </a:p>
            <a:p>
              <a:pPr marL="171450" indent="-171450">
                <a:buFontTx/>
                <a:buChar char="-"/>
              </a:pPr>
              <a:r>
                <a:rPr lang="en-GB" sz="900" b="1" dirty="0"/>
                <a:t>CRITICAL=true or false </a:t>
              </a:r>
              <a:r>
                <a:rPr lang="en-GB" sz="900" dirty="0"/>
                <a:t>if you want to filter the metrics from the Business or Technical Criteria by critical metrics (default false)</a:t>
              </a:r>
              <a:endParaRPr lang="en-US" sz="900" dirty="0"/>
            </a:p>
            <a:p>
              <a:pPr marL="171450" indent="-171450">
                <a:buFontTx/>
                <a:buChar char="-"/>
              </a:pPr>
              <a:r>
                <a:rPr lang="en-GB" sz="900" b="1" dirty="0"/>
                <a:t>SORTED=TOTAL|COMPLIANCE</a:t>
              </a:r>
              <a:r>
                <a:rPr lang="en-GB" sz="900" dirty="0"/>
                <a:t> to sort the results from max number of violations to min, or by compliance score by worse to better (if compliance score column is displayed), default is TOTAL</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EVOLUTION</a:t>
              </a:r>
              <a:r>
                <a:rPr lang="en-GB" sz="900" dirty="0"/>
                <a:t>=</a:t>
              </a:r>
              <a:r>
                <a:rPr lang="en-GB" sz="900" dirty="0" err="1"/>
                <a:t>true|false</a:t>
              </a:r>
              <a:r>
                <a:rPr lang="en-GB" sz="900" dirty="0"/>
                <a:t>. For display of added and removed columns. If not exists, the </a:t>
              </a:r>
              <a:r>
                <a:rPr lang="en-GB" sz="900" dirty="0" err="1"/>
                <a:t>colums</a:t>
              </a:r>
              <a:r>
                <a:rPr lang="en-GB" sz="900" dirty="0"/>
                <a:t> are displayed only if there is a previous snapshot</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endParaRPr lang="en-US" sz="900" dirty="0"/>
            </a:p>
            <a:p>
              <a:pPr marL="171450" indent="-171450">
                <a:buFontTx/>
                <a:buChar char="-"/>
              </a:pPr>
              <a:r>
                <a:rPr lang="en-US" sz="900" dirty="0"/>
                <a:t> </a:t>
              </a:r>
              <a:r>
                <a:rPr lang="en-US" sz="900" b="1" dirty="0"/>
                <a:t>HEADER</a:t>
              </a:r>
              <a:r>
                <a:rPr lang="en-US" sz="900" dirty="0"/>
                <a:t>=NO to not display headers (useful for excel report when you want to define your own customized headers). By default if option is not present or different from NO, headers are displayed</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135044"/>
              <a:ext cx="6991830"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To use the quality standard tags selection, the Quality Standards Mapping extension should be installed on the central where the application resides.</a:t>
              </a:r>
              <a:endParaRPr lang="en-US" sz="5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10092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[38]</a:t>
            </a:r>
          </a:p>
        </p:txBody>
      </p:sp>
      <p:graphicFrame>
        <p:nvGraphicFramePr>
          <p:cNvPr id="16" name="Table 15" descr="TABLE;RULES_LIST_STATISTICS_RATIO;METRICS=CISQ-Security,COMPLIANCE=true,LBL=violations">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362322694"/>
              </p:ext>
            </p:extLst>
          </p:nvPr>
        </p:nvGraphicFramePr>
        <p:xfrm>
          <a:off x="2067660" y="4813683"/>
          <a:ext cx="7995834"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gridCol w="1312217">
                  <a:extLst>
                    <a:ext uri="{9D8B030D-6E8A-4147-A177-3AD203B41FA5}">
                      <a16:colId xmlns:a16="http://schemas.microsoft.com/office/drawing/2014/main" val="20004"/>
                    </a:ext>
                  </a:extLst>
                </a:gridCol>
              </a:tblGrid>
              <a:tr h="226695">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Compliance Score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867206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a:t>
              </a:r>
              <a:r>
                <a:rPr lang="en-GB" sz="1600" dirty="0"/>
                <a:t>category or tag</a:t>
              </a:r>
              <a:r>
                <a:rPr lang="en-US" sz="1600" dirty="0"/>
                <a:t> for quality standard</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QUALITY_STANDARDS_EVOLUTION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29293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100" b="1" dirty="0"/>
                <a:t>STD </a:t>
              </a:r>
              <a:r>
                <a:rPr lang="en-US" sz="1100" dirty="0"/>
                <a:t>=  Name of the parent quality standard you want the details, for example, CWE-2011-Top25 will list total, added and removed violations for standards CWE-22, CWE-78, CWE-79, CWE-89, CWE-134, CWE-327, CWE-434 and CWE-798</a:t>
              </a:r>
            </a:p>
            <a:p>
              <a:pPr marL="171450" indent="-171450">
                <a:buFontTx/>
                <a:buChar char="-"/>
              </a:pPr>
              <a:r>
                <a:rPr lang="en-GB" sz="1100" b="1" dirty="0"/>
                <a:t>LBL= </a:t>
              </a:r>
              <a:r>
                <a:rPr lang="en-GB" sz="1100" dirty="0"/>
                <a:t>violations or vulnerabilities (vulnerabilities if not set), this change the headers from Vulnerabilities to Violations</a:t>
              </a:r>
            </a:p>
            <a:p>
              <a:pPr marL="171450" indent="-171450">
                <a:buFontTx/>
                <a:buChar char="-"/>
              </a:pPr>
              <a:r>
                <a:rPr lang="en-GB" sz="1100" b="1" dirty="0"/>
                <a:t>MORE</a:t>
              </a:r>
              <a:r>
                <a:rPr lang="en-GB" sz="1100" dirty="0"/>
                <a:t>=true : add this one if you have specified a category in STD and want the evolution of the tags associated to this category (not specified by default)</a:t>
              </a:r>
            </a:p>
            <a:p>
              <a:pPr marL="171450" indent="-171450">
                <a:buFontTx/>
                <a:buChar char="-"/>
              </a:pPr>
              <a:r>
                <a:rPr lang="en-US" sz="1100" b="1" i="0" dirty="0"/>
                <a:t>EVOLUTION</a:t>
              </a:r>
              <a:r>
                <a:rPr lang="en-US" sz="1100" i="0" dirty="0"/>
                <a:t>=</a:t>
              </a:r>
              <a:r>
                <a:rPr lang="en-US" sz="1100" i="0" dirty="0" err="1"/>
                <a:t>true|false</a:t>
              </a:r>
              <a:r>
                <a:rPr lang="en-US" sz="1100" i="0" dirty="0"/>
                <a:t> to display added and removed violations columns. By default or if not exists, is true if there is a previous snapshot.</a:t>
              </a:r>
              <a:endParaRPr lang="en-GB" sz="1100" dirty="0"/>
            </a:p>
            <a:p>
              <a:pPr marL="171450" indent="-171450">
                <a:buFontTx/>
                <a:buChar char="-"/>
              </a:pPr>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p>
            <a:p>
              <a:pPr marL="171450" indent="-171450">
                <a:buFontTx/>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8055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20181030.</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643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[39]</a:t>
            </a:r>
          </a:p>
        </p:txBody>
      </p:sp>
      <p:graphicFrame>
        <p:nvGraphicFramePr>
          <p:cNvPr id="16" name="Table 15" descr="TABLE;QUALITY_STANDARDS_EVOLUTION;STD=CWE-2011-Top25">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635780191"/>
              </p:ext>
            </p:extLst>
          </p:nvPr>
        </p:nvGraphicFramePr>
        <p:xfrm>
          <a:off x="2621191" y="4991336"/>
          <a:ext cx="6683617"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CWE-2011-Top 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CWE-22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CWE-78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404930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50 components by properties</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TOP_COMPONENTS_BY_PROPERTIES</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70816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050" b="1" i="0" dirty="0"/>
                <a:t>PROP1</a:t>
              </a:r>
              <a:r>
                <a:rPr lang="en-US" sz="1050" i="0" dirty="0"/>
                <a:t> : name of first property, </a:t>
              </a:r>
              <a:r>
                <a:rPr lang="en-US" sz="1050" i="0" dirty="0" err="1"/>
                <a:t>cyclomaticComplexity</a:t>
              </a:r>
              <a:r>
                <a:rPr lang="en-US" sz="1050" i="0" dirty="0"/>
                <a:t> if not exists</a:t>
              </a:r>
            </a:p>
            <a:p>
              <a:pPr marL="171450" indent="-171450">
                <a:buFont typeface="Arial" panose="020B0604020202020204" pitchFamily="34" charset="0"/>
                <a:buChar char="•"/>
              </a:pPr>
              <a:r>
                <a:rPr lang="en-US" sz="1050" b="1" i="0" dirty="0"/>
                <a:t>PROP2</a:t>
              </a:r>
              <a:r>
                <a:rPr lang="en-US" sz="1050" i="0" dirty="0"/>
                <a:t> : name of second property, </a:t>
              </a:r>
              <a:r>
                <a:rPr lang="en-US" sz="1050" i="0" dirty="0" err="1"/>
                <a:t>fanOut</a:t>
              </a:r>
              <a:r>
                <a:rPr lang="en-US" sz="1050" i="0" dirty="0"/>
                <a:t> if not exists</a:t>
              </a:r>
            </a:p>
            <a:p>
              <a:pPr marL="171450" indent="-171450">
                <a:buFont typeface="Arial" panose="020B0604020202020204" pitchFamily="34" charset="0"/>
                <a:buChar char="•"/>
              </a:pPr>
              <a:r>
                <a:rPr lang="en-US" sz="1050" b="1" i="0" dirty="0"/>
                <a:t>ORDER1</a:t>
              </a:r>
              <a:r>
                <a:rPr lang="en-US" sz="1050" i="0" dirty="0"/>
                <a:t> : ASC or DESC for PROP1, DESC by default</a:t>
              </a:r>
            </a:p>
            <a:p>
              <a:pPr marL="171450" indent="-171450">
                <a:buFont typeface="Arial" panose="020B0604020202020204" pitchFamily="34" charset="0"/>
                <a:buChar char="•"/>
              </a:pPr>
              <a:r>
                <a:rPr lang="en-US" sz="1050" b="1" i="0" dirty="0"/>
                <a:t>ORDER2</a:t>
              </a:r>
              <a:r>
                <a:rPr lang="en-US" sz="1050" i="0" dirty="0"/>
                <a:t> : ASC or DESC for PROP2, DESC by default</a:t>
              </a:r>
            </a:p>
            <a:p>
              <a:pPr marL="171450" indent="-171450">
                <a:buFont typeface="Arial" panose="020B0604020202020204" pitchFamily="34" charset="0"/>
                <a:buChar char="•"/>
              </a:pPr>
              <a:r>
                <a:rPr lang="en-US" sz="1050" i="0" dirty="0"/>
                <a:t>LOWER1 : components should have prop1 value lower than this value</a:t>
              </a:r>
            </a:p>
            <a:p>
              <a:pPr marL="171450" indent="-171450">
                <a:buFont typeface="Arial" panose="020B0604020202020204" pitchFamily="34" charset="0"/>
                <a:buChar char="•"/>
              </a:pPr>
              <a:r>
                <a:rPr lang="en-US" sz="1050" i="0" dirty="0"/>
                <a:t>GREATER1 : components should have prop1 value greater than this value</a:t>
              </a:r>
            </a:p>
            <a:p>
              <a:pPr marL="171450" indent="-171450">
                <a:buFont typeface="Arial" panose="020B0604020202020204" pitchFamily="34" charset="0"/>
                <a:buChar char="•"/>
              </a:pPr>
              <a:r>
                <a:rPr lang="en-US" sz="1050" i="0" dirty="0"/>
                <a:t>LOWER2 : components should have prop2 value lower than this value</a:t>
              </a:r>
            </a:p>
            <a:p>
              <a:pPr marL="171450" indent="-171450">
                <a:buFont typeface="Arial" panose="020B0604020202020204" pitchFamily="34" charset="0"/>
                <a:buChar char="•"/>
              </a:pPr>
              <a:r>
                <a:rPr lang="en-US" sz="1050" i="0" dirty="0"/>
                <a:t>GREATER2 : components should have prop2 value greater than this value</a:t>
              </a:r>
            </a:p>
            <a:p>
              <a:pPr marL="171450" indent="-171450">
                <a:buFont typeface="Arial" panose="020B0604020202020204" pitchFamily="34" charset="0"/>
                <a:buChar char="•"/>
              </a:pPr>
              <a:r>
                <a:rPr lang="en-US" sz="1050" b="1" i="0" dirty="0"/>
                <a:t>COUNT</a:t>
              </a:r>
              <a:r>
                <a:rPr lang="en-US" sz="1050" i="0" dirty="0"/>
                <a:t>: the number of lines to display, 50 by default (-1 or all is not allowed, it will take too much time and paper)</a:t>
              </a:r>
              <a:endParaRPr lang="en-US" sz="8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512653"/>
              <a:ext cx="699183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 For PROP1 and PROP2, the available values are : </a:t>
              </a:r>
              <a:r>
                <a:rPr lang="en-US" sz="800" i="0" dirty="0" err="1"/>
                <a:t>codeLines</a:t>
              </a:r>
              <a:r>
                <a:rPr lang="en-US" sz="800" i="0" dirty="0"/>
                <a:t>, </a:t>
              </a:r>
              <a:r>
                <a:rPr lang="en-US" sz="800" i="0" dirty="0" err="1"/>
                <a:t>commentedCodeLines</a:t>
              </a:r>
              <a:r>
                <a:rPr lang="en-US" sz="800" i="0" dirty="0"/>
                <a:t>, </a:t>
              </a:r>
              <a:r>
                <a:rPr lang="en-US" sz="800" i="0" dirty="0" err="1"/>
                <a:t>commentLines</a:t>
              </a:r>
              <a:r>
                <a:rPr lang="en-US" sz="800" i="0" dirty="0"/>
                <a:t>, coupling, </a:t>
              </a:r>
              <a:r>
                <a:rPr lang="en-US" sz="800" i="0" dirty="0" err="1"/>
                <a:t>fanIn</a:t>
              </a:r>
              <a:r>
                <a:rPr lang="en-US" sz="800" i="0" dirty="0"/>
                <a:t>, </a:t>
              </a:r>
              <a:r>
                <a:rPr lang="en-US" sz="800" i="0" dirty="0" err="1"/>
                <a:t>fanOut</a:t>
              </a:r>
              <a:r>
                <a:rPr lang="en-US" sz="800" i="0" dirty="0"/>
                <a:t>, </a:t>
              </a:r>
              <a:r>
                <a:rPr lang="en-US" sz="800" i="0" dirty="0" err="1"/>
                <a:t>cyclomaticComplexity</a:t>
              </a:r>
              <a:r>
                <a:rPr lang="en-US" sz="800" i="0" dirty="0"/>
                <a:t>, </a:t>
              </a:r>
              <a:r>
                <a:rPr lang="en-US" sz="800" i="0" dirty="0" err="1"/>
                <a:t>ratioCommentLinesCodeLines</a:t>
              </a:r>
              <a:r>
                <a:rPr lang="en-US" sz="800" i="0" dirty="0"/>
                <a:t>, </a:t>
              </a:r>
              <a:r>
                <a:rPr lang="en-US" sz="800" i="0" dirty="0" err="1"/>
                <a:t>halsteadProgramLength</a:t>
              </a:r>
              <a:r>
                <a:rPr lang="en-US" sz="800" i="0" dirty="0"/>
                <a:t>, </a:t>
              </a:r>
              <a:r>
                <a:rPr lang="en-US" sz="800" i="0" dirty="0" err="1"/>
                <a:t>halsteadProgramVocabulary</a:t>
              </a:r>
              <a:r>
                <a:rPr lang="en-US" sz="800" i="0" dirty="0"/>
                <a:t>, </a:t>
              </a:r>
              <a:r>
                <a:rPr lang="en-US" sz="800" i="0" dirty="0" err="1"/>
                <a:t>halsteadVolume</a:t>
              </a:r>
              <a:r>
                <a:rPr lang="en-US" sz="800" i="0" dirty="0"/>
                <a:t>, </a:t>
              </a:r>
              <a:r>
                <a:rPr lang="en-US" sz="800" i="0" dirty="0" err="1"/>
                <a:t>distinctOperators</a:t>
              </a:r>
              <a:r>
                <a:rPr lang="en-US" sz="800" i="0" dirty="0"/>
                <a:t>, </a:t>
              </a:r>
              <a:r>
                <a:rPr lang="en-US" sz="800" i="0" dirty="0" err="1"/>
                <a:t>distinctOperands</a:t>
              </a:r>
              <a:r>
                <a:rPr lang="en-US" sz="800" i="0" dirty="0"/>
                <a:t>, </a:t>
              </a:r>
              <a:r>
                <a:rPr lang="en-US" sz="800" i="0" dirty="0" err="1"/>
                <a:t>integrationComplexity</a:t>
              </a:r>
              <a:r>
                <a:rPr lang="en-US" sz="800" i="0" dirty="0"/>
                <a:t>, </a:t>
              </a:r>
              <a:r>
                <a:rPr lang="en-US" sz="800" i="0" dirty="0" err="1"/>
                <a:t>essentialComplexity</a:t>
              </a:r>
              <a:r>
                <a:rPr lang="en-US" sz="800" i="0" dirty="0"/>
                <a:t>. If PROP1 and/or PROP2 is not correctly set, list of available values is displayed</a:t>
              </a:r>
              <a:endParaRPr lang="en-US" sz="1050" i="0" dirty="0"/>
            </a:p>
            <a:p>
              <a:r>
                <a:rPr lang="en-US" sz="800" i="0" dirty="0"/>
                <a:t>- When using LOWER and GREATER parameters, the ORDER parameter can be overridden to get the most accurate components corresponding to the request. As the filter can be done only after requesting data from the </a:t>
              </a:r>
              <a:r>
                <a:rPr lang="en-US" sz="800" i="0" dirty="0" err="1"/>
                <a:t>RestAPI</a:t>
              </a:r>
              <a:r>
                <a:rPr lang="en-US" sz="800" i="0" dirty="0"/>
                <a:t>, the list can be truncated. So the option NBSET define the number of objects returns from the rest </a:t>
              </a:r>
              <a:r>
                <a:rPr lang="en-US" sz="800" i="0" dirty="0" err="1"/>
                <a:t>api</a:t>
              </a:r>
              <a:r>
                <a:rPr lang="en-US" sz="800" i="0" dirty="0"/>
                <a:t> before the filtering and the limitation of display (COUNT), this option is set to 500 by default, to avoid too long server response time.</a:t>
              </a:r>
            </a:p>
            <a:p>
              <a:r>
                <a:rPr lang="en-US" sz="800" i="0" dirty="0"/>
                <a:t>- 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437122" y="3478533"/>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grpSp>
      <p:sp>
        <p:nvSpPr>
          <p:cNvPr id="3" name="Title 2"/>
          <p:cNvSpPr>
            <a:spLocks noGrp="1"/>
          </p:cNvSpPr>
          <p:nvPr>
            <p:ph type="title"/>
          </p:nvPr>
        </p:nvSpPr>
        <p:spPr/>
        <p:txBody>
          <a:bodyPr/>
          <a:lstStyle/>
          <a:p>
            <a:r>
              <a:rPr lang="en-US" dirty="0"/>
              <a:t>PowerPoint Templates – Tables [40]</a:t>
            </a:r>
          </a:p>
        </p:txBody>
      </p:sp>
      <p:graphicFrame>
        <p:nvGraphicFramePr>
          <p:cNvPr id="16" name="Table 15" descr="TABLE;TOP_COMPONENTS_BY_PROPERTIES;PROP1=cyclomaticComplexity,PROP2=ratioCommentLinesCodeLines,ORDER1=desc,ORDER2=asc,LOWER2=0.10,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142145194"/>
              </p:ext>
            </p:extLst>
          </p:nvPr>
        </p:nvGraphicFramePr>
        <p:xfrm>
          <a:off x="2437376" y="5043991"/>
          <a:ext cx="7300515" cy="735631"/>
        </p:xfrm>
        <a:graphic>
          <a:graphicData uri="http://schemas.openxmlformats.org/drawingml/2006/table">
            <a:tbl>
              <a:tblPr firstRow="1" bandRow="1">
                <a:tableStyleId>{9DCAF9ED-07DC-4A11-8D7F-57B35C25682E}</a:tableStyleId>
              </a:tblPr>
              <a:tblGrid>
                <a:gridCol w="4724088">
                  <a:extLst>
                    <a:ext uri="{9D8B030D-6E8A-4147-A177-3AD203B41FA5}">
                      <a16:colId xmlns:a16="http://schemas.microsoft.com/office/drawing/2014/main" val="20000"/>
                    </a:ext>
                  </a:extLst>
                </a:gridCol>
                <a:gridCol w="1199769">
                  <a:extLst>
                    <a:ext uri="{9D8B030D-6E8A-4147-A177-3AD203B41FA5}">
                      <a16:colId xmlns:a16="http://schemas.microsoft.com/office/drawing/2014/main" val="20002"/>
                    </a:ext>
                  </a:extLst>
                </a:gridCol>
                <a:gridCol w="1376658">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Cyclomatic Complexity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Documentation Ratio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65</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8</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741068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RULES_LIST_LARGEST_VARIATION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76944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(60017 by default)</a:t>
              </a:r>
            </a:p>
            <a:p>
              <a:pPr marL="171450" indent="-171450">
                <a:buFont typeface="Arial" panose="020B0604020202020204" pitchFamily="34" charset="0"/>
                <a:buChar char="•"/>
              </a:pPr>
              <a:r>
                <a:rPr lang="en-US" sz="1100" b="1" i="0" dirty="0"/>
                <a:t>VARIATION</a:t>
              </a:r>
              <a:r>
                <a:rPr lang="en-US" sz="1100" i="0" dirty="0"/>
                <a:t> : increase or decrease (decrease by default)</a:t>
              </a:r>
            </a:p>
            <a:p>
              <a:pPr marL="171450" indent="-171450">
                <a:buFont typeface="Arial" panose="020B0604020202020204" pitchFamily="34" charset="0"/>
                <a:buChar char="•"/>
              </a:pPr>
              <a:r>
                <a:rPr lang="en-US" sz="1100" b="1" i="0" dirty="0"/>
                <a:t>DATA</a:t>
              </a:r>
              <a:r>
                <a:rPr lang="en-US" sz="1100" i="0" dirty="0"/>
                <a:t> : number or percent (number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rules)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[41]</a:t>
            </a:r>
          </a:p>
        </p:txBody>
      </p:sp>
      <p:graphicFrame>
        <p:nvGraphicFramePr>
          <p:cNvPr id="16" name="Table 15" descr="TABLE;RULES_LIST_LARGEST_VARIATION;BCID=60011,VARIATION=decrease,DATA=number,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01633654"/>
              </p:ext>
            </p:extLst>
          </p:nvPr>
        </p:nvGraphicFramePr>
        <p:xfrm>
          <a:off x="2437376" y="4614464"/>
          <a:ext cx="7300515" cy="622728"/>
        </p:xfrm>
        <a:graphic>
          <a:graphicData uri="http://schemas.openxmlformats.org/drawingml/2006/table">
            <a:tbl>
              <a:tblPr firstRow="1" bandRow="1">
                <a:tableStyleId>{9DCAF9ED-07DC-4A11-8D7F-57B35C25682E}</a:tableStyleId>
              </a:tblPr>
              <a:tblGrid>
                <a:gridCol w="740433">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5645682">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Weight</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Variation</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Rule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96</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123</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Rule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72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extLst>
                  <a:ext uri="{0D108BD9-81ED-4DB2-BD59-A6C34878D82A}">
                    <a16:rowId xmlns:a16="http://schemas.microsoft.com/office/drawing/2014/main" val="10002"/>
                  </a:ext>
                </a:extLst>
              </a:tr>
            </a:tbl>
          </a:graphicData>
        </a:graphic>
      </p:graphicFrame>
      <p:graphicFrame>
        <p:nvGraphicFramePr>
          <p:cNvPr id="5" name="Table 4">
            <a:extLst>
              <a:ext uri="{FF2B5EF4-FFF2-40B4-BE49-F238E27FC236}">
                <a16:creationId xmlns:a16="http://schemas.microsoft.com/office/drawing/2014/main" id="{E1275CE4-AA51-4DDA-82F9-50AD2A7C7458}"/>
              </a:ext>
            </a:extLst>
          </p:cNvPr>
          <p:cNvGraphicFramePr>
            <a:graphicFrameLocks noGrp="1"/>
          </p:cNvGraphicFramePr>
          <p:nvPr>
            <p:extLst>
              <p:ext uri="{D42A27DB-BD31-4B8C-83A1-F6EECF244321}">
                <p14:modId xmlns:p14="http://schemas.microsoft.com/office/powerpoint/2010/main" val="436748390"/>
              </p:ext>
            </p:extLst>
          </p:nvPr>
        </p:nvGraphicFramePr>
        <p:xfrm>
          <a:off x="3076330" y="3270367"/>
          <a:ext cx="6121244" cy="1139190"/>
        </p:xfrm>
        <a:graphic>
          <a:graphicData uri="http://schemas.openxmlformats.org/drawingml/2006/table">
            <a:tbl>
              <a:tblPr firstRow="1" firstCol="1" bandRow="1">
                <a:tableStyleId>{5202B0CA-FC54-4496-8BCA-5EF66A818D29}</a:tableStyleId>
              </a:tblPr>
              <a:tblGrid>
                <a:gridCol w="1286102">
                  <a:extLst>
                    <a:ext uri="{9D8B030D-6E8A-4147-A177-3AD203B41FA5}">
                      <a16:colId xmlns:a16="http://schemas.microsoft.com/office/drawing/2014/main" val="2040563802"/>
                    </a:ext>
                  </a:extLst>
                </a:gridCol>
                <a:gridCol w="4835142">
                  <a:extLst>
                    <a:ext uri="{9D8B030D-6E8A-4147-A177-3AD203B41FA5}">
                      <a16:colId xmlns:a16="http://schemas.microsoft.com/office/drawing/2014/main" val="2407256319"/>
                    </a:ext>
                  </a:extLst>
                </a:gridCol>
              </a:tblGrid>
              <a:tr h="0">
                <a:tc>
                  <a:txBody>
                    <a:bodyPr/>
                    <a:lstStyle/>
                    <a:p>
                      <a:pPr marL="63500" marR="0">
                        <a:spcBef>
                          <a:spcPts val="0"/>
                        </a:spcBef>
                        <a:spcAft>
                          <a:spcPts val="0"/>
                        </a:spcAft>
                      </a:pPr>
                      <a:r>
                        <a:rPr lang="en-US" sz="800">
                          <a:effectLst/>
                        </a:rPr>
                        <a:t>Configuration</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Formula</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104017068"/>
                  </a:ext>
                </a:extLst>
              </a:tr>
              <a:tr h="0">
                <a:tc>
                  <a:txBody>
                    <a:bodyPr/>
                    <a:lstStyle/>
                    <a:p>
                      <a:pPr marL="63500" marR="0">
                        <a:spcBef>
                          <a:spcPts val="0"/>
                        </a:spcBef>
                        <a:spcAft>
                          <a:spcPts val="0"/>
                        </a:spcAft>
                      </a:pPr>
                      <a:r>
                        <a:rPr lang="en-US" sz="800" dirty="0">
                          <a:effectLst/>
                        </a:rPr>
                        <a:t>Decrease number</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previous failed checks - current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732143718"/>
                  </a:ext>
                </a:extLst>
              </a:tr>
              <a:tr h="0">
                <a:tc>
                  <a:txBody>
                    <a:bodyPr/>
                    <a:lstStyle/>
                    <a:p>
                      <a:pPr marL="63500" marR="0">
                        <a:spcBef>
                          <a:spcPts val="0"/>
                        </a:spcBef>
                        <a:spcAft>
                          <a:spcPts val="0"/>
                        </a:spcAft>
                      </a:pPr>
                      <a:r>
                        <a:rPr lang="en-US" sz="800">
                          <a:effectLst/>
                        </a:rPr>
                        <a:t>Decrease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current total checks - previous failed checks / previous total checks , display in percentage (*100)</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46682809"/>
                  </a:ext>
                </a:extLst>
              </a:tr>
              <a:tr h="0">
                <a:tc>
                  <a:txBody>
                    <a:bodyPr/>
                    <a:lstStyle/>
                    <a:p>
                      <a:pPr marL="63500" marR="0">
                        <a:spcBef>
                          <a:spcPts val="0"/>
                        </a:spcBef>
                        <a:spcAft>
                          <a:spcPts val="0"/>
                        </a:spcAft>
                      </a:pPr>
                      <a:r>
                        <a:rPr lang="en-US" sz="800">
                          <a:effectLst/>
                        </a:rPr>
                        <a:t>Increase number</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previous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484910816"/>
                  </a:ext>
                </a:extLst>
              </a:tr>
              <a:tr h="0">
                <a:tc>
                  <a:txBody>
                    <a:bodyPr/>
                    <a:lstStyle/>
                    <a:p>
                      <a:pPr marL="63500" marR="0">
                        <a:spcBef>
                          <a:spcPts val="0"/>
                        </a:spcBef>
                        <a:spcAft>
                          <a:spcPts val="0"/>
                        </a:spcAft>
                      </a:pPr>
                      <a:r>
                        <a:rPr lang="en-US" sz="800">
                          <a:effectLst/>
                        </a:rPr>
                        <a:t>Increase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previous failed checks / previous total checks - current failed checks / current total checks , display in percentage (*100)</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806659530"/>
                  </a:ext>
                </a:extLst>
              </a:tr>
            </a:tbl>
          </a:graphicData>
        </a:graphic>
      </p:graphicFrame>
      <p:sp>
        <p:nvSpPr>
          <p:cNvPr id="7" name="Rectangle 1">
            <a:extLst>
              <a:ext uri="{FF2B5EF4-FFF2-40B4-BE49-F238E27FC236}">
                <a16:creationId xmlns:a16="http://schemas.microsoft.com/office/drawing/2014/main" id="{8F3BB1B7-DE45-4429-BAC1-6F46C4033956}"/>
              </a:ext>
            </a:extLst>
          </p:cNvPr>
          <p:cNvSpPr>
            <a:spLocks noChangeArrowheads="1"/>
          </p:cNvSpPr>
          <p:nvPr/>
        </p:nvSpPr>
        <p:spPr bwMode="auto">
          <a:xfrm>
            <a:off x="2222062" y="3024146"/>
            <a:ext cx="34140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lumMod val="50000"/>
                  </a:schemeClr>
                </a:solidFill>
                <a:effectLst/>
                <a:ea typeface="Corbel" panose="020B0503020204020204" pitchFamily="34" charset="0"/>
                <a:cs typeface="Corbel" panose="020B0503020204020204" pitchFamily="34" charset="0"/>
              </a:rPr>
              <a:t>The formula are taken from the ones from CED :</a:t>
            </a:r>
            <a:endParaRPr kumimoji="0" lang="en-US" altLang="en-US" sz="1800" b="0" i="0" u="none" strike="noStrike" cap="none" normalizeH="0" baseline="0" dirty="0">
              <a:ln>
                <a:noFill/>
              </a:ln>
              <a:solidFill>
                <a:schemeClr val="bg1">
                  <a:lumMod val="50000"/>
                </a:schemeClr>
              </a:solidFill>
              <a:effectLst/>
            </a:endParaRPr>
          </a:p>
        </p:txBody>
      </p:sp>
      <p:sp>
        <p:nvSpPr>
          <p:cNvPr id="17" name="TextBox 16">
            <a:extLst>
              <a:ext uri="{FF2B5EF4-FFF2-40B4-BE49-F238E27FC236}">
                <a16:creationId xmlns:a16="http://schemas.microsoft.com/office/drawing/2014/main" id="{CD45E1A3-A7FF-41F0-9C78-9DF5B676D750}"/>
              </a:ext>
            </a:extLst>
          </p:cNvPr>
          <p:cNvSpPr txBox="1"/>
          <p:nvPr/>
        </p:nvSpPr>
        <p:spPr>
          <a:xfrm>
            <a:off x="2853550" y="278906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8" name="TextBox 17">
            <a:extLst>
              <a:ext uri="{FF2B5EF4-FFF2-40B4-BE49-F238E27FC236}">
                <a16:creationId xmlns:a16="http://schemas.microsoft.com/office/drawing/2014/main" id="{58B15BB5-401C-45AF-921F-A095F9F50612}"/>
              </a:ext>
            </a:extLst>
          </p:cNvPr>
          <p:cNvSpPr txBox="1"/>
          <p:nvPr/>
        </p:nvSpPr>
        <p:spPr>
          <a:xfrm>
            <a:off x="2295953" y="275494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0228787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REMOVED_VIOLATIONS_LIST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2333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and to filter results (60017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removed violations)</a:t>
              </a:r>
            </a:p>
            <a:p>
              <a:pPr marL="171450" indent="-171450">
                <a:buFont typeface="Arial" panose="020B0604020202020204" pitchFamily="34" charset="0"/>
                <a:buChar char="•"/>
              </a:pPr>
              <a:r>
                <a:rPr lang="en-US" sz="1050" b="1" i="0" dirty="0"/>
                <a:t>CRITICITY</a:t>
              </a:r>
              <a:r>
                <a:rPr lang="en-US" sz="1050" i="0" dirty="0"/>
                <a:t>: c for only critical violations, </a:t>
              </a:r>
              <a:r>
                <a:rPr lang="en-US" sz="1050" i="0" dirty="0" err="1"/>
                <a:t>nc</a:t>
              </a:r>
              <a:r>
                <a:rPr lang="en-US" sz="1050" i="0" dirty="0"/>
                <a:t> for only non critical violations, all for all violations (all by default if not configured)</a:t>
              </a:r>
              <a:endParaRPr lang="en-US" sz="10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[42]</a:t>
            </a:r>
          </a:p>
        </p:txBody>
      </p:sp>
      <p:graphicFrame>
        <p:nvGraphicFramePr>
          <p:cNvPr id="16" name="Table 15" descr="TABLE;REMOVED_VIOLATIONS_LIST;BCID=60017,CRITICITY=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028792163"/>
              </p:ext>
            </p:extLst>
          </p:nvPr>
        </p:nvGraphicFramePr>
        <p:xfrm>
          <a:off x="2222062" y="3360865"/>
          <a:ext cx="7677055" cy="1007506"/>
        </p:xfrm>
        <a:graphic>
          <a:graphicData uri="http://schemas.openxmlformats.org/drawingml/2006/table">
            <a:tbl>
              <a:tblPr firstRow="1" bandRow="1">
                <a:tableStyleId>{9DCAF9ED-07DC-4A11-8D7F-57B35C25682E}</a:tableStyleId>
              </a:tblPr>
              <a:tblGrid>
                <a:gridCol w="877664">
                  <a:extLst>
                    <a:ext uri="{9D8B030D-6E8A-4147-A177-3AD203B41FA5}">
                      <a16:colId xmlns:a16="http://schemas.microsoft.com/office/drawing/2014/main" val="20002"/>
                    </a:ext>
                  </a:extLst>
                </a:gridCol>
                <a:gridCol w="801134">
                  <a:extLst>
                    <a:ext uri="{9D8B030D-6E8A-4147-A177-3AD203B41FA5}">
                      <a16:colId xmlns:a16="http://schemas.microsoft.com/office/drawing/2014/main" val="3833603804"/>
                    </a:ext>
                  </a:extLst>
                </a:gridCol>
                <a:gridCol w="642178">
                  <a:extLst>
                    <a:ext uri="{9D8B030D-6E8A-4147-A177-3AD203B41FA5}">
                      <a16:colId xmlns:a16="http://schemas.microsoft.com/office/drawing/2014/main" val="2236367987"/>
                    </a:ext>
                  </a:extLst>
                </a:gridCol>
                <a:gridCol w="1977399">
                  <a:extLst>
                    <a:ext uri="{9D8B030D-6E8A-4147-A177-3AD203B41FA5}">
                      <a16:colId xmlns:a16="http://schemas.microsoft.com/office/drawing/2014/main" val="797192982"/>
                    </a:ext>
                  </a:extLst>
                </a:gridCol>
                <a:gridCol w="699402">
                  <a:extLst>
                    <a:ext uri="{9D8B030D-6E8A-4147-A177-3AD203B41FA5}">
                      <a16:colId xmlns:a16="http://schemas.microsoft.com/office/drawing/2014/main" val="727183646"/>
                    </a:ext>
                  </a:extLst>
                </a:gridCol>
                <a:gridCol w="1933849">
                  <a:extLst>
                    <a:ext uri="{9D8B030D-6E8A-4147-A177-3AD203B41FA5}">
                      <a16:colId xmlns:a16="http://schemas.microsoft.com/office/drawing/2014/main" val="2731799653"/>
                    </a:ext>
                  </a:extLst>
                </a:gridCol>
                <a:gridCol w="745429">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Violation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Exclusion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Action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Rule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Weight</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Object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Corrected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100</a:t>
                      </a:r>
                    </a:p>
                  </a:txBody>
                  <a:tcPr marL="68580" marR="68580" marT="0" marB="0"/>
                </a:tc>
                <a:tc>
                  <a:txBody>
                    <a:bodyPr/>
                    <a:lstStyle/>
                    <a:p>
                      <a:pPr marL="0" marR="91440" algn="l">
                        <a:lnSpc>
                          <a:spcPct val="115000"/>
                        </a:lnSpc>
                        <a:spcBef>
                          <a:spcPts val="0"/>
                        </a:spcBef>
                        <a:spcAft>
                          <a:spcPts val="0"/>
                        </a:spcAft>
                      </a:pPr>
                      <a:r>
                        <a:rPr lang="en-US" sz="900" dirty="0" err="1">
                          <a:effectLst/>
                          <a:latin typeface="Calibri" panose="020F0502020204030204" pitchFamily="34" charset="0"/>
                          <a:ea typeface="Calibri" panose="020F0502020204030204" pitchFamily="34" charset="0"/>
                          <a:cs typeface="Calibri" panose="020F0502020204030204" pitchFamily="34" charset="0"/>
                        </a:rPr>
                        <a:t>Com.demo.server</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Updated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Disappeared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72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&lt;Default Package&gt;.</a:t>
                      </a:r>
                      <a:r>
                        <a:rPr lang="en-US" sz="900" kern="1200" dirty="0" err="1">
                          <a:solidFill>
                            <a:schemeClr val="dk1"/>
                          </a:solidFill>
                          <a:latin typeface="Calibri" panose="020F0502020204030204" pitchFamily="34" charset="0"/>
                          <a:ea typeface="+mn-ea"/>
                          <a:cs typeface="Calibri" panose="020F0502020204030204" pitchFamily="34" charset="0"/>
                        </a:rPr>
                        <a:t>ConfigOptions.ConfigOptions</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Deleted</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A6C1AD1A-85E0-4B19-9E6C-56E0BA22135A}"/>
              </a:ext>
            </a:extLst>
          </p:cNvPr>
          <p:cNvSpPr txBox="1"/>
          <p:nvPr/>
        </p:nvSpPr>
        <p:spPr>
          <a:xfrm>
            <a:off x="2853550" y="29903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83A2BC3D-4A52-489F-A8E9-0F0C090EB7F8}"/>
              </a:ext>
            </a:extLst>
          </p:cNvPr>
          <p:cNvSpPr txBox="1"/>
          <p:nvPr/>
        </p:nvSpPr>
        <p:spPr>
          <a:xfrm>
            <a:off x="2295953" y="29562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2034625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added, deleted or updated components in application, module or technology</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DELTA_COMPONENTS_LIST_BY_STATUS</a:t>
              </a:r>
              <a:endParaRPr lang="fr-FR" sz="9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STATUS</a:t>
              </a:r>
              <a:r>
                <a:rPr lang="en-US" sz="1100" i="0" dirty="0"/>
                <a:t> : status of the components to display, between “added”, “deleted” or “updated”, “added” by default</a:t>
              </a:r>
            </a:p>
            <a:p>
              <a:pPr marL="171450" indent="-171450">
                <a:buFont typeface="Arial" panose="020B0604020202020204" pitchFamily="34" charset="0"/>
                <a:buChar char="•"/>
              </a:pPr>
              <a:r>
                <a:rPr lang="en-US" sz="1100" b="1" i="0" dirty="0"/>
                <a:t>COUNT</a:t>
              </a:r>
              <a:r>
                <a:rPr lang="en-US" sz="1100" i="0" dirty="0"/>
                <a:t>: the number of lines to display, 10 by default (-1 to list all components)</a:t>
              </a:r>
            </a:p>
            <a:p>
              <a:pPr marL="171450" indent="-171450">
                <a:buFont typeface="Arial" panose="020B0604020202020204" pitchFamily="34" charset="0"/>
                <a:buChar char="•"/>
              </a:pPr>
              <a:r>
                <a:rPr lang="en-US" sz="1100" b="1" i="0" dirty="0"/>
                <a:t>MODULE</a:t>
              </a:r>
              <a:r>
                <a:rPr lang="en-US" sz="1100" i="0" dirty="0"/>
                <a:t> : &lt;</a:t>
              </a:r>
              <a:r>
                <a:rPr lang="en-US" sz="1100" i="0" dirty="0" err="1"/>
                <a:t>module_name</a:t>
              </a:r>
              <a:r>
                <a:rPr lang="en-US" sz="1100" i="0" dirty="0"/>
                <a:t>&gt; if you want to filter components by module</a:t>
              </a:r>
            </a:p>
            <a:p>
              <a:pPr marL="171450" indent="-171450">
                <a:buFont typeface="Arial" panose="020B0604020202020204" pitchFamily="34" charset="0"/>
                <a:buChar char="•"/>
              </a:pPr>
              <a:r>
                <a:rPr lang="en-US" sz="1100" b="1" i="0" dirty="0"/>
                <a:t>TECHNOLOGY</a:t>
              </a:r>
              <a:r>
                <a:rPr lang="en-US" sz="1100" i="0" dirty="0"/>
                <a:t> : &lt;</a:t>
              </a:r>
              <a:r>
                <a:rPr lang="en-US" sz="1100" i="0" dirty="0" err="1"/>
                <a:t>technology_name</a:t>
              </a:r>
              <a:r>
                <a:rPr lang="en-US" sz="1100" i="0" dirty="0"/>
                <a:t>&gt; if you want to filter components by technology</a:t>
              </a:r>
            </a:p>
            <a:p>
              <a:pPr marL="171450" indent="-171450">
                <a:buFont typeface="Arial" panose="020B0604020202020204" pitchFamily="34" charset="0"/>
                <a:buChar char="•"/>
              </a:pPr>
              <a:r>
                <a:rPr lang="en-US" sz="1100" b="1" i="0" dirty="0"/>
                <a:t>COMPLEXITY</a:t>
              </a:r>
              <a:r>
                <a:rPr lang="en-US" sz="1100" i="0" dirty="0"/>
                <a:t> : to choose between “low”, “moderate”, “high” and “very high” if you want to filter by component complexity (all by default)</a:t>
              </a:r>
            </a:p>
            <a:p>
              <a:pPr marL="171450" indent="-171450">
                <a:buFont typeface="Arial" panose="020B0604020202020204" pitchFamily="34" charset="0"/>
                <a:buChar char="•"/>
              </a:pPr>
              <a:r>
                <a:rPr lang="en-US" sz="1100" i="0" dirty="0"/>
                <a:t>CURRENT : first snapshot name for the comparison if different from the current selected snapshot</a:t>
              </a:r>
            </a:p>
            <a:p>
              <a:pPr marL="171450" indent="-171450">
                <a:buFont typeface="Arial" panose="020B0604020202020204" pitchFamily="34" charset="0"/>
                <a:buChar char="•"/>
              </a:pPr>
              <a:r>
                <a:rPr lang="en-US" sz="1100" i="0" dirty="0"/>
                <a:t>PREVIOUS : second snapshot name for the comparison if different from the previous selected snapshot</a:t>
              </a:r>
            </a:p>
            <a:p>
              <a:pPr marL="171450" indent="-171450">
                <a:buFont typeface="Arial" panose="020B0604020202020204" pitchFamily="34" charset="0"/>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[43]</a:t>
            </a:r>
          </a:p>
        </p:txBody>
      </p:sp>
      <p:graphicFrame>
        <p:nvGraphicFramePr>
          <p:cNvPr id="16" name="Table 15" descr="TABLE;DELTA_COMPONENTS_LIST_BY_STATUS;STATUS=deleted">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950757884"/>
              </p:ext>
            </p:extLst>
          </p:nvPr>
        </p:nvGraphicFramePr>
        <p:xfrm>
          <a:off x="879006" y="4618314"/>
          <a:ext cx="10122081" cy="840722"/>
        </p:xfrm>
        <a:graphic>
          <a:graphicData uri="http://schemas.openxmlformats.org/drawingml/2006/table">
            <a:tbl>
              <a:tblPr firstRow="1" bandRow="1">
                <a:tableStyleId>{9DCAF9ED-07DC-4A11-8D7F-57B35C25682E}</a:tableStyleId>
              </a:tblPr>
              <a:tblGrid>
                <a:gridCol w="928687">
                  <a:extLst>
                    <a:ext uri="{9D8B030D-6E8A-4147-A177-3AD203B41FA5}">
                      <a16:colId xmlns:a16="http://schemas.microsoft.com/office/drawing/2014/main" val="20002"/>
                    </a:ext>
                  </a:extLst>
                </a:gridCol>
                <a:gridCol w="1055984">
                  <a:extLst>
                    <a:ext uri="{9D8B030D-6E8A-4147-A177-3AD203B41FA5}">
                      <a16:colId xmlns:a16="http://schemas.microsoft.com/office/drawing/2014/main" val="3833603804"/>
                    </a:ext>
                  </a:extLst>
                </a:gridCol>
                <a:gridCol w="1209368">
                  <a:extLst>
                    <a:ext uri="{9D8B030D-6E8A-4147-A177-3AD203B41FA5}">
                      <a16:colId xmlns:a16="http://schemas.microsoft.com/office/drawing/2014/main" val="2236367987"/>
                    </a:ext>
                  </a:extLst>
                </a:gridCol>
                <a:gridCol w="884903">
                  <a:extLst>
                    <a:ext uri="{9D8B030D-6E8A-4147-A177-3AD203B41FA5}">
                      <a16:colId xmlns:a16="http://schemas.microsoft.com/office/drawing/2014/main" val="797192982"/>
                    </a:ext>
                  </a:extLst>
                </a:gridCol>
                <a:gridCol w="914400">
                  <a:extLst>
                    <a:ext uri="{9D8B030D-6E8A-4147-A177-3AD203B41FA5}">
                      <a16:colId xmlns:a16="http://schemas.microsoft.com/office/drawing/2014/main" val="1749928563"/>
                    </a:ext>
                  </a:extLst>
                </a:gridCol>
                <a:gridCol w="943897">
                  <a:extLst>
                    <a:ext uri="{9D8B030D-6E8A-4147-A177-3AD203B41FA5}">
                      <a16:colId xmlns:a16="http://schemas.microsoft.com/office/drawing/2014/main" val="1772272350"/>
                    </a:ext>
                  </a:extLst>
                </a:gridCol>
                <a:gridCol w="1020588">
                  <a:extLst>
                    <a:ext uri="{9D8B030D-6E8A-4147-A177-3AD203B41FA5}">
                      <a16:colId xmlns:a16="http://schemas.microsoft.com/office/drawing/2014/main" val="727183646"/>
                    </a:ext>
                  </a:extLst>
                </a:gridCol>
                <a:gridCol w="3164254">
                  <a:extLst>
                    <a:ext uri="{9D8B030D-6E8A-4147-A177-3AD203B41FA5}">
                      <a16:colId xmlns:a16="http://schemas.microsoft.com/office/drawing/2014/main" val="2731799653"/>
                    </a:ext>
                  </a:extLst>
                </a:gridCol>
              </a:tblGrid>
              <a:tr h="442596">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SQL 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Granularity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Lack of comments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Coupling</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Number of object updates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extLst>
                  <a:ext uri="{0D108BD9-81ED-4DB2-BD59-A6C34878D82A}">
                    <a16:rowId xmlns:a16="http://schemas.microsoft.com/office/drawing/2014/main" val="10000"/>
                  </a:ext>
                </a:extLst>
              </a:tr>
              <a:tr h="204996">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High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Moderate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extLst>
                  <a:ext uri="{0D108BD9-81ED-4DB2-BD59-A6C34878D82A}">
                    <a16:rowId xmlns:a16="http://schemas.microsoft.com/office/drawing/2014/main" val="10001"/>
                  </a:ext>
                </a:extLst>
              </a:tr>
              <a:tr h="193130">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0</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 full name</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517851" y="3548052"/>
            <a:ext cx="6991830" cy="90024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br>
              <a:rPr lang="en-US" sz="1050" i="0" dirty="0"/>
            </a:br>
            <a:r>
              <a:rPr lang="en-US" sz="1050" i="0" dirty="0"/>
              <a:t>By default (without options), the list displayed the top ten added components for the application, between current and previous snapshots.</a:t>
            </a:r>
          </a:p>
          <a:p>
            <a:r>
              <a:rPr lang="en-US" sz="1050" i="0" dirty="0"/>
              <a:t>If module and technology are set in the same time, they will not be taken into account and list will be displayed for entire application</a:t>
            </a:r>
          </a:p>
        </p:txBody>
      </p:sp>
      <p:sp>
        <p:nvSpPr>
          <p:cNvPr id="17" name="TextBox 16">
            <a:extLst>
              <a:ext uri="{FF2B5EF4-FFF2-40B4-BE49-F238E27FC236}">
                <a16:creationId xmlns:a16="http://schemas.microsoft.com/office/drawing/2014/main" id="{B64A8D30-1E85-451E-AF12-D0C1B9E24332}"/>
              </a:ext>
            </a:extLst>
          </p:cNvPr>
          <p:cNvSpPr txBox="1"/>
          <p:nvPr/>
        </p:nvSpPr>
        <p:spPr>
          <a:xfrm>
            <a:off x="1839632" y="3548052"/>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spTree>
    <p:extLst>
      <p:ext uri="{BB962C8B-B14F-4D97-AF65-F5344CB8AC3E}">
        <p14:creationId xmlns:p14="http://schemas.microsoft.com/office/powerpoint/2010/main" val="22676401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AEFP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AEFP_LIST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3871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TYPE</a:t>
              </a:r>
              <a:r>
                <a:rPr lang="en-US" sz="1100" i="0" dirty="0"/>
                <a:t> : type of the function to display, DF for data function, TF for transactions, by default both are listed</a:t>
              </a:r>
            </a:p>
            <a:p>
              <a:pPr marL="171450" indent="-171450">
                <a:buFont typeface="Arial" panose="020B0604020202020204" pitchFamily="34" charset="0"/>
                <a:buChar char="•"/>
              </a:pPr>
              <a:r>
                <a:rPr lang="en-US" sz="1100" i="0" dirty="0"/>
                <a:t>STATUS : status of the function to display, ADDED, MODIFIED or DELETED, all statuses by default</a:t>
              </a:r>
            </a:p>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a:t>
            </a:r>
            <a:r>
              <a:rPr lang="en-US"/>
              <a:t>[44]</a:t>
            </a:r>
            <a:endParaRPr lang="en-US" dirty="0"/>
          </a:p>
        </p:txBody>
      </p:sp>
      <p:graphicFrame>
        <p:nvGraphicFramePr>
          <p:cNvPr id="16" name="Table 15" descr="TABLE;AEFP_LIST">
            <a:extLst>
              <a:ext uri="{FF2B5EF4-FFF2-40B4-BE49-F238E27FC236}">
                <a16:creationId xmlns:a16="http://schemas.microsoft.com/office/drawing/2014/main" id="{F307DDEF-9819-422A-9E49-4E5E749620CF}"/>
              </a:ext>
            </a:extLst>
          </p:cNvPr>
          <p:cNvGraphicFramePr>
            <a:graphicFrameLocks noGrp="1"/>
          </p:cNvGraphicFramePr>
          <p:nvPr/>
        </p:nvGraphicFramePr>
        <p:xfrm>
          <a:off x="1062400" y="3396347"/>
          <a:ext cx="10089582" cy="952627"/>
        </p:xfrm>
        <a:graphic>
          <a:graphicData uri="http://schemas.openxmlformats.org/drawingml/2006/table">
            <a:tbl>
              <a:tblPr firstRow="1" bandRow="1">
                <a:tableStyleId>{9DCAF9ED-07DC-4A11-8D7F-57B35C25682E}</a:tableStyleId>
              </a:tblPr>
              <a:tblGrid>
                <a:gridCol w="1180454">
                  <a:extLst>
                    <a:ext uri="{9D8B030D-6E8A-4147-A177-3AD203B41FA5}">
                      <a16:colId xmlns:a16="http://schemas.microsoft.com/office/drawing/2014/main" val="20002"/>
                    </a:ext>
                  </a:extLst>
                </a:gridCol>
                <a:gridCol w="992271">
                  <a:extLst>
                    <a:ext uri="{9D8B030D-6E8A-4147-A177-3AD203B41FA5}">
                      <a16:colId xmlns:a16="http://schemas.microsoft.com/office/drawing/2014/main" val="3833603804"/>
                    </a:ext>
                  </a:extLst>
                </a:gridCol>
                <a:gridCol w="1957660">
                  <a:extLst>
                    <a:ext uri="{9D8B030D-6E8A-4147-A177-3AD203B41FA5}">
                      <a16:colId xmlns:a16="http://schemas.microsoft.com/office/drawing/2014/main" val="2236367987"/>
                    </a:ext>
                  </a:extLst>
                </a:gridCol>
                <a:gridCol w="796954">
                  <a:extLst>
                    <a:ext uri="{9D8B030D-6E8A-4147-A177-3AD203B41FA5}">
                      <a16:colId xmlns:a16="http://schemas.microsoft.com/office/drawing/2014/main" val="797192982"/>
                    </a:ext>
                  </a:extLst>
                </a:gridCol>
                <a:gridCol w="1107347">
                  <a:extLst>
                    <a:ext uri="{9D8B030D-6E8A-4147-A177-3AD203B41FA5}">
                      <a16:colId xmlns:a16="http://schemas.microsoft.com/office/drawing/2014/main" val="1749928563"/>
                    </a:ext>
                  </a:extLst>
                </a:gridCol>
                <a:gridCol w="920627">
                  <a:extLst>
                    <a:ext uri="{9D8B030D-6E8A-4147-A177-3AD203B41FA5}">
                      <a16:colId xmlns:a16="http://schemas.microsoft.com/office/drawing/2014/main" val="1772272350"/>
                    </a:ext>
                  </a:extLst>
                </a:gridCol>
                <a:gridCol w="1248224">
                  <a:extLst>
                    <a:ext uri="{9D8B030D-6E8A-4147-A177-3AD203B41FA5}">
                      <a16:colId xmlns:a16="http://schemas.microsoft.com/office/drawing/2014/main" val="727183646"/>
                    </a:ext>
                  </a:extLst>
                </a:gridCol>
                <a:gridCol w="1003297">
                  <a:extLst>
                    <a:ext uri="{9D8B030D-6E8A-4147-A177-3AD203B41FA5}">
                      <a16:colId xmlns:a16="http://schemas.microsoft.com/office/drawing/2014/main" val="2731799653"/>
                    </a:ext>
                  </a:extLst>
                </a:gridCol>
                <a:gridCol w="882748">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Element Type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Function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 of FPs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 Factor</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Updated Artifacts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Module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Technology</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Added </a:t>
                      </a:r>
                      <a:r>
                        <a:rPr lang="en-US" sz="900" dirty="0" err="1">
                          <a:effectLst/>
                          <a:latin typeface="Calibri" panose="020F0502020204030204" pitchFamily="34" charset="0"/>
                          <a:cs typeface="Calibri" panose="020F0502020204030204" pitchFamily="34" charset="0"/>
                        </a:rPr>
                        <a:t>Dafa</a:t>
                      </a:r>
                      <a:r>
                        <a:rPr lang="en-US" sz="900" dirty="0">
                          <a:effectLst/>
                          <a:latin typeface="Calibri" panose="020F0502020204030204" pitchFamily="34" charset="0"/>
                          <a:cs typeface="Calibri" panose="020F0502020204030204" pitchFamily="34" charset="0"/>
                        </a:rPr>
                        <a:t> Function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5</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Module 1</a:t>
                      </a: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Techno1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Deleted Transactional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object2</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Module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Techno2</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69678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66266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40309152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AETP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AETP_LIST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616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[45]</a:t>
            </a:r>
          </a:p>
        </p:txBody>
      </p:sp>
      <p:graphicFrame>
        <p:nvGraphicFramePr>
          <p:cNvPr id="16" name="Table 15" descr="TABLE;AETP_LIST">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44828335"/>
              </p:ext>
            </p:extLst>
          </p:nvPr>
        </p:nvGraphicFramePr>
        <p:xfrm>
          <a:off x="968975" y="2888223"/>
          <a:ext cx="10104115" cy="658268"/>
        </p:xfrm>
        <a:graphic>
          <a:graphicData uri="http://schemas.openxmlformats.org/drawingml/2006/table">
            <a:tbl>
              <a:tblPr firstRow="1" bandRow="1">
                <a:tableStyleId>{9DCAF9ED-07DC-4A11-8D7F-57B35C25682E}</a:tableStyleId>
              </a:tblPr>
              <a:tblGrid>
                <a:gridCol w="1084000">
                  <a:extLst>
                    <a:ext uri="{9D8B030D-6E8A-4147-A177-3AD203B41FA5}">
                      <a16:colId xmlns:a16="http://schemas.microsoft.com/office/drawing/2014/main" val="20002"/>
                    </a:ext>
                  </a:extLst>
                </a:gridCol>
                <a:gridCol w="2754999">
                  <a:extLst>
                    <a:ext uri="{9D8B030D-6E8A-4147-A177-3AD203B41FA5}">
                      <a16:colId xmlns:a16="http://schemas.microsoft.com/office/drawing/2014/main" val="3833603804"/>
                    </a:ext>
                  </a:extLst>
                </a:gridCol>
                <a:gridCol w="1248304">
                  <a:extLst>
                    <a:ext uri="{9D8B030D-6E8A-4147-A177-3AD203B41FA5}">
                      <a16:colId xmlns:a16="http://schemas.microsoft.com/office/drawing/2014/main" val="2236367987"/>
                    </a:ext>
                  </a:extLst>
                </a:gridCol>
                <a:gridCol w="981591">
                  <a:extLst>
                    <a:ext uri="{9D8B030D-6E8A-4147-A177-3AD203B41FA5}">
                      <a16:colId xmlns:a16="http://schemas.microsoft.com/office/drawing/2014/main" val="797192982"/>
                    </a:ext>
                  </a:extLst>
                </a:gridCol>
                <a:gridCol w="1363895">
                  <a:extLst>
                    <a:ext uri="{9D8B030D-6E8A-4147-A177-3AD203B41FA5}">
                      <a16:colId xmlns:a16="http://schemas.microsoft.com/office/drawing/2014/main" val="1749928563"/>
                    </a:ext>
                  </a:extLst>
                </a:gridCol>
                <a:gridCol w="1133916">
                  <a:extLst>
                    <a:ext uri="{9D8B030D-6E8A-4147-A177-3AD203B41FA5}">
                      <a16:colId xmlns:a16="http://schemas.microsoft.com/office/drawing/2014/main" val="1772272350"/>
                    </a:ext>
                  </a:extLst>
                </a:gridCol>
                <a:gridCol w="1537410">
                  <a:extLst>
                    <a:ext uri="{9D8B030D-6E8A-4147-A177-3AD203B41FA5}">
                      <a16:colId xmlns:a16="http://schemas.microsoft.com/office/drawing/2014/main" val="727183646"/>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Effort Complexity</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Equivalence ratio</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AEP</a:t>
                      </a:r>
                    </a:p>
                  </a:txBody>
                  <a:tcPr marL="68580" marR="68580" marT="0" marB="0"/>
                </a:tc>
                <a:extLst>
                  <a:ext uri="{0D108BD9-81ED-4DB2-BD59-A6C34878D82A}">
                    <a16:rowId xmlns:a16="http://schemas.microsoft.com/office/drawing/2014/main" val="10000"/>
                  </a:ext>
                </a:extLst>
              </a:tr>
              <a:tr h="16957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Updated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40772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37360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13423508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CAST rules associated to a quality standard </a:t>
              </a:r>
              <a:r>
                <a:rPr lang="en-GB" sz="1600" dirty="0"/>
                <a:t>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QUALITY_TAGS_RULES_EVOLUTION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47732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900" b="1" dirty="0"/>
                <a:t>STD =  Name of the quality standard category for which you want the details per tag, for example, STIG-V4R8-CAT1 will list total, added and removed violations for cast rules associated to all tags belonged to category STIG-V4R8-CAT1 </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p>
            <a:p>
              <a:pPr marL="171450" indent="-171450">
                <a:buFontTx/>
                <a:buChar char="-"/>
              </a:pPr>
              <a:r>
                <a:rPr lang="en-US" sz="900" b="1" dirty="0"/>
                <a:t>HEADER</a:t>
              </a:r>
              <a:r>
                <a:rPr lang="en-US" sz="900" dirty="0"/>
                <a:t>=NO to not display headers (useful for excel report when you want to define your own customized headers). By default if option is not present or different from NO, headers are displayed</a:t>
              </a:r>
            </a:p>
            <a:p>
              <a:pPr marL="171450" indent="-171450">
                <a:buFontTx/>
                <a:buChar char="-"/>
              </a:pPr>
              <a:endParaRPr lang="en-GB"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461612"/>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20190624.</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42749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[46]</a:t>
            </a:r>
          </a:p>
        </p:txBody>
      </p:sp>
      <p:graphicFrame>
        <p:nvGraphicFramePr>
          <p:cNvPr id="16" name="Table 15" descr="TABLE;QUALITY_TAGS_RULES_EVOLUTION;STD=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502967226"/>
              </p:ext>
            </p:extLst>
          </p:nvPr>
        </p:nvGraphicFramePr>
        <p:xfrm>
          <a:off x="543009" y="4128420"/>
          <a:ext cx="10944063" cy="1955683"/>
        </p:xfrm>
        <a:graphic>
          <a:graphicData uri="http://schemas.openxmlformats.org/drawingml/2006/table">
            <a:tbl>
              <a:tblPr firstRow="1" bandRow="1">
                <a:tableStyleId>{9DCAF9ED-07DC-4A11-8D7F-57B35C25682E}</a:tableStyleId>
              </a:tblPr>
              <a:tblGrid>
                <a:gridCol w="7421931">
                  <a:extLst>
                    <a:ext uri="{9D8B030D-6E8A-4147-A177-3AD203B41FA5}">
                      <a16:colId xmlns:a16="http://schemas.microsoft.com/office/drawing/2014/main" val="20000"/>
                    </a:ext>
                  </a:extLst>
                </a:gridCol>
                <a:gridCol w="1106311">
                  <a:extLst>
                    <a:ext uri="{9D8B030D-6E8A-4147-A177-3AD203B41FA5}">
                      <a16:colId xmlns:a16="http://schemas.microsoft.com/office/drawing/2014/main" val="20001"/>
                    </a:ext>
                  </a:extLst>
                </a:gridCol>
                <a:gridCol w="1196622">
                  <a:extLst>
                    <a:ext uri="{9D8B030D-6E8A-4147-A177-3AD203B41FA5}">
                      <a16:colId xmlns:a16="http://schemas.microsoft.com/office/drawing/2014/main" val="20002"/>
                    </a:ext>
                  </a:extLst>
                </a:gridCol>
                <a:gridCol w="1219199">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STIG-V4R8-CAT1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Removed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1" dirty="0">
                          <a:solidFill>
                            <a:srgbClr val="000000"/>
                          </a:solidFill>
                          <a:effectLst/>
                          <a:latin typeface="Open Sans"/>
                          <a:ea typeface="Times New Roman" panose="02020603050405020304" pitchFamily="18" charset="0"/>
                          <a:cs typeface="Times New Roman" panose="02020603050405020304" pitchFamily="18" charset="0"/>
                        </a:rPr>
                        <a:t>STIG-V-70205 The application must not expose session IDs.</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HttpServletRequest.getRequestedSessionId()</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STIG-V-70207 The application must destroy the session ID value and/or cookie on logoff or browser close.</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42531720"/>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Ensure that HTTP Session is invalidated during logout</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STIG-V-70245 The application must protect the confidentiality and integrity of transmitted information.</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4</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54266632"/>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mixing trusted and untrusted data in HTTP requests</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24593547"/>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providing password in Web Service URL</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8857523"/>
                  </a:ext>
                </a:extLst>
              </a:tr>
              <a:tr h="192691">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RSA Cryptographic algorithms without OAEP (Optimal Asymmetric Encryption Padding)</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0</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3510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sp>
        <p:nvSpPr>
          <p:cNvPr id="2" name="Title 1"/>
          <p:cNvSpPr>
            <a:spLocks noGrp="1"/>
          </p:cNvSpPr>
          <p:nvPr>
            <p:ph type="title"/>
          </p:nvPr>
        </p:nvSpPr>
        <p:spPr/>
        <p:txBody>
          <a:bodyPr/>
          <a:lstStyle/>
          <a:p>
            <a:r>
              <a:rPr lang="fr-FR" dirty="0"/>
              <a:t>Powerpoint Templates</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1795178"/>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standard quality tag applicability by 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LIST_TAGS_DOC_BYCAT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41549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CAT = Id of the standard quality category, for example, STIG-V4R8-CAT1, or a list separated by ‘|’</a:t>
              </a:r>
              <a:endParaRPr lang="en-GB"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283501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20190909.</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280089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[47]</a:t>
            </a:r>
          </a:p>
        </p:txBody>
      </p:sp>
      <p:graphicFrame>
        <p:nvGraphicFramePr>
          <p:cNvPr id="16" name="Table 15" descr="TABLE;LIST_TAGS_DOC_BYCAT;CAT=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978095843"/>
              </p:ext>
            </p:extLst>
          </p:nvPr>
        </p:nvGraphicFramePr>
        <p:xfrm>
          <a:off x="2222061" y="3646636"/>
          <a:ext cx="7559069" cy="633379"/>
        </p:xfrm>
        <a:graphic>
          <a:graphicData uri="http://schemas.openxmlformats.org/drawingml/2006/table">
            <a:tbl>
              <a:tblPr firstRow="1" bandRow="1">
                <a:tableStyleId>{9DCAF9ED-07DC-4A11-8D7F-57B35C25682E}</a:tableStyleId>
              </a:tblPr>
              <a:tblGrid>
                <a:gridCol w="1851903">
                  <a:extLst>
                    <a:ext uri="{9D8B030D-6E8A-4147-A177-3AD203B41FA5}">
                      <a16:colId xmlns:a16="http://schemas.microsoft.com/office/drawing/2014/main" val="20000"/>
                    </a:ext>
                  </a:extLst>
                </a:gridCol>
                <a:gridCol w="4226428">
                  <a:extLst>
                    <a:ext uri="{9D8B030D-6E8A-4147-A177-3AD203B41FA5}">
                      <a16:colId xmlns:a16="http://schemas.microsoft.com/office/drawing/2014/main" val="20001"/>
                    </a:ext>
                  </a:extLst>
                </a:gridCol>
                <a:gridCol w="1480738">
                  <a:extLst>
                    <a:ext uri="{9D8B030D-6E8A-4147-A177-3AD203B41FA5}">
                      <a16:colId xmlns:a16="http://schemas.microsoft.com/office/drawing/2014/main" val="20002"/>
                    </a:ext>
                  </a:extLst>
                </a:gridCol>
              </a:tblGrid>
              <a:tr h="226695">
                <a:tc>
                  <a:txBody>
                    <a:bodyPr/>
                    <a:lstStyle/>
                    <a:p>
                      <a:pPr marL="0" marR="91440" algn="l">
                        <a:lnSpc>
                          <a:spcPct val="115000"/>
                        </a:lnSpc>
                        <a:spcBef>
                          <a:spcPts val="0"/>
                        </a:spcBef>
                        <a:spcAft>
                          <a:spcPts val="0"/>
                        </a:spcAft>
                      </a:pPr>
                      <a:r>
                        <a:rPr lang="en-GB" sz="1000" dirty="0">
                          <a:effectLst/>
                        </a:rPr>
                        <a:t>Standard quality tag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GB" sz="1000" dirty="0">
                          <a:effectLst/>
                        </a:rPr>
                        <a:t>Definition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Applicability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b="0" dirty="0">
                          <a:solidFill>
                            <a:srgbClr val="000000"/>
                          </a:solidFill>
                          <a:effectLst/>
                          <a:latin typeface="Open Sans"/>
                          <a:ea typeface="Times New Roman" panose="02020603050405020304" pitchFamily="18" charset="0"/>
                          <a:cs typeface="Times New Roman" panose="02020603050405020304" pitchFamily="18" charset="0"/>
                        </a:rPr>
                        <a:t>Definition of tag 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true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Tag2</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Definition of tag2</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false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bl>
          </a:graphicData>
        </a:graphic>
      </p:graphicFrame>
    </p:spTree>
    <p:extLst>
      <p:ext uri="{BB962C8B-B14F-4D97-AF65-F5344CB8AC3E}">
        <p14:creationId xmlns:p14="http://schemas.microsoft.com/office/powerpoint/2010/main" val="38551110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19DEDB-ECB9-4E21-B5A1-852C4202A32B}"/>
              </a:ext>
            </a:extLst>
          </p:cNvPr>
          <p:cNvGrpSpPr/>
          <p:nvPr/>
        </p:nvGrpSpPr>
        <p:grpSpPr>
          <a:xfrm>
            <a:off x="1955882" y="1119736"/>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Id indicator</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ID_NAME_INDICATOR_MAPPING</a:t>
              </a:r>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0" name="TextBox 9"/>
            <p:cNvSpPr txBox="1"/>
            <p:nvPr/>
          </p:nvSpPr>
          <p:spPr>
            <a:xfrm>
              <a:off x="2351584" y="5013177"/>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is used to get updated id for quality rules if you need to configure another component.</a:t>
              </a:r>
            </a:p>
            <a:p>
              <a:r>
                <a:rPr lang="en-US" sz="1200" dirty="0"/>
                <a:t>To get list of ids by default, see next slide</a:t>
              </a:r>
            </a:p>
          </p:txBody>
        </p:sp>
      </p:grpSp>
      <p:sp>
        <p:nvSpPr>
          <p:cNvPr id="3" name="Title 2"/>
          <p:cNvSpPr>
            <a:spLocks noGrp="1"/>
          </p:cNvSpPr>
          <p:nvPr>
            <p:ph type="title"/>
          </p:nvPr>
        </p:nvSpPr>
        <p:spPr/>
        <p:txBody>
          <a:bodyPr/>
          <a:lstStyle/>
          <a:p>
            <a:r>
              <a:rPr lang="en-US" dirty="0"/>
              <a:t>PowerPoint Templates – Tables </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3230433173"/>
              </p:ext>
            </p:extLst>
          </p:nvPr>
        </p:nvGraphicFramePr>
        <p:xfrm>
          <a:off x="3039634" y="2385744"/>
          <a:ext cx="6096000" cy="1310640"/>
        </p:xfrm>
        <a:graphic>
          <a:graphicData uri="http://schemas.openxmlformats.org/drawingml/2006/table">
            <a:tbl>
              <a:tblPr firstRow="1" bandRow="1">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tc>
                <a:tc>
                  <a:txBody>
                    <a:bodyPr/>
                    <a:lstStyle/>
                    <a:p>
                      <a:r>
                        <a:rPr lang="fr-FR" sz="1200" dirty="0"/>
                        <a:t>Id</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Text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136392"/>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34244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2.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heme/theme1.xml><?xml version="1.0" encoding="utf-8"?>
<a:theme xmlns:a="http://schemas.openxmlformats.org/drawingml/2006/main" name="1_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Template">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16961</TotalTime>
  <Words>9007</Words>
  <Application>Microsoft Office PowerPoint</Application>
  <PresentationFormat>Widescreen</PresentationFormat>
  <Paragraphs>2312</Paragraphs>
  <Slides>81</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81</vt:i4>
      </vt:variant>
    </vt:vector>
  </HeadingPairs>
  <TitlesOfParts>
    <vt:vector size="94" baseType="lpstr">
      <vt:lpstr>Arial</vt:lpstr>
      <vt:lpstr>Bahnschrift Light</vt:lpstr>
      <vt:lpstr>Calibri</vt:lpstr>
      <vt:lpstr>Courier New</vt:lpstr>
      <vt:lpstr>Gotham Book</vt:lpstr>
      <vt:lpstr>Gotham Light</vt:lpstr>
      <vt:lpstr>Open Sans</vt:lpstr>
      <vt:lpstr>Times New Roman</vt:lpstr>
      <vt:lpstr>Trebuchet MS</vt:lpstr>
      <vt:lpstr>Verdana</vt:lpstr>
      <vt:lpstr>Webdings</vt:lpstr>
      <vt:lpstr>Wingdings</vt:lpstr>
      <vt:lpstr>1_Office Theme</vt:lpstr>
      <vt:lpstr>PowerPoint Presentation</vt:lpstr>
      <vt:lpstr>Agenda</vt:lpstr>
      <vt:lpstr>Powerpoint Templates</vt:lpstr>
      <vt:lpstr>Powerpoint Templates</vt:lpstr>
      <vt:lpstr>Powerpoint Templates</vt:lpstr>
      <vt:lpstr>Powerpoint Templates</vt:lpstr>
      <vt:lpstr>Powerpoint Templates</vt:lpstr>
      <vt:lpstr>Powerpoint Templates</vt:lpstr>
      <vt:lpstr>Agenda</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Agenda</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PowerPoint Templates – Graphics [12]</vt:lpstr>
      <vt:lpstr>Agenda</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[38]</vt:lpstr>
      <vt:lpstr>PowerPoint Templates – Tables [39]</vt:lpstr>
      <vt:lpstr>PowerPoint Templates – Tables [40]</vt:lpstr>
      <vt:lpstr>PowerPoint Templates – Tables [41]</vt:lpstr>
      <vt:lpstr>PowerPoint Templates – Tables [42]</vt:lpstr>
      <vt:lpstr>PowerPoint Templates – Tables [43]</vt:lpstr>
      <vt:lpstr>PowerPoint Templates – Tables [44]</vt:lpstr>
      <vt:lpstr>PowerPoint Templates – Tables [45]</vt:lpstr>
      <vt:lpstr>PowerPoint Templates – Tables [46]</vt:lpstr>
      <vt:lpstr>PowerPoint Templates – Tables [47]</vt:lpstr>
      <vt:lpstr>PowerPoint Templates – Tables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Furet</dc:creator>
  <cp:lastModifiedBy>Aurore Eteve</cp:lastModifiedBy>
  <cp:revision>729</cp:revision>
  <dcterms:created xsi:type="dcterms:W3CDTF">2016-10-16T15:51:34Z</dcterms:created>
  <dcterms:modified xsi:type="dcterms:W3CDTF">2020-03-23T09:06:07Z</dcterms:modified>
</cp:coreProperties>
</file>