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87" r:id="rId2"/>
    <p:sldId id="373" r:id="rId3"/>
    <p:sldId id="375" r:id="rId4"/>
    <p:sldId id="376" r:id="rId5"/>
    <p:sldId id="359" r:id="rId6"/>
    <p:sldId id="372" r:id="rId7"/>
    <p:sldId id="385" r:id="rId8"/>
    <p:sldId id="388" r:id="rId9"/>
    <p:sldId id="389" r:id="rId10"/>
    <p:sldId id="390" r:id="rId11"/>
    <p:sldId id="391" r:id="rId12"/>
    <p:sldId id="38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1752" userDrawn="1">
          <p15:clr>
            <a:srgbClr val="A4A3A4"/>
          </p15:clr>
        </p15:guide>
        <p15:guide id="5" orient="horz" pos="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  <a:srgbClr val="C3A5AF"/>
    <a:srgbClr val="FF4132"/>
    <a:srgbClr val="7859C9"/>
    <a:srgbClr val="323C4B"/>
    <a:srgbClr val="C8C8C8"/>
    <a:srgbClr val="1EBEB4"/>
    <a:srgbClr val="0091FF"/>
    <a:srgbClr val="FFA000"/>
    <a:srgbClr val="1941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11" autoAdjust="0"/>
    <p:restoredTop sz="94280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702" y="102"/>
      </p:cViewPr>
      <p:guideLst>
        <p:guide pos="1752"/>
        <p:guide orient="horz" pos="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CF963-E58D-FC4D-BA9E-60A980752DC6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3DE286-B060-1443-B64D-5D3E5B39C6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8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058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3DE286-B060-1443-B64D-5D3E5B39C63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1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801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78029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757347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Generic Content Slide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Generic Content Slide_Dk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Generic Content Slide_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576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Generic Content Slide_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3115906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Generic Content Slide_Blue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6032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685800" indent="-228600">
              <a:buFont typeface="Arial" panose="020B0604020202020204" pitchFamily="34" charset="0"/>
              <a:buChar char="−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60372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Red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2651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Yellow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87564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Green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65296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261878"/>
            <a:ext cx="10939670" cy="40011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072815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_Dk Grey_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613363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0360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Generic Content Slide no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45164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bustn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-3048" y="0"/>
            <a:ext cx="12192000" cy="8734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6337843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Heal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8" name="Rectangle 3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57231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fficienc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21BF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17009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64" userDrawn="1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u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893045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nge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itle Placeholder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52258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ferabi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785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08872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nical Deb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 userDrawn="1"/>
        </p:nvSpPr>
        <p:spPr>
          <a:xfrm flipV="1">
            <a:off x="0" y="0"/>
            <a:ext cx="12192000" cy="873414"/>
          </a:xfrm>
          <a:prstGeom prst="rect">
            <a:avLst/>
          </a:prstGeom>
          <a:solidFill>
            <a:srgbClr val="FD41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 flipV="1">
            <a:off x="0" y="859790"/>
            <a:ext cx="12188952" cy="27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7146"/>
            <a:ext cx="10515600" cy="4001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7062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64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730" y="1033463"/>
            <a:ext cx="1093967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730" y="4562475"/>
            <a:ext cx="1093967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650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7117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3750" y="474675"/>
            <a:ext cx="2003608" cy="24733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62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579864" y="457200"/>
            <a:ext cx="2002536" cy="222877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1579034" y="1803713"/>
            <a:ext cx="914400" cy="914400"/>
          </a:xfrm>
          <a:prstGeom prst="rect">
            <a:avLst/>
          </a:prstGeom>
          <a:solidFill>
            <a:srgbClr val="FF4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50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2912534" y="1803713"/>
            <a:ext cx="914400" cy="91440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145</a:t>
            </a:r>
          </a:p>
          <a:p>
            <a:pPr algn="ctr"/>
            <a:r>
              <a:rPr lang="en-US" sz="1200" dirty="0"/>
              <a:t>255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4246034" y="1803713"/>
            <a:ext cx="914400" cy="914400"/>
          </a:xfrm>
          <a:prstGeom prst="rect">
            <a:avLst/>
          </a:prstGeom>
          <a:solidFill>
            <a:srgbClr val="FEA1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255</a:t>
            </a:r>
          </a:p>
          <a:p>
            <a:pPr algn="ctr"/>
            <a:r>
              <a:rPr lang="en-US" sz="1200" dirty="0"/>
              <a:t>160</a:t>
            </a:r>
          </a:p>
          <a:p>
            <a:pPr algn="ctr"/>
            <a:r>
              <a:rPr lang="en-US" sz="1200" dirty="0"/>
              <a:t>0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579534" y="1803713"/>
            <a:ext cx="914400" cy="914400"/>
          </a:xfrm>
          <a:prstGeom prst="rect">
            <a:avLst/>
          </a:prstGeom>
          <a:solidFill>
            <a:srgbClr val="1EBE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30</a:t>
            </a:r>
          </a:p>
          <a:p>
            <a:pPr algn="ctr"/>
            <a:r>
              <a:rPr lang="en-US" sz="1200" dirty="0"/>
              <a:t>190</a:t>
            </a:r>
          </a:p>
          <a:p>
            <a:pPr algn="ctr"/>
            <a:r>
              <a:rPr lang="en-US" sz="1200" dirty="0"/>
              <a:t>180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6913034" y="1803713"/>
            <a:ext cx="914400" cy="914400"/>
          </a:xfrm>
          <a:prstGeom prst="rect">
            <a:avLst/>
          </a:prstGeom>
          <a:solidFill>
            <a:srgbClr val="B8E2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>
                <a:solidFill>
                  <a:schemeClr val="tx1"/>
                </a:solidFill>
              </a:rPr>
              <a:t>rgb</a:t>
            </a:r>
            <a:r>
              <a:rPr lang="en-US" sz="1200" b="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185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255</a:t>
            </a:r>
          </a:p>
          <a:p>
            <a:pPr algn="ctr"/>
            <a:r>
              <a:rPr lang="en-US" sz="1200" b="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8246534" y="1803713"/>
            <a:ext cx="914400" cy="914400"/>
          </a:xfrm>
          <a:prstGeom prst="rect">
            <a:avLst/>
          </a:prstGeom>
          <a:solidFill>
            <a:srgbClr val="785A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120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200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4246034" y="2984813"/>
            <a:ext cx="914400" cy="914400"/>
          </a:xfrm>
          <a:prstGeom prst="rect">
            <a:avLst/>
          </a:prstGeom>
          <a:solidFill>
            <a:srgbClr val="FF71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253</a:t>
            </a:r>
          </a:p>
          <a:p>
            <a:pPr algn="ctr"/>
            <a:r>
              <a:rPr lang="en-US" sz="1200" dirty="0"/>
              <a:t>113</a:t>
            </a:r>
          </a:p>
          <a:p>
            <a:pPr algn="ctr"/>
            <a:r>
              <a:rPr lang="en-US" sz="1200" dirty="0"/>
              <a:t>18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579034" y="2984813"/>
            <a:ext cx="914400" cy="914400"/>
          </a:xfrm>
          <a:prstGeom prst="rect">
            <a:avLst/>
          </a:prstGeom>
          <a:solidFill>
            <a:srgbClr val="C432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196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39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2912534" y="2984813"/>
            <a:ext cx="914400" cy="914400"/>
          </a:xfrm>
          <a:prstGeom prst="rect">
            <a:avLst/>
          </a:prstGeom>
          <a:solidFill>
            <a:srgbClr val="006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0</a:t>
            </a:r>
          </a:p>
          <a:p>
            <a:pPr algn="ctr"/>
            <a:r>
              <a:rPr lang="en-US" sz="1200" dirty="0"/>
              <a:t>103</a:t>
            </a:r>
          </a:p>
          <a:p>
            <a:pPr algn="ctr"/>
            <a:r>
              <a:rPr lang="en-US" sz="1200" dirty="0"/>
              <a:t>89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579534" y="2984813"/>
            <a:ext cx="914400" cy="914400"/>
          </a:xfrm>
          <a:prstGeom prst="rect">
            <a:avLst/>
          </a:prstGeom>
          <a:solidFill>
            <a:srgbClr val="169A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154</a:t>
            </a:r>
          </a:p>
          <a:p>
            <a:pPr algn="ctr"/>
            <a:r>
              <a:rPr lang="en-US" sz="1200" dirty="0"/>
              <a:t>145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6913034" y="2984813"/>
            <a:ext cx="914400" cy="914400"/>
          </a:xfrm>
          <a:prstGeom prst="rect">
            <a:avLst/>
          </a:prstGeom>
          <a:solidFill>
            <a:srgbClr val="89A81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137</a:t>
            </a:r>
          </a:p>
          <a:p>
            <a:pPr algn="ctr"/>
            <a:r>
              <a:rPr lang="en-US" sz="1200" dirty="0"/>
              <a:t>168</a:t>
            </a:r>
          </a:p>
          <a:p>
            <a:pPr algn="ctr"/>
            <a:r>
              <a:rPr lang="en-US" sz="1200" dirty="0"/>
              <a:t>21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8246534" y="2984813"/>
            <a:ext cx="914400" cy="914400"/>
          </a:xfrm>
          <a:prstGeom prst="rect">
            <a:avLst/>
          </a:prstGeom>
          <a:solidFill>
            <a:srgbClr val="5A43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90</a:t>
            </a:r>
          </a:p>
          <a:p>
            <a:pPr algn="ctr"/>
            <a:r>
              <a:rPr lang="en-US" sz="1200" dirty="0"/>
              <a:t>67</a:t>
            </a:r>
          </a:p>
          <a:p>
            <a:pPr algn="ctr"/>
            <a:r>
              <a:rPr lang="en-US" sz="1200" dirty="0"/>
              <a:t>157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1579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Reds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9348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Blues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4234393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Yellows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5563661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Teals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69130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Greens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8246534" y="1270313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Purples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9551459" y="1288505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Grays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9551459" y="2975288"/>
            <a:ext cx="914400" cy="9144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200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8256059" y="4127813"/>
            <a:ext cx="914400" cy="914400"/>
          </a:xfrm>
          <a:prstGeom prst="rect">
            <a:avLst/>
          </a:prstGeom>
          <a:solidFill>
            <a:srgbClr val="3223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50</a:t>
            </a:r>
          </a:p>
          <a:p>
            <a:pPr algn="ctr"/>
            <a:r>
              <a:rPr lang="en-US" sz="1200" dirty="0"/>
              <a:t>35</a:t>
            </a:r>
          </a:p>
          <a:p>
            <a:pPr algn="ctr"/>
            <a:r>
              <a:rPr lang="en-US" sz="1200" dirty="0"/>
              <a:t>75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9551459" y="4131301"/>
            <a:ext cx="914400" cy="914400"/>
          </a:xfrm>
          <a:prstGeom prst="rect">
            <a:avLst/>
          </a:prstGeom>
          <a:solidFill>
            <a:srgbClr val="323C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bg1"/>
                </a:solidFill>
              </a:rPr>
              <a:t>rgb</a:t>
            </a:r>
            <a:r>
              <a:rPr lang="en-US" sz="1200" dirty="0">
                <a:solidFill>
                  <a:schemeClr val="bg1"/>
                </a:solidFill>
              </a:rPr>
              <a:t>: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50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60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</a:rPr>
              <a:t>75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912534" y="4127813"/>
            <a:ext cx="914400" cy="914400"/>
          </a:xfrm>
          <a:prstGeom prst="rect">
            <a:avLst/>
          </a:prstGeom>
          <a:solidFill>
            <a:srgbClr val="1941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25</a:t>
            </a:r>
          </a:p>
          <a:p>
            <a:pPr algn="ctr"/>
            <a:r>
              <a:rPr lang="en-US" sz="1200" dirty="0"/>
              <a:t>65</a:t>
            </a:r>
          </a:p>
          <a:p>
            <a:pPr algn="ctr"/>
            <a:r>
              <a:rPr lang="en-US" sz="1200" dirty="0"/>
              <a:t>85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579034" y="4127813"/>
            <a:ext cx="914400" cy="914400"/>
          </a:xfrm>
          <a:prstGeom prst="rect">
            <a:avLst/>
          </a:prstGeom>
          <a:solidFill>
            <a:srgbClr val="C3A5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rgb</a:t>
            </a:r>
            <a:r>
              <a:rPr lang="en-US" sz="1200" dirty="0"/>
              <a:t>:</a:t>
            </a:r>
          </a:p>
          <a:p>
            <a:pPr algn="ctr"/>
            <a:r>
              <a:rPr lang="en-US" sz="1200" dirty="0"/>
              <a:t>195</a:t>
            </a:r>
          </a:p>
          <a:p>
            <a:pPr algn="ctr"/>
            <a:r>
              <a:rPr lang="en-US" sz="1200" dirty="0"/>
              <a:t>165</a:t>
            </a:r>
          </a:p>
          <a:p>
            <a:pPr algn="ctr"/>
            <a:r>
              <a:rPr lang="en-US" sz="1200" dirty="0"/>
              <a:t>175</a:t>
            </a:r>
          </a:p>
        </p:txBody>
      </p:sp>
    </p:spTree>
    <p:extLst>
      <p:ext uri="{BB962C8B-B14F-4D97-AF65-F5344CB8AC3E}">
        <p14:creationId xmlns:p14="http://schemas.microsoft.com/office/powerpoint/2010/main" val="2660305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FD413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785352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chemeClr val="tx1">
              <a:lumMod val="50000"/>
              <a:lumOff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2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4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1217945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749"/>
            <a:ext cx="12192000" cy="539496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0" y="749"/>
            <a:ext cx="12192000" cy="5396459"/>
          </a:xfrm>
          <a:prstGeom prst="rect">
            <a:avLst/>
          </a:prstGeom>
          <a:solidFill>
            <a:srgbClr val="008FFE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  <a:endParaRPr lang="en-US" sz="1100" b="0" i="1" dirty="0">
              <a:solidFill>
                <a:schemeClr val="bg1">
                  <a:lumMod val="50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316164"/>
            <a:ext cx="10972800" cy="65162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0" y="2977902"/>
            <a:ext cx="10972800" cy="65162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3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" y="5514975"/>
            <a:ext cx="3810000" cy="952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600" baseline="0"/>
            </a:lvl1pPr>
          </a:lstStyle>
          <a:p>
            <a:pPr lvl="0"/>
            <a:r>
              <a:rPr lang="en-US" dirty="0"/>
              <a:t>John Doe</a:t>
            </a:r>
          </a:p>
          <a:p>
            <a:pPr lvl="0"/>
            <a:r>
              <a:rPr lang="en-US" dirty="0"/>
              <a:t>January 2016</a:t>
            </a:r>
          </a:p>
          <a:p>
            <a:pPr lvl="0"/>
            <a:r>
              <a:rPr lang="en-US" dirty="0"/>
              <a:t>Presentation for XXXX</a:t>
            </a:r>
          </a:p>
        </p:txBody>
      </p:sp>
    </p:spTree>
    <p:extLst>
      <p:ext uri="{BB962C8B-B14F-4D97-AF65-F5344CB8AC3E}">
        <p14:creationId xmlns:p14="http://schemas.microsoft.com/office/powerpoint/2010/main" val="31260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8" orient="horz" pos="2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ST_grey_100_bl.jpg"/>
          <p:cNvPicPr>
            <a:picLocks noChangeAspect="1"/>
          </p:cNvPicPr>
          <p:nvPr userDrawn="1"/>
        </p:nvPicPr>
        <p:blipFill>
          <a:blip r:embed="rId2" cstate="print"/>
          <a:srcRect b="42816"/>
          <a:stretch>
            <a:fillRect/>
          </a:stretch>
        </p:blipFill>
        <p:spPr>
          <a:xfrm>
            <a:off x="9381148" y="333532"/>
            <a:ext cx="2222308" cy="2473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91440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901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84" userDrawn="1">
          <p15:clr>
            <a:srgbClr val="FBAE40"/>
          </p15:clr>
        </p15:guide>
        <p15:guide id="3" pos="7296" userDrawn="1">
          <p15:clr>
            <a:srgbClr val="FBAE40"/>
          </p15:clr>
        </p15:guide>
        <p15:guide id="4" pos="2520" userDrawn="1">
          <p15:clr>
            <a:srgbClr val="FBAE40"/>
          </p15:clr>
        </p15:guide>
        <p15:guide id="5" pos="2784" userDrawn="1">
          <p15:clr>
            <a:srgbClr val="FBAE40"/>
          </p15:clr>
        </p15:guide>
        <p15:guide id="6" pos="4896" userDrawn="1">
          <p15:clr>
            <a:srgbClr val="FBAE40"/>
          </p15:clr>
        </p15:guide>
        <p15:guide id="7" pos="5160" userDrawn="1">
          <p15:clr>
            <a:srgbClr val="FBAE40"/>
          </p15:clr>
        </p15:guide>
        <p15:guide id="8" orient="horz" pos="2160" userDrawn="1">
          <p15:clr>
            <a:srgbClr val="FBAE40"/>
          </p15:clr>
        </p15:guide>
        <p15:guide id="9" orient="horz" pos="720" userDrawn="1">
          <p15:clr>
            <a:srgbClr val="FBAE40"/>
          </p15:clr>
        </p15:guide>
        <p15:guide id="10" orient="horz" pos="840" userDrawn="1">
          <p15:clr>
            <a:srgbClr val="FBAE40"/>
          </p15:clr>
        </p15:guide>
        <p15:guide id="11" orient="horz" pos="288" userDrawn="1">
          <p15:clr>
            <a:srgbClr val="FBAE40"/>
          </p15:clr>
        </p15:guide>
        <p15:guide id="12" orient="horz" pos="3888" userDrawn="1">
          <p15:clr>
            <a:srgbClr val="FBAE40"/>
          </p15:clr>
        </p15:guide>
        <p15:guide id="13" pos="96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eneric Content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 flipV="1">
            <a:off x="0" y="0"/>
            <a:ext cx="12192000" cy="899160"/>
          </a:xfrm>
          <a:prstGeom prst="rect">
            <a:avLst/>
          </a:prstGeom>
          <a:solidFill>
            <a:srgbClr val="058F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536506" y="6572272"/>
            <a:ext cx="13484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0" i="1" dirty="0">
                <a:solidFill>
                  <a:schemeClr val="bg1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CAST Confidential</a:t>
            </a:r>
          </a:p>
        </p:txBody>
      </p:sp>
      <p:sp>
        <p:nvSpPr>
          <p:cNvPr id="13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39200" y="6468757"/>
            <a:ext cx="2743200" cy="365125"/>
          </a:xfrm>
        </p:spPr>
        <p:txBody>
          <a:bodyPr/>
          <a:lstStyle/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642730" y="257145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8792" y="333532"/>
            <a:ext cx="2003608" cy="247337"/>
          </a:xfrm>
          <a:prstGeom prst="rect">
            <a:avLst/>
          </a:prstGeom>
        </p:spPr>
      </p:pic>
      <p:sp>
        <p:nvSpPr>
          <p:cNvPr id="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2730" y="1333500"/>
            <a:ext cx="10939670" cy="4351338"/>
          </a:xfrm>
          <a:prstGeom prst="rect">
            <a:avLst/>
          </a:prstGeom>
        </p:spPr>
        <p:txBody>
          <a:bodyPr/>
          <a:lstStyle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938874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">
          <p15:clr>
            <a:srgbClr val="FBAE40"/>
          </p15:clr>
        </p15:guide>
        <p15:guide id="3" pos="7296">
          <p15:clr>
            <a:srgbClr val="FBAE40"/>
          </p15:clr>
        </p15:guide>
        <p15:guide id="4" pos="2520">
          <p15:clr>
            <a:srgbClr val="FBAE40"/>
          </p15:clr>
        </p15:guide>
        <p15:guide id="5" pos="2784">
          <p15:clr>
            <a:srgbClr val="FBAE40"/>
          </p15:clr>
        </p15:guide>
        <p15:guide id="6" pos="4896">
          <p15:clr>
            <a:srgbClr val="FBAE40"/>
          </p15:clr>
        </p15:guide>
        <p15:guide id="7" pos="5160">
          <p15:clr>
            <a:srgbClr val="FBAE40"/>
          </p15:clr>
        </p15:guide>
        <p15:guide id="9" orient="horz" pos="720">
          <p15:clr>
            <a:srgbClr val="FBAE40"/>
          </p15:clr>
        </p15:guide>
        <p15:guide id="10" orient="horz" pos="840">
          <p15:clr>
            <a:srgbClr val="FBAE40"/>
          </p15:clr>
        </p15:guide>
        <p15:guide id="11" orient="horz" pos="288">
          <p15:clr>
            <a:srgbClr val="FBAE40"/>
          </p15:clr>
        </p15:guide>
        <p15:guide id="12" orient="horz" pos="3888">
          <p15:clr>
            <a:srgbClr val="FBAE40"/>
          </p15:clr>
        </p15:guide>
        <p15:guide id="13" pos="9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730" y="257146"/>
            <a:ext cx="10515600" cy="4001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73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C078-9131-4E49-8A0D-400FEE8377B5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39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741BF-3B2B-D247-8C55-2CB6AFEF6F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42730" y="133113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16378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74" r:id="rId5"/>
    <p:sldLayoutId id="2147483692" r:id="rId6"/>
    <p:sldLayoutId id="2147483691" r:id="rId7"/>
    <p:sldLayoutId id="2147483655" r:id="rId8"/>
    <p:sldLayoutId id="2147483688" r:id="rId9"/>
    <p:sldLayoutId id="2147483683" r:id="rId10"/>
    <p:sldLayoutId id="2147483684" r:id="rId11"/>
    <p:sldLayoutId id="2147483685" r:id="rId12"/>
    <p:sldLayoutId id="2147483686" r:id="rId13"/>
    <p:sldLayoutId id="2147483693" r:id="rId14"/>
    <p:sldLayoutId id="2147483687" r:id="rId15"/>
    <p:sldLayoutId id="2147483694" r:id="rId16"/>
    <p:sldLayoutId id="2147483695" r:id="rId17"/>
    <p:sldLayoutId id="2147483696" r:id="rId18"/>
    <p:sldLayoutId id="2147483697" r:id="rId19"/>
    <p:sldLayoutId id="2147483698" r:id="rId20"/>
    <p:sldLayoutId id="2147483699" r:id="rId21"/>
    <p:sldLayoutId id="2147483701" r:id="rId22"/>
    <p:sldLayoutId id="2147483702" r:id="rId23"/>
    <p:sldLayoutId id="2147483676" r:id="rId24"/>
    <p:sldLayoutId id="2147483678" r:id="rId25"/>
    <p:sldLayoutId id="2147483679" r:id="rId26"/>
    <p:sldLayoutId id="2147483680" r:id="rId27"/>
    <p:sldLayoutId id="2147483681" r:id="rId28"/>
    <p:sldLayoutId id="2147483682" r:id="rId29"/>
    <p:sldLayoutId id="2147483660" r:id="rId30"/>
    <p:sldLayoutId id="2147483689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+mn-lt"/>
          <a:ea typeface="+mj-ea"/>
          <a:cs typeface="+mj-cs"/>
        </a:defRPr>
      </a:lvl1pPr>
    </p:titleStyle>
    <p:bodyStyle>
      <a:lvl1pPr marL="285750" indent="-285750" algn="l" defTabSz="4572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2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−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00000"/>
        </a:lnSpc>
        <a:spcBef>
          <a:spcPts val="6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00000"/>
        </a:lnSpc>
        <a:spcBef>
          <a:spcPts val="600"/>
        </a:spcBef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4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Data to populate at Portfolio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93709" y="1073791"/>
            <a:ext cx="10939670" cy="5656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AXIS					   VALUES</a:t>
            </a:r>
          </a:p>
          <a:p>
            <a:r>
              <a:rPr lang="fr-FR" dirty="0">
                <a:solidFill>
                  <a:schemeClr val="accent2"/>
                </a:solidFill>
              </a:rPr>
              <a:t>METRICS</a:t>
            </a:r>
          </a:p>
          <a:p>
            <a:endParaRPr lang="fr-FR" dirty="0">
              <a:solidFill>
                <a:schemeClr val="accent3"/>
              </a:solidFill>
            </a:endParaRPr>
          </a:p>
          <a:p>
            <a:endParaRPr lang="fr-FR" dirty="0">
              <a:solidFill>
                <a:schemeClr val="accent3"/>
              </a:solidFill>
            </a:endParaRPr>
          </a:p>
          <a:p>
            <a:r>
              <a:rPr lang="fr-FR" dirty="0">
                <a:solidFill>
                  <a:schemeClr val="accent3"/>
                </a:solidFill>
              </a:rPr>
              <a:t>APPLICATIONS</a:t>
            </a:r>
          </a:p>
          <a:p>
            <a:r>
              <a:rPr lang="fr-FR" dirty="0">
                <a:solidFill>
                  <a:schemeClr val="accent5">
                    <a:lumMod val="75000"/>
                  </a:schemeClr>
                </a:solidFill>
              </a:rPr>
              <a:t>VIOLATIONS*</a:t>
            </a:r>
          </a:p>
          <a:p>
            <a:r>
              <a:rPr lang="fr-FR" dirty="0">
                <a:solidFill>
                  <a:schemeClr val="accent1"/>
                </a:solidFill>
              </a:rPr>
              <a:t>CRITICAL VIOLATIONS*</a:t>
            </a:r>
          </a:p>
          <a:p>
            <a:r>
              <a:rPr lang="fr-FR" dirty="0">
                <a:solidFill>
                  <a:schemeClr val="accent6"/>
                </a:solidFill>
              </a:rPr>
              <a:t>TECHNOLOGIES</a:t>
            </a:r>
          </a:p>
          <a:p>
            <a:r>
              <a:rPr lang="fr-FR" dirty="0">
                <a:solidFill>
                  <a:srgbClr val="00B050"/>
                </a:solidFill>
              </a:rPr>
              <a:t>CUSTOM_EXPRESSIONS</a:t>
            </a:r>
          </a:p>
          <a:p>
            <a:r>
              <a:rPr lang="fr-FR" dirty="0">
                <a:solidFill>
                  <a:srgbClr val="7F7F7F"/>
                </a:solidFill>
              </a:rPr>
              <a:t>OMG_TECHNICAL_DEBT**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* To get results on violations or critical violations on a specific metrics, add the axis “METRICS=M” where M is a metric id from quality model (</a:t>
            </a:r>
            <a:r>
              <a:rPr lang="en-GB" sz="1400" dirty="0" err="1"/>
              <a:t>eg</a:t>
            </a:r>
            <a:r>
              <a:rPr lang="en-GB" sz="1400" dirty="0"/>
              <a:t> page 4)</a:t>
            </a:r>
          </a:p>
          <a:p>
            <a:pPr marL="0" indent="0">
              <a:buNone/>
            </a:pPr>
            <a:r>
              <a:rPr lang="en-US" sz="1400" dirty="0"/>
              <a:t>** Requires installation of OMG Technical Debt Measure (&gt;2.0.0 </a:t>
            </a:r>
            <a:r>
              <a:rPr lang="en-US" sz="1400" dirty="0" err="1"/>
              <a:t>funcrel</a:t>
            </a:r>
            <a:r>
              <a:rPr lang="en-US" sz="1400" dirty="0"/>
              <a:t>) (and ISO-5055 Index extensions and/or CISQ Index extensions).</a:t>
            </a:r>
            <a:br>
              <a:rPr lang="en-US" sz="1400" dirty="0"/>
            </a:br>
            <a:r>
              <a:rPr lang="en-US" sz="1400" dirty="0"/>
              <a:t>To get results on Omg Technical Debt on a specific metric, add the axis "METRICS=M" where M is the index id (ISO, CISQ or AIP)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sp>
        <p:nvSpPr>
          <p:cNvPr id="18" name="Rectangle: Rounded Corners 17"/>
          <p:cNvSpPr/>
          <p:nvPr/>
        </p:nvSpPr>
        <p:spPr>
          <a:xfrm>
            <a:off x="3666015" y="1502846"/>
            <a:ext cx="560589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&lt;ID&gt;</a:t>
            </a:r>
            <a:endParaRPr lang="en-US" sz="1600" dirty="0"/>
          </a:p>
        </p:txBody>
      </p:sp>
      <p:sp>
        <p:nvSpPr>
          <p:cNvPr id="19" name="Rectangle: Rounded Corners 18"/>
          <p:cNvSpPr/>
          <p:nvPr/>
        </p:nvSpPr>
        <p:spPr>
          <a:xfrm>
            <a:off x="4294088" y="1502846"/>
            <a:ext cx="154070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HEALTH_FACTOR</a:t>
            </a:r>
            <a:endParaRPr lang="en-US" sz="1600" dirty="0"/>
          </a:p>
        </p:txBody>
      </p:sp>
      <p:sp>
        <p:nvSpPr>
          <p:cNvPr id="20" name="Rectangle: Rounded Corners 19"/>
          <p:cNvSpPr/>
          <p:nvPr/>
        </p:nvSpPr>
        <p:spPr>
          <a:xfrm>
            <a:off x="5902280" y="1502846"/>
            <a:ext cx="179085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BUSINESS_CRITERIA</a:t>
            </a:r>
            <a:endParaRPr lang="en-US" sz="1600" dirty="0"/>
          </a:p>
        </p:txBody>
      </p:sp>
      <p:sp>
        <p:nvSpPr>
          <p:cNvPr id="21" name="Rectangle: Rounded Corners 20"/>
          <p:cNvSpPr/>
          <p:nvPr/>
        </p:nvSpPr>
        <p:spPr>
          <a:xfrm>
            <a:off x="7760622" y="1502846"/>
            <a:ext cx="1887485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TECHNICAL_CRITERIA</a:t>
            </a:r>
            <a:endParaRPr lang="en-US" sz="1600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9715591" y="1502846"/>
            <a:ext cx="1500390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QUALITY_RULES</a:t>
            </a:r>
            <a:endParaRPr lang="en-US" sz="1600" dirty="0"/>
          </a:p>
        </p:txBody>
      </p:sp>
      <p:sp>
        <p:nvSpPr>
          <p:cNvPr id="28" name="Rectangle: Rounded Corners 27"/>
          <p:cNvSpPr/>
          <p:nvPr/>
        </p:nvSpPr>
        <p:spPr>
          <a:xfrm>
            <a:off x="3666015" y="1907493"/>
            <a:ext cx="176927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TECHNICAL_SIZING</a:t>
            </a:r>
            <a:endParaRPr lang="en-US" sz="1600" dirty="0"/>
          </a:p>
        </p:txBody>
      </p:sp>
      <p:sp>
        <p:nvSpPr>
          <p:cNvPr id="29" name="Rectangle: Rounded Corners 28"/>
          <p:cNvSpPr/>
          <p:nvPr/>
        </p:nvSpPr>
        <p:spPr>
          <a:xfrm>
            <a:off x="5496638" y="1907493"/>
            <a:ext cx="1913713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FUNCTIONAL_WEIGHT</a:t>
            </a:r>
            <a:endParaRPr lang="en-US" sz="1600" dirty="0"/>
          </a:p>
        </p:txBody>
      </p:sp>
      <p:sp>
        <p:nvSpPr>
          <p:cNvPr id="30" name="Rectangle: Rounded Corners 29"/>
          <p:cNvSpPr/>
          <p:nvPr/>
        </p:nvSpPr>
        <p:spPr>
          <a:xfrm>
            <a:off x="7471696" y="1907493"/>
            <a:ext cx="1608804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strike="sngStrike" dirty="0"/>
              <a:t>TECHNICAL_DEBT</a:t>
            </a:r>
            <a:endParaRPr lang="en-US" sz="1600" strike="sngStrike" dirty="0"/>
          </a:p>
        </p:txBody>
      </p:sp>
      <p:sp>
        <p:nvSpPr>
          <p:cNvPr id="31" name="Rectangle: Rounded Corners 30"/>
          <p:cNvSpPr/>
          <p:nvPr/>
        </p:nvSpPr>
        <p:spPr>
          <a:xfrm>
            <a:off x="9141845" y="1907493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VIOLATION</a:t>
            </a:r>
            <a:endParaRPr lang="en-US" sz="1600" dirty="0"/>
          </a:p>
        </p:txBody>
      </p:sp>
      <p:sp>
        <p:nvSpPr>
          <p:cNvPr id="32" name="Rectangle: Rounded Corners 31"/>
          <p:cNvSpPr/>
          <p:nvPr/>
        </p:nvSpPr>
        <p:spPr>
          <a:xfrm>
            <a:off x="10268157" y="1907493"/>
            <a:ext cx="1813035" cy="23967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CRITICAL_VIOLATION</a:t>
            </a:r>
            <a:endParaRPr lang="en-US" sz="1600" dirty="0"/>
          </a:p>
        </p:txBody>
      </p:sp>
      <p:sp>
        <p:nvSpPr>
          <p:cNvPr id="33" name="Rectangle: Rounded Corners 32"/>
          <p:cNvSpPr/>
          <p:nvPr/>
        </p:nvSpPr>
        <p:spPr>
          <a:xfrm>
            <a:off x="3666015" y="2320324"/>
            <a:ext cx="1064968" cy="23169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RUN_TIME</a:t>
            </a:r>
            <a:endParaRPr lang="en-US" sz="1600" dirty="0"/>
          </a:p>
        </p:txBody>
      </p:sp>
      <p:sp>
        <p:nvSpPr>
          <p:cNvPr id="34" name="Rectangle: Rounded Corners 33"/>
          <p:cNvSpPr/>
          <p:nvPr/>
        </p:nvSpPr>
        <p:spPr>
          <a:xfrm>
            <a:off x="3669037" y="2715141"/>
            <a:ext cx="998420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35" name="Rectangle: Rounded Corners 34"/>
          <p:cNvSpPr/>
          <p:nvPr/>
        </p:nvSpPr>
        <p:spPr>
          <a:xfrm>
            <a:off x="4731919" y="2715141"/>
            <a:ext cx="524699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8" name="Rectangle: Rounded Corners 37"/>
          <p:cNvSpPr/>
          <p:nvPr/>
        </p:nvSpPr>
        <p:spPr>
          <a:xfrm>
            <a:off x="3675948" y="3080404"/>
            <a:ext cx="998420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39" name="Rectangle: Rounded Corners 38"/>
          <p:cNvSpPr/>
          <p:nvPr/>
        </p:nvSpPr>
        <p:spPr>
          <a:xfrm>
            <a:off x="4738830" y="3080404"/>
            <a:ext cx="757808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0" name="Rectangle: Rounded Corners 39"/>
          <p:cNvSpPr/>
          <p:nvPr/>
        </p:nvSpPr>
        <p:spPr>
          <a:xfrm>
            <a:off x="5562981" y="3080404"/>
            <a:ext cx="103668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1" name="Rectangle: Rounded Corners 40"/>
          <p:cNvSpPr/>
          <p:nvPr/>
        </p:nvSpPr>
        <p:spPr>
          <a:xfrm>
            <a:off x="6652095" y="3083796"/>
            <a:ext cx="484353" cy="23169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42" name="Rectangle: Rounded Corners 41"/>
          <p:cNvSpPr/>
          <p:nvPr/>
        </p:nvSpPr>
        <p:spPr>
          <a:xfrm>
            <a:off x="3702225" y="3514458"/>
            <a:ext cx="998420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3" name="Rectangle: Rounded Corners 42"/>
          <p:cNvSpPr/>
          <p:nvPr/>
        </p:nvSpPr>
        <p:spPr>
          <a:xfrm>
            <a:off x="4765107" y="3514458"/>
            <a:ext cx="757808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44" name="Rectangle: Rounded Corners 43"/>
          <p:cNvSpPr/>
          <p:nvPr/>
        </p:nvSpPr>
        <p:spPr>
          <a:xfrm>
            <a:off x="5589258" y="3514458"/>
            <a:ext cx="103668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45" name="Rectangle: Rounded Corners 44"/>
          <p:cNvSpPr/>
          <p:nvPr/>
        </p:nvSpPr>
        <p:spPr>
          <a:xfrm>
            <a:off x="6678372" y="3505818"/>
            <a:ext cx="484353" cy="23169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97DBAF-13CB-457E-9656-7D9F190727F9}"/>
              </a:ext>
            </a:extLst>
          </p:cNvPr>
          <p:cNvSpPr/>
          <p:nvPr/>
        </p:nvSpPr>
        <p:spPr>
          <a:xfrm>
            <a:off x="3701118" y="3895302"/>
            <a:ext cx="998420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&lt;NAME&gt;</a:t>
            </a:r>
            <a:endParaRPr lang="en-US" sz="16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9A0DF5-23F9-4AD6-8F2E-6ACB169A71A0}"/>
              </a:ext>
            </a:extLst>
          </p:cNvPr>
          <p:cNvSpPr/>
          <p:nvPr/>
        </p:nvSpPr>
        <p:spPr>
          <a:xfrm>
            <a:off x="5311039" y="2715141"/>
            <a:ext cx="781151" cy="23169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7FB9F36-FABE-4945-92E3-751956A1C3D0}"/>
              </a:ext>
            </a:extLst>
          </p:cNvPr>
          <p:cNvSpPr/>
          <p:nvPr/>
        </p:nvSpPr>
        <p:spPr>
          <a:xfrm>
            <a:off x="4757703" y="3892097"/>
            <a:ext cx="781151" cy="231699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EACH</a:t>
            </a:r>
            <a:endParaRPr lang="en-US" sz="16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26020E4-DAB5-4FC6-9C42-AC3C825E12F2}"/>
              </a:ext>
            </a:extLst>
          </p:cNvPr>
          <p:cNvSpPr/>
          <p:nvPr/>
        </p:nvSpPr>
        <p:spPr>
          <a:xfrm>
            <a:off x="3706129" y="4302222"/>
            <a:ext cx="1580670" cy="23169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&lt;EXPRESSIONS&gt;</a:t>
            </a:r>
            <a:endParaRPr lang="en-US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23022966-84C5-4DCD-91A2-99247BE9851E}"/>
              </a:ext>
            </a:extLst>
          </p:cNvPr>
          <p:cNvSpPr/>
          <p:nvPr/>
        </p:nvSpPr>
        <p:spPr>
          <a:xfrm>
            <a:off x="3728790" y="4723872"/>
            <a:ext cx="998420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TOTAL</a:t>
            </a:r>
            <a:endParaRPr lang="en-US" sz="16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F4DCBD1-14E7-4C0A-8821-DDBA1B1B6A89}"/>
              </a:ext>
            </a:extLst>
          </p:cNvPr>
          <p:cNvSpPr/>
          <p:nvPr/>
        </p:nvSpPr>
        <p:spPr>
          <a:xfrm>
            <a:off x="4791672" y="4723872"/>
            <a:ext cx="757808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ADDED</a:t>
            </a:r>
            <a:endParaRPr lang="en-US" sz="16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B6AFC840-ADF3-4D2B-87D9-E3916A55A4A8}"/>
              </a:ext>
            </a:extLst>
          </p:cNvPr>
          <p:cNvSpPr/>
          <p:nvPr/>
        </p:nvSpPr>
        <p:spPr>
          <a:xfrm>
            <a:off x="5615823" y="4723872"/>
            <a:ext cx="103668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REMOVED</a:t>
            </a:r>
            <a:endParaRPr lang="en-US" sz="16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F8C962E-7740-4329-921B-C68508157E00}"/>
              </a:ext>
            </a:extLst>
          </p:cNvPr>
          <p:cNvSpPr/>
          <p:nvPr/>
        </p:nvSpPr>
        <p:spPr>
          <a:xfrm>
            <a:off x="6704937" y="4715232"/>
            <a:ext cx="484353" cy="231699"/>
          </a:xfrm>
          <a:prstGeom prst="round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ALL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4627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specific custom expressions by application</a:t>
            </a:r>
            <a:endParaRPr lang="en-US" dirty="0"/>
          </a:p>
          <a:p>
            <a:r>
              <a:rPr lang="en-US" sz="1400" dirty="0"/>
              <a:t>TABLE;PF_GENERIC_TABLE;COL1=CUSTOM_EXPRESSIONS,ROW1=APPLICATIONS,APPLICATIONS=EACH,CUSTOM_EXPRESSIONS=a/b|(</a:t>
            </a:r>
            <a:r>
              <a:rPr lang="en-US" sz="1400" dirty="0" err="1"/>
              <a:t>c+d</a:t>
            </a:r>
            <a:r>
              <a:rPr lang="en-US" sz="1400" dirty="0"/>
              <a:t>)/2,PARAMS=SZ a SZ b QR c QR </a:t>
            </a:r>
            <a:r>
              <a:rPr lang="en-US" sz="1400" dirty="0" err="1"/>
              <a:t>d,a</a:t>
            </a:r>
            <a:r>
              <a:rPr lang="en-US" sz="1400" dirty="0"/>
              <a:t>=67211,b=10151,c=60012,d=60013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CUSTOM_EXPRESSIONS,ROW1=APPLICATIONS,APPLICATIONS=EACH,CUSTOM_EXPRESSIONS=a/b|(c+d)/2,PARAMS=SZ a SZ b QR c QR d,a=67211,b=10151,c=60012,d=600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834386"/>
              </p:ext>
            </p:extLst>
          </p:nvPr>
        </p:nvGraphicFramePr>
        <p:xfrm>
          <a:off x="2004364" y="3229280"/>
          <a:ext cx="6615237" cy="2225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73989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21706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a/b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(</a:t>
                      </a:r>
                      <a:r>
                        <a:rPr lang="en-US" sz="1200" dirty="0" err="1"/>
                        <a:t>c+d</a:t>
                      </a:r>
                      <a:r>
                        <a:rPr lang="en-US" sz="1200" dirty="0"/>
                        <a:t>)/2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Custom expressions by application</a:t>
            </a:r>
          </a:p>
        </p:txBody>
      </p:sp>
    </p:spTree>
    <p:extLst>
      <p:ext uri="{BB962C8B-B14F-4D97-AF65-F5344CB8AC3E}">
        <p14:creationId xmlns:p14="http://schemas.microsoft.com/office/powerpoint/2010/main" val="383828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with ISO Technical Debt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ISO technical debt evolution for each app</a:t>
            </a:r>
            <a:endParaRPr lang="en-US" dirty="0"/>
          </a:p>
          <a:p>
            <a:r>
              <a:rPr lang="en-US" sz="1400" dirty="0"/>
              <a:t>TABLE;PF_GENERIC_TABLE;COL1=OMG_TECHNICAL_DEBT,ROW1=APPLICATIONS,METRICS=ISO,OMG_TECHNICAL_DEBT=ALL,APPLICATIONS=EACH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OMG_TECHNICAL_DEBT,ROW1=APPLICATIONS,METRICS=ISO,OMG_TECHNICAL_DEBT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219370"/>
              </p:ext>
            </p:extLst>
          </p:nvPr>
        </p:nvGraphicFramePr>
        <p:xfrm>
          <a:off x="2112065" y="2934065"/>
          <a:ext cx="5806440" cy="1200277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Added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Technical Debt Removed (Days)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>
                          <a:effectLst/>
                        </a:rPr>
                        <a:t>     App3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412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499"/>
            <a:ext cx="10939670" cy="4840797"/>
          </a:xfrm>
        </p:spPr>
        <p:txBody>
          <a:bodyPr>
            <a:normAutofit/>
          </a:bodyPr>
          <a:lstStyle/>
          <a:p>
            <a:r>
              <a:rPr lang="en-GB" b="1" u="sng" dirty="0"/>
              <a:t>No space can be left</a:t>
            </a:r>
            <a:r>
              <a:rPr lang="en-GB" dirty="0"/>
              <a:t> on the configuration (except if your module or technology contains it).</a:t>
            </a:r>
            <a:endParaRPr lang="en-US" dirty="0"/>
          </a:p>
          <a:p>
            <a:r>
              <a:rPr lang="en-GB" b="1" dirty="0"/>
              <a:t>APPLICATIONS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VIOLATIONS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r>
              <a:rPr lang="en-GB" b="1" dirty="0"/>
              <a:t>CRITICAL_VIOLATIONS</a:t>
            </a:r>
            <a:r>
              <a:rPr lang="en-GB" dirty="0"/>
              <a:t>: if no information filled, then default value is "ALL"</a:t>
            </a:r>
            <a:endParaRPr lang="en-US" dirty="0"/>
          </a:p>
          <a:p>
            <a:r>
              <a:rPr lang="en-US" b="1" dirty="0"/>
              <a:t>METRICS</a:t>
            </a:r>
            <a:r>
              <a:rPr lang="en-US" dirty="0"/>
              <a:t>: if no information filled, then default value is "HEALTH_FACTOR“. a parameter </a:t>
            </a:r>
            <a:r>
              <a:rPr lang="en-US" b="1" dirty="0"/>
              <a:t>AGGREGATORS</a:t>
            </a:r>
            <a:r>
              <a:rPr lang="en-US" dirty="0"/>
              <a:t> should be added, containing the list of AGGREGATORS (must be AVG or SUM) corresponding to the list of METRICS. For example, if METRICS=60017,68001,66024 then AGGREGATORS=AVERAGE,SUM,AVERAGE. For groups, you can precise METRICS=HEALTH_FACTOR,TECHNICAL_SIZING then AGGREGATORS=AVERAGE,SUM. By default if no information filled, AVG will be affected for quality indicators and SUM for sizing or background facts metrics</a:t>
            </a:r>
          </a:p>
          <a:p>
            <a:r>
              <a:rPr lang="en-US" b="1" dirty="0"/>
              <a:t>TECHNOLOGIES</a:t>
            </a:r>
            <a:r>
              <a:rPr lang="en-US" dirty="0"/>
              <a:t>: if no information filled, then default value is “EACH”</a:t>
            </a:r>
          </a:p>
          <a:p>
            <a:r>
              <a:rPr lang="en-GB" b="1" dirty="0"/>
              <a:t>OMG_TECHNICAL_DEBT</a:t>
            </a:r>
            <a:r>
              <a:rPr lang="en-GB" dirty="0"/>
              <a:t>: if no information filled, then default value is “ALL"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644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– Table Structure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42730" y="1079582"/>
            <a:ext cx="10939670" cy="2734387"/>
          </a:xfrm>
        </p:spPr>
        <p:txBody>
          <a:bodyPr>
            <a:normAutofit fontScale="55000" lnSpcReduction="20000"/>
          </a:bodyPr>
          <a:lstStyle/>
          <a:p>
            <a:r>
              <a:rPr lang="en-GB" dirty="0"/>
              <a:t>COL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ROW 1: 1</a:t>
            </a:r>
            <a:r>
              <a:rPr lang="en-GB" baseline="30000" dirty="0"/>
              <a:t>st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1"/>
                </a:solidFill>
              </a:rPr>
              <a:t>mandatory</a:t>
            </a:r>
            <a:endParaRPr lang="en-US" dirty="0"/>
          </a:p>
          <a:p>
            <a:r>
              <a:rPr lang="en-GB" dirty="0"/>
              <a:t>COL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  <a:endParaRPr lang="en-US" dirty="0"/>
          </a:p>
          <a:p>
            <a:r>
              <a:rPr lang="en-GB" dirty="0"/>
              <a:t>ROW 11: 2</a:t>
            </a:r>
            <a:r>
              <a:rPr lang="en-GB" baseline="30000" dirty="0"/>
              <a:t>nd</a:t>
            </a:r>
            <a:r>
              <a:rPr lang="en-GB" dirty="0"/>
              <a:t> axis of information, 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optional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ALT STRUCTURE </a:t>
            </a:r>
          </a:p>
          <a:p>
            <a:r>
              <a:rPr lang="en-US" dirty="0"/>
              <a:t>TABLE;PF_GENERIC_TABLE;COL1=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,COL11=</a:t>
            </a:r>
            <a:r>
              <a:rPr lang="en-US" dirty="0">
                <a:solidFill>
                  <a:schemeClr val="accent2"/>
                </a:solidFill>
              </a:rPr>
              <a:t>B</a:t>
            </a:r>
            <a:r>
              <a:rPr lang="en-US" dirty="0"/>
              <a:t>,ROW1=</a:t>
            </a:r>
            <a:r>
              <a:rPr lang="en-US" dirty="0">
                <a:solidFill>
                  <a:schemeClr val="accent2"/>
                </a:solidFill>
              </a:rPr>
              <a:t>C</a:t>
            </a:r>
            <a:r>
              <a:rPr lang="en-US" dirty="0"/>
              <a:t>,ROW11=</a:t>
            </a:r>
            <a:r>
              <a:rPr lang="en-US" dirty="0">
                <a:solidFill>
                  <a:schemeClr val="accent2"/>
                </a:solidFill>
              </a:rPr>
              <a:t>D</a:t>
            </a:r>
            <a:r>
              <a:rPr lang="en-US" dirty="0"/>
              <a:t>,</a:t>
            </a:r>
            <a:r>
              <a:rPr lang="en-US" dirty="0">
                <a:solidFill>
                  <a:schemeClr val="accent2"/>
                </a:solidFill>
              </a:rPr>
              <a:t>A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a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b</a:t>
            </a:r>
            <a:r>
              <a:rPr lang="en-US" dirty="0" err="1"/>
              <a:t>,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c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d,D</a:t>
            </a:r>
            <a:r>
              <a:rPr lang="en-US" dirty="0"/>
              <a:t>=</a:t>
            </a:r>
            <a:r>
              <a:rPr lang="en-US" dirty="0" err="1">
                <a:solidFill>
                  <a:schemeClr val="accent2"/>
                </a:solidFill>
              </a:rPr>
              <a:t>e</a:t>
            </a:r>
            <a:r>
              <a:rPr lang="en-US" dirty="0" err="1"/>
              <a:t>|</a:t>
            </a:r>
            <a:r>
              <a:rPr lang="en-US" dirty="0" err="1">
                <a:solidFill>
                  <a:schemeClr val="accent2"/>
                </a:solidFill>
              </a:rPr>
              <a:t>f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“A”, “B”, “C” and “D” can be one of the axis defined in the previous slide</a:t>
            </a:r>
            <a:br>
              <a:rPr lang="en-US" dirty="0"/>
            </a:br>
            <a:r>
              <a:rPr lang="en-US" dirty="0"/>
              <a:t>and “a”, “b”, “c”, “d” and “e” are values from selected axis.</a:t>
            </a:r>
          </a:p>
          <a:p>
            <a:r>
              <a:rPr lang="en-GB" dirty="0"/>
              <a:t>For Custom expressions axis, the CUSTOM_EXPRESSIONS parameter can contains a list of custom expressions separated by ‘|’, and supplementary options are needed : PARAMS (mandatory) contains the list of parameters of the custom expression, FORMAT (optional) contains the format of the result, and of course, the parameters definition (see sample 8).</a:t>
            </a:r>
            <a:endParaRPr lang="en-US" dirty="0"/>
          </a:p>
          <a:p>
            <a:r>
              <a:rPr lang="en-US" dirty="0"/>
              <a:t>AGGREGATORS : AVERAGE or SUM for each item in METRICS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812184"/>
              </p:ext>
            </p:extLst>
          </p:nvPr>
        </p:nvGraphicFramePr>
        <p:xfrm>
          <a:off x="1899920" y="3813969"/>
          <a:ext cx="8128000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7585315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78496168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69169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0982006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4101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 – COL11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COL1- COL12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COL2 –COL21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COL2 –COL22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15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707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41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74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ROW2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9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413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    ROW22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204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37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all Health Factors scores to benchmark applications results (for last </a:t>
            </a:r>
            <a:r>
              <a:rPr lang="en-GB" dirty="0" err="1"/>
              <a:t>snaphot</a:t>
            </a:r>
            <a:r>
              <a:rPr lang="en-GB" dirty="0"/>
              <a:t> of each app)</a:t>
            </a:r>
            <a:endParaRPr lang="en-US" dirty="0"/>
          </a:p>
          <a:p>
            <a:r>
              <a:rPr lang="en-US" sz="1400" dirty="0"/>
              <a:t>TABLE;PF_GENERIC_TABLE;ROW1= APPLICATIONS,COL1=METRICS,METRICS=HEALTH_FACTOR, APPLICATIONS=EACH</a:t>
            </a:r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ROW1=APPLICATIONS,COL1=METRICS,METRICS=HEALTH_FACTOR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466963"/>
              </p:ext>
            </p:extLst>
          </p:nvPr>
        </p:nvGraphicFramePr>
        <p:xfrm>
          <a:off x="2417108" y="2902687"/>
          <a:ext cx="8153911" cy="21403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17006">
                  <a:extLst>
                    <a:ext uri="{9D8B030D-6E8A-4147-A177-3AD203B41FA5}">
                      <a16:colId xmlns:a16="http://schemas.microsoft.com/office/drawing/2014/main" val="461532806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86287278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454407782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1959737220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3638338537"/>
                    </a:ext>
                  </a:extLst>
                </a:gridCol>
                <a:gridCol w="1327381">
                  <a:extLst>
                    <a:ext uri="{9D8B030D-6E8A-4147-A177-3AD203B41FA5}">
                      <a16:colId xmlns:a16="http://schemas.microsoft.com/office/drawing/2014/main" val="269878915"/>
                    </a:ext>
                  </a:extLst>
                </a:gridCol>
              </a:tblGrid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Snapshots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0456451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569641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App2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43555852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246224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9333993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>
                          <a:effectLst/>
                        </a:rPr>
                        <a:t>score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65243435"/>
                  </a:ext>
                </a:extLst>
              </a:tr>
              <a:tr h="30576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App6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100" dirty="0">
                          <a:effectLst/>
                        </a:rPr>
                        <a:t>score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74100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5974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get critical violations results (total and delta) between last and previous snapshot of each application</a:t>
            </a:r>
            <a:endParaRPr lang="en-US" dirty="0"/>
          </a:p>
          <a:p>
            <a:r>
              <a:rPr lang="en-US" sz="1400" dirty="0"/>
              <a:t>TABLE;PF_GENERIC_TABLE;ROW1=APPLICATIONS, COL1=CRITICAL_VIOLATIONS,CRITICAL_VIOLATIONS =ALL,APPLICATIONS=EACH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3" name="Table 2" descr="TABLE;PF_GENERIC_TABLE;ROW1=APPLICATIONS,COL1=CRITICAL_VIOLATIONS,CRITICAL_VIOLATIONS=ALL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774288"/>
              </p:ext>
            </p:extLst>
          </p:nvPr>
        </p:nvGraphicFramePr>
        <p:xfrm>
          <a:off x="2102540" y="3050381"/>
          <a:ext cx="5825490" cy="91440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33650">
                  <a:extLst>
                    <a:ext uri="{9D8B030D-6E8A-4147-A177-3AD203B41FA5}">
                      <a16:colId xmlns:a16="http://schemas.microsoft.com/office/drawing/2014/main" val="162176047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16347042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4079471027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47662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Applications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Removed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Total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131357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63286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App2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6750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…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545579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52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3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applications for added critical violations by Health Factor between last and previous snapshot of each app</a:t>
            </a:r>
            <a:endParaRPr lang="en-US" dirty="0"/>
          </a:p>
          <a:p>
            <a:r>
              <a:rPr lang="en-US" sz="1400" dirty="0"/>
              <a:t>TABLE;PF_GENERIC_TABLE;COL1=METRICS,ROW1=CRITICAL_VIOLATIONS,ROW11=APPLICATIONS,METRICS=HEALTH_FACTOR,CRITICAL_VIOLATIONS =ADDED,APPLICATIONS=EACH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5" name="Table 4" descr="TABLE;PF_GENERIC_TABLE;COL1=METRICS,ROW1=CRITICAL_VIOLATIONS,ROW11=APPLICATIONS,METRICS=HEALTH_FACTOR,CRITICAL_VIOLATIONS=ADDED,APPLICATION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172446"/>
              </p:ext>
            </p:extLst>
          </p:nvPr>
        </p:nvGraphicFramePr>
        <p:xfrm>
          <a:off x="2112065" y="2934065"/>
          <a:ext cx="8001000" cy="114300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74077271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64381657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22481066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85109148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20963159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98816891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Critical violations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HF4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HF5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08776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Added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1542012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1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5499162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2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0053114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b="0" dirty="0">
                          <a:effectLst/>
                        </a:rPr>
                        <a:t>     App 3</a:t>
                      </a:r>
                      <a:endParaRPr lang="en-US" sz="11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>
                          <a:effectLst/>
                        </a:rPr>
                        <a:t>Number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000" dirty="0">
                          <a:effectLst/>
                        </a:rPr>
                        <a:t>Number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76902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51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benchmark sizing information at portfolio level regarding last snapshot results of each applications in the scope</a:t>
            </a:r>
            <a:endParaRPr lang="en-US" dirty="0"/>
          </a:p>
          <a:p>
            <a:r>
              <a:rPr lang="en-US" sz="1400" dirty="0"/>
              <a:t>TABLE;PF_GENERIC_TABLE;COL1=APPLICATIONS,ROW1=METRICS,METRICS=TECHNICAL_SIZING, APPLICATIONS=ALL,AGGREGATORS=SUM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6" name="Table 5" descr="TABLE;PF_GENERIC_TABLE;COL1=APPLICATIONS,ROW1=METRICS,METRICS=TECHNICAL_SIZING,APPLICATIONS=ALL,AGGREGATORS=SUM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82059"/>
              </p:ext>
            </p:extLst>
          </p:nvPr>
        </p:nvGraphicFramePr>
        <p:xfrm>
          <a:off x="3162239" y="2875874"/>
          <a:ext cx="3931920" cy="13716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</a:tblGrid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X applications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Sizing metrics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191479">
                <a:tc>
                  <a:txBody>
                    <a:bodyPr/>
                    <a:lstStyle/>
                    <a:p>
                      <a:r>
                        <a:rPr lang="en-US" sz="9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51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specific sizing metrics for each technology </a:t>
            </a:r>
            <a:endParaRPr lang="en-US" dirty="0"/>
          </a:p>
          <a:p>
            <a:r>
              <a:rPr lang="en-US" sz="1400" dirty="0"/>
              <a:t>TABLE;PF_GENERIC_TABLE;COL1=TECHNOLOGIES,ROW1=METRICS,METRICS=10151|10107|10152|10154|10161,AGGREGATORS=SUM,TECHNOLOGIES=EACH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METRICS,METRICS=10151|10107|10152|10154|10161,AGGREGATORS=SUM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02762"/>
              </p:ext>
            </p:extLst>
          </p:nvPr>
        </p:nvGraphicFramePr>
        <p:xfrm>
          <a:off x="1906325" y="2799675"/>
          <a:ext cx="3931919" cy="2839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76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971415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Code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Comment Lines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Artifacts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Files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Number of Methods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518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Table to monitor technologies results by Health Factor for last snapshot of each app</a:t>
            </a:r>
            <a:endParaRPr lang="en-US" dirty="0"/>
          </a:p>
          <a:p>
            <a:r>
              <a:rPr lang="en-US" sz="1400" dirty="0"/>
              <a:t>TABLE;PF_GENERIC_TABLE;COL1=METRICS,ROW1=TECHNOLOGIES,METRICS=HEALTH_FACTOR,TECHNOLOGIES=EACH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METRICS,ROW1=TECHNOLOGIES,METRICS=HEALTH_FACTOR,TECHNOLOGIES=EACH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903616"/>
              </p:ext>
            </p:extLst>
          </p:nvPr>
        </p:nvGraphicFramePr>
        <p:xfrm>
          <a:off x="1906325" y="2799675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Metrics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HF2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Techno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980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7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42730" y="1333500"/>
            <a:ext cx="10939670" cy="1079959"/>
          </a:xfrm>
        </p:spPr>
        <p:txBody>
          <a:bodyPr/>
          <a:lstStyle/>
          <a:p>
            <a:r>
              <a:rPr lang="en-GB" dirty="0"/>
              <a:t>Table to get specific metrics by application and by technology</a:t>
            </a:r>
            <a:endParaRPr lang="en-US" dirty="0"/>
          </a:p>
          <a:p>
            <a:r>
              <a:rPr lang="en-US" sz="1400" dirty="0"/>
              <a:t>TABLE;PF_GENERIC_TABLE;COL1=TECHNOLOGIES,ROW1=APPLICATIONS,TECHNOLOGIES=EACH,APPLICATIONS=EACH,METRICS=10151</a:t>
            </a:r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03" y="127459"/>
            <a:ext cx="655797" cy="657255"/>
          </a:xfrm>
          <a:prstGeom prst="rect">
            <a:avLst/>
          </a:prstGeom>
        </p:spPr>
      </p:pic>
      <p:graphicFrame>
        <p:nvGraphicFramePr>
          <p:cNvPr id="8" name="Table 7" descr="TABLE;PF_GENERIC_TABLE;COL1=TECHNOLOGIES,ROW1=APPLICATIONS,TECHNOLOGIES=EACH,APPLICATIONS=EACH,METRICS=10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0425206"/>
              </p:ext>
            </p:extLst>
          </p:nvPr>
        </p:nvGraphicFramePr>
        <p:xfrm>
          <a:off x="1823200" y="3190510"/>
          <a:ext cx="7569146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59074">
                  <a:extLst>
                    <a:ext uri="{9D8B030D-6E8A-4147-A177-3AD203B41FA5}">
                      <a16:colId xmlns:a16="http://schemas.microsoft.com/office/drawing/2014/main" val="268609812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4068201546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3791839889"/>
                    </a:ext>
                  </a:extLst>
                </a:gridCol>
                <a:gridCol w="1870024">
                  <a:extLst>
                    <a:ext uri="{9D8B030D-6E8A-4147-A177-3AD203B41FA5}">
                      <a16:colId xmlns:a16="http://schemas.microsoft.com/office/drawing/2014/main" val="612033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Techno2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67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313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950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502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863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081907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BA94EDE-8EA9-4E5C-9E60-BBE713C4FEA6}"/>
              </a:ext>
            </a:extLst>
          </p:cNvPr>
          <p:cNvSpPr txBox="1"/>
          <p:nvPr/>
        </p:nvSpPr>
        <p:spPr>
          <a:xfrm>
            <a:off x="3408218" y="2286000"/>
            <a:ext cx="3020291" cy="250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462D6-C8A1-471A-A147-74131A2CB652}"/>
              </a:ext>
            </a:extLst>
          </p:cNvPr>
          <p:cNvSpPr txBox="1"/>
          <p:nvPr/>
        </p:nvSpPr>
        <p:spPr>
          <a:xfrm>
            <a:off x="1767780" y="2895601"/>
            <a:ext cx="7362365" cy="36021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US" sz="1400" dirty="0"/>
              <a:t>Number of Lines of Code by application by technology</a:t>
            </a:r>
          </a:p>
        </p:txBody>
      </p:sp>
    </p:spTree>
    <p:extLst>
      <p:ext uri="{BB962C8B-B14F-4D97-AF65-F5344CB8AC3E}">
        <p14:creationId xmlns:p14="http://schemas.microsoft.com/office/powerpoint/2010/main" val="3059686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ST BASE COLORS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C4132"/>
      </a:accent1>
      <a:accent2>
        <a:srgbClr val="048EFD"/>
      </a:accent2>
      <a:accent3>
        <a:srgbClr val="FDA110"/>
      </a:accent3>
      <a:accent4>
        <a:srgbClr val="20BEB3"/>
      </a:accent4>
      <a:accent5>
        <a:srgbClr val="B8E21D"/>
      </a:accent5>
      <a:accent6>
        <a:srgbClr val="7859C9"/>
      </a:accent6>
      <a:hlink>
        <a:srgbClr val="0563C1"/>
      </a:hlink>
      <a:folHlink>
        <a:srgbClr val="C3A5AE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Autofit/>
      </a:bodyPr>
      <a:lstStyle>
        <a:defPPr>
          <a:defRPr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DD35CA81-8914-1A49-B875-5F4F41E0CEDB}" vid="{8A9920CD-F84F-254A-BADD-2466061D0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1700</TotalTime>
  <Words>1339</Words>
  <Application>Microsoft Office PowerPoint</Application>
  <PresentationFormat>Widescreen</PresentationFormat>
  <Paragraphs>306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Black</vt:lpstr>
      <vt:lpstr>Calibri</vt:lpstr>
      <vt:lpstr>Courier New</vt:lpstr>
      <vt:lpstr>Wingdings</vt:lpstr>
      <vt:lpstr>Office Theme</vt:lpstr>
      <vt:lpstr>Rules – Data to populate at Portfolio level</vt:lpstr>
      <vt:lpstr>Rules – Table Structure</vt:lpstr>
      <vt:lpstr>SAMPLE 1</vt:lpstr>
      <vt:lpstr>SAMPLE 2</vt:lpstr>
      <vt:lpstr>SAMPLE 3</vt:lpstr>
      <vt:lpstr>SAMPLE 4</vt:lpstr>
      <vt:lpstr>SAMPLE 5</vt:lpstr>
      <vt:lpstr>SAMPLE 6</vt:lpstr>
      <vt:lpstr>SAMPLE 7</vt:lpstr>
      <vt:lpstr>SAMPLE 8</vt:lpstr>
      <vt:lpstr>SAMPLE with ISO Technical Debt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Britney Schaeffer</dc:creator>
  <cp:lastModifiedBy>Aurore Eteve</cp:lastModifiedBy>
  <cp:revision>245</cp:revision>
  <dcterms:created xsi:type="dcterms:W3CDTF">2016-10-16T15:51:34Z</dcterms:created>
  <dcterms:modified xsi:type="dcterms:W3CDTF">2021-10-26T09:52:31Z</dcterms:modified>
</cp:coreProperties>
</file>