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charts/chart9.xml" ContentType="application/vnd.openxmlformats-officedocument.drawingml.chart+xml"/>
  <Override PartName="/ppt/charts/style7.xml" ContentType="application/vnd.ms-office.chartstyle+xml"/>
  <Override PartName="/ppt/charts/colors7.xml" ContentType="application/vnd.ms-office.chartcolorstyle+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style8.xml" ContentType="application/vnd.ms-office.chartstyle+xml"/>
  <Override PartName="/ppt/charts/colors8.xml" ContentType="application/vnd.ms-office.chartcolorstyl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style9.xml" ContentType="application/vnd.ms-office.chartstyle+xml"/>
  <Override PartName="/ppt/charts/colors9.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9"/>
  </p:notesMasterIdLst>
  <p:handoutMasterIdLst>
    <p:handoutMasterId r:id="rId90"/>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547" r:id="rId18"/>
    <p:sldId id="326" r:id="rId19"/>
    <p:sldId id="332" r:id="rId20"/>
    <p:sldId id="545" r:id="rId21"/>
    <p:sldId id="532" r:id="rId22"/>
    <p:sldId id="276" r:id="rId23"/>
    <p:sldId id="275" r:id="rId24"/>
    <p:sldId id="274" r:id="rId25"/>
    <p:sldId id="277" r:id="rId26"/>
    <p:sldId id="279" r:id="rId27"/>
    <p:sldId id="548" r:id="rId28"/>
    <p:sldId id="297" r:id="rId29"/>
    <p:sldId id="549" r:id="rId30"/>
    <p:sldId id="278" r:id="rId31"/>
    <p:sldId id="300" r:id="rId32"/>
    <p:sldId id="316" r:id="rId33"/>
    <p:sldId id="334" r:id="rId34"/>
    <p:sldId id="335" r:id="rId35"/>
    <p:sldId id="544" r:id="rId36"/>
    <p:sldId id="533" r:id="rId37"/>
    <p:sldId id="280" r:id="rId38"/>
    <p:sldId id="281" r:id="rId39"/>
    <p:sldId id="320" r:id="rId40"/>
    <p:sldId id="304" r:id="rId41"/>
    <p:sldId id="305" r:id="rId42"/>
    <p:sldId id="282" r:id="rId43"/>
    <p:sldId id="283" r:id="rId44"/>
    <p:sldId id="302" r:id="rId45"/>
    <p:sldId id="284" r:id="rId46"/>
    <p:sldId id="303" r:id="rId47"/>
    <p:sldId id="285" r:id="rId48"/>
    <p:sldId id="286" r:id="rId49"/>
    <p:sldId id="287" r:id="rId50"/>
    <p:sldId id="288" r:id="rId51"/>
    <p:sldId id="301" r:id="rId52"/>
    <p:sldId id="330" r:id="rId53"/>
    <p:sldId id="289" r:id="rId54"/>
    <p:sldId id="290" r:id="rId55"/>
    <p:sldId id="291" r:id="rId56"/>
    <p:sldId id="292" r:id="rId57"/>
    <p:sldId id="293" r:id="rId58"/>
    <p:sldId id="296" r:id="rId59"/>
    <p:sldId id="298" r:id="rId60"/>
    <p:sldId id="299" r:id="rId61"/>
    <p:sldId id="307" r:id="rId62"/>
    <p:sldId id="309" r:id="rId63"/>
    <p:sldId id="310" r:id="rId64"/>
    <p:sldId id="312" r:id="rId65"/>
    <p:sldId id="313" r:id="rId66"/>
    <p:sldId id="314" r:id="rId67"/>
    <p:sldId id="315" r:id="rId68"/>
    <p:sldId id="550" r:id="rId69"/>
    <p:sldId id="551" r:id="rId70"/>
    <p:sldId id="327" r:id="rId71"/>
    <p:sldId id="328" r:id="rId72"/>
    <p:sldId id="329" r:id="rId73"/>
    <p:sldId id="331" r:id="rId74"/>
    <p:sldId id="336" r:id="rId75"/>
    <p:sldId id="337" r:id="rId76"/>
    <p:sldId id="338" r:id="rId77"/>
    <p:sldId id="534" r:id="rId78"/>
    <p:sldId id="535" r:id="rId79"/>
    <p:sldId id="536" r:id="rId80"/>
    <p:sldId id="537" r:id="rId81"/>
    <p:sldId id="538" r:id="rId82"/>
    <p:sldId id="539" r:id="rId83"/>
    <p:sldId id="540" r:id="rId84"/>
    <p:sldId id="541" r:id="rId85"/>
    <p:sldId id="542" r:id="rId86"/>
    <p:sldId id="543" r:id="rId87"/>
    <p:sldId id="317"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547"/>
            <p14:sldId id="326"/>
            <p14:sldId id="332"/>
            <p14:sldId id="545"/>
            <p14:sldId id="532"/>
            <p14:sldId id="276"/>
            <p14:sldId id="275"/>
            <p14:sldId id="274"/>
            <p14:sldId id="277"/>
            <p14:sldId id="279"/>
            <p14:sldId id="548"/>
            <p14:sldId id="297"/>
            <p14:sldId id="549"/>
            <p14:sldId id="278"/>
            <p14:sldId id="300"/>
            <p14:sldId id="316"/>
            <p14:sldId id="334"/>
            <p14:sldId id="335"/>
            <p14:sldId id="544"/>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550"/>
            <p14:sldId id="551"/>
            <p14:sldId id="327"/>
            <p14:sldId id="328"/>
            <p14:sldId id="329"/>
            <p14:sldId id="331"/>
            <p14:sldId id="336"/>
            <p14:sldId id="337"/>
            <p14:sldId id="338"/>
            <p14:sldId id="534"/>
            <p14:sldId id="535"/>
            <p14:sldId id="536"/>
            <p14:sldId id="537"/>
            <p14:sldId id="538"/>
            <p14:sldId id="539"/>
            <p14:sldId id="540"/>
            <p14:sldId id="541"/>
            <p14:sldId id="542"/>
            <p14:sldId id="543"/>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111" d="100"/>
          <a:sy n="111" d="100"/>
        </p:scale>
        <p:origin x="636" y="78"/>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8.xml"/><Relationship Id="rId1" Type="http://schemas.microsoft.com/office/2011/relationships/chartStyle" Target="style8.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9.xml"/><Relationship Id="rId1" Type="http://schemas.microsoft.com/office/2011/relationships/chartStyle" Target="style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6.xml"/><Relationship Id="rId1" Type="http://schemas.microsoft.com/office/2011/relationships/chartStyle" Target="style6.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TRANSACTIONS CHART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Security</c:v>
                </c:pt>
              </c:strCache>
            </c:strRef>
          </c:tx>
          <c:spPr>
            <a:solidFill>
              <a:schemeClr val="accent1"/>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Sheet1!$B$2:$B$21</c:f>
              <c:numCache>
                <c:formatCode>General</c:formatCode>
                <c:ptCount val="20"/>
                <c:pt idx="0">
                  <c:v>1251</c:v>
                </c:pt>
                <c:pt idx="1">
                  <c:v>1022</c:v>
                </c:pt>
                <c:pt idx="2">
                  <c:v>947</c:v>
                </c:pt>
                <c:pt idx="3">
                  <c:v>530</c:v>
                </c:pt>
                <c:pt idx="4">
                  <c:v>520</c:v>
                </c:pt>
                <c:pt idx="5">
                  <c:v>332</c:v>
                </c:pt>
                <c:pt idx="6">
                  <c:v>312</c:v>
                </c:pt>
                <c:pt idx="7">
                  <c:v>240</c:v>
                </c:pt>
                <c:pt idx="8">
                  <c:v>134</c:v>
                </c:pt>
                <c:pt idx="9">
                  <c:v>134</c:v>
                </c:pt>
                <c:pt idx="10">
                  <c:v>134</c:v>
                </c:pt>
                <c:pt idx="11">
                  <c:v>184</c:v>
                </c:pt>
                <c:pt idx="12">
                  <c:v>184</c:v>
                </c:pt>
                <c:pt idx="13">
                  <c:v>0</c:v>
                </c:pt>
                <c:pt idx="14">
                  <c:v>204</c:v>
                </c:pt>
                <c:pt idx="15">
                  <c:v>0</c:v>
                </c:pt>
                <c:pt idx="16">
                  <c:v>0</c:v>
                </c:pt>
                <c:pt idx="17">
                  <c:v>190</c:v>
                </c:pt>
                <c:pt idx="18">
                  <c:v>0</c:v>
                </c:pt>
                <c:pt idx="19">
                  <c:v>80</c:v>
                </c:pt>
              </c:numCache>
            </c:numRef>
          </c:val>
          <c:extLst>
            <c:ext xmlns:c16="http://schemas.microsoft.com/office/drawing/2014/chart" uri="{C3380CC4-5D6E-409C-BE32-E72D297353CC}">
              <c16:uniqueId val="{00000000-B755-490E-A07E-A51F4BEB4597}"/>
            </c:ext>
          </c:extLst>
        </c:ser>
        <c:ser>
          <c:idx val="1"/>
          <c:order val="1"/>
          <c:tx>
            <c:strRef>
              <c:f>Sheet1!$C$1</c:f>
              <c:strCache>
                <c:ptCount val="1"/>
                <c:pt idx="0">
                  <c:v>Efficiency</c:v>
                </c:pt>
              </c:strCache>
            </c:strRef>
          </c:tx>
          <c:spPr>
            <a:solidFill>
              <a:schemeClr val="accent2"/>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Sheet1!$C$2:$C$21</c:f>
              <c:numCache>
                <c:formatCode>General</c:formatCode>
                <c:ptCount val="20"/>
                <c:pt idx="0">
                  <c:v>400</c:v>
                </c:pt>
                <c:pt idx="1">
                  <c:v>360</c:v>
                </c:pt>
                <c:pt idx="2">
                  <c:v>280</c:v>
                </c:pt>
                <c:pt idx="3">
                  <c:v>0</c:v>
                </c:pt>
                <c:pt idx="4">
                  <c:v>0</c:v>
                </c:pt>
                <c:pt idx="5">
                  <c:v>200</c:v>
                </c:pt>
                <c:pt idx="6">
                  <c:v>160</c:v>
                </c:pt>
                <c:pt idx="7">
                  <c:v>0</c:v>
                </c:pt>
                <c:pt idx="8">
                  <c:v>63</c:v>
                </c:pt>
                <c:pt idx="9">
                  <c:v>63</c:v>
                </c:pt>
                <c:pt idx="10">
                  <c:v>63</c:v>
                </c:pt>
                <c:pt idx="11">
                  <c:v>63</c:v>
                </c:pt>
                <c:pt idx="12">
                  <c:v>63</c:v>
                </c:pt>
                <c:pt idx="13">
                  <c:v>0</c:v>
                </c:pt>
                <c:pt idx="14">
                  <c:v>63</c:v>
                </c:pt>
                <c:pt idx="15">
                  <c:v>0</c:v>
                </c:pt>
                <c:pt idx="16">
                  <c:v>0</c:v>
                </c:pt>
                <c:pt idx="17">
                  <c:v>120</c:v>
                </c:pt>
                <c:pt idx="18">
                  <c:v>40</c:v>
                </c:pt>
                <c:pt idx="19">
                  <c:v>0</c:v>
                </c:pt>
              </c:numCache>
            </c:numRef>
          </c:val>
          <c:extLst>
            <c:ext xmlns:c16="http://schemas.microsoft.com/office/drawing/2014/chart" uri="{C3380CC4-5D6E-409C-BE32-E72D297353CC}">
              <c16:uniqueId val="{00000001-B755-490E-A07E-A51F4BEB4597}"/>
            </c:ext>
          </c:extLst>
        </c:ser>
        <c:ser>
          <c:idx val="2"/>
          <c:order val="2"/>
          <c:tx>
            <c:strRef>
              <c:f>Sheet1!$D$1</c:f>
              <c:strCache>
                <c:ptCount val="1"/>
                <c:pt idx="0">
                  <c:v>Robustness</c:v>
                </c:pt>
              </c:strCache>
            </c:strRef>
          </c:tx>
          <c:spPr>
            <a:solidFill>
              <a:schemeClr val="accent3"/>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Sheet1!$D$2:$D$21</c:f>
              <c:numCache>
                <c:formatCode>General</c:formatCode>
                <c:ptCount val="20"/>
                <c:pt idx="0">
                  <c:v>1486</c:v>
                </c:pt>
                <c:pt idx="1">
                  <c:v>1179</c:v>
                </c:pt>
                <c:pt idx="2">
                  <c:v>1067</c:v>
                </c:pt>
                <c:pt idx="3">
                  <c:v>706</c:v>
                </c:pt>
                <c:pt idx="4">
                  <c:v>686</c:v>
                </c:pt>
                <c:pt idx="5">
                  <c:v>546</c:v>
                </c:pt>
                <c:pt idx="6">
                  <c:v>329</c:v>
                </c:pt>
                <c:pt idx="7">
                  <c:v>178</c:v>
                </c:pt>
                <c:pt idx="8">
                  <c:v>174</c:v>
                </c:pt>
                <c:pt idx="9">
                  <c:v>174</c:v>
                </c:pt>
                <c:pt idx="10">
                  <c:v>174</c:v>
                </c:pt>
                <c:pt idx="11">
                  <c:v>168</c:v>
                </c:pt>
                <c:pt idx="12">
                  <c:v>168</c:v>
                </c:pt>
                <c:pt idx="13">
                  <c:v>136</c:v>
                </c:pt>
                <c:pt idx="14">
                  <c:v>118</c:v>
                </c:pt>
                <c:pt idx="15">
                  <c:v>108</c:v>
                </c:pt>
                <c:pt idx="16">
                  <c:v>108</c:v>
                </c:pt>
                <c:pt idx="17">
                  <c:v>108</c:v>
                </c:pt>
                <c:pt idx="18">
                  <c:v>80</c:v>
                </c:pt>
                <c:pt idx="19">
                  <c:v>80</c:v>
                </c:pt>
              </c:numCache>
            </c:numRef>
          </c:val>
          <c:extLst>
            <c:ext xmlns:c16="http://schemas.microsoft.com/office/drawing/2014/chart" uri="{C3380CC4-5D6E-409C-BE32-E72D297353CC}">
              <c16:uniqueId val="{00000002-B755-490E-A07E-A51F4BEB4597}"/>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(Days)</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0</c:v>
                </c:pt>
                <c:pt idx="1">
                  <c:v>-80</c:v>
                </c:pt>
                <c:pt idx="2">
                  <c:v>-25</c:v>
                </c:pt>
                <c:pt idx="3">
                  <c:v>-60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(Days)</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200</c:v>
                </c:pt>
                <c:pt idx="1">
                  <c:v>25</c:v>
                </c:pt>
                <c:pt idx="2">
                  <c:v>40</c:v>
                </c:pt>
                <c:pt idx="3">
                  <c:v>10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(Days)</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580</c:v>
                </c:pt>
                <c:pt idx="1">
                  <c:v>525</c:v>
                </c:pt>
                <c:pt idx="2">
                  <c:v>540</c:v>
                </c:pt>
                <c:pt idx="3">
                  <c:v>490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500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dirty="0" err="1"/>
                  <a:t>Technical</a:t>
                </a:r>
                <a:r>
                  <a:rPr lang="fr-FR" dirty="0"/>
                  <a:t> </a:t>
                </a:r>
                <a:r>
                  <a:rPr lang="fr-FR" dirty="0" err="1"/>
                  <a:t>Debt</a:t>
                </a:r>
                <a:r>
                  <a:rPr lang="fr-FR" dirty="0"/>
                  <a:t> (Days)</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withinLinear" id="15">
  <a:schemeClr val="accent2"/>
</cs:colorStyle>
</file>

<file path=ppt/charts/colors8.xml><?xml version="1.0" encoding="utf-8"?>
<cs:colorStyle xmlns:cs="http://schemas.microsoft.com/office/drawing/2012/chartStyle" xmlns:a="http://schemas.openxmlformats.org/drawingml/2006/main" meth="withinLinear" id="15">
  <a:schemeClr val="accent2"/>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2/14/2024</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2/14/2024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67</a:t>
            </a:fld>
            <a:endParaRPr lang="fr-FR"/>
          </a:p>
        </p:txBody>
      </p:sp>
    </p:spTree>
    <p:extLst>
      <p:ext uri="{BB962C8B-B14F-4D97-AF65-F5344CB8AC3E}">
        <p14:creationId xmlns:p14="http://schemas.microsoft.com/office/powerpoint/2010/main" val="4268210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68</a:t>
            </a:fld>
            <a:endParaRPr lang="fr-FR"/>
          </a:p>
        </p:txBody>
      </p:sp>
    </p:spTree>
    <p:extLst>
      <p:ext uri="{BB962C8B-B14F-4D97-AF65-F5344CB8AC3E}">
        <p14:creationId xmlns:p14="http://schemas.microsoft.com/office/powerpoint/2010/main" val="57595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69</a:t>
            </a:fld>
            <a:endParaRPr lang="fr-FR"/>
          </a:p>
        </p:txBody>
      </p:sp>
    </p:spTree>
    <p:extLst>
      <p:ext uri="{BB962C8B-B14F-4D97-AF65-F5344CB8AC3E}">
        <p14:creationId xmlns:p14="http://schemas.microsoft.com/office/powerpoint/2010/main" val="1220150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6.xml"/><Relationship Id="rId5" Type="http://schemas.openxmlformats.org/officeDocument/2006/relationships/slide" Target="slide21.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6.xml"/><Relationship Id="rId5" Type="http://schemas.openxmlformats.org/officeDocument/2006/relationships/slide" Target="slide9.xml"/><Relationship Id="rId4" Type="http://schemas.openxmlformats.org/officeDocument/2006/relationships/slide" Target="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21.xml"/><Relationship Id="rId5" Type="http://schemas.openxmlformats.org/officeDocument/2006/relationships/slide" Target="slide9.xml"/><Relationship Id="rId4" Type="http://schemas.openxmlformats.org/officeDocument/2006/relationships/slide" Target="slide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6.xml"/><Relationship Id="rId5" Type="http://schemas.openxmlformats.org/officeDocument/2006/relationships/slide" Target="slide21.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a:t>
            </a:r>
            <a:r>
              <a:rPr lang="fr-FR" dirty="0" err="1"/>
              <a:t>Text</a:t>
            </a: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23" name="Group 22">
            <a:extLst>
              <a:ext uri="{FF2B5EF4-FFF2-40B4-BE49-F238E27FC236}">
                <a16:creationId xmlns:a16="http://schemas.microsoft.com/office/drawing/2014/main" id="{32F66CB1-FA29-46F1-BD3C-D6EC7EAF32E8}"/>
              </a:ext>
            </a:extLst>
          </p:cNvPr>
          <p:cNvGrpSpPr/>
          <p:nvPr/>
        </p:nvGrpSpPr>
        <p:grpSpPr>
          <a:xfrm>
            <a:off x="1765620" y="1026851"/>
            <a:ext cx="8212400" cy="5197779"/>
            <a:chOff x="1844040" y="3479800"/>
            <a:chExt cx="8212400" cy="2007702"/>
          </a:xfrm>
        </p:grpSpPr>
        <p:sp>
          <p:nvSpPr>
            <p:cNvPr id="24" name="Rounded Rectangle 11">
              <a:extLst>
                <a:ext uri="{FF2B5EF4-FFF2-40B4-BE49-F238E27FC236}">
                  <a16:creationId xmlns:a16="http://schemas.microsoft.com/office/drawing/2014/main" id="{C7B514A5-5D09-4FB2-83F7-0FE97DC02B12}"/>
                </a:ext>
              </a:extLst>
            </p:cNvPr>
            <p:cNvSpPr/>
            <p:nvPr/>
          </p:nvSpPr>
          <p:spPr>
            <a:xfrm>
              <a:off x="1988056" y="3479800"/>
              <a:ext cx="8068384" cy="2007702"/>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5" name="TextBox 24">
              <a:extLst>
                <a:ext uri="{FF2B5EF4-FFF2-40B4-BE49-F238E27FC236}">
                  <a16:creationId xmlns:a16="http://schemas.microsoft.com/office/drawing/2014/main" id="{48228C9C-85B4-4F66-BBC6-2F2AB61EB7A5}"/>
                </a:ext>
              </a:extLst>
            </p:cNvPr>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26" name="TextBox 25">
              <a:extLst>
                <a:ext uri="{FF2B5EF4-FFF2-40B4-BE49-F238E27FC236}">
                  <a16:creationId xmlns:a16="http://schemas.microsoft.com/office/drawing/2014/main" id="{E93A9CC9-2FDE-4F80-AA6D-B50CAF19823A}"/>
                </a:ext>
              </a:extLst>
            </p:cNvPr>
            <p:cNvSpPr txBox="1"/>
            <p:nvPr/>
          </p:nvSpPr>
          <p:spPr>
            <a:xfrm>
              <a:off x="3531272" y="3622508"/>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 (or APPLICATION_RULE)</a:t>
              </a:r>
            </a:p>
          </p:txBody>
        </p:sp>
        <p:sp>
          <p:nvSpPr>
            <p:cNvPr id="27" name="TextBox 26">
              <a:extLst>
                <a:ext uri="{FF2B5EF4-FFF2-40B4-BE49-F238E27FC236}">
                  <a16:creationId xmlns:a16="http://schemas.microsoft.com/office/drawing/2014/main" id="{C55996D0-67D9-4C16-8265-F22D09E9AD90}"/>
                </a:ext>
              </a:extLst>
            </p:cNvPr>
            <p:cNvSpPr txBox="1"/>
            <p:nvPr/>
          </p:nvSpPr>
          <p:spPr>
            <a:xfrm>
              <a:off x="3873102" y="5040472"/>
              <a:ext cx="436338" cy="158637"/>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8" name="TextBox 27">
              <a:extLst>
                <a:ext uri="{FF2B5EF4-FFF2-40B4-BE49-F238E27FC236}">
                  <a16:creationId xmlns:a16="http://schemas.microsoft.com/office/drawing/2014/main" id="{BC82B2E6-0AE6-4EF5-951C-455D00995D33}"/>
                </a:ext>
              </a:extLst>
            </p:cNvPr>
            <p:cNvSpPr txBox="1"/>
            <p:nvPr/>
          </p:nvSpPr>
          <p:spPr>
            <a:xfrm>
              <a:off x="1917396" y="361345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9" name="TextBox 28">
              <a:extLst>
                <a:ext uri="{FF2B5EF4-FFF2-40B4-BE49-F238E27FC236}">
                  <a16:creationId xmlns:a16="http://schemas.microsoft.com/office/drawing/2014/main" id="{8F024D34-2989-497B-BDE8-D4FDB324906A}"/>
                </a:ext>
              </a:extLst>
            </p:cNvPr>
            <p:cNvSpPr txBox="1"/>
            <p:nvPr/>
          </p:nvSpPr>
          <p:spPr>
            <a:xfrm>
              <a:off x="3531272" y="3767187"/>
              <a:ext cx="6381152" cy="117693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Rule Id, </a:t>
              </a:r>
              <a:r>
                <a:rPr lang="fr-FR" sz="1200" dirty="0" err="1"/>
                <a:t>Technical</a:t>
              </a:r>
              <a:r>
                <a:rPr lang="fr-FR" sz="1200" dirty="0"/>
                <a:t> </a:t>
              </a:r>
              <a:r>
                <a:rPr lang="fr-FR" sz="1200" dirty="0" err="1"/>
                <a:t>criterion</a:t>
              </a:r>
              <a:r>
                <a:rPr lang="fr-FR" sz="1200" dirty="0"/>
                <a:t> ID, Business </a:t>
              </a:r>
              <a:r>
                <a:rPr lang="fr-FR" sz="1200" dirty="0" err="1"/>
                <a:t>Criterion</a:t>
              </a:r>
              <a:r>
                <a:rPr lang="fr-FR" sz="1200" dirty="0"/>
                <a:t> ID, </a:t>
              </a:r>
              <a:r>
                <a:rPr lang="fr-FR" sz="1200" dirty="0" err="1"/>
                <a:t>Sizing</a:t>
              </a:r>
              <a:r>
                <a:rPr lang="fr-FR" sz="1200" dirty="0"/>
                <a:t> </a:t>
              </a:r>
              <a:r>
                <a:rPr lang="fr-FR" sz="1200" dirty="0" err="1"/>
                <a:t>Measure</a:t>
              </a:r>
              <a:r>
                <a:rPr lang="fr-FR" sz="1200" dirty="0"/>
                <a:t> Id, Background </a:t>
              </a:r>
              <a:r>
                <a:rPr lang="fr-FR" sz="1200" dirty="0" err="1"/>
                <a:t>fact</a:t>
              </a:r>
              <a:r>
                <a:rPr lang="fr-FR" sz="1200" dirty="0"/>
                <a:t> Id or </a:t>
              </a:r>
              <a:r>
                <a:rPr lang="fr-FR" sz="1200" dirty="0" err="1"/>
                <a:t>Category</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a:t>
              </a:r>
            </a:p>
            <a:p>
              <a:pPr algn="l"/>
              <a:r>
                <a:rPr lang="en-US" sz="1200" b="1" dirty="0"/>
                <a:t>MODULE</a:t>
              </a:r>
              <a:r>
                <a:rPr lang="en-US" sz="1200" dirty="0"/>
                <a:t>=name of the module for which you want the metric evolution (optional)</a:t>
              </a:r>
            </a:p>
            <a:p>
              <a:pPr algn="l"/>
              <a:r>
                <a:rPr lang="en-US" sz="1200" b="1" dirty="0"/>
                <a:t>TECHNO</a:t>
              </a:r>
              <a:r>
                <a:rPr lang="en-US" sz="1200" dirty="0"/>
                <a:t>=name of the technology for which you want the metric evolution (optional)</a:t>
              </a:r>
            </a:p>
            <a:p>
              <a:pPr algn="l"/>
              <a:r>
                <a:rPr lang="en-US" sz="1200" b="1" dirty="0"/>
                <a:t>PARAMS</a:t>
              </a:r>
              <a:r>
                <a:rPr lang="en-US" sz="1200" dirty="0"/>
                <a:t>=SZ a SZ b, (SZ for sizing measure or category, QR for quality rule, BF for background fact)</a:t>
              </a:r>
              <a:br>
                <a:rPr lang="en-US" sz="1200" dirty="0"/>
              </a:br>
              <a:r>
                <a:rPr lang="en-US" sz="1200" b="1" dirty="0"/>
                <a:t>EXPR</a:t>
              </a:r>
              <a:r>
                <a:rPr lang="en-US" sz="1200" dirty="0"/>
                <a:t>=a/b, (operators can be +, -, *, / , (, ) )</a:t>
              </a:r>
            </a:p>
            <a:p>
              <a:pPr algn="l"/>
              <a:r>
                <a:rPr lang="en-US" sz="1200" i="1" dirty="0">
                  <a:solidFill>
                    <a:schemeClr val="bg1">
                      <a:lumMod val="50000"/>
                    </a:schemeClr>
                  </a:solidFill>
                </a:rPr>
                <a:t>    a=</a:t>
              </a:r>
              <a:r>
                <a:rPr lang="en-US" sz="1200" i="1" dirty="0" err="1">
                  <a:solidFill>
                    <a:schemeClr val="bg1">
                      <a:lumMod val="50000"/>
                    </a:schemeClr>
                  </a:solidFill>
                </a:rPr>
                <a:t>MetricId</a:t>
              </a:r>
              <a:r>
                <a:rPr lang="en-US" sz="1200" i="1" dirty="0">
                  <a:solidFill>
                    <a:schemeClr val="bg1">
                      <a:lumMod val="50000"/>
                    </a:schemeClr>
                  </a:solidFill>
                </a:rPr>
                <a:t>, (sample 67011 – all critical violations)</a:t>
              </a:r>
            </a:p>
            <a:p>
              <a:pPr algn="l"/>
              <a:r>
                <a:rPr lang="en-US" sz="1200" dirty="0"/>
                <a:t>    </a:t>
              </a:r>
              <a:r>
                <a:rPr lang="en-US" sz="1200" i="1" dirty="0">
                  <a:solidFill>
                    <a:schemeClr val="bg1">
                      <a:lumMod val="50000"/>
                    </a:schemeClr>
                  </a:solidFill>
                </a:rPr>
                <a:t>b=</a:t>
              </a:r>
              <a:r>
                <a:rPr lang="en-US" sz="1200" i="1" dirty="0" err="1">
                  <a:solidFill>
                    <a:schemeClr val="bg1">
                      <a:lumMod val="50000"/>
                    </a:schemeClr>
                  </a:solidFill>
                </a:rPr>
                <a:t>MetricId</a:t>
              </a:r>
              <a:r>
                <a:rPr lang="en-US" sz="1200" i="1" dirty="0">
                  <a:solidFill>
                    <a:schemeClr val="bg1">
                      <a:lumMod val="50000"/>
                    </a:schemeClr>
                  </a:solidFill>
                </a:rPr>
                <a:t>, (sample 10202 – Total AFP)</a:t>
              </a:r>
            </a:p>
            <a:p>
              <a:pPr algn="l"/>
              <a:endParaRPr lang="en-US" sz="1200" dirty="0"/>
            </a:p>
            <a:p>
              <a:pPr algn="l"/>
              <a:r>
                <a:rPr lang="en-US" sz="1200" dirty="0"/>
                <a:t>Either ID, either PARAMS and EXPR for custom expression should be specified.</a:t>
              </a:r>
            </a:p>
            <a:p>
              <a:r>
                <a:rPr lang="en-US" sz="1200" dirty="0"/>
                <a:t>If no module and no technology this is the value for the application that is taken.</a:t>
              </a:r>
              <a:endParaRPr lang="fr-FR" sz="1200" dirty="0"/>
            </a:p>
            <a:p>
              <a:endParaRPr lang="fr-FR" sz="1200" dirty="0"/>
            </a:p>
          </p:txBody>
        </p:sp>
        <p:sp>
          <p:nvSpPr>
            <p:cNvPr id="30" name="TextBox 29">
              <a:extLst>
                <a:ext uri="{FF2B5EF4-FFF2-40B4-BE49-F238E27FC236}">
                  <a16:creationId xmlns:a16="http://schemas.microsoft.com/office/drawing/2014/main" id="{2E7949E8-7F35-4962-9BC5-8EA701140648}"/>
                </a:ext>
              </a:extLst>
            </p:cNvPr>
            <p:cNvSpPr txBox="1"/>
            <p:nvPr/>
          </p:nvSpPr>
          <p:spPr>
            <a:xfrm>
              <a:off x="2387077" y="3767185"/>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1" name="Rounded Rectangle 18">
              <a:extLst>
                <a:ext uri="{FF2B5EF4-FFF2-40B4-BE49-F238E27FC236}">
                  <a16:creationId xmlns:a16="http://schemas.microsoft.com/office/drawing/2014/main" id="{22E28D8B-FC77-4674-8EE9-3070148C5136}"/>
                </a:ext>
              </a:extLst>
            </p:cNvPr>
            <p:cNvSpPr/>
            <p:nvPr/>
          </p:nvSpPr>
          <p:spPr>
            <a:xfrm>
              <a:off x="4370680" y="5046634"/>
              <a:ext cx="2567718" cy="152475"/>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2" name="TextBox 31" descr="TEXT;APPLICATION_METRIC;ID=10151,FORMAT=N0,SNAPSHOT=PREVIOUS">
              <a:extLst>
                <a:ext uri="{FF2B5EF4-FFF2-40B4-BE49-F238E27FC236}">
                  <a16:creationId xmlns:a16="http://schemas.microsoft.com/office/drawing/2014/main" id="{2311B9A8-10BF-44C1-8025-65EF2A1D594A}"/>
                </a:ext>
              </a:extLst>
            </p:cNvPr>
            <p:cNvSpPr txBox="1"/>
            <p:nvPr/>
          </p:nvSpPr>
          <p:spPr>
            <a:xfrm>
              <a:off x="4450717" y="5038912"/>
              <a:ext cx="2736304" cy="218033"/>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5227438" cy="4770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Technical</a:t>
              </a:r>
              <a:r>
                <a:rPr lang="fr-FR" sz="1400" dirty="0"/>
                <a:t> </a:t>
              </a:r>
              <a:r>
                <a:rPr lang="fr-FR" sz="1400" dirty="0" err="1"/>
                <a:t>Debt</a:t>
              </a:r>
              <a:r>
                <a:rPr lang="fr-FR" sz="1400" dirty="0"/>
                <a:t> </a:t>
              </a:r>
              <a:r>
                <a:rPr lang="fr-FR" sz="1400" dirty="0" err="1"/>
                <a:t>Result</a:t>
              </a:r>
              <a:r>
                <a:rPr lang="fr-FR" sz="1400" dirty="0"/>
                <a:t> </a:t>
              </a:r>
              <a:r>
                <a:rPr lang="en-US" sz="1100" dirty="0">
                  <a:solidFill>
                    <a:schemeClr val="accent1"/>
                  </a:solidFill>
                </a:rPr>
                <a:t>DEPRECATED (old CAST formula)</a:t>
              </a:r>
            </a:p>
            <a:p>
              <a:r>
                <a:rPr lang="en-US" sz="1100" dirty="0"/>
                <a:t>- new component visible on next slide </a:t>
              </a:r>
              <a:endParaRPr lang="fr-FR" sz="1400" dirty="0"/>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0D95E0-E737-4808-84AF-92C3ED01C262}"/>
              </a:ext>
            </a:extLst>
          </p:cNvPr>
          <p:cNvSpPr>
            <a:spLocks noGrp="1"/>
          </p:cNvSpPr>
          <p:nvPr>
            <p:ph type="sldNum" sz="quarter" idx="12"/>
          </p:nvPr>
        </p:nvSpPr>
        <p:spPr/>
        <p:txBody>
          <a:bodyPr/>
          <a:lstStyle/>
          <a:p>
            <a:fld id="{EEFED013-66E8-448A-B953-99801F824AF7}" type="slidenum">
              <a:rPr lang="en-US" smtClean="0"/>
              <a:pPr/>
              <a:t>17</a:t>
            </a:fld>
            <a:endParaRPr lang="en-US" dirty="0"/>
          </a:p>
        </p:txBody>
      </p:sp>
      <p:sp>
        <p:nvSpPr>
          <p:cNvPr id="3" name="Title 2">
            <a:extLst>
              <a:ext uri="{FF2B5EF4-FFF2-40B4-BE49-F238E27FC236}">
                <a16:creationId xmlns:a16="http://schemas.microsoft.com/office/drawing/2014/main" id="{139AAA96-90EE-4F53-84A4-595711B2B1C2}"/>
              </a:ext>
            </a:extLst>
          </p:cNvPr>
          <p:cNvSpPr>
            <a:spLocks noGrp="1"/>
          </p:cNvSpPr>
          <p:nvPr>
            <p:ph type="title"/>
          </p:nvPr>
        </p:nvSpPr>
        <p:spPr/>
        <p:txBody>
          <a:bodyPr/>
          <a:lstStyle/>
          <a:p>
            <a:r>
              <a:rPr lang="fr-FR" dirty="0"/>
              <a:t>PowerPoint </a:t>
            </a:r>
            <a:r>
              <a:rPr lang="fr-FR" dirty="0" err="1"/>
              <a:t>Templates</a:t>
            </a:r>
            <a:r>
              <a:rPr lang="fr-FR" dirty="0"/>
              <a:t> – </a:t>
            </a:r>
            <a:r>
              <a:rPr lang="fr-FR" dirty="0" err="1"/>
              <a:t>Text</a:t>
            </a:r>
            <a:r>
              <a:rPr lang="fr-FR" dirty="0"/>
              <a:t> - </a:t>
            </a:r>
            <a:r>
              <a:rPr lang="fr-FR" dirty="0" err="1"/>
              <a:t>Technical</a:t>
            </a:r>
            <a:r>
              <a:rPr lang="fr-FR" dirty="0"/>
              <a:t> </a:t>
            </a:r>
            <a:r>
              <a:rPr lang="fr-FR" dirty="0" err="1"/>
              <a:t>Debt</a:t>
            </a:r>
            <a:r>
              <a:rPr lang="fr-FR" dirty="0"/>
              <a:t> (OMG)</a:t>
            </a:r>
            <a:endParaRPr lang="en-US" dirty="0"/>
          </a:p>
        </p:txBody>
      </p:sp>
      <p:grpSp>
        <p:nvGrpSpPr>
          <p:cNvPr id="14" name="Group 13">
            <a:extLst>
              <a:ext uri="{FF2B5EF4-FFF2-40B4-BE49-F238E27FC236}">
                <a16:creationId xmlns:a16="http://schemas.microsoft.com/office/drawing/2014/main" id="{07CF760C-F46F-4621-8561-5A89F465631E}"/>
              </a:ext>
            </a:extLst>
          </p:cNvPr>
          <p:cNvGrpSpPr/>
          <p:nvPr/>
        </p:nvGrpSpPr>
        <p:grpSpPr>
          <a:xfrm>
            <a:off x="3092093" y="1519832"/>
            <a:ext cx="6684011" cy="2535747"/>
            <a:chOff x="3262422" y="980727"/>
            <a:chExt cx="6684011" cy="2535747"/>
          </a:xfrm>
        </p:grpSpPr>
        <p:sp>
          <p:nvSpPr>
            <p:cNvPr id="15" name="Rounded Rectangle 25">
              <a:extLst>
                <a:ext uri="{FF2B5EF4-FFF2-40B4-BE49-F238E27FC236}">
                  <a16:creationId xmlns:a16="http://schemas.microsoft.com/office/drawing/2014/main" id="{21233957-FF0F-4AC6-8F06-E36DAB70ABB8}"/>
                </a:ext>
              </a:extLst>
            </p:cNvPr>
            <p:cNvSpPr/>
            <p:nvPr/>
          </p:nvSpPr>
          <p:spPr>
            <a:xfrm>
              <a:off x="3262422" y="980727"/>
              <a:ext cx="5946892" cy="2535747"/>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6" name="TextBox 15">
              <a:extLst>
                <a:ext uri="{FF2B5EF4-FFF2-40B4-BE49-F238E27FC236}">
                  <a16:creationId xmlns:a16="http://schemas.microsoft.com/office/drawing/2014/main" id="{FA589F94-2E86-43F4-9B06-FEDE843D0DD5}"/>
                </a:ext>
              </a:extLst>
            </p:cNvPr>
            <p:cNvSpPr txBox="1"/>
            <p:nvPr/>
          </p:nvSpPr>
          <p:spPr>
            <a:xfrm>
              <a:off x="3414109" y="1052736"/>
              <a:ext cx="653232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OMG </a:t>
              </a:r>
              <a:r>
                <a:rPr lang="fr-FR" sz="1600" dirty="0" err="1"/>
                <a:t>Technical</a:t>
              </a:r>
              <a:r>
                <a:rPr lang="fr-FR" sz="1600" dirty="0"/>
                <a:t> </a:t>
              </a:r>
              <a:r>
                <a:rPr lang="fr-FR" sz="1600" dirty="0" err="1"/>
                <a:t>Debt</a:t>
              </a:r>
              <a:r>
                <a:rPr lang="fr-FR" sz="1600" dirty="0"/>
                <a:t> </a:t>
              </a:r>
              <a:r>
                <a:rPr lang="fr-FR" sz="1600" dirty="0" err="1"/>
                <a:t>Result</a:t>
              </a:r>
              <a:r>
                <a:rPr lang="fr-FR" sz="1600" dirty="0"/>
                <a:t> </a:t>
              </a:r>
              <a:r>
                <a:rPr lang="fr-FR" sz="1400" dirty="0"/>
                <a:t>(</a:t>
              </a:r>
              <a:r>
                <a:rPr lang="fr-FR" sz="1400" dirty="0" err="1"/>
                <a:t>based</a:t>
              </a:r>
              <a:r>
                <a:rPr lang="fr-FR" sz="1400" dirty="0"/>
                <a:t> on a scope of </a:t>
              </a:r>
              <a:r>
                <a:rPr lang="fr-FR" sz="1400" dirty="0" err="1"/>
                <a:t>rules</a:t>
              </a:r>
              <a:r>
                <a:rPr lang="fr-FR" sz="1400" dirty="0"/>
                <a:t>)</a:t>
              </a:r>
            </a:p>
          </p:txBody>
        </p:sp>
        <p:sp>
          <p:nvSpPr>
            <p:cNvPr id="17" name="TextBox 16">
              <a:extLst>
                <a:ext uri="{FF2B5EF4-FFF2-40B4-BE49-F238E27FC236}">
                  <a16:creationId xmlns:a16="http://schemas.microsoft.com/office/drawing/2014/main" id="{5D5B2FE6-97B2-46A2-87B1-E292E424A3F2}"/>
                </a:ext>
              </a:extLst>
            </p:cNvPr>
            <p:cNvSpPr txBox="1"/>
            <p:nvPr/>
          </p:nvSpPr>
          <p:spPr>
            <a:xfrm>
              <a:off x="5118936" y="1412777"/>
              <a:ext cx="328794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OMG_TECHNICAL_DEBT</a:t>
              </a:r>
            </a:p>
          </p:txBody>
        </p:sp>
        <p:sp>
          <p:nvSpPr>
            <p:cNvPr id="18" name="TextBox 17">
              <a:extLst>
                <a:ext uri="{FF2B5EF4-FFF2-40B4-BE49-F238E27FC236}">
                  <a16:creationId xmlns:a16="http://schemas.microsoft.com/office/drawing/2014/main" id="{E10295E7-5B75-45FA-AD10-45175AA02EA4}"/>
                </a:ext>
              </a:extLst>
            </p:cNvPr>
            <p:cNvSpPr txBox="1"/>
            <p:nvPr/>
          </p:nvSpPr>
          <p:spPr>
            <a:xfrm>
              <a:off x="4470864" y="290687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19" name="TextBox 18">
              <a:extLst>
                <a:ext uri="{FF2B5EF4-FFF2-40B4-BE49-F238E27FC236}">
                  <a16:creationId xmlns:a16="http://schemas.microsoft.com/office/drawing/2014/main" id="{12AD7DB9-5468-4990-B6AE-2322892CACE6}"/>
                </a:ext>
              </a:extLst>
            </p:cNvPr>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a:extLst>
                <a:ext uri="{FF2B5EF4-FFF2-40B4-BE49-F238E27FC236}">
                  <a16:creationId xmlns:a16="http://schemas.microsoft.com/office/drawing/2014/main" id="{6A1A6ED3-FFC3-4F82-B497-8643874A9801}"/>
                </a:ext>
              </a:extLst>
            </p:cNvPr>
            <p:cNvSpPr txBox="1"/>
            <p:nvPr/>
          </p:nvSpPr>
          <p:spPr>
            <a:xfrm>
              <a:off x="5118936" y="1732746"/>
              <a:ext cx="3706282"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algn="l"/>
              <a:r>
                <a:rPr lang="en-US" sz="1200" b="1" dirty="0">
                  <a:solidFill>
                    <a:schemeClr val="tx1">
                      <a:lumMod val="50000"/>
                      <a:lumOff val="50000"/>
                    </a:schemeClr>
                  </a:solidFill>
                  <a:effectLst/>
                </a:rPr>
                <a:t>I</a:t>
              </a:r>
              <a:r>
                <a:rPr lang="en-US" sz="1200" b="1" dirty="0">
                  <a:solidFill>
                    <a:schemeClr val="tx1">
                      <a:lumMod val="65000"/>
                      <a:lumOff val="35000"/>
                    </a:schemeClr>
                  </a:solidFill>
                  <a:effectLst/>
                </a:rPr>
                <a:t>D</a:t>
              </a:r>
              <a:r>
                <a:rPr lang="en-US" sz="1200" b="0" dirty="0">
                  <a:solidFill>
                    <a:schemeClr val="tx1">
                      <a:lumMod val="50000"/>
                      <a:lumOff val="50000"/>
                    </a:schemeClr>
                  </a:solidFill>
                  <a:effectLst/>
                </a:rPr>
                <a:t>:AIP|CISQ|ISO (by default or if nothing selected, ISO)</a:t>
              </a:r>
            </a:p>
            <a:p>
              <a:pPr algn="l"/>
              <a:r>
                <a:rPr lang="en-US" sz="1200" b="1" dirty="0">
                  <a:solidFill>
                    <a:schemeClr val="tx1">
                      <a:lumMod val="65000"/>
                      <a:lumOff val="35000"/>
                    </a:schemeClr>
                  </a:solidFill>
                  <a:effectLst/>
                </a:rPr>
                <a:t>SNAPSHOT</a:t>
              </a:r>
              <a:r>
                <a:rPr lang="en-US" sz="1200" b="0" dirty="0">
                  <a:solidFill>
                    <a:schemeClr val="tx1">
                      <a:lumMod val="50000"/>
                      <a:lumOff val="50000"/>
                    </a:schemeClr>
                  </a:solidFill>
                  <a:effectLst/>
                </a:rPr>
                <a:t>:CURRENT|PREVIOUS (by default or if nothing, CURRENT)</a:t>
              </a:r>
            </a:p>
          </p:txBody>
        </p:sp>
        <p:sp>
          <p:nvSpPr>
            <p:cNvPr id="21" name="TextBox 20">
              <a:extLst>
                <a:ext uri="{FF2B5EF4-FFF2-40B4-BE49-F238E27FC236}">
                  <a16:creationId xmlns:a16="http://schemas.microsoft.com/office/drawing/2014/main" id="{A1D09011-C8C1-4842-98F1-426EB0AAC7E6}"/>
                </a:ext>
              </a:extLst>
            </p:cNvPr>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2" name="Rounded Rectangle 32">
              <a:extLst>
                <a:ext uri="{FF2B5EF4-FFF2-40B4-BE49-F238E27FC236}">
                  <a16:creationId xmlns:a16="http://schemas.microsoft.com/office/drawing/2014/main" id="{E19A1DC5-C2EA-464B-8084-87792B111AAA}"/>
                </a:ext>
              </a:extLst>
            </p:cNvPr>
            <p:cNvSpPr/>
            <p:nvPr/>
          </p:nvSpPr>
          <p:spPr>
            <a:xfrm>
              <a:off x="4943872" y="291303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3" name="TextBox 22" descr="TEXT;OMG_TECHNICAL_DEBT">
              <a:extLst>
                <a:ext uri="{FF2B5EF4-FFF2-40B4-BE49-F238E27FC236}">
                  <a16:creationId xmlns:a16="http://schemas.microsoft.com/office/drawing/2014/main" id="{3246F072-F619-48A6-BCD3-823293741C84}"/>
                </a:ext>
              </a:extLst>
            </p:cNvPr>
            <p:cNvSpPr txBox="1"/>
            <p:nvPr/>
          </p:nvSpPr>
          <p:spPr>
            <a:xfrm>
              <a:off x="4974920" y="2900259"/>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Result</a:t>
              </a:r>
              <a:r>
                <a:rPr lang="fr-FR" sz="1600" dirty="0"/>
                <a:t> (Days)</a:t>
              </a:r>
            </a:p>
          </p:txBody>
        </p:sp>
      </p:grpSp>
      <p:sp>
        <p:nvSpPr>
          <p:cNvPr id="44" name="TextBox 43">
            <a:extLst>
              <a:ext uri="{FF2B5EF4-FFF2-40B4-BE49-F238E27FC236}">
                <a16:creationId xmlns:a16="http://schemas.microsoft.com/office/drawing/2014/main" id="{B653A343-608D-46BC-89F1-32709AC8FB17}"/>
              </a:ext>
            </a:extLst>
          </p:cNvPr>
          <p:cNvSpPr txBox="1"/>
          <p:nvPr/>
        </p:nvSpPr>
        <p:spPr>
          <a:xfrm>
            <a:off x="86631" y="5299290"/>
            <a:ext cx="11940527" cy="851516"/>
          </a:xfrm>
          <a:prstGeom prst="rect">
            <a:avLst/>
          </a:prstGeom>
        </p:spPr>
        <p:txBody>
          <a:bodyPr vert="horz" wrap="square" lIns="91440" tIns="45720" rIns="91440" bIns="45720" rtlCol="0" anchor="t">
            <a:noAutofit/>
          </a:bodyPr>
          <a:lstStyle/>
          <a:p>
            <a:r>
              <a:rPr lang="en-US" sz="1400" dirty="0">
                <a:solidFill>
                  <a:srgbClr val="0070C0"/>
                </a:solidFill>
              </a:rPr>
              <a:t>* ISO option is the recommended technical debt to be used. Requires installation of OMG Technical Debt Measure (&gt;2.0.0 </a:t>
            </a:r>
            <a:r>
              <a:rPr lang="en-US" sz="1400" dirty="0" err="1">
                <a:solidFill>
                  <a:srgbClr val="0070C0"/>
                </a:solidFill>
              </a:rPr>
              <a:t>funcrel</a:t>
            </a:r>
            <a:r>
              <a:rPr lang="en-US" sz="1400" dirty="0">
                <a:solidFill>
                  <a:srgbClr val="0070C0"/>
                </a:solidFill>
              </a:rPr>
              <a:t>) and ISO-5055 Index extensions during analysis </a:t>
            </a:r>
          </a:p>
          <a:p>
            <a:pPr marL="285750" indent="-285750">
              <a:buFont typeface="Arial" panose="020B0604020202020204" pitchFamily="34" charset="0"/>
              <a:buChar char="•"/>
            </a:pPr>
            <a:endParaRPr lang="en-US" sz="1400" dirty="0">
              <a:solidFill>
                <a:srgbClr val="0070C0"/>
              </a:solidFill>
            </a:endParaRPr>
          </a:p>
          <a:p>
            <a:r>
              <a:rPr lang="en-US" sz="14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2347138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or </a:t>
              </a:r>
              <a:r>
                <a:rPr lang="en-US" sz="1050" dirty="0" err="1"/>
                <a:t>category,QR</a:t>
              </a:r>
              <a:r>
                <a:rPr lang="en-US" sz="1050" dirty="0"/>
                <a:t>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099111" y="3891416"/>
              <a:ext cx="5832648" cy="122341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a:p>
              <a:endParaRPr lang="en-GB" sz="1050" dirty="0"/>
            </a:p>
            <a:p>
              <a:r>
                <a:rPr lang="en-GB" sz="1050" dirty="0"/>
                <a:t>You can put a category id instead of a sizing measure, for example 65104 for  very large size artifact.</a:t>
              </a:r>
            </a:p>
          </p:txBody>
        </p:sp>
      </p:grpSp>
    </p:spTree>
    <p:extLst>
      <p:ext uri="{BB962C8B-B14F-4D97-AF65-F5344CB8AC3E}">
        <p14:creationId xmlns:p14="http://schemas.microsoft.com/office/powerpoint/2010/main" val="409365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4" name="Group 3">
            <a:extLst>
              <a:ext uri="{FF2B5EF4-FFF2-40B4-BE49-F238E27FC236}">
                <a16:creationId xmlns:a16="http://schemas.microsoft.com/office/drawing/2014/main" id="{00EB5962-2B00-48E2-900D-40C040D9FABF}"/>
              </a:ext>
            </a:extLst>
          </p:cNvPr>
          <p:cNvGrpSpPr/>
          <p:nvPr/>
        </p:nvGrpSpPr>
        <p:grpSpPr>
          <a:xfrm>
            <a:off x="1646495" y="1441127"/>
            <a:ext cx="8212400" cy="4389221"/>
            <a:chOff x="1844040" y="3479800"/>
            <a:chExt cx="8212400" cy="2945225"/>
          </a:xfrm>
        </p:grpSpPr>
        <p:sp>
          <p:nvSpPr>
            <p:cNvPr id="12" name="Rounded Rectangle 11"/>
            <p:cNvSpPr/>
            <p:nvPr/>
          </p:nvSpPr>
          <p:spPr>
            <a:xfrm>
              <a:off x="1988056" y="3479800"/>
              <a:ext cx="8068384" cy="2945225"/>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Evolution for a </a:t>
              </a:r>
              <a:r>
                <a:rPr lang="fr-FR" sz="1800" dirty="0" err="1"/>
                <a:t>metric</a:t>
              </a:r>
              <a:r>
                <a:rPr lang="fr-FR" sz="1800" dirty="0"/>
                <a:t> id</a:t>
              </a:r>
            </a:p>
          </p:txBody>
        </p:sp>
        <p:sp>
          <p:nvSpPr>
            <p:cNvPr id="14" name="TextBox 13"/>
            <p:cNvSpPr txBox="1"/>
            <p:nvPr/>
          </p:nvSpPr>
          <p:spPr>
            <a:xfrm>
              <a:off x="3531272" y="3832313"/>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METRIC_EVOLUTION</a:t>
              </a:r>
            </a:p>
          </p:txBody>
        </p:sp>
        <p:sp>
          <p:nvSpPr>
            <p:cNvPr id="15" name="TextBox 14"/>
            <p:cNvSpPr txBox="1"/>
            <p:nvPr/>
          </p:nvSpPr>
          <p:spPr>
            <a:xfrm>
              <a:off x="2883200" y="600295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23257"/>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54393"/>
              <a:ext cx="6381152" cy="167282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a:t>
              </a:r>
              <a:r>
                <a:rPr lang="fr-FR" sz="1200" dirty="0" err="1"/>
                <a:t>Quality</a:t>
              </a:r>
              <a:r>
                <a:rPr lang="fr-FR" sz="1200" dirty="0"/>
                <a:t> Rule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dirty="0" err="1"/>
                <a:t>Sizing</a:t>
              </a:r>
              <a:r>
                <a:rPr lang="fr-FR" sz="1200" dirty="0"/>
                <a:t> </a:t>
              </a:r>
              <a:r>
                <a:rPr lang="fr-FR" sz="1200" dirty="0" err="1"/>
                <a:t>Measure</a:t>
              </a:r>
              <a:r>
                <a:rPr lang="fr-FR" sz="1200" dirty="0"/>
                <a:t> Id or Background </a:t>
              </a:r>
              <a:r>
                <a:rPr lang="fr-FR" sz="1200" dirty="0" err="1"/>
                <a:t>fact</a:t>
              </a:r>
              <a:r>
                <a:rPr lang="fr-FR" sz="1200" dirty="0"/>
                <a:t> Id , or </a:t>
              </a:r>
              <a:r>
                <a:rPr lang="fr-FR" sz="1200" dirty="0" err="1"/>
                <a:t>category</a:t>
              </a:r>
              <a:endParaRPr lang="fr-FR" sz="1200" dirty="0"/>
            </a:p>
            <a:p>
              <a:r>
                <a:rPr lang="fr-FR" sz="1200" b="1" dirty="0"/>
                <a:t>FORMAT</a:t>
              </a:r>
              <a:r>
                <a:rPr lang="fr-FR" sz="1200" dirty="0"/>
                <a:t>= ABSOLUTE or PERCENT (by default PERCENT)</a:t>
              </a:r>
            </a:p>
            <a:p>
              <a:r>
                <a:rPr lang="fr-FR" sz="1200" b="1" dirty="0"/>
                <a:t>MODULE</a:t>
              </a:r>
              <a:r>
                <a:rPr lang="fr-FR" sz="1200" dirty="0"/>
                <a:t>= </a:t>
              </a:r>
              <a:r>
                <a:rPr lang="fr-FR" sz="1200" dirty="0" err="1"/>
                <a:t>name</a:t>
              </a:r>
              <a:r>
                <a:rPr lang="fr-FR" sz="1200" dirty="0"/>
                <a:t> of the module if </a:t>
              </a:r>
              <a:r>
                <a:rPr lang="fr-FR" sz="1200" dirty="0" err="1"/>
                <a:t>needed</a:t>
              </a:r>
              <a:r>
                <a:rPr lang="fr-FR" sz="1200" dirty="0"/>
                <a:t> (</a:t>
              </a:r>
              <a:r>
                <a:rPr lang="fr-FR" sz="1200" dirty="0" err="1"/>
                <a:t>optional</a:t>
              </a:r>
              <a:r>
                <a:rPr lang="fr-FR" sz="1200" dirty="0"/>
                <a:t>)</a:t>
              </a:r>
            </a:p>
            <a:p>
              <a:r>
                <a:rPr lang="fr-FR" sz="1200" b="1" dirty="0"/>
                <a:t>TECHNO</a:t>
              </a:r>
              <a:r>
                <a:rPr lang="fr-FR" sz="1200" dirty="0"/>
                <a:t>=</a:t>
              </a:r>
              <a:r>
                <a:rPr lang="fr-FR" sz="1200" dirty="0" err="1"/>
                <a:t>name</a:t>
              </a:r>
              <a:r>
                <a:rPr lang="fr-FR" sz="1200" dirty="0"/>
                <a:t> of the </a:t>
              </a:r>
              <a:r>
                <a:rPr lang="fr-FR" sz="1200" dirty="0" err="1"/>
                <a:t>technology</a:t>
              </a:r>
              <a:r>
                <a:rPr lang="fr-FR" sz="1200" dirty="0"/>
                <a:t> if </a:t>
              </a:r>
              <a:r>
                <a:rPr lang="fr-FR" sz="1200" dirty="0" err="1"/>
                <a:t>needed</a:t>
              </a:r>
              <a:r>
                <a:rPr lang="fr-FR" sz="1200" dirty="0"/>
                <a:t> (</a:t>
              </a:r>
              <a:r>
                <a:rPr lang="fr-FR" sz="1200" dirty="0" err="1"/>
                <a:t>optional</a:t>
              </a:r>
              <a:r>
                <a:rPr lang="fr-FR" sz="1200" dirty="0"/>
                <a:t>)</a:t>
              </a:r>
            </a:p>
            <a:p>
              <a:r>
                <a:rPr lang="en-US" sz="1200" b="1" dirty="0"/>
                <a:t>PARAMS</a:t>
              </a:r>
              <a:r>
                <a:rPr lang="en-US" sz="1200" dirty="0"/>
                <a:t>=SZ a SZ b, (SZ for sizing measure or category (new), QR for quality rule, BF for background fact)</a:t>
              </a:r>
            </a:p>
            <a:p>
              <a:r>
                <a:rPr lang="en-US" sz="1200" b="1" dirty="0"/>
                <a:t>EXPR</a:t>
              </a:r>
              <a:r>
                <a:rPr lang="en-US" sz="1200" dirty="0"/>
                <a:t>=a/b, (operators can be +, -, *, / , (, ) )</a:t>
              </a:r>
            </a:p>
            <a:p>
              <a:r>
                <a:rPr lang="en-US" sz="1200" dirty="0"/>
                <a:t>- a=</a:t>
              </a:r>
              <a:r>
                <a:rPr lang="en-US" sz="1200" dirty="0" err="1"/>
                <a:t>MetricId</a:t>
              </a:r>
              <a:r>
                <a:rPr lang="en-US" sz="1200" dirty="0"/>
                <a:t> (sample 67011 – all critical violations),</a:t>
              </a:r>
            </a:p>
            <a:p>
              <a:r>
                <a:rPr lang="en-US" sz="1200" dirty="0"/>
                <a:t>- b=</a:t>
              </a:r>
              <a:r>
                <a:rPr lang="en-US" sz="1200" dirty="0" err="1"/>
                <a:t>MetricID</a:t>
              </a:r>
              <a:r>
                <a:rPr lang="en-US" sz="1200" dirty="0"/>
                <a:t> (sample 10202 – Total AFP),</a:t>
              </a:r>
            </a:p>
            <a:p>
              <a:r>
                <a:rPr lang="fr-FR" sz="1200" dirty="0" err="1"/>
                <a:t>Either</a:t>
              </a:r>
              <a:r>
                <a:rPr lang="fr-FR" sz="1200" dirty="0"/>
                <a:t> ID, </a:t>
              </a:r>
              <a:r>
                <a:rPr lang="fr-FR" sz="1200" dirty="0" err="1"/>
                <a:t>either</a:t>
              </a:r>
              <a:r>
                <a:rPr lang="fr-FR" sz="1200" dirty="0"/>
                <a:t> PARAMS and EXPR (for custom expression) </a:t>
              </a:r>
              <a:r>
                <a:rPr lang="fr-FR" sz="1200" dirty="0" err="1"/>
                <a:t>should</a:t>
              </a:r>
              <a:r>
                <a:rPr lang="fr-FR" sz="1200" dirty="0"/>
                <a:t> </a:t>
              </a:r>
              <a:r>
                <a:rPr lang="fr-FR" sz="1200" dirty="0" err="1"/>
                <a:t>be</a:t>
              </a:r>
              <a:r>
                <a:rPr lang="fr-FR" sz="1200" dirty="0"/>
                <a:t> </a:t>
              </a:r>
              <a:r>
                <a:rPr lang="fr-FR" sz="1200" dirty="0" err="1"/>
                <a:t>specified</a:t>
              </a:r>
              <a:endParaRPr lang="fr-FR" sz="1200" dirty="0"/>
            </a:p>
            <a:p>
              <a:r>
                <a:rPr lang="fr-FR" sz="1200" dirty="0"/>
                <a:t>By default, if MODULE or TECHNOLOGY not </a:t>
              </a:r>
              <a:r>
                <a:rPr lang="fr-FR" sz="1200" dirty="0" err="1"/>
                <a:t>specified</a:t>
              </a:r>
              <a:r>
                <a:rPr lang="fr-FR" sz="1200" dirty="0"/>
                <a:t>, the </a:t>
              </a:r>
              <a:r>
                <a:rPr lang="fr-FR" sz="1200" dirty="0" err="1"/>
                <a:t>evolution</a:t>
              </a:r>
              <a:r>
                <a:rPr lang="fr-FR" sz="1200" dirty="0"/>
                <a:t> </a:t>
              </a:r>
              <a:r>
                <a:rPr lang="fr-FR" sz="1200" dirty="0" err="1"/>
                <a:t>is</a:t>
              </a:r>
              <a:r>
                <a:rPr lang="fr-FR" sz="1200" dirty="0"/>
                <a:t> </a:t>
              </a:r>
              <a:r>
                <a:rPr lang="fr-FR" sz="1200" dirty="0" err="1"/>
                <a:t>given</a:t>
              </a:r>
              <a:r>
                <a:rPr lang="fr-FR" sz="1200" dirty="0"/>
                <a:t> for the application</a:t>
              </a:r>
            </a:p>
          </p:txBody>
        </p:sp>
        <p:sp>
          <p:nvSpPr>
            <p:cNvPr id="18" name="TextBox 17"/>
            <p:cNvSpPr txBox="1"/>
            <p:nvPr/>
          </p:nvSpPr>
          <p:spPr>
            <a:xfrm>
              <a:off x="2387077" y="4154392"/>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6009116"/>
              <a:ext cx="2567718" cy="230147"/>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METRIC_EVOLUTION;ID=60017,FORMAT=PERCENT"/>
            <p:cNvSpPr txBox="1"/>
            <p:nvPr/>
          </p:nvSpPr>
          <p:spPr>
            <a:xfrm>
              <a:off x="3460815" y="5988431"/>
              <a:ext cx="2736304" cy="250833"/>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Evolution</a:t>
              </a:r>
            </a:p>
          </p:txBody>
        </p:sp>
      </p:grpSp>
    </p:spTree>
    <p:extLst>
      <p:ext uri="{BB962C8B-B14F-4D97-AF65-F5344CB8AC3E}">
        <p14:creationId xmlns:p14="http://schemas.microsoft.com/office/powerpoint/2010/main" val="250062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584775"/>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Technical</a:t>
              </a:r>
              <a:r>
                <a:rPr lang="fr-FR" sz="1600" dirty="0"/>
                <a:t> </a:t>
              </a:r>
              <a:r>
                <a:rPr lang="fr-FR" sz="1600" dirty="0" err="1"/>
                <a:t>Debt</a:t>
              </a:r>
              <a:r>
                <a:rPr lang="fr-FR" sz="1600" dirty="0"/>
                <a:t> </a:t>
              </a:r>
              <a:r>
                <a:rPr lang="fr-FR" sz="1600" dirty="0" err="1"/>
                <a:t>Trending</a:t>
              </a:r>
              <a:r>
                <a:rPr lang="fr-FR" sz="1600" dirty="0"/>
                <a:t> Progression - </a:t>
              </a:r>
              <a:r>
                <a:rPr lang="en-US" sz="1600" dirty="0">
                  <a:solidFill>
                    <a:schemeClr val="accent1"/>
                  </a:solidFill>
                </a:rPr>
                <a:t>DEPRECATED (old CAST formula) – see next slide) </a:t>
              </a:r>
              <a:endParaRPr lang="fr-FR" sz="1600" dirty="0">
                <a:solidFill>
                  <a:schemeClr val="accent1"/>
                </a:solidFill>
              </a:endParaRPr>
            </a:p>
          </p:txBody>
        </p:sp>
        <p:sp>
          <p:nvSpPr>
            <p:cNvPr id="36" name="TextBox 35"/>
            <p:cNvSpPr txBox="1"/>
            <p:nvPr/>
          </p:nvSpPr>
          <p:spPr>
            <a:xfrm>
              <a:off x="3497914" y="155621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5562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87843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8761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OMG </a:t>
              </a:r>
              <a:r>
                <a:rPr lang="fr-FR" sz="1600" dirty="0" err="1"/>
                <a:t>Technical</a:t>
              </a:r>
              <a:r>
                <a:rPr lang="fr-FR" sz="1600" dirty="0"/>
                <a:t> Debt </a:t>
              </a:r>
              <a:r>
                <a:rPr lang="fr-FR" sz="1600" dirty="0" err="1"/>
                <a:t>Trending</a:t>
              </a:r>
              <a:r>
                <a:rPr lang="fr-FR" sz="1600" dirty="0"/>
                <a:t> Progression (</a:t>
              </a:r>
              <a:r>
                <a:rPr lang="fr-FR" sz="1600" dirty="0" err="1"/>
                <a:t>based</a:t>
              </a:r>
              <a:r>
                <a:rPr lang="fr-FR" sz="1600" dirty="0"/>
                <a:t> on scope of </a:t>
              </a:r>
              <a:r>
                <a:rPr lang="fr-FR" sz="1600" dirty="0" err="1"/>
                <a:t>rules</a:t>
              </a:r>
              <a:r>
                <a:rPr lang="fr-FR" sz="1600" dirty="0"/>
                <a:t>)</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TREND_OMG_TECH_DEBT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dirty="0"/>
                <a:t>I</a:t>
              </a:r>
              <a:r>
                <a:rPr lang="en-US" sz="1600" b="1" dirty="0">
                  <a:solidFill>
                    <a:schemeClr val="tx1">
                      <a:lumMod val="65000"/>
                      <a:lumOff val="35000"/>
                    </a:schemeClr>
                  </a:solidFill>
                </a:rPr>
                <a:t>D</a:t>
              </a:r>
              <a:r>
                <a:rPr lang="en-US" sz="1600" dirty="0"/>
                <a:t>:AIP|CISQ|ISO (by default or if nothing selected, ISO)</a:t>
              </a:r>
              <a:endParaRPr lang="fr-FR" sz="1600" dirty="0"/>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OMG_TECH_DEBT"/>
            <p:cNvGraphicFramePr/>
            <p:nvPr>
              <p:extLst>
                <p:ext uri="{D42A27DB-BD31-4B8C-83A1-F6EECF244321}">
                  <p14:modId xmlns:p14="http://schemas.microsoft.com/office/powerpoint/2010/main" val="3113508578"/>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
        <p:nvSpPr>
          <p:cNvPr id="12" name="TextBox 11">
            <a:extLst>
              <a:ext uri="{FF2B5EF4-FFF2-40B4-BE49-F238E27FC236}">
                <a16:creationId xmlns:a16="http://schemas.microsoft.com/office/drawing/2014/main" id="{BC6E4B81-0AF1-4953-80E3-16F4CA080CE8}"/>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1666152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584775"/>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Technical</a:t>
              </a:r>
              <a:r>
                <a:rPr lang="fr-FR" sz="1600" dirty="0"/>
                <a:t> </a:t>
              </a:r>
              <a:r>
                <a:rPr lang="fr-FR" sz="1600" dirty="0" err="1"/>
                <a:t>Debt</a:t>
              </a:r>
              <a:r>
                <a:rPr lang="fr-FR" sz="1600" dirty="0"/>
                <a:t> </a:t>
              </a:r>
              <a:r>
                <a:rPr lang="fr-FR" sz="1600" dirty="0" err="1"/>
                <a:t>Trending</a:t>
              </a:r>
              <a:r>
                <a:rPr lang="fr-FR" sz="1600" dirty="0"/>
                <a:t> Bubble - </a:t>
              </a:r>
              <a:r>
                <a:rPr lang="en-US" sz="1600" dirty="0">
                  <a:solidFill>
                    <a:schemeClr val="accent1"/>
                  </a:solidFill>
                </a:rPr>
                <a:t>DEPRECATED (old CAST formula) see next slide</a:t>
              </a:r>
              <a:endParaRPr lang="fr-FR" sz="1600" dirty="0"/>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52035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5203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84257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8403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050394"/>
            <a:ext cx="8399280" cy="4961202"/>
            <a:chOff x="1775520" y="1052736"/>
            <a:chExt cx="8399280"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OMG </a:t>
              </a:r>
              <a:r>
                <a:rPr lang="fr-FR" sz="1600" dirty="0" err="1"/>
                <a:t>Technical</a:t>
              </a:r>
              <a:r>
                <a:rPr lang="fr-FR" sz="1600" dirty="0"/>
                <a:t> Debt </a:t>
              </a:r>
              <a:r>
                <a:rPr lang="fr-FR" sz="1600" dirty="0" err="1"/>
                <a:t>Trending</a:t>
              </a:r>
              <a:r>
                <a:rPr lang="fr-FR" sz="1600" dirty="0"/>
                <a:t> Bubble</a:t>
              </a:r>
            </a:p>
          </p:txBody>
        </p:sp>
        <p:graphicFrame>
          <p:nvGraphicFramePr>
            <p:cNvPr id="35" name="Chart 34" descr="GRAPH;OMG_TECH_DEBT_BUBBLE"/>
            <p:cNvGraphicFramePr/>
            <p:nvPr>
              <p:extLst>
                <p:ext uri="{D42A27DB-BD31-4B8C-83A1-F6EECF244321}">
                  <p14:modId xmlns:p14="http://schemas.microsoft.com/office/powerpoint/2010/main" val="2880342401"/>
                </p:ext>
              </p:extLst>
            </p:nvPr>
          </p:nvGraphicFramePr>
          <p:xfrm>
            <a:off x="2050750" y="2823242"/>
            <a:ext cx="7278102" cy="3118110"/>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OMG_TECH_DEBT_BUBBLE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b="1" dirty="0"/>
                <a:t>ID:</a:t>
              </a:r>
              <a:r>
                <a:rPr lang="en-US" sz="1200" dirty="0"/>
                <a:t>AIP|CISQ|ISO (by default or if nothing selected, ISO)</a:t>
              </a:r>
            </a:p>
            <a:p>
              <a:r>
                <a:rPr lang="en-US" sz="1200" b="1" dirty="0"/>
                <a:t>SNAPSHOT:</a:t>
              </a:r>
              <a:r>
                <a:rPr lang="en-US" sz="1200" dirty="0"/>
                <a:t>CURRENT|PREVIOUS (by default or if nothing, CURRENT)</a:t>
              </a:r>
            </a:p>
            <a:p>
              <a:r>
                <a:rPr lang="fr-FR" sz="1200" b="1" dirty="0"/>
                <a:t>M:ModuleId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13" name="TextBox 12">
            <a:extLst>
              <a:ext uri="{FF2B5EF4-FFF2-40B4-BE49-F238E27FC236}">
                <a16:creationId xmlns:a16="http://schemas.microsoft.com/office/drawing/2014/main" id="{4C603939-7659-41DC-BD88-443C5282ACCF}"/>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2167151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Graphics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Graphics</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Graphics</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073791"/>
            <a:ext cx="8580532" cy="526828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Transactions bar chart</a:t>
              </a:r>
            </a:p>
          </p:txBody>
        </p:sp>
        <p:sp>
          <p:nvSpPr>
            <p:cNvPr id="28" name="TextBox 27"/>
            <p:cNvSpPr txBox="1"/>
            <p:nvPr/>
          </p:nvSpPr>
          <p:spPr>
            <a:xfrm>
              <a:off x="3377353" y="1256722"/>
              <a:ext cx="5190374" cy="271903"/>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TRANSACTIONS_CHART</a:t>
              </a:r>
              <a:endParaRPr lang="fr-FR" dirty="0"/>
            </a:p>
          </p:txBody>
        </p:sp>
        <p:sp>
          <p:nvSpPr>
            <p:cNvPr id="29" name="TextBox 28"/>
            <p:cNvSpPr txBox="1"/>
            <p:nvPr/>
          </p:nvSpPr>
          <p:spPr>
            <a:xfrm>
              <a:off x="1930189" y="125819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542524"/>
              <a:ext cx="6823103" cy="81571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i="0" dirty="0"/>
                <a:t>- SNAPSHOT : CURRENT or PREVIOUS, current by default</a:t>
              </a:r>
            </a:p>
            <a:p>
              <a:r>
                <a:rPr lang="en-US" sz="1200" i="0" dirty="0"/>
                <a:t>- COUNT: to restrict the list of transactions, -1 for all transactions, by default 20.</a:t>
              </a:r>
            </a:p>
            <a:p>
              <a:pPr marL="171450" indent="-171450">
                <a:buFontTx/>
                <a:buChar char="-"/>
              </a:pPr>
              <a:r>
                <a:rPr lang="en-US" sz="1200" i="0" dirty="0"/>
                <a:t>FILTER:SECU or EFF or ROB to sort the transactions , ROB by default</a:t>
              </a:r>
            </a:p>
            <a:p>
              <a:pPr marL="171450" indent="-171450">
                <a:buFontTx/>
                <a:buChar char="-"/>
              </a:pPr>
              <a:r>
                <a:rPr lang="en-US" sz="1200" i="0" dirty="0"/>
                <a:t>NAME: FULL or SHORT to display transactions by their short name or full name, SHORT by default</a:t>
              </a:r>
            </a:p>
          </p:txBody>
        </p:sp>
        <p:sp>
          <p:nvSpPr>
            <p:cNvPr id="31" name="TextBox 30"/>
            <p:cNvSpPr txBox="1"/>
            <p:nvPr/>
          </p:nvSpPr>
          <p:spPr>
            <a:xfrm>
              <a:off x="2346971" y="15425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Chart 10" descr="GRAPH;TRANSACTIONS_CHART;">
            <a:extLst>
              <a:ext uri="{FF2B5EF4-FFF2-40B4-BE49-F238E27FC236}">
                <a16:creationId xmlns:a16="http://schemas.microsoft.com/office/drawing/2014/main" id="{267197ED-53A0-4C28-832D-07CDE6597FAD}"/>
              </a:ext>
            </a:extLst>
          </p:cNvPr>
          <p:cNvGraphicFramePr/>
          <p:nvPr>
            <p:extLst>
              <p:ext uri="{D42A27DB-BD31-4B8C-83A1-F6EECF244321}">
                <p14:modId xmlns:p14="http://schemas.microsoft.com/office/powerpoint/2010/main" val="2669988763"/>
              </p:ext>
            </p:extLst>
          </p:nvPr>
        </p:nvGraphicFramePr>
        <p:xfrm>
          <a:off x="2534026" y="2785750"/>
          <a:ext cx="6630997" cy="35356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949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3929855" cy="144655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 COUNT=N </a:t>
              </a:r>
              <a:r>
                <a:rPr lang="fr-FR" sz="1100" dirty="0"/>
                <a:t>(by default COUNT </a:t>
              </a:r>
              <a:r>
                <a:rPr lang="fr-FR" sz="1100" dirty="0" err="1"/>
                <a:t>is</a:t>
              </a:r>
              <a:r>
                <a:rPr lang="fr-FR" sz="1100" dirty="0"/>
                <a:t> </a:t>
              </a:r>
              <a:r>
                <a:rPr lang="fr-FR" sz="1100" dirty="0" err="1"/>
                <a:t>null</a:t>
              </a:r>
              <a:r>
                <a:rPr lang="fr-FR" sz="1100" dirty="0"/>
                <a:t>)</a:t>
              </a:r>
            </a:p>
            <a:p>
              <a:r>
                <a:rPr lang="fr-FR" sz="1100" dirty="0" err="1"/>
                <a:t>where</a:t>
              </a:r>
              <a:r>
                <a:rPr lang="fr-FR" sz="1100" dirty="0"/>
                <a:t> N </a:t>
              </a:r>
              <a:r>
                <a:rPr lang="fr-FR" sz="1100" dirty="0" err="1"/>
                <a:t>is</a:t>
              </a:r>
              <a:r>
                <a:rPr lang="fr-FR" sz="1100" dirty="0"/>
                <a:t> the shown </a:t>
              </a:r>
              <a:r>
                <a:rPr lang="fr-FR" sz="1100" dirty="0" err="1"/>
                <a:t>technology</a:t>
              </a:r>
              <a:r>
                <a:rPr lang="fr-FR" sz="1100" dirty="0"/>
                <a:t> count</a:t>
              </a:r>
            </a:p>
            <a:p>
              <a:r>
                <a:rPr lang="fr-FR" sz="1100" b="1" dirty="0"/>
                <a:t>- NOSIZE</a:t>
              </a:r>
              <a:r>
                <a:rPr lang="fr-FR" sz="1100" dirty="0"/>
                <a:t> to </a:t>
              </a:r>
              <a:r>
                <a:rPr lang="fr-FR" sz="1100" dirty="0" err="1"/>
                <a:t>hide</a:t>
              </a:r>
              <a:r>
                <a:rPr lang="fr-FR" sz="1100" dirty="0"/>
                <a:t> the « LOC » </a:t>
              </a:r>
              <a:r>
                <a:rPr lang="fr-FR" sz="1100" dirty="0" err="1"/>
                <a:t>column</a:t>
              </a:r>
              <a:endParaRPr lang="fr-FR" sz="1100" dirty="0"/>
            </a:p>
            <a:p>
              <a:r>
                <a:rPr lang="fr-FR" sz="1100" dirty="0"/>
                <a:t>(by default the « LOC » </a:t>
              </a:r>
              <a:r>
                <a:rPr lang="fr-FR" sz="1100" dirty="0" err="1"/>
                <a:t>column</a:t>
              </a:r>
              <a:r>
                <a:rPr lang="fr-FR" sz="1100" dirty="0"/>
                <a:t> </a:t>
              </a:r>
              <a:r>
                <a:rPr lang="fr-FR" sz="1100" dirty="0" err="1"/>
                <a:t>is</a:t>
              </a:r>
              <a:r>
                <a:rPr lang="fr-FR" sz="1100" dirty="0"/>
                <a:t> </a:t>
              </a:r>
              <a:r>
                <a:rPr lang="fr-FR" sz="1100" dirty="0" err="1"/>
                <a:t>shown</a:t>
              </a:r>
              <a:r>
                <a:rPr lang="fr-FR" sz="1100" dirty="0"/>
                <a:t>)</a:t>
              </a:r>
            </a:p>
            <a:p>
              <a:r>
                <a:rPr lang="fr-FR" sz="1100" dirty="0"/>
                <a:t>- </a:t>
              </a: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380224" cy="2160240"/>
            <a:chOff x="1919536" y="3861048"/>
            <a:chExt cx="8380224"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3688698"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4049001967"/>
              </p:ext>
            </p:extLst>
          </p:nvPr>
        </p:nvGraphicFramePr>
        <p:xfrm>
          <a:off x="2097741" y="3970850"/>
          <a:ext cx="7977628" cy="1671384"/>
        </p:xfrm>
        <a:graphic>
          <a:graphicData uri="http://schemas.openxmlformats.org/drawingml/2006/table">
            <a:tbl>
              <a:tblPr firstRow="1" bandRow="1">
                <a:tableStyleId>{9DCAF9ED-07DC-4A11-8D7F-57B35C25682E}</a:tableStyleId>
              </a:tblPr>
              <a:tblGrid>
                <a:gridCol w="3858910">
                  <a:extLst>
                    <a:ext uri="{9D8B030D-6E8A-4147-A177-3AD203B41FA5}">
                      <a16:colId xmlns:a16="http://schemas.microsoft.com/office/drawing/2014/main" val="20000"/>
                    </a:ext>
                  </a:extLst>
                </a:gridCol>
                <a:gridCol w="798622">
                  <a:extLst>
                    <a:ext uri="{9D8B030D-6E8A-4147-A177-3AD203B41FA5}">
                      <a16:colId xmlns:a16="http://schemas.microsoft.com/office/drawing/2014/main" val="1605289418"/>
                    </a:ext>
                  </a:extLst>
                </a:gridCol>
                <a:gridCol w="784045">
                  <a:extLst>
                    <a:ext uri="{9D8B030D-6E8A-4147-A177-3AD203B41FA5}">
                      <a16:colId xmlns:a16="http://schemas.microsoft.com/office/drawing/2014/main" val="20001"/>
                    </a:ext>
                  </a:extLst>
                </a:gridCol>
                <a:gridCol w="797858">
                  <a:extLst>
                    <a:ext uri="{9D8B030D-6E8A-4147-A177-3AD203B41FA5}">
                      <a16:colId xmlns:a16="http://schemas.microsoft.com/office/drawing/2014/main" val="20002"/>
                    </a:ext>
                  </a:extLst>
                </a:gridCol>
                <a:gridCol w="540151">
                  <a:extLst>
                    <a:ext uri="{9D8B030D-6E8A-4147-A177-3AD203B41FA5}">
                      <a16:colId xmlns:a16="http://schemas.microsoft.com/office/drawing/2014/main" val="20003"/>
                    </a:ext>
                  </a:extLst>
                </a:gridCol>
                <a:gridCol w="599021">
                  <a:extLst>
                    <a:ext uri="{9D8B030D-6E8A-4147-A177-3AD203B41FA5}">
                      <a16:colId xmlns:a16="http://schemas.microsoft.com/office/drawing/2014/main" val="20004"/>
                    </a:ext>
                  </a:extLst>
                </a:gridCol>
                <a:gridCol w="599021">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b="1" kern="1200" dirty="0">
                          <a:solidFill>
                            <a:schemeClr val="lt1"/>
                          </a:solidFill>
                          <a:latin typeface="+mn-lt"/>
                          <a:ea typeface="+mn-ea"/>
                          <a:cs typeface="+mn-cs"/>
                        </a:rPr>
                        <a:t>Critical</a:t>
                      </a: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176844631"/>
              </p:ext>
            </p:extLst>
          </p:nvPr>
        </p:nvGraphicFramePr>
        <p:xfrm>
          <a:off x="2279575" y="3459162"/>
          <a:ext cx="7632847" cy="2131695"/>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417189">
                <a:tc>
                  <a:txBody>
                    <a:bodyPr/>
                    <a:lstStyle/>
                    <a:p>
                      <a:pPr>
                        <a:lnSpc>
                          <a:spcPct val="115000"/>
                        </a:lnSpc>
                        <a:spcAft>
                          <a:spcPts val="0"/>
                        </a:spcAft>
                      </a:pPr>
                      <a:r>
                        <a:rPr lang="fr-FR" sz="1000" dirty="0">
                          <a:latin typeface="+mn-lt"/>
                        </a:rPr>
                        <a:t>Criticality</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latin typeface="+mn-lt"/>
                        </a:rPr>
                        <a:t>Weight</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Grade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Technical Criteria</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Rule 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 Violations</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Total</a:t>
                      </a:r>
                      <a:endParaRPr lang="fr-FR" sz="1000" dirty="0">
                        <a:latin typeface="+mn-lt"/>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latin typeface="+mn-lt"/>
                        </a:rPr>
                        <a:t>Y</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latin typeface="+mn-lt"/>
                        </a:rPr>
                        <a:t>0</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latin typeface="+mn-lt"/>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08351"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161187"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180512" y="4265425"/>
              <a:ext cx="2964017"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a:p>
              <a:r>
                <a:rPr lang="fr-FR" sz="1200" dirty="0"/>
                <a:t>MODULES=Y or N </a:t>
              </a:r>
              <a:r>
                <a:rPr lang="fr-FR" sz="1000" dirty="0"/>
                <a:t>(N by default)</a:t>
              </a:r>
              <a:endParaRPr lang="fr-FR" sz="1200" dirty="0"/>
            </a:p>
            <a:p>
              <a:r>
                <a:rPr lang="fr-FR" sz="1200" dirty="0"/>
                <a:t>TECHNOLOGIES=Y or N </a:t>
              </a:r>
              <a:r>
                <a:rPr lang="fr-FR" sz="1000" dirty="0"/>
                <a:t>(N by default)</a:t>
              </a:r>
              <a:endParaRPr lang="fr-FR" sz="1800" dirty="0"/>
            </a:p>
          </p:txBody>
        </p:sp>
        <p:sp>
          <p:nvSpPr>
            <p:cNvPr id="23" name="TextBox 22"/>
            <p:cNvSpPr txBox="1"/>
            <p:nvPr/>
          </p:nvSpPr>
          <p:spPr>
            <a:xfrm>
              <a:off x="2150130"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532993"/>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503469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500057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8038427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1223197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4140802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 </a:t>
              </a:r>
              <a:r>
                <a:rPr lang="en-US" sz="1400" dirty="0"/>
                <a:t>– </a:t>
              </a:r>
              <a:r>
                <a:rPr lang="en-US" sz="1400" dirty="0">
                  <a:solidFill>
                    <a:schemeClr val="accent1"/>
                  </a:solidFill>
                </a:rPr>
                <a:t>DEPRECATED (old CAST formula)</a:t>
              </a:r>
              <a:endParaRPr lang="fr-FR" sz="1400" dirty="0"/>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2213361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OMG Technical debt Information</a:t>
              </a:r>
              <a:endParaRPr lang="en-US" sz="1600" dirty="0">
                <a:solidFill>
                  <a:schemeClr val="accent1"/>
                </a:solidFill>
              </a:endParaRP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OMG_TECHNICAL_DEBT_TABLE</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en-US" sz="1200" b="1" dirty="0"/>
                <a:t>ID</a:t>
              </a:r>
              <a:r>
                <a:rPr lang="en-US" sz="1200" dirty="0"/>
                <a:t>:AIP|CISQ|ISO (by default or if nothing selected, ISO)</a:t>
              </a:r>
            </a:p>
            <a:p>
              <a:r>
                <a:rPr lang="en-US" sz="1200" b="1" dirty="0"/>
                <a:t>SNAPSHOT</a:t>
              </a:r>
              <a:r>
                <a:rPr lang="en-US" sz="1200" dirty="0"/>
                <a:t>:CURRENT|PREVIOUS (by default or if nothing, CURRENT)</a:t>
              </a:r>
              <a:endParaRPr lang="fr-FR" sz="1200" dirty="0"/>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10" descr="TABLE;OMG_TECHNICAL_DEBT_TABLE;"/>
          <p:cNvGraphicFramePr>
            <a:graphicFrameLocks noGrp="1"/>
          </p:cNvGraphicFramePr>
          <p:nvPr>
            <p:extLst>
              <p:ext uri="{D42A27DB-BD31-4B8C-83A1-F6EECF244321}">
                <p14:modId xmlns:p14="http://schemas.microsoft.com/office/powerpoint/2010/main" val="1140550370"/>
              </p:ext>
            </p:extLst>
          </p:nvPr>
        </p:nvGraphicFramePr>
        <p:xfrm>
          <a:off x="3279322" y="3223032"/>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a:t>
            </a:r>
          </a:p>
        </p:txBody>
      </p:sp>
      <p:sp>
        <p:nvSpPr>
          <p:cNvPr id="12" name="TextBox 11">
            <a:extLst>
              <a:ext uri="{FF2B5EF4-FFF2-40B4-BE49-F238E27FC236}">
                <a16:creationId xmlns:a16="http://schemas.microsoft.com/office/drawing/2014/main" id="{EF557107-FD9B-4011-ABE7-B6F08FDD4720}"/>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40896984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OMG Technical debt Information on contributing TC for specified index</a:t>
              </a:r>
              <a:endParaRPr lang="en-US" sz="1600" dirty="0">
                <a:solidFill>
                  <a:schemeClr val="accent1"/>
                </a:solidFill>
              </a:endParaRP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OMG_TECHNICAL_DEBT_DETAILS_TABLE</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ID</a:t>
              </a:r>
              <a:r>
                <a:rPr lang="en-US" sz="1200" dirty="0"/>
                <a:t>:AIP|CISQ|ISO (by default or if nothing selected, ISO)</a:t>
              </a:r>
            </a:p>
            <a:p>
              <a:r>
                <a:rPr lang="en-US" sz="1200" b="1" dirty="0"/>
                <a:t>SNAPSHOT</a:t>
              </a:r>
              <a:r>
                <a:rPr lang="en-US" sz="1200" dirty="0"/>
                <a:t>:CURRENT|PREVIOUS (by default or if nothing, CURRENT)</a:t>
              </a:r>
              <a:endParaRPr lang="fr-FR" sz="1200" dirty="0"/>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10" descr="TABLE;OMG_TECHNICAL_DEBT_DETAILS_TABLE;"/>
          <p:cNvGraphicFramePr>
            <a:graphicFrameLocks noGrp="1"/>
          </p:cNvGraphicFramePr>
          <p:nvPr>
            <p:extLst>
              <p:ext uri="{D42A27DB-BD31-4B8C-83A1-F6EECF244321}">
                <p14:modId xmlns:p14="http://schemas.microsoft.com/office/powerpoint/2010/main" val="3962333122"/>
              </p:ext>
            </p:extLst>
          </p:nvPr>
        </p:nvGraphicFramePr>
        <p:xfrm>
          <a:off x="2327564" y="2956936"/>
          <a:ext cx="7629236" cy="1846983"/>
        </p:xfrm>
        <a:graphic>
          <a:graphicData uri="http://schemas.openxmlformats.org/drawingml/2006/table">
            <a:tbl>
              <a:tblPr firstRow="1" bandRow="1">
                <a:tableStyleId>{9DCAF9ED-07DC-4A11-8D7F-57B35C25682E}</a:tableStyleId>
              </a:tblPr>
              <a:tblGrid>
                <a:gridCol w="3491345">
                  <a:extLst>
                    <a:ext uri="{9D8B030D-6E8A-4147-A177-3AD203B41FA5}">
                      <a16:colId xmlns:a16="http://schemas.microsoft.com/office/drawing/2014/main" val="3646158313"/>
                    </a:ext>
                  </a:extLst>
                </a:gridCol>
                <a:gridCol w="1311564">
                  <a:extLst>
                    <a:ext uri="{9D8B030D-6E8A-4147-A177-3AD203B41FA5}">
                      <a16:colId xmlns:a16="http://schemas.microsoft.com/office/drawing/2014/main" val="3314212982"/>
                    </a:ext>
                  </a:extLst>
                </a:gridCol>
                <a:gridCol w="1311563">
                  <a:extLst>
                    <a:ext uri="{9D8B030D-6E8A-4147-A177-3AD203B41FA5}">
                      <a16:colId xmlns:a16="http://schemas.microsoft.com/office/drawing/2014/main" val="20000"/>
                    </a:ext>
                  </a:extLst>
                </a:gridCol>
                <a:gridCol w="1514764">
                  <a:extLst>
                    <a:ext uri="{9D8B030D-6E8A-4147-A177-3AD203B41FA5}">
                      <a16:colId xmlns:a16="http://schemas.microsoft.com/office/drawing/2014/main" val="20001"/>
                    </a:ext>
                  </a:extLst>
                </a:gridCol>
              </a:tblGrid>
              <a:tr h="722839">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000" b="1" kern="1200" dirty="0" err="1">
                          <a:solidFill>
                            <a:schemeClr val="bg1"/>
                          </a:solidFill>
                          <a:latin typeface="+mn-lt"/>
                          <a:ea typeface="+mn-ea"/>
                          <a:cs typeface="+mn-cs"/>
                        </a:rPr>
                        <a:t>Technical</a:t>
                      </a:r>
                      <a:r>
                        <a:rPr lang="fr-FR" sz="1000" b="1" kern="1200" dirty="0">
                          <a:solidFill>
                            <a:schemeClr val="bg1"/>
                          </a:solidFill>
                          <a:latin typeface="+mn-lt"/>
                          <a:ea typeface="+mn-ea"/>
                          <a:cs typeface="+mn-cs"/>
                        </a:rPr>
                        <a:t> </a:t>
                      </a:r>
                      <a:r>
                        <a:rPr lang="fr-FR" sz="1000" b="1" kern="1200" dirty="0" err="1">
                          <a:solidFill>
                            <a:schemeClr val="bg1"/>
                          </a:solidFill>
                          <a:latin typeface="+mn-lt"/>
                          <a:ea typeface="+mn-ea"/>
                          <a:cs typeface="+mn-cs"/>
                        </a:rPr>
                        <a:t>Debt</a:t>
                      </a:r>
                      <a:r>
                        <a:rPr lang="fr-FR" sz="1000" b="1" kern="1200" dirty="0">
                          <a:solidFill>
                            <a:schemeClr val="bg1"/>
                          </a:solidFill>
                          <a:latin typeface="+mn-lt"/>
                          <a:ea typeface="+mn-ea"/>
                          <a:cs typeface="+mn-cs"/>
                        </a:rPr>
                        <a:t> (Days)</a:t>
                      </a:r>
                    </a:p>
                  </a:txBody>
                  <a:tcPr marL="68580" marR="68580" marT="0" marB="0" anchor="ctr"/>
                </a:tc>
                <a:tc>
                  <a:txBody>
                    <a:bodyPr/>
                    <a:lstStyle/>
                    <a:p>
                      <a:pPr marL="0" algn="ctr" defTabSz="914400" rtl="0" eaLnBrk="1" latinLnBrk="0" hangingPunct="1">
                        <a:lnSpc>
                          <a:spcPct val="100000"/>
                        </a:lnSpc>
                        <a:spcAft>
                          <a:spcPts val="0"/>
                        </a:spcAft>
                      </a:pPr>
                      <a:r>
                        <a:rPr lang="fr-FR" sz="1000" kern="1200" dirty="0" err="1"/>
                        <a:t>Technical</a:t>
                      </a:r>
                      <a:r>
                        <a:rPr lang="fr-FR" sz="1000" kern="1200" dirty="0"/>
                        <a:t> </a:t>
                      </a:r>
                      <a:r>
                        <a:rPr lang="fr-FR" sz="1000" kern="1200" dirty="0" err="1"/>
                        <a:t>Debt</a:t>
                      </a:r>
                      <a:r>
                        <a:rPr lang="fr-FR" sz="1000" kern="1200" dirty="0"/>
                        <a:t> Added (Days)</a:t>
                      </a:r>
                      <a:endParaRPr lang="fr-FR" sz="10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000" kern="1200" dirty="0" err="1"/>
                        <a:t>Technical</a:t>
                      </a:r>
                      <a:r>
                        <a:rPr lang="fr-FR" sz="1000" kern="1200" dirty="0"/>
                        <a:t> </a:t>
                      </a:r>
                      <a:r>
                        <a:rPr lang="fr-FR" sz="1000" kern="1200" dirty="0" err="1"/>
                        <a:t>Debt</a:t>
                      </a:r>
                      <a:r>
                        <a:rPr lang="fr-FR" sz="1000" kern="1200" dirty="0"/>
                        <a:t> </a:t>
                      </a:r>
                      <a:r>
                        <a:rPr lang="fr-FR" sz="1000" kern="1200" dirty="0" err="1"/>
                        <a:t>Removed</a:t>
                      </a:r>
                      <a:r>
                        <a:rPr lang="fr-FR" sz="1000" kern="1200" dirty="0"/>
                        <a:t> (Days)</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353112">
                <a:tc>
                  <a:txBody>
                    <a:bodyPr/>
                    <a:lstStyle/>
                    <a:p>
                      <a:pPr marL="0" algn="l" defTabSz="914400" rtl="0" eaLnBrk="1" latinLnBrk="0" hangingPunct="1">
                        <a:lnSpc>
                          <a:spcPct val="100000"/>
                        </a:lnSpc>
                        <a:spcAft>
                          <a:spcPts val="0"/>
                        </a:spcAft>
                      </a:pPr>
                      <a:r>
                        <a:rPr lang="fr-FR" sz="1100" kern="1200" dirty="0">
                          <a:solidFill>
                            <a:schemeClr val="dk1"/>
                          </a:solidFill>
                          <a:latin typeface="+mn-lt"/>
                          <a:ea typeface="+mn-ea"/>
                          <a:cs typeface="+mn-cs"/>
                        </a:rPr>
                        <a:t>TC-1</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0000"/>
                          </a:solidFill>
                          <a:effectLst/>
                          <a:uLnTx/>
                          <a:uFillTx/>
                          <a:latin typeface="Gotham Book"/>
                          <a:ea typeface="+mn-ea"/>
                          <a:cs typeface="+mn-cs"/>
                        </a:rPr>
                        <a:t>-</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0000"/>
                          </a:solidFill>
                          <a:effectLst/>
                          <a:uLnTx/>
                          <a:uFillTx/>
                          <a:latin typeface="Gotham Book"/>
                          <a:ea typeface="+mn-ea"/>
                          <a:cs typeface="+mn-cs"/>
                        </a:rPr>
                        <a:t>-</a:t>
                      </a: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80035">
                <a:tc>
                  <a:txBody>
                    <a:bodyPr/>
                    <a:lstStyle/>
                    <a:p>
                      <a:pPr marL="0" algn="l" defTabSz="914400" rtl="0" eaLnBrk="1" latinLnBrk="0" hangingPunct="1">
                        <a:lnSpc>
                          <a:spcPct val="100000"/>
                        </a:lnSpc>
                        <a:spcAft>
                          <a:spcPts val="0"/>
                        </a:spcAft>
                      </a:pPr>
                      <a:r>
                        <a:rPr lang="fr-FR" sz="1100" kern="1200" dirty="0">
                          <a:solidFill>
                            <a:schemeClr val="dk1"/>
                          </a:solidFill>
                          <a:latin typeface="+mn-lt"/>
                          <a:ea typeface="+mn-ea"/>
                          <a:cs typeface="+mn-cs"/>
                        </a:rPr>
                        <a:t>TC-2</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90997">
                <a:tc>
                  <a:txBody>
                    <a:bodyPr/>
                    <a:lstStyle/>
                    <a:p>
                      <a:pPr marL="0" algn="l" defTabSz="914400" rtl="0" eaLnBrk="1" latinLnBrk="0" hangingPunct="1">
                        <a:lnSpc>
                          <a:spcPct val="100000"/>
                        </a:lnSpc>
                        <a:spcAft>
                          <a:spcPts val="0"/>
                        </a:spcAft>
                      </a:pPr>
                      <a:r>
                        <a:rPr lang="fr-FR" sz="1100" kern="1200" dirty="0">
                          <a:solidFill>
                            <a:schemeClr val="dk1"/>
                          </a:solidFill>
                          <a:latin typeface="+mn-lt"/>
                          <a:ea typeface="+mn-ea"/>
                          <a:cs typeface="+mn-cs"/>
                        </a:rPr>
                        <a:t>TC-3</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a:t>
            </a:r>
          </a:p>
        </p:txBody>
      </p:sp>
      <p:sp>
        <p:nvSpPr>
          <p:cNvPr id="12" name="TextBox 11">
            <a:extLst>
              <a:ext uri="{FF2B5EF4-FFF2-40B4-BE49-F238E27FC236}">
                <a16:creationId xmlns:a16="http://schemas.microsoft.com/office/drawing/2014/main" id="{ABA3A709-B0E4-47C1-88B1-3B35503BF6D0}"/>
              </a:ext>
            </a:extLst>
          </p:cNvPr>
          <p:cNvSpPr txBox="1"/>
          <p:nvPr/>
        </p:nvSpPr>
        <p:spPr>
          <a:xfrm>
            <a:off x="2207568" y="4951585"/>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a TC has no omg technical debt, it will not be displayed in the table</a:t>
            </a:r>
          </a:p>
          <a:p>
            <a:r>
              <a:rPr lang="en-US" sz="1200" dirty="0"/>
              <a:t>This component can also display the list of rules for a TC (for that you can put the ID of the TC instead of AIP/CISQ or ISO)</a:t>
            </a:r>
          </a:p>
        </p:txBody>
      </p:sp>
      <p:sp>
        <p:nvSpPr>
          <p:cNvPr id="19" name="TextBox 18">
            <a:extLst>
              <a:ext uri="{FF2B5EF4-FFF2-40B4-BE49-F238E27FC236}">
                <a16:creationId xmlns:a16="http://schemas.microsoft.com/office/drawing/2014/main" id="{E236D494-A575-4AB2-87BA-82CB4486B18B}"/>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3434286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388325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81588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a:p>
              <a:r>
                <a:rPr lang="fr-FR" sz="1400" dirty="0"/>
                <a:t>PREVIOUS=YES|NO to display the AFP value for </a:t>
              </a:r>
              <a:r>
                <a:rPr lang="fr-FR" sz="1400" dirty="0" err="1"/>
                <a:t>previous</a:t>
              </a:r>
              <a:r>
                <a:rPr lang="fr-FR" sz="1400" dirty="0"/>
                <a:t> snapshot (no by default)</a:t>
              </a:r>
            </a:p>
            <a:p>
              <a:r>
                <a:rPr lang="fr-FR" sz="1400" dirty="0"/>
                <a:t>ZERO=YES|NO to display the </a:t>
              </a:r>
              <a:r>
                <a:rPr lang="fr-FR" sz="1400" dirty="0" err="1"/>
                <a:t>function</a:t>
              </a:r>
              <a:r>
                <a:rPr lang="fr-FR" sz="1400" dirty="0"/>
                <a:t> </a:t>
              </a:r>
              <a:r>
                <a:rPr lang="fr-FR" sz="1400" dirty="0" err="1"/>
                <a:t>with</a:t>
              </a:r>
              <a:r>
                <a:rPr lang="fr-FR" sz="1400" dirty="0"/>
                <a:t> 0 AFP (yes by default)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610344564"/>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AFP</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39552299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1698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900" dirty="0"/>
                <a:t>-   </a:t>
              </a:r>
              <a:r>
                <a:rPr lang="en-US" sz="900" b="1" dirty="0"/>
                <a:t>METRICS</a:t>
              </a:r>
              <a:r>
                <a:rPr lang="en-GB" sz="900" b="1" dirty="0"/>
                <a:t>= </a:t>
              </a:r>
              <a:r>
                <a:rPr lang="en-GB" sz="900" dirty="0"/>
                <a:t>list of ids or standard tags, separated by | (can be Business or Technical Criterion, quality rules or quality standard tags, it can also be the name for a BC or a </a:t>
              </a:r>
              <a:r>
                <a:rPr lang="en-GB" sz="900" dirty="0" err="1"/>
                <a:t>shortName</a:t>
              </a:r>
              <a:r>
                <a:rPr lang="en-GB" sz="900" dirty="0"/>
                <a:t> for a TC)</a:t>
              </a:r>
              <a:endParaRPr lang="en-US" sz="900" dirty="0"/>
            </a:p>
            <a:p>
              <a:r>
                <a:rPr lang="en-GB" sz="900" dirty="0"/>
                <a:t>-   </a:t>
              </a:r>
              <a:r>
                <a:rPr lang="en-GB" sz="900" b="1" dirty="0"/>
                <a:t>COMPLIANCE=true or false</a:t>
              </a:r>
              <a:r>
                <a:rPr lang="en-GB" sz="900" dirty="0"/>
                <a:t> if you want to display the Compliance ratio column (default false)</a:t>
              </a:r>
              <a:endParaRPr lang="en-US" sz="900" dirty="0"/>
            </a:p>
            <a:p>
              <a:pPr marL="171450" indent="-171450">
                <a:buFontTx/>
                <a:buChar char="-"/>
              </a:pPr>
              <a:r>
                <a:rPr lang="en-GB" sz="900" b="1" dirty="0"/>
                <a:t>CRITICAL=true or false </a:t>
              </a:r>
              <a:r>
                <a:rPr lang="en-GB" sz="900" dirty="0"/>
                <a:t>if you want to filter the metrics from the Business or Technical Criteria by critical metrics (default false)</a:t>
              </a:r>
              <a:endParaRPr lang="en-US" sz="900" dirty="0"/>
            </a:p>
            <a:p>
              <a:pPr marL="171450" indent="-171450">
                <a:buFontTx/>
                <a:buChar char="-"/>
              </a:pPr>
              <a:r>
                <a:rPr lang="en-GB" sz="900" b="1" dirty="0"/>
                <a:t>SORTED=TOTAL|COMPLIANCE</a:t>
              </a:r>
              <a:r>
                <a:rPr lang="en-GB" sz="900" dirty="0"/>
                <a:t> to sort the results from max number of violations to min, or by compliance score by worse to better (if compliance score column is displayed), default is TOTAL</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EVOLUTION</a:t>
              </a:r>
              <a:r>
                <a:rPr lang="en-GB" sz="900" dirty="0"/>
                <a:t>=</a:t>
              </a:r>
              <a:r>
                <a:rPr lang="en-GB" sz="900" dirty="0" err="1"/>
                <a:t>true|false</a:t>
              </a:r>
              <a:r>
                <a:rPr lang="en-GB" sz="900" dirty="0"/>
                <a:t>. For display of added and removed columns. If not exists, the </a:t>
              </a:r>
              <a:r>
                <a:rPr lang="en-GB" sz="900" dirty="0" err="1"/>
                <a:t>colums</a:t>
              </a:r>
              <a:r>
                <a:rPr lang="en-GB" sz="900" dirty="0"/>
                <a:t> are displayed only if there is a previous snapshot</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endParaRPr lang="en-US" sz="900" dirty="0"/>
            </a:p>
            <a:p>
              <a:pPr marL="171450" indent="-171450">
                <a:buFontTx/>
                <a:buChar char="-"/>
              </a:pPr>
              <a:r>
                <a:rPr lang="en-US" sz="900" dirty="0"/>
                <a:t> </a:t>
              </a:r>
              <a:r>
                <a:rPr lang="en-US" sz="900" b="1" dirty="0"/>
                <a:t>HEADER</a:t>
              </a:r>
              <a:r>
                <a:rPr lang="en-US" sz="900" dirty="0"/>
                <a:t>=NO to not display headers (useful for excel report when you want to define your own customized headers). By default if option is not present or different from NO, headers are displayed</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362322694"/>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67206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46221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100" b="1" dirty="0"/>
                <a:t>STD </a:t>
              </a:r>
              <a:r>
                <a:rPr lang="en-US" sz="1100" dirty="0"/>
                <a:t>=  Name of the parent quality standard you want the details, for example, CWE-2011-Top25 will list total, added and removed violations for standards CWE-22, CWE-78, CWE-79, CWE-89, CWE-134, CWE-327, CWE-434 and CWE-798. It can also take the name, </a:t>
              </a:r>
              <a:r>
                <a:rPr lang="en-US" sz="1100" dirty="0" err="1"/>
                <a:t>shortName</a:t>
              </a:r>
              <a:r>
                <a:rPr lang="en-US" sz="1100" dirty="0"/>
                <a:t> or ID of a Business Criterion</a:t>
              </a:r>
            </a:p>
            <a:p>
              <a:pPr marL="171450" indent="-171450">
                <a:buFontTx/>
                <a:buChar char="-"/>
              </a:pPr>
              <a:r>
                <a:rPr lang="en-GB" sz="1100" b="1" dirty="0"/>
                <a:t>LBL= </a:t>
              </a:r>
              <a:r>
                <a:rPr lang="en-GB" sz="1100" dirty="0"/>
                <a:t>violations or vulnerabilities (vulnerabilities if not set), this change the headers from Vulnerabilities to Violations</a:t>
              </a:r>
            </a:p>
            <a:p>
              <a:pPr marL="171450" indent="-171450">
                <a:buFontTx/>
                <a:buChar char="-"/>
              </a:pPr>
              <a:r>
                <a:rPr lang="en-GB" sz="1100" b="1" dirty="0"/>
                <a:t>MORE</a:t>
              </a:r>
              <a:r>
                <a:rPr lang="en-GB" sz="1100" dirty="0"/>
                <a:t>=true : add this one if you have specified a category in STD and want the evolution of the tags associated to this category (not specified by default)</a:t>
              </a:r>
            </a:p>
            <a:p>
              <a:pPr marL="171450" indent="-171450">
                <a:buFontTx/>
                <a:buChar char="-"/>
              </a:pPr>
              <a:r>
                <a:rPr lang="en-US" sz="1100" b="1" i="0" dirty="0"/>
                <a:t>EVOLUTION</a:t>
              </a:r>
              <a:r>
                <a:rPr lang="en-US" sz="1100" i="0" dirty="0"/>
                <a:t>=</a:t>
              </a:r>
              <a:r>
                <a:rPr lang="en-US" sz="1100" i="0" dirty="0" err="1"/>
                <a:t>true|false</a:t>
              </a:r>
              <a:r>
                <a:rPr lang="en-US" sz="1100" i="0" dirty="0"/>
                <a:t> to display added and removed violations columns. By default or if not exists, is true if there is a previous snapshot.</a:t>
              </a:r>
              <a:endParaRPr lang="en-GB" sz="1100" dirty="0"/>
            </a:p>
            <a:p>
              <a:pPr marL="171450" indent="-171450">
                <a:buFontTx/>
                <a:buChar char="-"/>
              </a:pP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p>
            <a:p>
              <a:pPr marL="171450" indent="-171450">
                <a:buFontTx/>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8055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643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635780191"/>
              </p:ext>
            </p:extLst>
          </p:nvPr>
        </p:nvGraphicFramePr>
        <p:xfrm>
          <a:off x="2621191" y="4991336"/>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04930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050" b="1" i="0" dirty="0"/>
                <a:t>PROP1</a:t>
              </a:r>
              <a:r>
                <a:rPr lang="en-US" sz="1050" i="0" dirty="0"/>
                <a:t> : name of first property, </a:t>
              </a:r>
              <a:r>
                <a:rPr lang="en-US" sz="1050" i="0" dirty="0" err="1"/>
                <a:t>cyclomaticComplexity</a:t>
              </a:r>
              <a:r>
                <a:rPr lang="en-US" sz="1050" i="0" dirty="0"/>
                <a:t> if not exists</a:t>
              </a:r>
            </a:p>
            <a:p>
              <a:pPr marL="171450" indent="-171450">
                <a:buFont typeface="Arial" panose="020B0604020202020204" pitchFamily="34" charset="0"/>
                <a:buChar char="•"/>
              </a:pPr>
              <a:r>
                <a:rPr lang="en-US" sz="1050" b="1" i="0" dirty="0"/>
                <a:t>PROP2</a:t>
              </a:r>
              <a:r>
                <a:rPr lang="en-US" sz="1050" i="0" dirty="0"/>
                <a:t> : name of second property, </a:t>
              </a:r>
              <a:r>
                <a:rPr lang="en-US" sz="1050" i="0" dirty="0" err="1"/>
                <a:t>fanOut</a:t>
              </a:r>
              <a:r>
                <a:rPr lang="en-US" sz="1050" i="0" dirty="0"/>
                <a:t> if not exists</a:t>
              </a:r>
            </a:p>
            <a:p>
              <a:pPr marL="171450" indent="-171450">
                <a:buFont typeface="Arial" panose="020B0604020202020204" pitchFamily="34" charset="0"/>
                <a:buChar char="•"/>
              </a:pPr>
              <a:r>
                <a:rPr lang="en-US" sz="1050" b="1" i="0" dirty="0"/>
                <a:t>ORDER1</a:t>
              </a:r>
              <a:r>
                <a:rPr lang="en-US" sz="1050" i="0" dirty="0"/>
                <a:t> : ASC or DESC for PROP1, DESC by default</a:t>
              </a:r>
            </a:p>
            <a:p>
              <a:pPr marL="171450" indent="-171450">
                <a:buFont typeface="Arial" panose="020B0604020202020204" pitchFamily="34" charset="0"/>
                <a:buChar char="•"/>
              </a:pPr>
              <a:r>
                <a:rPr lang="en-US" sz="1050" b="1" i="0" dirty="0"/>
                <a:t>ORDER2</a:t>
              </a:r>
              <a:r>
                <a:rPr lang="en-US" sz="1050" i="0" dirty="0"/>
                <a:t> : ASC or DESC for PROP2, DESC by default</a:t>
              </a:r>
            </a:p>
            <a:p>
              <a:pPr marL="171450" indent="-171450">
                <a:buFont typeface="Arial" panose="020B0604020202020204" pitchFamily="34" charset="0"/>
                <a:buChar char="•"/>
              </a:pPr>
              <a:r>
                <a:rPr lang="en-US" sz="1050" i="0" dirty="0"/>
                <a:t>LOWER1 : components should have prop1 value lower than this value</a:t>
              </a:r>
            </a:p>
            <a:p>
              <a:pPr marL="171450" indent="-171450">
                <a:buFont typeface="Arial" panose="020B0604020202020204" pitchFamily="34" charset="0"/>
                <a:buChar char="•"/>
              </a:pPr>
              <a:r>
                <a:rPr lang="en-US" sz="1050" i="0" dirty="0"/>
                <a:t>GREATER1 : components should have prop1 value greater than this value</a:t>
              </a:r>
            </a:p>
            <a:p>
              <a:pPr marL="171450" indent="-171450">
                <a:buFont typeface="Arial" panose="020B0604020202020204" pitchFamily="34" charset="0"/>
                <a:buChar char="•"/>
              </a:pPr>
              <a:r>
                <a:rPr lang="en-US" sz="1050" i="0" dirty="0"/>
                <a:t>LOWER2 : components should have prop2 value lower than this value</a:t>
              </a:r>
            </a:p>
            <a:p>
              <a:pPr marL="171450" indent="-171450">
                <a:buFont typeface="Arial" panose="020B0604020202020204" pitchFamily="34" charset="0"/>
                <a:buChar char="•"/>
              </a:pPr>
              <a:r>
                <a:rPr lang="en-US" sz="1050" i="0" dirty="0"/>
                <a:t>GREATER2 : components should have prop2 value greater than this value</a:t>
              </a:r>
            </a:p>
            <a:p>
              <a:pPr marL="171450" indent="-171450">
                <a:buFont typeface="Arial" panose="020B0604020202020204" pitchFamily="34" charset="0"/>
                <a:buChar char="•"/>
              </a:pPr>
              <a:r>
                <a:rPr lang="en-US" sz="1050" b="1" i="0" dirty="0"/>
                <a:t>COUNT</a:t>
              </a:r>
              <a:r>
                <a:rPr lang="en-US" sz="1050" i="0" dirty="0"/>
                <a:t>: the number of lines to display, 50 by default (-1 or all is not allowed, it will take too much time and paper)</a:t>
              </a:r>
              <a:endParaRPr lang="en-US" sz="8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12653"/>
              <a:ext cx="699183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 For PROP1 and PROP2, the available values are : </a:t>
              </a:r>
              <a:r>
                <a:rPr lang="en-US" sz="800" i="0" dirty="0" err="1"/>
                <a:t>codeLines</a:t>
              </a:r>
              <a:r>
                <a:rPr lang="en-US" sz="800" i="0" dirty="0"/>
                <a:t>, </a:t>
              </a:r>
              <a:r>
                <a:rPr lang="en-US" sz="800" i="0" dirty="0" err="1"/>
                <a:t>commentedCodeLines</a:t>
              </a:r>
              <a:r>
                <a:rPr lang="en-US" sz="800" i="0" dirty="0"/>
                <a:t>, </a:t>
              </a:r>
              <a:r>
                <a:rPr lang="en-US" sz="800" i="0" dirty="0" err="1"/>
                <a:t>commentLines</a:t>
              </a:r>
              <a:r>
                <a:rPr lang="en-US" sz="800" i="0" dirty="0"/>
                <a:t>, coupling, </a:t>
              </a:r>
              <a:r>
                <a:rPr lang="en-US" sz="800" i="0" dirty="0" err="1"/>
                <a:t>fanIn</a:t>
              </a:r>
              <a:r>
                <a:rPr lang="en-US" sz="800" i="0" dirty="0"/>
                <a:t>, </a:t>
              </a:r>
              <a:r>
                <a:rPr lang="en-US" sz="800" i="0" dirty="0" err="1"/>
                <a:t>fanOut</a:t>
              </a:r>
              <a:r>
                <a:rPr lang="en-US" sz="800" i="0" dirty="0"/>
                <a:t>, </a:t>
              </a:r>
              <a:r>
                <a:rPr lang="en-US" sz="800" i="0" dirty="0" err="1"/>
                <a:t>cyclomaticComplexity</a:t>
              </a:r>
              <a:r>
                <a:rPr lang="en-US" sz="800" i="0" dirty="0"/>
                <a:t>, </a:t>
              </a:r>
              <a:r>
                <a:rPr lang="en-US" sz="800" i="0" dirty="0" err="1"/>
                <a:t>ratioCommentLinesCodeLines</a:t>
              </a:r>
              <a:r>
                <a:rPr lang="en-US" sz="800" i="0" dirty="0"/>
                <a:t>, </a:t>
              </a:r>
              <a:r>
                <a:rPr lang="en-US" sz="800" i="0" dirty="0" err="1"/>
                <a:t>halsteadProgramLength</a:t>
              </a:r>
              <a:r>
                <a:rPr lang="en-US" sz="800" i="0" dirty="0"/>
                <a:t>, </a:t>
              </a:r>
              <a:r>
                <a:rPr lang="en-US" sz="800" i="0" dirty="0" err="1"/>
                <a:t>halsteadProgramVocabulary</a:t>
              </a:r>
              <a:r>
                <a:rPr lang="en-US" sz="800" i="0" dirty="0"/>
                <a:t>, </a:t>
              </a:r>
              <a:r>
                <a:rPr lang="en-US" sz="800" i="0" dirty="0" err="1"/>
                <a:t>halsteadVolume</a:t>
              </a:r>
              <a:r>
                <a:rPr lang="en-US" sz="800" i="0" dirty="0"/>
                <a:t>, </a:t>
              </a:r>
              <a:r>
                <a:rPr lang="en-US" sz="800" i="0" dirty="0" err="1"/>
                <a:t>distinctOperators</a:t>
              </a:r>
              <a:r>
                <a:rPr lang="en-US" sz="800" i="0" dirty="0"/>
                <a:t>, </a:t>
              </a:r>
              <a:r>
                <a:rPr lang="en-US" sz="800" i="0" dirty="0" err="1"/>
                <a:t>distinctOperands</a:t>
              </a:r>
              <a:r>
                <a:rPr lang="en-US" sz="800" i="0" dirty="0"/>
                <a:t>, </a:t>
              </a:r>
              <a:r>
                <a:rPr lang="en-US" sz="800" i="0" dirty="0" err="1"/>
                <a:t>integrationComplexity</a:t>
              </a:r>
              <a:r>
                <a:rPr lang="en-US" sz="800" i="0" dirty="0"/>
                <a:t>, </a:t>
              </a:r>
              <a:r>
                <a:rPr lang="en-US" sz="800" i="0" dirty="0" err="1"/>
                <a:t>essentialComplexity</a:t>
              </a:r>
              <a:r>
                <a:rPr lang="en-US" sz="800" i="0" dirty="0"/>
                <a:t>. If PROP1 and/or PROP2 is not correctly set, list of available values is displayed</a:t>
              </a:r>
              <a:endParaRPr lang="en-US" sz="1050" i="0" dirty="0"/>
            </a:p>
            <a:p>
              <a:r>
                <a:rPr lang="en-US" sz="800" i="0" dirty="0"/>
                <a:t>- When using LOWER and GREATER parameters, the ORDER parameter can be overridden to get the most accurate components corresponding to the request. As the filter can be done only after requesting data from the </a:t>
              </a:r>
              <a:r>
                <a:rPr lang="en-US" sz="800" i="0" dirty="0" err="1"/>
                <a:t>RestAPI</a:t>
              </a:r>
              <a:r>
                <a:rPr lang="en-US" sz="800" i="0" dirty="0"/>
                <a:t>, the list can be truncated. So the option NBSET define the number of objects returns from the rest </a:t>
              </a:r>
              <a:r>
                <a:rPr lang="en-US" sz="800" i="0" dirty="0" err="1"/>
                <a:t>api</a:t>
              </a:r>
              <a:r>
                <a:rPr lang="en-US" sz="800" i="0" dirty="0"/>
                <a:t> before the filtering and the limitation of display (COUNT), this option is set to 500 by default, to avoid too long server response time.</a:t>
              </a:r>
            </a:p>
            <a:p>
              <a:r>
                <a:rPr lang="en-US" sz="800" i="0" dirty="0"/>
                <a:t>- 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437122" y="3478533"/>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TOP_COMPONENTS_BY_PROPERTIES;PROP1=cyclomaticComplexity,PROP2=ratioCommentLinesCodeLines,ORDER1=desc,ORDER2=asc,LOWER2=0.10,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42145194"/>
              </p:ext>
            </p:extLst>
          </p:nvPr>
        </p:nvGraphicFramePr>
        <p:xfrm>
          <a:off x="2437376" y="5043991"/>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24649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p>
            <a:p>
              <a:pPr marL="171450" indent="-171450">
                <a:buFont typeface="Arial" panose="020B0604020202020204" pitchFamily="34" charset="0"/>
                <a:buChar char="•"/>
              </a:pPr>
              <a:r>
                <a:rPr lang="fr-FR" sz="1100" b="1" i="0" dirty="0"/>
                <a:t>PREVIOUS=YES|NO </a:t>
              </a:r>
              <a:r>
                <a:rPr lang="fr-FR" sz="1100" i="0" dirty="0"/>
                <a:t>to display the AEP value for </a:t>
              </a:r>
              <a:r>
                <a:rPr lang="fr-FR" sz="1100" i="0" dirty="0" err="1"/>
                <a:t>previous</a:t>
              </a:r>
              <a:r>
                <a:rPr lang="fr-FR" sz="1100" i="0" dirty="0"/>
                <a:t> snapshot (no by default)</a:t>
              </a:r>
            </a:p>
            <a:p>
              <a:pPr marL="171450" indent="-171450">
                <a:buFont typeface="Arial" panose="020B0604020202020204" pitchFamily="34" charset="0"/>
                <a:buChar char="•"/>
              </a:pPr>
              <a:r>
                <a:rPr lang="fr-FR" sz="1100" i="0" dirty="0"/>
                <a:t>ZERO=YES|NO to display the </a:t>
              </a:r>
              <a:r>
                <a:rPr lang="fr-FR" sz="1100" i="0" dirty="0" err="1"/>
                <a:t>function</a:t>
              </a:r>
              <a:r>
                <a:rPr lang="fr-FR" sz="1100" i="0" dirty="0"/>
                <a:t> </a:t>
              </a:r>
              <a:r>
                <a:rPr lang="fr-FR" sz="1100" i="0" dirty="0" err="1"/>
                <a:t>with</a:t>
              </a:r>
              <a:r>
                <a:rPr lang="fr-FR" sz="1100" i="0" dirty="0"/>
                <a:t> 0 AFP (yes by default)</a:t>
              </a:r>
            </a:p>
            <a:p>
              <a:pPr marL="171450" indent="-171450">
                <a:buFont typeface="Arial" panose="020B0604020202020204" pitchFamily="34" charset="0"/>
                <a:buChar char="•"/>
              </a:pPr>
              <a:endParaRPr lang="fr-FR" sz="1100" i="0" dirty="0"/>
            </a:p>
            <a:p>
              <a:pPr marL="171450" indent="-171450">
                <a:buFont typeface="Arial" panose="020B0604020202020204" pitchFamily="34" charset="0"/>
                <a:buChar char="•"/>
              </a:pP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242649696"/>
              </p:ext>
            </p:extLst>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a:effectLst/>
                          <a:latin typeface="Calibri" panose="020F0502020204030204" pitchFamily="34" charset="0"/>
                          <a:ea typeface="Calibri" panose="020F0502020204030204" pitchFamily="34" charset="0"/>
                          <a:cs typeface="Calibri" panose="020F0502020204030204" pitchFamily="34" charset="0"/>
                        </a:rPr>
                        <a:t>AE</a:t>
                      </a:r>
                      <a:r>
                        <a:rPr lang="en-US" sz="1000" dirty="0">
                          <a:effectLst/>
                          <a:latin typeface="Calibri" panose="020F0502020204030204" pitchFamily="34" charset="0"/>
                          <a:ea typeface="Calibri" panose="020F0502020204030204" pitchFamily="34" charset="0"/>
                          <a:cs typeface="Calibri" panose="020F0502020204030204" pitchFamily="34" charset="0"/>
                        </a:rPr>
                        <a:t>P</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3015565"/>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981445"/>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p>
            <a:p>
              <a:pPr marL="171450" indent="-171450">
                <a:buFont typeface="Arial" panose="020B0604020202020204" pitchFamily="34" charset="0"/>
                <a:buChar char="•"/>
              </a:pPr>
              <a:r>
                <a:rPr lang="en-US" sz="1100" b="1" i="0" dirty="0"/>
                <a:t>FORMAT</a:t>
              </a:r>
              <a:r>
                <a:rPr lang="en-US" sz="1100" i="0" dirty="0"/>
                <a:t>: The number of decimals for effort complexity, ratio and AETP count (N2 for 2 decimals, N5 for 5 decimals), by default N2.</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AETP_LIST;COUNT=10,FORMAT=N2">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003265293"/>
              </p:ext>
            </p:extLst>
          </p:nvPr>
        </p:nvGraphicFramePr>
        <p:xfrm>
          <a:off x="961708" y="3055139"/>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174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5833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CAST rules associated to a quality standard </a:t>
              </a:r>
              <a:r>
                <a:rPr lang="en-GB" sz="1600" dirty="0"/>
                <a:t>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QUALITY_TAGS_RULES_EVOLUTION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47732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900" b="1" dirty="0"/>
                <a:t>STD =  Name of the quality standard category , or BC name or BC id for which you want the details per tag or TC, for example, STIG-V4R8-CAT1 will list total, added and removed violations for cast rules associated to all tags belonged to category STIG-V4R8-CAT1 </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p>
            <a:p>
              <a:pPr marL="171450" indent="-171450">
                <a:buFontTx/>
                <a:buChar char="-"/>
              </a:pPr>
              <a:r>
                <a:rPr lang="en-US" sz="900" b="1" dirty="0"/>
                <a:t>HEADER</a:t>
              </a:r>
              <a:r>
                <a:rPr lang="en-US" sz="900" dirty="0"/>
                <a:t>=NO to not display headers (useful for excel report when you want to define your own customized headers). By default if option is not present or different from NO, headers are displayed</a:t>
              </a:r>
            </a:p>
            <a:p>
              <a:pPr marL="171450" indent="-171450">
                <a:buFontTx/>
                <a:buChar char="-"/>
              </a:pPr>
              <a:endParaRPr lang="en-GB"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461612"/>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20190624.</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42749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QUALITY_TAGS_RULES_EVOLUTION;STD=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502967226"/>
              </p:ext>
            </p:extLst>
          </p:nvPr>
        </p:nvGraphicFramePr>
        <p:xfrm>
          <a:off x="543009" y="4128420"/>
          <a:ext cx="10944063" cy="1955683"/>
        </p:xfrm>
        <a:graphic>
          <a:graphicData uri="http://schemas.openxmlformats.org/drawingml/2006/table">
            <a:tbl>
              <a:tblPr firstRow="1" bandRow="1">
                <a:tableStyleId>{9DCAF9ED-07DC-4A11-8D7F-57B35C25682E}</a:tableStyleId>
              </a:tblPr>
              <a:tblGrid>
                <a:gridCol w="7421931">
                  <a:extLst>
                    <a:ext uri="{9D8B030D-6E8A-4147-A177-3AD203B41FA5}">
                      <a16:colId xmlns:a16="http://schemas.microsoft.com/office/drawing/2014/main" val="20000"/>
                    </a:ext>
                  </a:extLst>
                </a:gridCol>
                <a:gridCol w="1106311">
                  <a:extLst>
                    <a:ext uri="{9D8B030D-6E8A-4147-A177-3AD203B41FA5}">
                      <a16:colId xmlns:a16="http://schemas.microsoft.com/office/drawing/2014/main" val="20001"/>
                    </a:ext>
                  </a:extLst>
                </a:gridCol>
                <a:gridCol w="1196622">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STIG-V4R8-CAT1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1" dirty="0">
                          <a:solidFill>
                            <a:srgbClr val="000000"/>
                          </a:solidFill>
                          <a:effectLst/>
                          <a:latin typeface="Open Sans"/>
                          <a:ea typeface="Times New Roman" panose="02020603050405020304" pitchFamily="18" charset="0"/>
                          <a:cs typeface="Times New Roman" panose="02020603050405020304" pitchFamily="18" charset="0"/>
                        </a:rPr>
                        <a:t>STIG-V-70205 The application must not expose session IDs.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HttpServletRequest.getRequestedSessionId()</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STIG-V-70207 The application must destroy the session ID value and/or cookie on logoff or browser close.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2531720"/>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Ensure that HTTP Session is invalidated during logout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STIG-V-70245 The application must protect the confidentiality and integrity of transmitted information.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66632"/>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mixing trusted and untrusted data in HTTP requests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593547"/>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providing password in Web Service URL</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857523"/>
                  </a:ext>
                </a:extLst>
              </a:tr>
              <a:tr h="192691">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RSA Cryptographic algorithms without OAEP (Optimal Asymmetric Encryption Padding)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5108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standard quality tag applicability by 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LIST_TAGS_DOC_BYCAT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41549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CAT = Id of the standard quality category, for example, STIG-V4R8-CAT1, or a list separated by ‘|’</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20190909.</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LIST_TAGS_DOC_BYCAT;CAT=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978095843"/>
              </p:ext>
            </p:extLst>
          </p:nvPr>
        </p:nvGraphicFramePr>
        <p:xfrm>
          <a:off x="2222061" y="3646636"/>
          <a:ext cx="7559069" cy="633379"/>
        </p:xfrm>
        <a:graphic>
          <a:graphicData uri="http://schemas.openxmlformats.org/drawingml/2006/table">
            <a:tbl>
              <a:tblPr firstRow="1" bandRow="1">
                <a:tableStyleId>{9DCAF9ED-07DC-4A11-8D7F-57B35C25682E}</a:tableStyleId>
              </a:tblPr>
              <a:tblGrid>
                <a:gridCol w="1851903">
                  <a:extLst>
                    <a:ext uri="{9D8B030D-6E8A-4147-A177-3AD203B41FA5}">
                      <a16:colId xmlns:a16="http://schemas.microsoft.com/office/drawing/2014/main" val="20000"/>
                    </a:ext>
                  </a:extLst>
                </a:gridCol>
                <a:gridCol w="4226428">
                  <a:extLst>
                    <a:ext uri="{9D8B030D-6E8A-4147-A177-3AD203B41FA5}">
                      <a16:colId xmlns:a16="http://schemas.microsoft.com/office/drawing/2014/main" val="20001"/>
                    </a:ext>
                  </a:extLst>
                </a:gridCol>
                <a:gridCol w="1480738">
                  <a:extLst>
                    <a:ext uri="{9D8B030D-6E8A-4147-A177-3AD203B41FA5}">
                      <a16:colId xmlns:a16="http://schemas.microsoft.com/office/drawing/2014/main" val="20002"/>
                    </a:ext>
                  </a:extLst>
                </a:gridCol>
              </a:tblGrid>
              <a:tr h="226695">
                <a:tc>
                  <a:txBody>
                    <a:bodyPr/>
                    <a:lstStyle/>
                    <a:p>
                      <a:pPr marL="0" marR="91440" algn="l">
                        <a:lnSpc>
                          <a:spcPct val="115000"/>
                        </a:lnSpc>
                        <a:spcBef>
                          <a:spcPts val="0"/>
                        </a:spcBef>
                        <a:spcAft>
                          <a:spcPts val="0"/>
                        </a:spcAft>
                      </a:pPr>
                      <a:r>
                        <a:rPr lang="en-GB" sz="1000" dirty="0">
                          <a:effectLst/>
                        </a:rPr>
                        <a:t>Standard quality tag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1000" dirty="0">
                          <a:effectLst/>
                        </a:rPr>
                        <a:t>Definition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Applicability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b="0" dirty="0">
                          <a:solidFill>
                            <a:srgbClr val="000000"/>
                          </a:solidFill>
                          <a:effectLst/>
                          <a:latin typeface="Open Sans"/>
                          <a:ea typeface="Times New Roman" panose="02020603050405020304" pitchFamily="18" charset="0"/>
                          <a:cs typeface="Times New Roman" panose="02020603050405020304" pitchFamily="18" charset="0"/>
                        </a:rPr>
                        <a:t>Definition of tag 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true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Tag2</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Definition of tag2</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false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bl>
          </a:graphicData>
        </a:graphic>
      </p:graphicFrame>
    </p:spTree>
    <p:extLst>
      <p:ext uri="{BB962C8B-B14F-4D97-AF65-F5344CB8AC3E}">
        <p14:creationId xmlns:p14="http://schemas.microsoft.com/office/powerpoint/2010/main" val="38551110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9861</Words>
  <Application>Microsoft Office PowerPoint</Application>
  <PresentationFormat>Widescreen</PresentationFormat>
  <Paragraphs>2411</Paragraphs>
  <Slides>87</Slides>
  <Notes>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87</vt:i4>
      </vt:variant>
    </vt:vector>
  </HeadingPairs>
  <TitlesOfParts>
    <vt:vector size="101" baseType="lpstr">
      <vt:lpstr>Arial</vt:lpstr>
      <vt:lpstr>Bahnschrift Light</vt:lpstr>
      <vt:lpstr>Calibri</vt:lpstr>
      <vt:lpstr>Corbel</vt:lpstr>
      <vt:lpstr>Courier New</vt:lpstr>
      <vt:lpstr>Gotham Book</vt:lpstr>
      <vt:lpstr>Gotham Light</vt:lpstr>
      <vt:lpstr>Open Sans</vt:lpstr>
      <vt:lpstr>Times New Roman</vt:lpstr>
      <vt:lpstr>Trebuchet MS</vt:lpstr>
      <vt:lpstr>Verdana</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vt:lpstr>
      <vt:lpstr>PowerPoint Templates – Text</vt:lpstr>
      <vt:lpstr>PowerPoint Templates – Text</vt:lpstr>
      <vt:lpstr>PowerPoint Templates – Text</vt:lpstr>
      <vt:lpstr>PowerPoint Templates – Text</vt:lpstr>
      <vt:lpstr>PowerPoint Templates – Text</vt:lpstr>
      <vt:lpstr>PowerPoint Templates – Text</vt:lpstr>
      <vt:lpstr>PowerPoint Templates – Text - Technical Debt (OMG)</vt:lpstr>
      <vt:lpstr>PowerPoint Templates – Text</vt:lpstr>
      <vt:lpstr>PowerPoint Templates – Text</vt:lpstr>
      <vt:lpstr>PowerPoint Templates – Text</vt:lpstr>
      <vt:lpstr>Agenda</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Agenda</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777</cp:revision>
  <dcterms:created xsi:type="dcterms:W3CDTF">2016-10-16T15:51:34Z</dcterms:created>
  <dcterms:modified xsi:type="dcterms:W3CDTF">2024-02-14T16:11:18Z</dcterms:modified>
</cp:coreProperties>
</file>