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style4.xml" ContentType="application/vnd.ms-office.chartstyle+xml"/>
  <Override PartName="/ppt/charts/colors4.xml" ContentType="application/vnd.ms-office.chartcolorstyle+xml"/>
  <Override PartName="/ppt/charts/chart7.xml" ContentType="application/vnd.openxmlformats-officedocument.drawingml.chart+xml"/>
  <Override PartName="/ppt/charts/style5.xml" ContentType="application/vnd.ms-office.chartstyle+xml"/>
  <Override PartName="/ppt/charts/colors5.xml" ContentType="application/vnd.ms-office.chartcolorstyle+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style6.xml" ContentType="application/vnd.ms-office.chartstyle+xml"/>
  <Override PartName="/ppt/charts/colors6.xml" ContentType="application/vnd.ms-office.chartcolorstyle+xml"/>
  <Override PartName="/ppt/charts/chart11.xml" ContentType="application/vnd.openxmlformats-officedocument.drawingml.chart+xml"/>
  <Override PartName="/ppt/charts/chart12.xml" ContentType="application/vnd.openxmlformats-officedocument.drawingml.chart+xml"/>
  <Override PartName="/ppt/tags/tag7.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1"/>
  </p:sldMasterIdLst>
  <p:notesMasterIdLst>
    <p:notesMasterId r:id="rId82"/>
  </p:notesMasterIdLst>
  <p:handoutMasterIdLst>
    <p:handoutMasterId r:id="rId83"/>
  </p:handoutMasterIdLst>
  <p:sldIdLst>
    <p:sldId id="373" r:id="rId2"/>
    <p:sldId id="530" r:id="rId3"/>
    <p:sldId id="263" r:id="rId4"/>
    <p:sldId id="264" r:id="rId5"/>
    <p:sldId id="265" r:id="rId6"/>
    <p:sldId id="266" r:id="rId7"/>
    <p:sldId id="267" r:id="rId8"/>
    <p:sldId id="268" r:id="rId9"/>
    <p:sldId id="531" r:id="rId10"/>
    <p:sldId id="271" r:id="rId11"/>
    <p:sldId id="321" r:id="rId12"/>
    <p:sldId id="324" r:id="rId13"/>
    <p:sldId id="306" r:id="rId14"/>
    <p:sldId id="333" r:id="rId15"/>
    <p:sldId id="322" r:id="rId16"/>
    <p:sldId id="272" r:id="rId17"/>
    <p:sldId id="326" r:id="rId18"/>
    <p:sldId id="332" r:id="rId19"/>
    <p:sldId id="532" r:id="rId20"/>
    <p:sldId id="276" r:id="rId21"/>
    <p:sldId id="275" r:id="rId22"/>
    <p:sldId id="274" r:id="rId23"/>
    <p:sldId id="277" r:id="rId24"/>
    <p:sldId id="279" r:id="rId25"/>
    <p:sldId id="297" r:id="rId26"/>
    <p:sldId id="278" r:id="rId27"/>
    <p:sldId id="300" r:id="rId28"/>
    <p:sldId id="316" r:id="rId29"/>
    <p:sldId id="334" r:id="rId30"/>
    <p:sldId id="335" r:id="rId31"/>
    <p:sldId id="533" r:id="rId32"/>
    <p:sldId id="280" r:id="rId33"/>
    <p:sldId id="281" r:id="rId34"/>
    <p:sldId id="320" r:id="rId35"/>
    <p:sldId id="304" r:id="rId36"/>
    <p:sldId id="305" r:id="rId37"/>
    <p:sldId id="282" r:id="rId38"/>
    <p:sldId id="283" r:id="rId39"/>
    <p:sldId id="302" r:id="rId40"/>
    <p:sldId id="284" r:id="rId41"/>
    <p:sldId id="303" r:id="rId42"/>
    <p:sldId id="285" r:id="rId43"/>
    <p:sldId id="286" r:id="rId44"/>
    <p:sldId id="287" r:id="rId45"/>
    <p:sldId id="288" r:id="rId46"/>
    <p:sldId id="301" r:id="rId47"/>
    <p:sldId id="330" r:id="rId48"/>
    <p:sldId id="289" r:id="rId49"/>
    <p:sldId id="290" r:id="rId50"/>
    <p:sldId id="291" r:id="rId51"/>
    <p:sldId id="292" r:id="rId52"/>
    <p:sldId id="293" r:id="rId53"/>
    <p:sldId id="296" r:id="rId54"/>
    <p:sldId id="298" r:id="rId55"/>
    <p:sldId id="299" r:id="rId56"/>
    <p:sldId id="307" r:id="rId57"/>
    <p:sldId id="309" r:id="rId58"/>
    <p:sldId id="310" r:id="rId59"/>
    <p:sldId id="312" r:id="rId60"/>
    <p:sldId id="313" r:id="rId61"/>
    <p:sldId id="314" r:id="rId62"/>
    <p:sldId id="315" r:id="rId63"/>
    <p:sldId id="327" r:id="rId64"/>
    <p:sldId id="328" r:id="rId65"/>
    <p:sldId id="329" r:id="rId66"/>
    <p:sldId id="331" r:id="rId67"/>
    <p:sldId id="336" r:id="rId68"/>
    <p:sldId id="337" r:id="rId69"/>
    <p:sldId id="338" r:id="rId70"/>
    <p:sldId id="534" r:id="rId71"/>
    <p:sldId id="535" r:id="rId72"/>
    <p:sldId id="536" r:id="rId73"/>
    <p:sldId id="537" r:id="rId74"/>
    <p:sldId id="538" r:id="rId75"/>
    <p:sldId id="539" r:id="rId76"/>
    <p:sldId id="540" r:id="rId77"/>
    <p:sldId id="541" r:id="rId78"/>
    <p:sldId id="542" r:id="rId79"/>
    <p:sldId id="543" r:id="rId80"/>
    <p:sldId id="317" r:id="rId8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6107842-6964-42DE-9929-5A0FD1D2D982}">
          <p14:sldIdLst>
            <p14:sldId id="373"/>
            <p14:sldId id="530"/>
            <p14:sldId id="263"/>
            <p14:sldId id="264"/>
            <p14:sldId id="265"/>
            <p14:sldId id="266"/>
            <p14:sldId id="267"/>
            <p14:sldId id="268"/>
            <p14:sldId id="531"/>
            <p14:sldId id="271"/>
            <p14:sldId id="321"/>
            <p14:sldId id="324"/>
            <p14:sldId id="306"/>
            <p14:sldId id="333"/>
            <p14:sldId id="322"/>
            <p14:sldId id="272"/>
            <p14:sldId id="326"/>
            <p14:sldId id="332"/>
            <p14:sldId id="532"/>
            <p14:sldId id="276"/>
            <p14:sldId id="275"/>
            <p14:sldId id="274"/>
            <p14:sldId id="277"/>
            <p14:sldId id="279"/>
            <p14:sldId id="297"/>
            <p14:sldId id="278"/>
            <p14:sldId id="300"/>
            <p14:sldId id="316"/>
            <p14:sldId id="334"/>
            <p14:sldId id="335"/>
            <p14:sldId id="533"/>
            <p14:sldId id="280"/>
            <p14:sldId id="281"/>
            <p14:sldId id="320"/>
            <p14:sldId id="304"/>
            <p14:sldId id="305"/>
            <p14:sldId id="282"/>
            <p14:sldId id="283"/>
            <p14:sldId id="302"/>
            <p14:sldId id="284"/>
            <p14:sldId id="303"/>
            <p14:sldId id="285"/>
            <p14:sldId id="286"/>
            <p14:sldId id="287"/>
            <p14:sldId id="288"/>
            <p14:sldId id="301"/>
            <p14:sldId id="330"/>
            <p14:sldId id="289"/>
            <p14:sldId id="290"/>
            <p14:sldId id="291"/>
            <p14:sldId id="292"/>
            <p14:sldId id="293"/>
            <p14:sldId id="296"/>
            <p14:sldId id="298"/>
            <p14:sldId id="299"/>
            <p14:sldId id="307"/>
            <p14:sldId id="309"/>
            <p14:sldId id="310"/>
            <p14:sldId id="312"/>
            <p14:sldId id="313"/>
            <p14:sldId id="314"/>
            <p14:sldId id="315"/>
            <p14:sldId id="327"/>
            <p14:sldId id="328"/>
            <p14:sldId id="329"/>
            <p14:sldId id="331"/>
            <p14:sldId id="336"/>
            <p14:sldId id="337"/>
            <p14:sldId id="338"/>
            <p14:sldId id="534"/>
            <p14:sldId id="535"/>
            <p14:sldId id="536"/>
            <p14:sldId id="537"/>
            <p14:sldId id="538"/>
            <p14:sldId id="539"/>
            <p14:sldId id="540"/>
            <p14:sldId id="541"/>
            <p14:sldId id="542"/>
            <p14:sldId id="543"/>
            <p14:sldId id="317"/>
          </p14:sldIdLst>
        </p14:section>
      </p14:sectionLst>
    </p:ext>
    <p:ext uri="{EFAFB233-063F-42B5-8137-9DF3F51BA10A}">
      <p15:sldGuideLst xmlns:p15="http://schemas.microsoft.com/office/powerpoint/2012/main">
        <p15:guide id="4" pos="1752" userDrawn="1">
          <p15:clr>
            <a:srgbClr val="A4A3A4"/>
          </p15:clr>
        </p15:guide>
        <p15:guide id="5" orient="horz" pos="9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3C47"/>
    <a:srgbClr val="6BE6DE"/>
    <a:srgbClr val="CEF7F4"/>
    <a:srgbClr val="9CEEE9"/>
    <a:srgbClr val="188E86"/>
    <a:srgbClr val="FEB861"/>
    <a:srgbClr val="CF7600"/>
    <a:srgbClr val="FFC692"/>
    <a:srgbClr val="37AEA6"/>
    <a:srgbClr val="ECF3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65" autoAdjust="0"/>
    <p:restoredTop sz="75970" autoAdjust="0"/>
  </p:normalViewPr>
  <p:slideViewPr>
    <p:cSldViewPr snapToGrid="0" snapToObjects="1" showGuides="1">
      <p:cViewPr varScale="1">
        <p:scale>
          <a:sx n="162" d="100"/>
          <a:sy n="162" d="100"/>
        </p:scale>
        <p:origin x="318" y="144"/>
      </p:cViewPr>
      <p:guideLst>
        <p:guide pos="1752"/>
        <p:guide orient="horz" pos="96"/>
      </p:guideLst>
    </p:cSldViewPr>
  </p:slideViewPr>
  <p:outlineViewPr>
    <p:cViewPr>
      <p:scale>
        <a:sx n="33" d="100"/>
        <a:sy n="33" d="100"/>
      </p:scale>
      <p:origin x="0" y="0"/>
    </p:cViewPr>
  </p:outlineViewPr>
  <p:notesTextViewPr>
    <p:cViewPr>
      <p:scale>
        <a:sx n="75" d="100"/>
        <a:sy n="75" d="100"/>
      </p:scale>
      <p:origin x="0" y="0"/>
    </p:cViewPr>
  </p:notesTextViewPr>
  <p:sorterViewPr>
    <p:cViewPr>
      <p:scale>
        <a:sx n="90" d="100"/>
        <a:sy n="90" d="100"/>
      </p:scale>
      <p:origin x="0" y="-3648"/>
    </p:cViewPr>
  </p:sorterViewPr>
  <p:notesViewPr>
    <p:cSldViewPr snapToGrid="0" snapToObjects="1">
      <p:cViewPr varScale="1">
        <p:scale>
          <a:sx n="63" d="100"/>
          <a:sy n="63" d="100"/>
        </p:scale>
        <p:origin x="2280" y="5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6.xml"/><Relationship Id="rId1" Type="http://schemas.microsoft.com/office/2011/relationships/chartStyle" Target="style6.xml"/></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4.xml"/><Relationship Id="rId1" Type="http://schemas.microsoft.com/office/2011/relationships/chartStyle" Target="style4.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5.xml"/><Relationship Id="rId1" Type="http://schemas.microsoft.com/office/2011/relationships/chartStyle" Target="style5.xml"/></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4550645875148502"/>
          <c:y val="3.2133153882922212E-2"/>
          <c:w val="0.62073855053834182"/>
          <c:h val="0.91066434061011869"/>
        </c:manualLayout>
      </c:layout>
      <c:pieChart>
        <c:varyColors val="1"/>
        <c:ser>
          <c:idx val="0"/>
          <c:order val="0"/>
          <c:tx>
            <c:strRef>
              <c:f>Sheet1!$B$1:$B$2</c:f>
              <c:strCache>
                <c:ptCount val="1"/>
                <c:pt idx="0">
                  <c:v>LOCs 300</c:v>
                </c:pt>
              </c:strCache>
            </c:strRef>
          </c:tx>
          <c:dPt>
            <c:idx val="0"/>
            <c:bubble3D val="0"/>
            <c:spPr>
              <a:gradFill rotWithShape="1">
                <a:gsLst>
                  <a:gs pos="0">
                    <a:schemeClr val="accent2">
                      <a:shade val="53000"/>
                      <a:satMod val="103000"/>
                      <a:lumMod val="102000"/>
                      <a:tint val="94000"/>
                    </a:schemeClr>
                  </a:gs>
                  <a:gs pos="50000">
                    <a:schemeClr val="accent2">
                      <a:shade val="53000"/>
                      <a:satMod val="110000"/>
                      <a:lumMod val="100000"/>
                      <a:shade val="100000"/>
                    </a:schemeClr>
                  </a:gs>
                  <a:gs pos="100000">
                    <a:schemeClr val="accent2">
                      <a:shade val="53000"/>
                      <a:lumMod val="99000"/>
                      <a:satMod val="120000"/>
                      <a:shade val="78000"/>
                    </a:schemeClr>
                  </a:gs>
                </a:gsLst>
                <a:lin ang="5400000" scaled="0"/>
              </a:gradFill>
              <a:ln>
                <a:noFill/>
              </a:ln>
              <a:effectLst/>
            </c:spPr>
            <c:extLst>
              <c:ext xmlns:c16="http://schemas.microsoft.com/office/drawing/2014/chart" uri="{C3380CC4-5D6E-409C-BE32-E72D297353CC}">
                <c16:uniqueId val="{00000001-CA60-4A9F-A169-F0484C02D590}"/>
              </c:ext>
            </c:extLst>
          </c:dPt>
          <c:dPt>
            <c:idx val="1"/>
            <c:bubble3D val="0"/>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extLst>
              <c:ext xmlns:c16="http://schemas.microsoft.com/office/drawing/2014/chart" uri="{C3380CC4-5D6E-409C-BE32-E72D297353CC}">
                <c16:uniqueId val="{00000003-CA60-4A9F-A169-F0484C02D590}"/>
              </c:ext>
            </c:extLst>
          </c:dPt>
          <c:dPt>
            <c:idx val="2"/>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5-CA60-4A9F-A169-F0484C02D590}"/>
              </c:ext>
            </c:extLst>
          </c:dPt>
          <c:dPt>
            <c:idx val="3"/>
            <c:bubble3D val="0"/>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extLst>
              <c:ext xmlns:c16="http://schemas.microsoft.com/office/drawing/2014/chart" uri="{C3380CC4-5D6E-409C-BE32-E72D297353CC}">
                <c16:uniqueId val="{00000000-B9AB-4473-B0F3-8171F88922FC}"/>
              </c:ext>
            </c:extLst>
          </c:dPt>
          <c:dPt>
            <c:idx val="4"/>
            <c:bubble3D val="0"/>
            <c:spPr>
              <a:gradFill rotWithShape="1">
                <a:gsLst>
                  <a:gs pos="0">
                    <a:schemeClr val="accent2">
                      <a:tint val="54000"/>
                      <a:satMod val="103000"/>
                      <a:lumMod val="102000"/>
                      <a:tint val="94000"/>
                    </a:schemeClr>
                  </a:gs>
                  <a:gs pos="50000">
                    <a:schemeClr val="accent2">
                      <a:tint val="54000"/>
                      <a:satMod val="110000"/>
                      <a:lumMod val="100000"/>
                      <a:shade val="100000"/>
                    </a:schemeClr>
                  </a:gs>
                  <a:gs pos="100000">
                    <a:schemeClr val="accent2">
                      <a:tint val="54000"/>
                      <a:lumMod val="99000"/>
                      <a:satMod val="120000"/>
                      <a:shade val="78000"/>
                    </a:schemeClr>
                  </a:gs>
                </a:gsLst>
                <a:lin ang="5400000" scaled="0"/>
              </a:gradFill>
              <a:ln>
                <a:noFill/>
              </a:ln>
              <a:effectLst/>
            </c:spPr>
            <c:extLst>
              <c:ext xmlns:c16="http://schemas.microsoft.com/office/drawing/2014/chart" uri="{C3380CC4-5D6E-409C-BE32-E72D297353CC}">
                <c16:uniqueId val="{00000001-B9AB-4473-B0F3-8171F88922FC}"/>
              </c:ext>
            </c:extLst>
          </c:dPt>
          <c:dLbls>
            <c:dLbl>
              <c:idx val="3"/>
              <c:layout>
                <c:manualLayout>
                  <c:x val="-0.20676843965933503"/>
                  <c:y val="2.3952095808383235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B9AB-4473-B0F3-8171F88922FC}"/>
                </c:ext>
              </c:extLst>
            </c:dLbl>
            <c:dLbl>
              <c:idx val="4"/>
              <c:layout>
                <c:manualLayout>
                  <c:x val="0.40546210295141688"/>
                  <c:y val="4.1916167664670663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B9AB-4473-B0F3-8171F88922FC}"/>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6350" cap="flat" cmpd="sng" algn="ctr">
                  <a:solidFill>
                    <a:schemeClr val="tx1"/>
                  </a:solidFill>
                  <a:prstDash val="solid"/>
                  <a:round/>
                </a:ln>
                <a:effectLst/>
              </c:spPr>
            </c:leaderLines>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B9AB-4473-B0F3-8171F88922FC}"/>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zero"/>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4550645875148496"/>
          <c:y val="3.2133153882922205E-2"/>
          <c:w val="0.62073855053834148"/>
          <c:h val="0.91066434061011869"/>
        </c:manualLayout>
      </c:layout>
      <c:pieChart>
        <c:varyColors val="1"/>
        <c:ser>
          <c:idx val="0"/>
          <c:order val="0"/>
          <c:tx>
            <c:strRef>
              <c:f>Sheet1!$B$1:$B$2</c:f>
              <c:strCache>
                <c:ptCount val="1"/>
                <c:pt idx="0">
                  <c:v>LOCs 300</c:v>
                </c:pt>
              </c:strCache>
            </c:strRef>
          </c:tx>
          <c:dPt>
            <c:idx val="0"/>
            <c:bubble3D val="0"/>
            <c:spPr>
              <a:gradFill rotWithShape="1">
                <a:gsLst>
                  <a:gs pos="0">
                    <a:schemeClr val="accent2">
                      <a:shade val="53000"/>
                      <a:satMod val="103000"/>
                      <a:lumMod val="102000"/>
                      <a:tint val="94000"/>
                    </a:schemeClr>
                  </a:gs>
                  <a:gs pos="50000">
                    <a:schemeClr val="accent2">
                      <a:shade val="53000"/>
                      <a:satMod val="110000"/>
                      <a:lumMod val="100000"/>
                      <a:shade val="100000"/>
                    </a:schemeClr>
                  </a:gs>
                  <a:gs pos="100000">
                    <a:schemeClr val="accent2">
                      <a:shade val="53000"/>
                      <a:lumMod val="99000"/>
                      <a:satMod val="120000"/>
                      <a:shade val="78000"/>
                    </a:schemeClr>
                  </a:gs>
                </a:gsLst>
                <a:lin ang="5400000" scaled="0"/>
              </a:gradFill>
              <a:ln>
                <a:noFill/>
              </a:ln>
              <a:effectLst/>
            </c:spPr>
            <c:extLst>
              <c:ext xmlns:c16="http://schemas.microsoft.com/office/drawing/2014/chart" uri="{C3380CC4-5D6E-409C-BE32-E72D297353CC}">
                <c16:uniqueId val="{00000001-9786-4187-91ED-490A0931E31E}"/>
              </c:ext>
            </c:extLst>
          </c:dPt>
          <c:dPt>
            <c:idx val="1"/>
            <c:bubble3D val="0"/>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extLst>
              <c:ext xmlns:c16="http://schemas.microsoft.com/office/drawing/2014/chart" uri="{C3380CC4-5D6E-409C-BE32-E72D297353CC}">
                <c16:uniqueId val="{00000003-9786-4187-91ED-490A0931E31E}"/>
              </c:ext>
            </c:extLst>
          </c:dPt>
          <c:dPt>
            <c:idx val="2"/>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5-9786-4187-91ED-490A0931E31E}"/>
              </c:ext>
            </c:extLst>
          </c:dPt>
          <c:dPt>
            <c:idx val="3"/>
            <c:bubble3D val="0"/>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extLst>
              <c:ext xmlns:c16="http://schemas.microsoft.com/office/drawing/2014/chart" uri="{C3380CC4-5D6E-409C-BE32-E72D297353CC}">
                <c16:uniqueId val="{00000000-8936-4C1A-8E06-7E396CC56025}"/>
              </c:ext>
            </c:extLst>
          </c:dPt>
          <c:dPt>
            <c:idx val="4"/>
            <c:bubble3D val="0"/>
            <c:spPr>
              <a:gradFill rotWithShape="1">
                <a:gsLst>
                  <a:gs pos="0">
                    <a:schemeClr val="accent2">
                      <a:tint val="54000"/>
                      <a:satMod val="103000"/>
                      <a:lumMod val="102000"/>
                      <a:tint val="94000"/>
                    </a:schemeClr>
                  </a:gs>
                  <a:gs pos="50000">
                    <a:schemeClr val="accent2">
                      <a:tint val="54000"/>
                      <a:satMod val="110000"/>
                      <a:lumMod val="100000"/>
                      <a:shade val="100000"/>
                    </a:schemeClr>
                  </a:gs>
                  <a:gs pos="100000">
                    <a:schemeClr val="accent2">
                      <a:tint val="54000"/>
                      <a:lumMod val="99000"/>
                      <a:satMod val="120000"/>
                      <a:shade val="78000"/>
                    </a:schemeClr>
                  </a:gs>
                </a:gsLst>
                <a:lin ang="5400000" scaled="0"/>
              </a:gradFill>
              <a:ln>
                <a:noFill/>
              </a:ln>
              <a:effectLst/>
            </c:spPr>
            <c:extLst>
              <c:ext xmlns:c16="http://schemas.microsoft.com/office/drawing/2014/chart" uri="{C3380CC4-5D6E-409C-BE32-E72D297353CC}">
                <c16:uniqueId val="{00000001-8936-4C1A-8E06-7E396CC56025}"/>
              </c:ext>
            </c:extLst>
          </c:dPt>
          <c:dLbls>
            <c:dLbl>
              <c:idx val="3"/>
              <c:layout>
                <c:manualLayout>
                  <c:x val="-0.13693050918319016"/>
                  <c:y val="0.1151190638154157"/>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8936-4C1A-8E06-7E396CC56025}"/>
                </c:ext>
              </c:extLst>
            </c:dLbl>
            <c:dLbl>
              <c:idx val="4"/>
              <c:layout>
                <c:manualLayout>
                  <c:x val="-0.19094460995561899"/>
                  <c:y val="2.020984437715654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8936-4C1A-8E06-7E396CC56025}"/>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6350" cap="flat" cmpd="sng" algn="ctr">
                  <a:solidFill>
                    <a:schemeClr val="tx1"/>
                  </a:solidFill>
                  <a:prstDash val="solid"/>
                  <a:round/>
                </a:ln>
                <a:effectLst/>
              </c:spPr>
            </c:leaderLines>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8936-4C1A-8E06-7E396CC56025}"/>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zero"/>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45391970071971349"/>
          <c:h val="0.60242198341239872"/>
        </c:manualLayout>
      </c:layout>
      <c:lineChart>
        <c:grouping val="standard"/>
        <c:varyColors val="0"/>
        <c:ser>
          <c:idx val="0"/>
          <c:order val="0"/>
          <c:tx>
            <c:strRef>
              <c:f>Sheet1!$B$1</c:f>
              <c:strCache>
                <c:ptCount val="1"/>
                <c:pt idx="0">
                  <c:v>TQI</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49D9-468F-A983-266B7C7ED93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49D9-468F-A983-266B7C7ED93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49D9-468F-A983-266B7C7ED93F}"/>
            </c:ext>
          </c:extLst>
        </c:ser>
        <c:ser>
          <c:idx val="3"/>
          <c:order val="3"/>
          <c:tx>
            <c:strRef>
              <c:f>Sheet1!$E$1</c:f>
              <c:strCache>
                <c:ptCount val="1"/>
                <c:pt idx="0">
                  <c:v>Security</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3.2</c:v>
                </c:pt>
                <c:pt idx="1">
                  <c:v>3.1</c:v>
                </c:pt>
                <c:pt idx="2">
                  <c:v>3.5</c:v>
                </c:pt>
                <c:pt idx="3">
                  <c:v>3.3</c:v>
                </c:pt>
                <c:pt idx="4">
                  <c:v>3.3</c:v>
                </c:pt>
                <c:pt idx="5">
                  <c:v>3.4</c:v>
                </c:pt>
                <c:pt idx="6">
                  <c:v>4</c:v>
                </c:pt>
              </c:numCache>
            </c:numRef>
          </c:val>
          <c:smooth val="0"/>
          <c:extLst>
            <c:ext xmlns:c16="http://schemas.microsoft.com/office/drawing/2014/chart" uri="{C3380CC4-5D6E-409C-BE32-E72D297353CC}">
              <c16:uniqueId val="{00000003-49D9-468F-A983-266B7C7ED93F}"/>
            </c:ext>
          </c:extLst>
        </c:ser>
        <c:ser>
          <c:idx val="4"/>
          <c:order val="4"/>
          <c:tx>
            <c:strRef>
              <c:f>Sheet1!$F$1</c:f>
              <c:strCache>
                <c:ptCount val="1"/>
                <c:pt idx="0">
                  <c:v>Green Index</c:v>
                </c:pt>
              </c:strCache>
            </c:strRef>
          </c:tx>
          <c:spPr>
            <a:ln w="12700">
              <a:solidFill>
                <a:srgbClr val="65D7FF"/>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Sheet1!$F$2:$F$8</c:f>
              <c:numCache>
                <c:formatCode>General</c:formatCode>
                <c:ptCount val="7"/>
                <c:pt idx="0">
                  <c:v>2.9</c:v>
                </c:pt>
                <c:pt idx="1">
                  <c:v>2.8</c:v>
                </c:pt>
                <c:pt idx="2">
                  <c:v>2.6</c:v>
                </c:pt>
                <c:pt idx="3">
                  <c:v>2.8</c:v>
                </c:pt>
                <c:pt idx="4">
                  <c:v>2.7</c:v>
                </c:pt>
                <c:pt idx="5">
                  <c:v>2.9</c:v>
                </c:pt>
                <c:pt idx="6">
                  <c:v>2.5</c:v>
                </c:pt>
              </c:numCache>
            </c:numRef>
          </c:val>
          <c:smooth val="0"/>
          <c:extLst>
            <c:ext xmlns:c16="http://schemas.microsoft.com/office/drawing/2014/chart" uri="{C3380CC4-5D6E-409C-BE32-E72D297353CC}">
              <c16:uniqueId val="{00000004-49D9-468F-A983-266B7C7ED93F}"/>
            </c:ext>
          </c:extLst>
        </c:ser>
        <c:ser>
          <c:idx val="5"/>
          <c:order val="5"/>
          <c:tx>
            <c:strRef>
              <c:f>Sheet1!$G$1</c:f>
              <c:strCache>
                <c:ptCount val="1"/>
                <c:pt idx="0">
                  <c:v>Architecture - Object-level Dependencies</c:v>
                </c:pt>
              </c:strCache>
            </c:strRef>
          </c:tx>
          <c:spPr>
            <a:ln w="12700">
              <a:solidFill>
                <a:srgbClr val="FF00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Sheet1!$G$2:$G$8</c:f>
              <c:numCache>
                <c:formatCode>General</c:formatCode>
                <c:ptCount val="7"/>
                <c:pt idx="0">
                  <c:v>3.12</c:v>
                </c:pt>
                <c:pt idx="1">
                  <c:v>3.1</c:v>
                </c:pt>
                <c:pt idx="2">
                  <c:v>2.99</c:v>
                </c:pt>
                <c:pt idx="3">
                  <c:v>3.03</c:v>
                </c:pt>
                <c:pt idx="4">
                  <c:v>3.35</c:v>
                </c:pt>
                <c:pt idx="5">
                  <c:v>3.4</c:v>
                </c:pt>
                <c:pt idx="6">
                  <c:v>3.41</c:v>
                </c:pt>
              </c:numCache>
            </c:numRef>
          </c:val>
          <c:smooth val="0"/>
          <c:extLst>
            <c:ext xmlns:c16="http://schemas.microsoft.com/office/drawing/2014/chart" uri="{C3380CC4-5D6E-409C-BE32-E72D297353CC}">
              <c16:uniqueId val="{00000005-49D9-468F-A983-266B7C7ED93F}"/>
            </c:ext>
          </c:extLst>
        </c:ser>
        <c:ser>
          <c:idx val="6"/>
          <c:order val="6"/>
          <c:tx>
            <c:strRef>
              <c:f>Sheet1!$H$1</c:f>
              <c:strCache>
                <c:ptCount val="1"/>
                <c:pt idx="0">
                  <c:v>Secure Coding - Input Validation</c:v>
                </c:pt>
              </c:strCache>
            </c:strRef>
          </c:tx>
          <c:spPr>
            <a:ln w="12700">
              <a:solidFill>
                <a:srgbClr val="FFFF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Sheet1!$H$2:$H$8</c:f>
              <c:numCache>
                <c:formatCode>General</c:formatCode>
                <c:ptCount val="7"/>
                <c:pt idx="0">
                  <c:v>3.14</c:v>
                </c:pt>
                <c:pt idx="1">
                  <c:v>3.16</c:v>
                </c:pt>
                <c:pt idx="2">
                  <c:v>3.13</c:v>
                </c:pt>
                <c:pt idx="3">
                  <c:v>3.03</c:v>
                </c:pt>
                <c:pt idx="4">
                  <c:v>3.05</c:v>
                </c:pt>
                <c:pt idx="5">
                  <c:v>3.11</c:v>
                </c:pt>
                <c:pt idx="6">
                  <c:v>3.12</c:v>
                </c:pt>
              </c:numCache>
            </c:numRef>
          </c:val>
          <c:smooth val="0"/>
          <c:extLst>
            <c:ext xmlns:c16="http://schemas.microsoft.com/office/drawing/2014/chart" uri="{C3380CC4-5D6E-409C-BE32-E72D297353CC}">
              <c16:uniqueId val="{00000006-49D9-468F-A983-266B7C7ED93F}"/>
            </c:ext>
          </c:extLst>
        </c:ser>
        <c:ser>
          <c:idx val="7"/>
          <c:order val="7"/>
          <c:tx>
            <c:strRef>
              <c:f>Sheet1!$I$1</c:f>
              <c:strCache>
                <c:ptCount val="1"/>
                <c:pt idx="0">
                  <c:v>Always validate user input with Request variables</c:v>
                </c:pt>
              </c:strCache>
            </c:strRef>
          </c:tx>
          <c:spPr>
            <a:ln w="12700">
              <a:solidFill>
                <a:srgbClr val="00B05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Sheet1!$I$2:$I$8</c:f>
              <c:numCache>
                <c:formatCode>General</c:formatCode>
                <c:ptCount val="7"/>
                <c:pt idx="0">
                  <c:v>2.85</c:v>
                </c:pt>
                <c:pt idx="1">
                  <c:v>2.84</c:v>
                </c:pt>
                <c:pt idx="2">
                  <c:v>2.86</c:v>
                </c:pt>
                <c:pt idx="3">
                  <c:v>2.84</c:v>
                </c:pt>
                <c:pt idx="4">
                  <c:v>2.88</c:v>
                </c:pt>
                <c:pt idx="5">
                  <c:v>2.88</c:v>
                </c:pt>
                <c:pt idx="6">
                  <c:v>2.89</c:v>
                </c:pt>
              </c:numCache>
            </c:numRef>
          </c:val>
          <c:smooth val="0"/>
          <c:extLst>
            <c:ext xmlns:c16="http://schemas.microsoft.com/office/drawing/2014/chart" uri="{C3380CC4-5D6E-409C-BE32-E72D297353CC}">
              <c16:uniqueId val="{00000007-49D9-468F-A983-266B7C7ED93F}"/>
            </c:ext>
          </c:extLst>
        </c:ser>
        <c:ser>
          <c:idx val="8"/>
          <c:order val="8"/>
          <c:tx>
            <c:strRef>
              <c:f>Sheet1!$J$1</c:f>
              <c:strCache>
                <c:ptCount val="1"/>
                <c:pt idx="0">
                  <c:v>Avoid Artifacts with High integration complexity</c:v>
                </c:pt>
              </c:strCache>
            </c:strRef>
          </c:tx>
          <c:spPr>
            <a:ln w="12700">
              <a:solidFill>
                <a:srgbClr val="2F65B4"/>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Sheet1!$J$2:$J$8</c:f>
              <c:numCache>
                <c:formatCode>General</c:formatCode>
                <c:ptCount val="7"/>
                <c:pt idx="0">
                  <c:v>1.56</c:v>
                </c:pt>
                <c:pt idx="1">
                  <c:v>1.52</c:v>
                </c:pt>
                <c:pt idx="2">
                  <c:v>1.54</c:v>
                </c:pt>
                <c:pt idx="3">
                  <c:v>1.53</c:v>
                </c:pt>
                <c:pt idx="4">
                  <c:v>1.62</c:v>
                </c:pt>
                <c:pt idx="5">
                  <c:v>1.75</c:v>
                </c:pt>
                <c:pt idx="6">
                  <c:v>1.74</c:v>
                </c:pt>
              </c:numCache>
            </c:numRef>
          </c:val>
          <c:smooth val="0"/>
          <c:extLst>
            <c:ext xmlns:c16="http://schemas.microsoft.com/office/drawing/2014/chart" uri="{C3380CC4-5D6E-409C-BE32-E72D297353CC}">
              <c16:uniqueId val="{00000008-49D9-468F-A983-266B7C7ED93F}"/>
            </c:ext>
          </c:extLst>
        </c:ser>
        <c:ser>
          <c:idx val="9"/>
          <c:order val="9"/>
          <c:tx>
            <c:strRef>
              <c:f>Sheet1!$K$1</c:f>
              <c:strCache>
                <c:ptCount val="1"/>
                <c:pt idx="0">
                  <c:v>Never use array to map a collection</c:v>
                </c:pt>
              </c:strCache>
            </c:strRef>
          </c:tx>
          <c:spPr>
            <a:ln w="12700">
              <a:solidFill>
                <a:srgbClr val="7030A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Sheet1!$K$2:$K$8</c:f>
              <c:numCache>
                <c:formatCode>General</c:formatCode>
                <c:ptCount val="7"/>
                <c:pt idx="0">
                  <c:v>2.12</c:v>
                </c:pt>
                <c:pt idx="1">
                  <c:v>2.1</c:v>
                </c:pt>
                <c:pt idx="2">
                  <c:v>2.23</c:v>
                </c:pt>
                <c:pt idx="3">
                  <c:v>2.2999999999999998</c:v>
                </c:pt>
                <c:pt idx="4">
                  <c:v>2.29</c:v>
                </c:pt>
                <c:pt idx="5">
                  <c:v>2.35</c:v>
                </c:pt>
                <c:pt idx="6">
                  <c:v>2.34</c:v>
                </c:pt>
              </c:numCache>
            </c:numRef>
          </c:val>
          <c:smooth val="0"/>
          <c:extLst>
            <c:ext xmlns:c16="http://schemas.microsoft.com/office/drawing/2014/chart" uri="{C3380CC4-5D6E-409C-BE32-E72D297353CC}">
              <c16:uniqueId val="{00000009-49D9-468F-A983-266B7C7ED93F}"/>
            </c:ext>
          </c:extLst>
        </c:ser>
        <c:dLbls>
          <c:showLegendKey val="0"/>
          <c:showVal val="0"/>
          <c:showCatName val="0"/>
          <c:showSerName val="0"/>
          <c:showPercent val="0"/>
          <c:showBubbleSize val="0"/>
        </c:dLbls>
        <c:marker val="1"/>
        <c:smooth val="0"/>
        <c:axId val="359979584"/>
        <c:axId val="359978800"/>
      </c:lineChart>
      <c:catAx>
        <c:axId val="359979584"/>
        <c:scaling>
          <c:orientation val="minMax"/>
        </c:scaling>
        <c:delete val="0"/>
        <c:axPos val="b"/>
        <c:numFmt formatCode="m/d/yyyy" sourceLinked="1"/>
        <c:majorTickMark val="out"/>
        <c:minorTickMark val="none"/>
        <c:tickLblPos val="nextTo"/>
        <c:crossAx val="359978800"/>
        <c:crosses val="autoZero"/>
        <c:auto val="0"/>
        <c:lblAlgn val="ctr"/>
        <c:lblOffset val="100"/>
        <c:noMultiLvlLbl val="1"/>
      </c:catAx>
      <c:valAx>
        <c:axId val="359978800"/>
        <c:scaling>
          <c:orientation val="minMax"/>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59979584"/>
        <c:crosses val="autoZero"/>
        <c:crossBetween val="midCat"/>
      </c:valAx>
    </c:plotArea>
    <c:legend>
      <c:legendPos val="r"/>
      <c:layout>
        <c:manualLayout>
          <c:xMode val="edge"/>
          <c:yMode val="edge"/>
          <c:x val="0.52891250648205645"/>
          <c:y val="0.12020936305482828"/>
          <c:w val="0.46407299109363037"/>
          <c:h val="0.75590338942516622"/>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spPr>
            <a:solidFill>
              <a:schemeClr val="accent2"/>
            </a:solidFill>
          </c:spPr>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F429-433C-8C35-6C87D075E0A4}"/>
            </c:ext>
          </c:extLst>
        </c:ser>
        <c:ser>
          <c:idx val="1"/>
          <c:order val="1"/>
          <c:tx>
            <c:strRef>
              <c:f>Sheet1!$C$1</c:f>
              <c:strCache>
                <c:ptCount val="1"/>
                <c:pt idx="0">
                  <c:v>V1</c:v>
                </c:pt>
              </c:strCache>
            </c:strRef>
          </c:tx>
          <c:spPr>
            <a:noFill/>
            <a:ln w="15875">
              <a:solidFill>
                <a:schemeClr val="tx1"/>
              </a:solidFill>
              <a:prstDash val="lgDash"/>
            </a:ln>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F429-433C-8C35-6C87D075E0A4}"/>
            </c:ext>
          </c:extLst>
        </c:ser>
        <c:dLbls>
          <c:showLegendKey val="0"/>
          <c:showVal val="0"/>
          <c:showCatName val="0"/>
          <c:showSerName val="0"/>
          <c:showPercent val="0"/>
          <c:showBubbleSize val="0"/>
        </c:dLbls>
        <c:axId val="359978408"/>
        <c:axId val="359972920"/>
      </c:radarChart>
      <c:catAx>
        <c:axId val="359978408"/>
        <c:scaling>
          <c:orientation val="minMax"/>
        </c:scaling>
        <c:delete val="0"/>
        <c:axPos val="b"/>
        <c:majorGridlines/>
        <c:numFmt formatCode="General" sourceLinked="1"/>
        <c:majorTickMark val="out"/>
        <c:minorTickMark val="none"/>
        <c:tickLblPos val="nextTo"/>
        <c:crossAx val="359972920"/>
        <c:crosses val="autoZero"/>
        <c:auto val="1"/>
        <c:lblAlgn val="ctr"/>
        <c:lblOffset val="100"/>
        <c:noMultiLvlLbl val="0"/>
      </c:catAx>
      <c:valAx>
        <c:axId val="359972920"/>
        <c:scaling>
          <c:orientation val="minMax"/>
          <c:max val="4"/>
          <c:min val="0"/>
        </c:scaling>
        <c:delete val="0"/>
        <c:axPos val="l"/>
        <c:majorGridlines/>
        <c:numFmt formatCode="General" sourceLinked="1"/>
        <c:majorTickMark val="cross"/>
        <c:minorTickMark val="none"/>
        <c:tickLblPos val="nextTo"/>
        <c:crossAx val="359978408"/>
        <c:crosses val="autoZero"/>
        <c:crossBetween val="between"/>
      </c:valAx>
    </c:plotArea>
    <c:legend>
      <c:legendPos val="r"/>
      <c:layout>
        <c:manualLayout>
          <c:xMode val="edge"/>
          <c:yMode val="edge"/>
          <c:x val="0.63321818968031296"/>
          <c:y val="0.49796390144685387"/>
          <c:w val="0.33971742157848461"/>
          <c:h val="0.34506155298984414"/>
        </c:manualLayout>
      </c:layout>
      <c:overlay val="0"/>
    </c:legend>
    <c:plotVisOnly val="1"/>
    <c:dispBlanksAs val="gap"/>
    <c:showDLblsOverMax val="0"/>
  </c:chart>
  <c:txPr>
    <a:bodyPr/>
    <a:lstStyle/>
    <a:p>
      <a:pPr>
        <a:defRPr sz="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BC15-41E3-89AB-934D86573633}"/>
            </c:ext>
          </c:extLst>
        </c:ser>
        <c:ser>
          <c:idx val="1"/>
          <c:order val="1"/>
          <c:tx>
            <c:strRef>
              <c:f>Sheet1!$C$1</c:f>
              <c:strCache>
                <c:ptCount val="1"/>
                <c:pt idx="0">
                  <c:v>V1</c:v>
                </c:pt>
              </c:strCache>
            </c:strRef>
          </c:tx>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BC15-41E3-89AB-934D86573633}"/>
            </c:ext>
          </c:extLst>
        </c:ser>
        <c:dLbls>
          <c:showLegendKey val="0"/>
          <c:showVal val="0"/>
          <c:showCatName val="0"/>
          <c:showSerName val="0"/>
          <c:showPercent val="0"/>
          <c:showBubbleSize val="0"/>
        </c:dLbls>
        <c:axId val="299490456"/>
        <c:axId val="299490848"/>
      </c:radarChart>
      <c:catAx>
        <c:axId val="299490456"/>
        <c:scaling>
          <c:orientation val="minMax"/>
        </c:scaling>
        <c:delete val="0"/>
        <c:axPos val="b"/>
        <c:majorGridlines>
          <c:spPr>
            <a:ln w="6350" cap="flat" cmpd="sng" algn="ctr">
              <a:solidFill>
                <a:schemeClr val="tx1">
                  <a:tint val="75000"/>
                </a:schemeClr>
              </a:solidFill>
              <a:prstDash val="solid"/>
              <a:round/>
            </a:ln>
            <a:effectLst/>
          </c:spPr>
        </c:majorGridlines>
        <c:numFmt formatCode="General"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0848"/>
        <c:crosses val="autoZero"/>
        <c:auto val="1"/>
        <c:lblAlgn val="ctr"/>
        <c:lblOffset val="100"/>
        <c:noMultiLvlLbl val="0"/>
      </c:catAx>
      <c:valAx>
        <c:axId val="299490848"/>
        <c:scaling>
          <c:orientation val="minMax"/>
          <c:max val="4"/>
          <c:min val="0"/>
        </c:scaling>
        <c:delete val="0"/>
        <c:axPos val="l"/>
        <c:majorGridlines>
          <c:spPr>
            <a:ln w="6350" cap="flat" cmpd="sng" algn="ctr">
              <a:solidFill>
                <a:schemeClr val="tx1">
                  <a:tint val="75000"/>
                </a:schemeClr>
              </a:solidFill>
              <a:prstDash val="solid"/>
              <a:round/>
            </a:ln>
            <a:effectLst/>
          </c:spPr>
        </c:majorGridlines>
        <c:numFmt formatCode="General" sourceLinked="1"/>
        <c:majorTickMark val="cross"/>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0456"/>
        <c:crosses val="autoZero"/>
        <c:crossBetween val="between"/>
      </c:valAx>
      <c:spPr>
        <a:noFill/>
        <a:ln>
          <a:noFill/>
        </a:ln>
        <a:effectLst/>
      </c:spPr>
    </c:plotArea>
    <c:legend>
      <c:legendPos val="r"/>
      <c:layout>
        <c:manualLayout>
          <c:xMode val="edge"/>
          <c:yMode val="edge"/>
          <c:x val="0.63321818968031296"/>
          <c:y val="0.49796390144685387"/>
          <c:w val="0.33971742157848461"/>
          <c:h val="0.34506155298984414"/>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5704302179619914"/>
          <c:y val="9.9343759784266392E-2"/>
          <c:w val="0.42290779060724915"/>
          <c:h val="0.74140499540455163"/>
        </c:manualLayout>
      </c:layout>
      <c:radarChart>
        <c:radarStyle val="filled"/>
        <c:varyColors val="0"/>
        <c:ser>
          <c:idx val="0"/>
          <c:order val="0"/>
          <c:tx>
            <c:strRef>
              <c:f>Sheet1!$B$1</c:f>
              <c:strCache>
                <c:ptCount val="1"/>
                <c:pt idx="0">
                  <c:v>V2</c:v>
                </c:pt>
              </c:strCache>
            </c:strRef>
          </c:tx>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cat>
            <c:strRef>
              <c:f>Sheet1!$A$2:$A$4</c:f>
              <c:strCache>
                <c:ptCount val="3"/>
                <c:pt idx="0">
                  <c:v>Prog</c:v>
                </c:pt>
                <c:pt idx="1">
                  <c:v>Arch</c:v>
                </c:pt>
                <c:pt idx="2">
                  <c:v>Doc</c:v>
                </c:pt>
              </c:strCache>
            </c:strRef>
          </c:cat>
          <c:val>
            <c:numRef>
              <c:f>Sheet1!$B$2:$B$4</c:f>
              <c:numCache>
                <c:formatCode>General</c:formatCode>
                <c:ptCount val="3"/>
                <c:pt idx="0">
                  <c:v>2.5</c:v>
                </c:pt>
                <c:pt idx="1">
                  <c:v>2.5</c:v>
                </c:pt>
                <c:pt idx="2">
                  <c:v>2.5</c:v>
                </c:pt>
              </c:numCache>
            </c:numRef>
          </c:val>
          <c:extLst>
            <c:ext xmlns:c16="http://schemas.microsoft.com/office/drawing/2014/chart" uri="{C3380CC4-5D6E-409C-BE32-E72D297353CC}">
              <c16:uniqueId val="{00000000-1010-4690-88CE-B7C529B5951E}"/>
            </c:ext>
          </c:extLst>
        </c:ser>
        <c:ser>
          <c:idx val="1"/>
          <c:order val="1"/>
          <c:tx>
            <c:strRef>
              <c:f>Sheet1!$C$1</c:f>
              <c:strCache>
                <c:ptCount val="1"/>
                <c:pt idx="0">
                  <c:v>V1</c:v>
                </c:pt>
              </c:strCache>
            </c:strRef>
          </c:tx>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cat>
            <c:strRef>
              <c:f>Sheet1!$A$2:$A$4</c:f>
              <c:strCache>
                <c:ptCount val="3"/>
                <c:pt idx="0">
                  <c:v>Prog</c:v>
                </c:pt>
                <c:pt idx="1">
                  <c:v>Arch</c:v>
                </c:pt>
                <c:pt idx="2">
                  <c:v>Doc</c:v>
                </c:pt>
              </c:strCache>
            </c:strRef>
          </c:cat>
          <c:val>
            <c:numRef>
              <c:f>Sheet1!$C$2:$C$4</c:f>
              <c:numCache>
                <c:formatCode>General</c:formatCode>
                <c:ptCount val="3"/>
                <c:pt idx="0">
                  <c:v>1.5</c:v>
                </c:pt>
                <c:pt idx="1">
                  <c:v>1.5</c:v>
                </c:pt>
                <c:pt idx="2">
                  <c:v>1.5</c:v>
                </c:pt>
              </c:numCache>
            </c:numRef>
          </c:val>
          <c:extLst>
            <c:ext xmlns:c16="http://schemas.microsoft.com/office/drawing/2014/chart" uri="{C3380CC4-5D6E-409C-BE32-E72D297353CC}">
              <c16:uniqueId val="{00000001-1010-4690-88CE-B7C529B5951E}"/>
            </c:ext>
          </c:extLst>
        </c:ser>
        <c:dLbls>
          <c:showLegendKey val="0"/>
          <c:showVal val="0"/>
          <c:showCatName val="0"/>
          <c:showSerName val="0"/>
          <c:showPercent val="0"/>
          <c:showBubbleSize val="0"/>
        </c:dLbls>
        <c:axId val="360662752"/>
        <c:axId val="360667456"/>
      </c:radarChart>
      <c:catAx>
        <c:axId val="360662752"/>
        <c:scaling>
          <c:orientation val="minMax"/>
        </c:scaling>
        <c:delete val="0"/>
        <c:axPos val="b"/>
        <c:majorGridlines>
          <c:spPr>
            <a:ln w="6350" cap="flat" cmpd="sng" algn="ctr">
              <a:solidFill>
                <a:schemeClr val="tx1">
                  <a:tint val="75000"/>
                </a:schemeClr>
              </a:solidFill>
              <a:prstDash val="solid"/>
              <a:round/>
            </a:ln>
            <a:effectLst/>
          </c:spPr>
        </c:majorGridlines>
        <c:numFmt formatCode="General"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7456"/>
        <c:crosses val="autoZero"/>
        <c:auto val="1"/>
        <c:lblAlgn val="ctr"/>
        <c:lblOffset val="100"/>
        <c:noMultiLvlLbl val="0"/>
      </c:catAx>
      <c:valAx>
        <c:axId val="360667456"/>
        <c:scaling>
          <c:orientation val="minMax"/>
          <c:max val="4"/>
          <c:min val="0"/>
        </c:scaling>
        <c:delete val="0"/>
        <c:axPos val="l"/>
        <c:majorGridlines>
          <c:spPr>
            <a:ln w="6350" cap="flat" cmpd="sng" algn="ctr">
              <a:solidFill>
                <a:schemeClr val="tx1">
                  <a:tint val="75000"/>
                </a:schemeClr>
              </a:solidFill>
              <a:prstDash val="solid"/>
              <a:round/>
            </a:ln>
            <a:effectLst/>
          </c:spPr>
        </c:majorGridlines>
        <c:numFmt formatCode="General" sourceLinked="1"/>
        <c:majorTickMark val="cross"/>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2752"/>
        <c:crosses val="autoZero"/>
        <c:crossBetween val="between"/>
      </c:valAx>
      <c:spPr>
        <a:noFill/>
        <a:ln>
          <a:noFill/>
        </a:ln>
        <a:effectLst/>
      </c:spPr>
    </c:plotArea>
    <c:legend>
      <c:legendPos val="r"/>
      <c:layout>
        <c:manualLayout>
          <c:xMode val="edge"/>
          <c:yMode val="edge"/>
          <c:x val="0.63321818968031296"/>
          <c:y val="0.49796390144685393"/>
          <c:w val="0.33971742157848467"/>
          <c:h val="0.34506155298984426"/>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8063828336937982E-2"/>
          <c:y val="0.12779902512185976"/>
          <c:w val="0.69909120199010766"/>
          <c:h val="0.58660680089237949"/>
        </c:manualLayout>
      </c:layout>
      <c:lineChart>
        <c:grouping val="standard"/>
        <c:varyColors val="0"/>
        <c:ser>
          <c:idx val="0"/>
          <c:order val="0"/>
          <c:tx>
            <c:strRef>
              <c:f>Sheet1!$B$1</c:f>
              <c:strCache>
                <c:ptCount val="1"/>
                <c:pt idx="0">
                  <c:v>Trsf</c:v>
                </c:pt>
              </c:strCache>
            </c:strRef>
          </c:tx>
          <c:spPr>
            <a:ln w="6350">
              <a:solidFill>
                <a:schemeClr val="accent4">
                  <a:lumMod val="75000"/>
                </a:schemeClr>
              </a:solidFill>
              <a:prstDash val="solid"/>
            </a:ln>
          </c:spPr>
          <c:marker>
            <c:symbol val="circle"/>
            <c:size val="4"/>
            <c:spPr>
              <a:solidFill>
                <a:schemeClr val="accent4">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Sheet1!$B$2:$B$7</c:f>
              <c:numCache>
                <c:formatCode>General</c:formatCode>
                <c:ptCount val="6"/>
                <c:pt idx="0">
                  <c:v>3.12</c:v>
                </c:pt>
                <c:pt idx="1">
                  <c:v>3.12</c:v>
                </c:pt>
                <c:pt idx="2">
                  <c:v>3.12</c:v>
                </c:pt>
                <c:pt idx="3">
                  <c:v>3.1</c:v>
                </c:pt>
                <c:pt idx="4">
                  <c:v>3.1</c:v>
                </c:pt>
                <c:pt idx="5">
                  <c:v>3.14</c:v>
                </c:pt>
              </c:numCache>
            </c:numRef>
          </c:val>
          <c:smooth val="0"/>
          <c:extLst>
            <c:ext xmlns:c16="http://schemas.microsoft.com/office/drawing/2014/chart" uri="{C3380CC4-5D6E-409C-BE32-E72D297353CC}">
              <c16:uniqueId val="{00000000-56C1-4CB5-A4C4-96FB9B75F46A}"/>
            </c:ext>
          </c:extLst>
        </c:ser>
        <c:ser>
          <c:idx val="1"/>
          <c:order val="1"/>
          <c:tx>
            <c:strRef>
              <c:f>Sheet1!$C$1</c:f>
              <c:strCache>
                <c:ptCount val="1"/>
                <c:pt idx="0">
                  <c:v>Chng</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Sheet1!$C$2:$C$7</c:f>
              <c:numCache>
                <c:formatCode>General</c:formatCode>
                <c:ptCount val="6"/>
                <c:pt idx="0">
                  <c:v>3.48</c:v>
                </c:pt>
                <c:pt idx="1">
                  <c:v>3.43</c:v>
                </c:pt>
                <c:pt idx="2">
                  <c:v>3.52</c:v>
                </c:pt>
                <c:pt idx="3">
                  <c:v>3.51</c:v>
                </c:pt>
                <c:pt idx="4">
                  <c:v>3.51</c:v>
                </c:pt>
                <c:pt idx="5">
                  <c:v>3.53</c:v>
                </c:pt>
              </c:numCache>
            </c:numRef>
          </c:val>
          <c:smooth val="0"/>
          <c:extLst>
            <c:ext xmlns:c16="http://schemas.microsoft.com/office/drawing/2014/chart" uri="{C3380CC4-5D6E-409C-BE32-E72D297353CC}">
              <c16:uniqueId val="{00000001-56C1-4CB5-A4C4-96FB9B75F46A}"/>
            </c:ext>
          </c:extLst>
        </c:ser>
        <c:ser>
          <c:idx val="2"/>
          <c:order val="2"/>
          <c:tx>
            <c:strRef>
              <c:f>Sheet1!$D$1</c:f>
              <c:strCache>
                <c:ptCount val="1"/>
                <c:pt idx="0">
                  <c:v>Rbst</c:v>
                </c:pt>
              </c:strCache>
            </c:strRef>
          </c:tx>
          <c:spPr>
            <a:ln w="6350">
              <a:solidFill>
                <a:srgbClr val="FF0000"/>
              </a:solidFill>
              <a:prstDash val="solid"/>
            </a:ln>
          </c:spPr>
          <c:marker>
            <c:symbol val="circle"/>
            <c:size val="4"/>
            <c:spPr>
              <a:solidFill>
                <a:srgbClr val="C00000"/>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Sheet1!$D$2:$D$7</c:f>
              <c:numCache>
                <c:formatCode>General</c:formatCode>
                <c:ptCount val="6"/>
                <c:pt idx="0">
                  <c:v>3.39</c:v>
                </c:pt>
                <c:pt idx="1">
                  <c:v>3.37</c:v>
                </c:pt>
                <c:pt idx="2">
                  <c:v>3.45</c:v>
                </c:pt>
                <c:pt idx="3">
                  <c:v>2.99</c:v>
                </c:pt>
                <c:pt idx="4">
                  <c:v>2.98</c:v>
                </c:pt>
                <c:pt idx="5">
                  <c:v>2.95</c:v>
                </c:pt>
              </c:numCache>
            </c:numRef>
          </c:val>
          <c:smooth val="0"/>
          <c:extLst>
            <c:ext xmlns:c16="http://schemas.microsoft.com/office/drawing/2014/chart" uri="{C3380CC4-5D6E-409C-BE32-E72D297353CC}">
              <c16:uniqueId val="{00000002-56C1-4CB5-A4C4-96FB9B75F46A}"/>
            </c:ext>
          </c:extLst>
        </c:ser>
        <c:ser>
          <c:idx val="3"/>
          <c:order val="3"/>
          <c:tx>
            <c:strRef>
              <c:f>Sheet1!$E$1</c:f>
              <c:strCache>
                <c:ptCount val="1"/>
                <c:pt idx="0">
                  <c:v>Efcy</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Sheet1!$E$2:$E$7</c:f>
              <c:numCache>
                <c:formatCode>General</c:formatCode>
                <c:ptCount val="6"/>
                <c:pt idx="0">
                  <c:v>2.95</c:v>
                </c:pt>
                <c:pt idx="1">
                  <c:v>2.95</c:v>
                </c:pt>
                <c:pt idx="2">
                  <c:v>2.95</c:v>
                </c:pt>
                <c:pt idx="3">
                  <c:v>2.95</c:v>
                </c:pt>
                <c:pt idx="4">
                  <c:v>2.95</c:v>
                </c:pt>
                <c:pt idx="5">
                  <c:v>2.78</c:v>
                </c:pt>
              </c:numCache>
            </c:numRef>
          </c:val>
          <c:smooth val="0"/>
          <c:extLst>
            <c:ext xmlns:c16="http://schemas.microsoft.com/office/drawing/2014/chart" uri="{C3380CC4-5D6E-409C-BE32-E72D297353CC}">
              <c16:uniqueId val="{00000003-56C1-4CB5-A4C4-96FB9B75F46A}"/>
            </c:ext>
          </c:extLst>
        </c:ser>
        <c:ser>
          <c:idx val="4"/>
          <c:order val="4"/>
          <c:tx>
            <c:strRef>
              <c:f>Sheet1!$F$1</c:f>
              <c:strCache>
                <c:ptCount val="1"/>
                <c:pt idx="0">
                  <c:v>Secu</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Sheet1!$F$2:$F$7</c:f>
              <c:numCache>
                <c:formatCode>General</c:formatCode>
                <c:ptCount val="6"/>
                <c:pt idx="0">
                  <c:v>3.03</c:v>
                </c:pt>
                <c:pt idx="1">
                  <c:v>3</c:v>
                </c:pt>
                <c:pt idx="2">
                  <c:v>3.15</c:v>
                </c:pt>
                <c:pt idx="3">
                  <c:v>2.75</c:v>
                </c:pt>
                <c:pt idx="4">
                  <c:v>2.33</c:v>
                </c:pt>
                <c:pt idx="5">
                  <c:v>2.73</c:v>
                </c:pt>
              </c:numCache>
            </c:numRef>
          </c:val>
          <c:smooth val="0"/>
          <c:extLst>
            <c:ext xmlns:c16="http://schemas.microsoft.com/office/drawing/2014/chart" uri="{C3380CC4-5D6E-409C-BE32-E72D297353CC}">
              <c16:uniqueId val="{00000004-56C1-4CB5-A4C4-96FB9B75F46A}"/>
            </c:ext>
          </c:extLst>
        </c:ser>
        <c:dLbls>
          <c:showLegendKey val="0"/>
          <c:showVal val="0"/>
          <c:showCatName val="0"/>
          <c:showSerName val="0"/>
          <c:showPercent val="0"/>
          <c:showBubbleSize val="0"/>
        </c:dLbls>
        <c:marker val="1"/>
        <c:smooth val="0"/>
        <c:axId val="360661968"/>
        <c:axId val="360664320"/>
      </c:lineChart>
      <c:lineChart>
        <c:grouping val="standard"/>
        <c:varyColors val="0"/>
        <c:ser>
          <c:idx val="5"/>
          <c:order val="5"/>
          <c:tx>
            <c:strRef>
              <c:f>Sheet1!$G$1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Sheet1!$G$2:$G$7</c:f>
              <c:numCache>
                <c:formatCode>General</c:formatCode>
                <c:ptCount val="6"/>
                <c:pt idx="0">
                  <c:v>76388</c:v>
                </c:pt>
                <c:pt idx="1">
                  <c:v>76404</c:v>
                </c:pt>
                <c:pt idx="2">
                  <c:v>76431</c:v>
                </c:pt>
                <c:pt idx="3">
                  <c:v>77996</c:v>
                </c:pt>
                <c:pt idx="4">
                  <c:v>79650</c:v>
                </c:pt>
                <c:pt idx="5">
                  <c:v>81828</c:v>
                </c:pt>
              </c:numCache>
            </c:numRef>
          </c:val>
          <c:smooth val="0"/>
          <c:extLst>
            <c:ext xmlns:c16="http://schemas.microsoft.com/office/drawing/2014/chart" uri="{C3380CC4-5D6E-409C-BE32-E72D297353CC}">
              <c16:uniqueId val="{00000005-56C1-4CB5-A4C4-96FB9B75F46A}"/>
            </c:ext>
          </c:extLst>
        </c:ser>
        <c:dLbls>
          <c:showLegendKey val="0"/>
          <c:showVal val="0"/>
          <c:showCatName val="0"/>
          <c:showSerName val="0"/>
          <c:showPercent val="0"/>
          <c:showBubbleSize val="0"/>
        </c:dLbls>
        <c:marker val="1"/>
        <c:smooth val="0"/>
        <c:axId val="360662360"/>
        <c:axId val="360666672"/>
      </c:lineChart>
      <c:catAx>
        <c:axId val="360661968"/>
        <c:scaling>
          <c:orientation val="minMax"/>
        </c:scaling>
        <c:delete val="0"/>
        <c:axPos val="b"/>
        <c:numFmt formatCode="m/d/yyyy" sourceLinked="1"/>
        <c:majorTickMark val="out"/>
        <c:minorTickMark val="none"/>
        <c:tickLblPos val="nextTo"/>
        <c:spPr>
          <a:ln w="12700" cmpd="sng"/>
        </c:spPr>
        <c:crossAx val="360664320"/>
        <c:crosses val="autoZero"/>
        <c:auto val="0"/>
        <c:lblAlgn val="ctr"/>
        <c:lblOffset val="100"/>
        <c:noMultiLvlLbl val="1"/>
      </c:catAx>
      <c:valAx>
        <c:axId val="360664320"/>
        <c:scaling>
          <c:orientation val="minMax"/>
          <c:max val="3.8"/>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w="9525"/>
        </c:spPr>
        <c:crossAx val="360661968"/>
        <c:crosses val="autoZero"/>
        <c:crossBetween val="midCat"/>
        <c:majorUnit val="0.5"/>
      </c:valAx>
      <c:valAx>
        <c:axId val="360666672"/>
        <c:scaling>
          <c:orientation val="minMax"/>
        </c:scaling>
        <c:delete val="0"/>
        <c:axPos val="r"/>
        <c:numFmt formatCode="General" sourceLinked="1"/>
        <c:majorTickMark val="out"/>
        <c:minorTickMark val="none"/>
        <c:tickLblPos val="nextTo"/>
        <c:crossAx val="360662360"/>
        <c:crosses val="max"/>
        <c:crossBetween val="between"/>
      </c:valAx>
      <c:dateAx>
        <c:axId val="360662360"/>
        <c:scaling>
          <c:orientation val="minMax"/>
        </c:scaling>
        <c:delete val="1"/>
        <c:axPos val="b"/>
        <c:numFmt formatCode="m/d/yyyy" sourceLinked="1"/>
        <c:majorTickMark val="out"/>
        <c:minorTickMark val="none"/>
        <c:tickLblPos val="none"/>
        <c:crossAx val="360666672"/>
        <c:crosses val="autoZero"/>
        <c:auto val="1"/>
        <c:lblOffset val="100"/>
        <c:baseTimeUnit val="months"/>
      </c:dateAx>
      <c:spPr>
        <a:noFill/>
        <a:ln w="25400">
          <a:noFill/>
        </a:ln>
      </c:spPr>
    </c:plotArea>
    <c:legend>
      <c:legendPos val="r"/>
      <c:layout>
        <c:manualLayout>
          <c:xMode val="edge"/>
          <c:yMode val="edge"/>
          <c:x val="0.8814704798881996"/>
          <c:y val="0.14633670791151107"/>
          <c:w val="0.10865150923931582"/>
          <c:h val="0.52200131606711864"/>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6991997319576001"/>
          <c:h val="0.60242198341239872"/>
        </c:manualLayout>
      </c:layout>
      <c:lineChart>
        <c:grouping val="standard"/>
        <c:varyColors val="0"/>
        <c:ser>
          <c:idx val="0"/>
          <c:order val="0"/>
          <c:tx>
            <c:strRef>
              <c:f>Sheet1!$B$1</c:f>
              <c:strCache>
                <c:ptCount val="1"/>
                <c:pt idx="0">
                  <c:v>Prog</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5BB7-4089-B9E5-F0561025214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5BB7-4089-B9E5-F0561025214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5BB7-4089-B9E5-F0561025214F}"/>
            </c:ext>
          </c:extLst>
        </c:ser>
        <c:dLbls>
          <c:showLegendKey val="0"/>
          <c:showVal val="0"/>
          <c:showCatName val="0"/>
          <c:showSerName val="0"/>
          <c:showPercent val="0"/>
          <c:showBubbleSize val="0"/>
        </c:dLbls>
        <c:marker val="1"/>
        <c:smooth val="0"/>
        <c:axId val="360667064"/>
        <c:axId val="360667848"/>
      </c:lineChart>
      <c:lineChart>
        <c:grouping val="standard"/>
        <c:varyColors val="0"/>
        <c:ser>
          <c:idx val="3"/>
          <c:order val="3"/>
          <c:tx>
            <c:strRef>
              <c:f>Sheet1!$E$1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76388</c:v>
                </c:pt>
                <c:pt idx="1">
                  <c:v>76404</c:v>
                </c:pt>
                <c:pt idx="2">
                  <c:v>76431</c:v>
                </c:pt>
                <c:pt idx="3">
                  <c:v>77996</c:v>
                </c:pt>
                <c:pt idx="4">
                  <c:v>79650</c:v>
                </c:pt>
                <c:pt idx="5">
                  <c:v>81828</c:v>
                </c:pt>
                <c:pt idx="6">
                  <c:v>81828</c:v>
                </c:pt>
              </c:numCache>
            </c:numRef>
          </c:val>
          <c:smooth val="0"/>
          <c:extLst>
            <c:ext xmlns:c16="http://schemas.microsoft.com/office/drawing/2014/chart" uri="{C3380CC4-5D6E-409C-BE32-E72D297353CC}">
              <c16:uniqueId val="{00000003-5BB7-4089-B9E5-F0561025214F}"/>
            </c:ext>
          </c:extLst>
        </c:ser>
        <c:dLbls>
          <c:showLegendKey val="0"/>
          <c:showVal val="0"/>
          <c:showCatName val="0"/>
          <c:showSerName val="0"/>
          <c:showPercent val="0"/>
          <c:showBubbleSize val="0"/>
        </c:dLbls>
        <c:marker val="1"/>
        <c:smooth val="0"/>
        <c:axId val="360664712"/>
        <c:axId val="360663536"/>
      </c:lineChart>
      <c:catAx>
        <c:axId val="360667064"/>
        <c:scaling>
          <c:orientation val="minMax"/>
        </c:scaling>
        <c:delete val="0"/>
        <c:axPos val="b"/>
        <c:numFmt formatCode="m/d/yyyy" sourceLinked="1"/>
        <c:majorTickMark val="out"/>
        <c:minorTickMark val="none"/>
        <c:tickLblPos val="nextTo"/>
        <c:crossAx val="360667848"/>
        <c:crosses val="autoZero"/>
        <c:auto val="0"/>
        <c:lblAlgn val="ctr"/>
        <c:lblOffset val="100"/>
        <c:noMultiLvlLbl val="1"/>
      </c:catAx>
      <c:valAx>
        <c:axId val="360667848"/>
        <c:scaling>
          <c:orientation val="minMax"/>
          <c:max val="4"/>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60667064"/>
        <c:crosses val="autoZero"/>
        <c:crossBetween val="midCat"/>
        <c:majorUnit val="0.5"/>
      </c:valAx>
      <c:valAx>
        <c:axId val="360663536"/>
        <c:scaling>
          <c:orientation val="minMax"/>
        </c:scaling>
        <c:delete val="0"/>
        <c:axPos val="r"/>
        <c:numFmt formatCode="General" sourceLinked="1"/>
        <c:majorTickMark val="out"/>
        <c:minorTickMark val="none"/>
        <c:tickLblPos val="nextTo"/>
        <c:crossAx val="360664712"/>
        <c:crosses val="max"/>
        <c:crossBetween val="between"/>
      </c:valAx>
      <c:dateAx>
        <c:axId val="360664712"/>
        <c:scaling>
          <c:orientation val="minMax"/>
        </c:scaling>
        <c:delete val="1"/>
        <c:axPos val="b"/>
        <c:numFmt formatCode="m/d/yyyy" sourceLinked="1"/>
        <c:majorTickMark val="out"/>
        <c:minorTickMark val="none"/>
        <c:tickLblPos val="none"/>
        <c:crossAx val="360663536"/>
        <c:crosses val="autoZero"/>
        <c:auto val="1"/>
        <c:lblOffset val="100"/>
        <c:baseTimeUnit val="months"/>
      </c:dateAx>
    </c:plotArea>
    <c:legend>
      <c:legendPos val="r"/>
      <c:layout>
        <c:manualLayout>
          <c:xMode val="edge"/>
          <c:yMode val="edge"/>
          <c:x val="0.90143160807191636"/>
          <c:y val="0.2212100214745884"/>
          <c:w val="9.1553899249591245E-2"/>
          <c:h val="0.32665116522196663"/>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302551437254132E-2"/>
          <c:y val="8.7498611265414819E-2"/>
          <c:w val="0.61678910010806565"/>
          <c:h val="0.59729289338221658"/>
        </c:manualLayout>
      </c:layout>
      <c:barChart>
        <c:barDir val="col"/>
        <c:grouping val="clustered"/>
        <c:varyColors val="0"/>
        <c:ser>
          <c:idx val="0"/>
          <c:order val="0"/>
          <c:tx>
            <c:strRef>
              <c:f>Sheet1!$B$1</c:f>
              <c:strCache>
                <c:ptCount val="1"/>
                <c:pt idx="0">
                  <c:v>Debt removed ($)</c:v>
                </c:pt>
              </c:strCache>
            </c:strRef>
          </c:tx>
          <c:spPr>
            <a:solidFill>
              <a:schemeClr val="accent1"/>
            </a:solidFill>
            <a:ln>
              <a:noFill/>
            </a:ln>
            <a:effectLst/>
          </c:spPr>
          <c:invertIfNegative val="0"/>
          <c:cat>
            <c:numRef>
              <c:f>Sheet1!$A$2:$A$5</c:f>
              <c:numCache>
                <c:formatCode>m/d/yyyy</c:formatCode>
                <c:ptCount val="4"/>
                <c:pt idx="0">
                  <c:v>40787</c:v>
                </c:pt>
                <c:pt idx="1">
                  <c:v>40878</c:v>
                </c:pt>
                <c:pt idx="2">
                  <c:v>40969</c:v>
                </c:pt>
                <c:pt idx="3">
                  <c:v>41244</c:v>
                </c:pt>
              </c:numCache>
            </c:numRef>
          </c:cat>
          <c:val>
            <c:numRef>
              <c:f>Sheet1!$B$2:$B$5</c:f>
              <c:numCache>
                <c:formatCode>#,##0</c:formatCode>
                <c:ptCount val="4"/>
                <c:pt idx="0">
                  <c:v>-2100</c:v>
                </c:pt>
                <c:pt idx="1">
                  <c:v>-600</c:v>
                </c:pt>
                <c:pt idx="2">
                  <c:v>-1800</c:v>
                </c:pt>
                <c:pt idx="3">
                  <c:v>-1200</c:v>
                </c:pt>
              </c:numCache>
            </c:numRef>
          </c:val>
          <c:extLst>
            <c:ext xmlns:c16="http://schemas.microsoft.com/office/drawing/2014/chart" uri="{C3380CC4-5D6E-409C-BE32-E72D297353CC}">
              <c16:uniqueId val="{00000000-FA0C-4B69-A1C3-EB94E12FBB66}"/>
            </c:ext>
          </c:extLst>
        </c:ser>
        <c:ser>
          <c:idx val="1"/>
          <c:order val="1"/>
          <c:tx>
            <c:strRef>
              <c:f>Sheet1!$C$1</c:f>
              <c:strCache>
                <c:ptCount val="1"/>
                <c:pt idx="0">
                  <c:v>Debt added ($)</c:v>
                </c:pt>
              </c:strCache>
            </c:strRef>
          </c:tx>
          <c:spPr>
            <a:solidFill>
              <a:schemeClr val="accent2"/>
            </a:solidFill>
            <a:ln>
              <a:noFill/>
            </a:ln>
            <a:effectLst/>
          </c:spPr>
          <c:invertIfNegative val="0"/>
          <c:cat>
            <c:numRef>
              <c:f>Sheet1!$A$2:$A$5</c:f>
              <c:numCache>
                <c:formatCode>m/d/yyyy</c:formatCode>
                <c:ptCount val="4"/>
                <c:pt idx="0">
                  <c:v>40787</c:v>
                </c:pt>
                <c:pt idx="1">
                  <c:v>40878</c:v>
                </c:pt>
                <c:pt idx="2">
                  <c:v>40969</c:v>
                </c:pt>
                <c:pt idx="3">
                  <c:v>41244</c:v>
                </c:pt>
              </c:numCache>
            </c:numRef>
          </c:cat>
          <c:val>
            <c:numRef>
              <c:f>Sheet1!$C$2:$C$5</c:f>
              <c:numCache>
                <c:formatCode>#,##0</c:formatCode>
                <c:ptCount val="4"/>
                <c:pt idx="0">
                  <c:v>2800</c:v>
                </c:pt>
                <c:pt idx="1">
                  <c:v>3200</c:v>
                </c:pt>
                <c:pt idx="2">
                  <c:v>2300</c:v>
                </c:pt>
                <c:pt idx="3">
                  <c:v>1300</c:v>
                </c:pt>
              </c:numCache>
            </c:numRef>
          </c:val>
          <c:extLst>
            <c:ext xmlns:c16="http://schemas.microsoft.com/office/drawing/2014/chart" uri="{C3380CC4-5D6E-409C-BE32-E72D297353CC}">
              <c16:uniqueId val="{00000001-FA0C-4B69-A1C3-EB94E12FBB66}"/>
            </c:ext>
          </c:extLst>
        </c:ser>
        <c:dLbls>
          <c:showLegendKey val="0"/>
          <c:showVal val="0"/>
          <c:showCatName val="0"/>
          <c:showSerName val="0"/>
          <c:showPercent val="0"/>
          <c:showBubbleSize val="0"/>
        </c:dLbls>
        <c:gapWidth val="150"/>
        <c:overlap val="100"/>
        <c:axId val="299492024"/>
        <c:axId val="299486144"/>
      </c:barChart>
      <c:lineChart>
        <c:grouping val="standard"/>
        <c:varyColors val="0"/>
        <c:ser>
          <c:idx val="2"/>
          <c:order val="2"/>
          <c:tx>
            <c:strRef>
              <c:f>Sheet1!$D$1</c:f>
              <c:strCache>
                <c:ptCount val="1"/>
                <c:pt idx="0">
                  <c:v>Debt ($)</c:v>
                </c:pt>
              </c:strCache>
            </c:strRef>
          </c:tx>
          <c:spPr>
            <a:ln w="19050" cap="rnd" cmpd="sng" algn="ctr">
              <a:solidFill>
                <a:schemeClr val="accent3"/>
              </a:solidFill>
              <a:prstDash val="solid"/>
              <a:round/>
            </a:ln>
            <a:effectLst/>
          </c:spPr>
          <c:marker>
            <c:symbol val="none"/>
          </c:marker>
          <c:cat>
            <c:numRef>
              <c:f>Sheet1!$A$2:$A$5</c:f>
              <c:numCache>
                <c:formatCode>m/d/yyyy</c:formatCode>
                <c:ptCount val="4"/>
                <c:pt idx="0">
                  <c:v>40787</c:v>
                </c:pt>
                <c:pt idx="1">
                  <c:v>40878</c:v>
                </c:pt>
                <c:pt idx="2">
                  <c:v>40969</c:v>
                </c:pt>
                <c:pt idx="3">
                  <c:v>41244</c:v>
                </c:pt>
              </c:numCache>
            </c:numRef>
          </c:cat>
          <c:val>
            <c:numRef>
              <c:f>Sheet1!$D$2:$D$5</c:f>
              <c:numCache>
                <c:formatCode>#,##0</c:formatCode>
                <c:ptCount val="4"/>
                <c:pt idx="0">
                  <c:v>470000</c:v>
                </c:pt>
                <c:pt idx="1">
                  <c:v>480000</c:v>
                </c:pt>
                <c:pt idx="2">
                  <c:v>490000</c:v>
                </c:pt>
                <c:pt idx="3">
                  <c:v>480000</c:v>
                </c:pt>
              </c:numCache>
            </c:numRef>
          </c:val>
          <c:smooth val="0"/>
          <c:extLst>
            <c:ext xmlns:c16="http://schemas.microsoft.com/office/drawing/2014/chart" uri="{C3380CC4-5D6E-409C-BE32-E72D297353CC}">
              <c16:uniqueId val="{00000002-FA0C-4B69-A1C3-EB94E12FBB66}"/>
            </c:ext>
          </c:extLst>
        </c:ser>
        <c:dLbls>
          <c:showLegendKey val="0"/>
          <c:showVal val="0"/>
          <c:showCatName val="0"/>
          <c:showSerName val="0"/>
          <c:showPercent val="0"/>
          <c:showBubbleSize val="0"/>
        </c:dLbls>
        <c:marker val="1"/>
        <c:smooth val="0"/>
        <c:axId val="299489280"/>
        <c:axId val="299484576"/>
      </c:lineChart>
      <c:catAx>
        <c:axId val="299492024"/>
        <c:scaling>
          <c:orientation val="minMax"/>
        </c:scaling>
        <c:delete val="0"/>
        <c:axPos val="b"/>
        <c:numFmt formatCode="m/d/yyyy" sourceLinked="1"/>
        <c:majorTickMark val="out"/>
        <c:minorTickMark val="none"/>
        <c:tickLblPos val="low"/>
        <c:spPr>
          <a:noFill/>
          <a:ln w="12700" cap="flat" cmpd="sng" algn="ctr">
            <a:solidFill>
              <a:prstClr val="white">
                <a:lumMod val="50000"/>
              </a:prst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86144"/>
        <c:crosses val="autoZero"/>
        <c:auto val="0"/>
        <c:lblAlgn val="ctr"/>
        <c:lblOffset val="100"/>
        <c:noMultiLvlLbl val="1"/>
      </c:catAx>
      <c:valAx>
        <c:axId val="299486144"/>
        <c:scaling>
          <c:orientation val="minMax"/>
        </c:scaling>
        <c:delete val="0"/>
        <c:axPos val="l"/>
        <c:majorGridlines>
          <c:spPr>
            <a:ln w="6350" cap="flat" cmpd="sng" algn="ctr">
              <a:solidFill>
                <a:schemeClr val="tx1">
                  <a:tint val="75000"/>
                </a:schemeClr>
              </a:solidFill>
              <a:prstDash val="solid"/>
              <a:round/>
            </a:ln>
            <a:effectLst/>
          </c:spPr>
        </c:majorGridlines>
        <c:numFmt formatCode="#,##0" sourceLinked="1"/>
        <c:majorTickMark val="cross"/>
        <c:minorTickMark val="none"/>
        <c:tickLblPos val="nextTo"/>
        <c:spPr>
          <a:noFill/>
          <a:ln w="6350" cap="flat" cmpd="sng" algn="ctr">
            <a:solidFill>
              <a:prstClr val="white">
                <a:lumMod val="50000"/>
              </a:prst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2024"/>
        <c:crosses val="autoZero"/>
        <c:crossBetween val="between"/>
      </c:valAx>
      <c:valAx>
        <c:axId val="299484576"/>
        <c:scaling>
          <c:orientation val="minMax"/>
          <c:min val="0"/>
        </c:scaling>
        <c:delete val="0"/>
        <c:axPos val="r"/>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89280"/>
        <c:crosses val="max"/>
        <c:crossBetween val="between"/>
      </c:valAx>
      <c:dateAx>
        <c:axId val="299489280"/>
        <c:scaling>
          <c:orientation val="minMax"/>
        </c:scaling>
        <c:delete val="1"/>
        <c:axPos val="b"/>
        <c:numFmt formatCode="m/d/yyyy" sourceLinked="1"/>
        <c:majorTickMark val="out"/>
        <c:minorTickMark val="none"/>
        <c:tickLblPos val="none"/>
        <c:crossAx val="299484576"/>
        <c:crosses val="autoZero"/>
        <c:auto val="1"/>
        <c:lblOffset val="100"/>
        <c:baseTimeUnit val="months"/>
        <c:majorUnit val="1"/>
        <c:minorUnit val="1"/>
      </c:dateAx>
      <c:spPr>
        <a:noFill/>
        <a:ln>
          <a:noFill/>
        </a:ln>
        <a:effectLst/>
      </c:spPr>
    </c:plotArea>
    <c:legend>
      <c:legendPos val="r"/>
      <c:layout>
        <c:manualLayout>
          <c:xMode val="edge"/>
          <c:yMode val="edge"/>
          <c:x val="0.78513069797719071"/>
          <c:y val="0.18344284087277346"/>
          <c:w val="0.20907799790262985"/>
          <c:h val="0.31489460360363608"/>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overlay val="0"/>
      <c:spPr>
        <a:noFill/>
        <a:ln>
          <a:noFill/>
        </a:ln>
        <a:effectLst/>
      </c:spPr>
      <c:txPr>
        <a:bodyPr rot="0" spcFirstLastPara="1" vertOverflow="ellipsis" vert="horz" wrap="square" anchor="ctr" anchorCtr="1"/>
        <a:lstStyle/>
        <a:p>
          <a:pPr>
            <a:defRPr sz="960" b="1" i="0" u="none" strike="noStrike" kern="1200" baseline="0">
              <a:solidFill>
                <a:schemeClr val="tx1"/>
              </a:solidFill>
              <a:latin typeface="+mn-lt"/>
              <a:ea typeface="+mn-ea"/>
              <a:cs typeface="+mn-cs"/>
            </a:defRPr>
          </a:pPr>
          <a:endParaRPr lang="en-US"/>
        </a:p>
      </c:txPr>
    </c:title>
    <c:autoTitleDeleted val="0"/>
    <c:plotArea>
      <c:layout>
        <c:manualLayout>
          <c:layoutTarget val="inner"/>
          <c:xMode val="edge"/>
          <c:yMode val="edge"/>
          <c:x val="0.11103203380548671"/>
          <c:y val="8.7498611265414819E-2"/>
          <c:w val="0.69012575298910472"/>
          <c:h val="0.71095310397610145"/>
        </c:manualLayout>
      </c:layout>
      <c:bubbleChart>
        <c:varyColors val="0"/>
        <c:ser>
          <c:idx val="0"/>
          <c:order val="0"/>
          <c:tx>
            <c:strRef>
              <c:f>Sheet1!$C$1</c:f>
              <c:strCache>
                <c:ptCount val="1"/>
                <c:pt idx="0">
                  <c:v>Size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lightRig rig="threePt" dir="t">
                <a:rot lat="0" lon="0" rev="1200000"/>
              </a:lightRig>
            </a:scene3d>
            <a:sp3d/>
          </c:spPr>
          <c:invertIfNegative val="0"/>
          <c:dPt>
            <c:idx val="0"/>
            <c:invertIfNegative val="0"/>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lightRig rig="threePt" dir="t">
                  <a:rot lat="0" lon="0" rev="1200000"/>
                </a:lightRig>
              </a:scene3d>
              <a:sp3d/>
            </c:spPr>
            <c:extLst>
              <c:ext xmlns:c16="http://schemas.microsoft.com/office/drawing/2014/chart" uri="{C3380CC4-5D6E-409C-BE32-E72D297353CC}">
                <c16:uniqueId val="{00000001-A97D-4194-BD54-6156B1F53FA2}"/>
              </c:ext>
            </c:extLst>
          </c:dPt>
          <c:dLbls>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Sheet1!$A$2</c:f>
              <c:numCache>
                <c:formatCode>0.00</c:formatCode>
                <c:ptCount val="1"/>
                <c:pt idx="0">
                  <c:v>2</c:v>
                </c:pt>
              </c:numCache>
            </c:numRef>
          </c:xVal>
          <c:yVal>
            <c:numRef>
              <c:f>Sheet1!$B$2</c:f>
              <c:numCache>
                <c:formatCode>#,##0</c:formatCode>
                <c:ptCount val="1"/>
                <c:pt idx="0">
                  <c:v>40000</c:v>
                </c:pt>
              </c:numCache>
            </c:numRef>
          </c:yVal>
          <c:bubbleSize>
            <c:numRef>
              <c:f>Sheet1!$C$2</c:f>
              <c:numCache>
                <c:formatCode>#,##0</c:formatCode>
                <c:ptCount val="1"/>
                <c:pt idx="0">
                  <c:v>20000</c:v>
                </c:pt>
              </c:numCache>
            </c:numRef>
          </c:bubbleSize>
          <c:bubble3D val="0"/>
          <c:extLst>
            <c:ext xmlns:c16="http://schemas.microsoft.com/office/drawing/2014/chart" uri="{C3380CC4-5D6E-409C-BE32-E72D297353CC}">
              <c16:uniqueId val="{00000002-A97D-4194-BD54-6156B1F53FA2}"/>
            </c:ext>
          </c:extLst>
        </c:ser>
        <c:dLbls>
          <c:showLegendKey val="0"/>
          <c:showVal val="0"/>
          <c:showCatName val="0"/>
          <c:showSerName val="0"/>
          <c:showPercent val="0"/>
          <c:showBubbleSize val="0"/>
        </c:dLbls>
        <c:bubbleScale val="100"/>
        <c:showNegBubbles val="0"/>
        <c:axId val="360666280"/>
        <c:axId val="360661184"/>
      </c:bubbleChart>
      <c:valAx>
        <c:axId val="360666280"/>
        <c:scaling>
          <c:orientation val="minMax"/>
          <c:max val="4"/>
          <c:min val="1"/>
        </c:scaling>
        <c:delete val="0"/>
        <c:axPos val="b"/>
        <c:title>
          <c:tx>
            <c:rich>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r>
                  <a:rPr lang="fr-FR"/>
                  <a:t>Technical Quality Indicator</a:t>
                </a:r>
              </a:p>
            </c:rich>
          </c:tx>
          <c:layout>
            <c:manualLayout>
              <c:xMode val="edge"/>
              <c:yMode val="edge"/>
              <c:x val="0.35103806066779208"/>
              <c:y val="0.90727820365638923"/>
            </c:manualLayout>
          </c:layout>
          <c:overlay val="0"/>
          <c:spPr>
            <a:noFill/>
            <a:ln>
              <a:noFill/>
            </a:ln>
            <a:effectLst/>
          </c:spPr>
          <c:txPr>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title>
        <c:numFmt formatCode="0.0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1184"/>
        <c:crosses val="autoZero"/>
        <c:crossBetween val="midCat"/>
        <c:minorUnit val="0.25"/>
      </c:valAx>
      <c:valAx>
        <c:axId val="360661184"/>
        <c:scaling>
          <c:orientation val="minMax"/>
        </c:scaling>
        <c:delete val="0"/>
        <c:axPos val="l"/>
        <c:title>
          <c:tx>
            <c:rich>
              <a:bodyPr rot="-5400000" spcFirstLastPara="1" vertOverflow="ellipsis" vert="horz" wrap="square" anchor="ctr" anchorCtr="1"/>
              <a:lstStyle/>
              <a:p>
                <a:pPr>
                  <a:defRPr sz="800" b="1" i="0" u="none" strike="noStrike" kern="1200" baseline="0">
                    <a:solidFill>
                      <a:schemeClr val="tx1"/>
                    </a:solidFill>
                    <a:latin typeface="+mn-lt"/>
                    <a:ea typeface="+mn-ea"/>
                    <a:cs typeface="+mn-cs"/>
                  </a:defRPr>
                </a:pPr>
                <a:r>
                  <a:rPr lang="fr-FR"/>
                  <a:t>Technical Debt ($)</a:t>
                </a:r>
              </a:p>
            </c:rich>
          </c:tx>
          <c:layout>
            <c:manualLayout>
              <c:xMode val="edge"/>
              <c:yMode val="edge"/>
              <c:x val="0"/>
              <c:y val="0.29582422940661224"/>
            </c:manualLayout>
          </c:layout>
          <c:overlay val="0"/>
          <c:spPr>
            <a:noFill/>
            <a:ln>
              <a:noFill/>
            </a:ln>
            <a:effectLst/>
          </c:spPr>
          <c:txPr>
            <a:bodyPr rot="-540000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title>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628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lgn="just">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3AD5-49D7-AB2A-24FFA08346D2}"/>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3AD5-49D7-AB2A-24FFA08346D2}"/>
            </c:ext>
          </c:extLst>
        </c:ser>
        <c:dLbls>
          <c:showLegendKey val="0"/>
          <c:showVal val="0"/>
          <c:showCatName val="0"/>
          <c:showSerName val="0"/>
          <c:showPercent val="0"/>
          <c:showBubbleSize val="0"/>
        </c:dLbls>
        <c:smooth val="0"/>
        <c:axId val="360665496"/>
        <c:axId val="358805536"/>
      </c:lineChart>
      <c:catAx>
        <c:axId val="360665496"/>
        <c:scaling>
          <c:orientation val="minMax"/>
        </c:scaling>
        <c:delete val="0"/>
        <c:axPos val="b"/>
        <c:numFmt formatCode="General" sourceLinked="0"/>
        <c:majorTickMark val="out"/>
        <c:minorTickMark val="none"/>
        <c:tickLblPos val="nextTo"/>
        <c:crossAx val="358805536"/>
        <c:crosses val="autoZero"/>
        <c:auto val="1"/>
        <c:lblAlgn val="ctr"/>
        <c:lblOffset val="100"/>
        <c:noMultiLvlLbl val="0"/>
      </c:catAx>
      <c:valAx>
        <c:axId val="358805536"/>
        <c:scaling>
          <c:orientation val="minMax"/>
          <c:min val="0"/>
        </c:scaling>
        <c:delete val="0"/>
        <c:axPos val="l"/>
        <c:majorGridlines/>
        <c:numFmt formatCode="General" sourceLinked="1"/>
        <c:majorTickMark val="out"/>
        <c:minorTickMark val="none"/>
        <c:tickLblPos val="nextTo"/>
        <c:crossAx val="360665496"/>
        <c:crosses val="autoZero"/>
        <c:crossBetween val="midCat"/>
      </c:valAx>
    </c:plotArea>
    <c:legend>
      <c:legendPos val="r"/>
      <c:overlay val="0"/>
    </c:legend>
    <c:plotVisOnly val="1"/>
    <c:dispBlanksAs val="gap"/>
    <c:showDLblsOverMax val="0"/>
  </c:chart>
  <c:txPr>
    <a:bodyPr/>
    <a:lstStyle/>
    <a:p>
      <a:pPr>
        <a:defRPr sz="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EA2F-41A1-8FFB-ADCDF24F00E9}"/>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EA2F-41A1-8FFB-ADCDF24F00E9}"/>
            </c:ext>
          </c:extLst>
        </c:ser>
        <c:dLbls>
          <c:showLegendKey val="0"/>
          <c:showVal val="0"/>
          <c:showCatName val="0"/>
          <c:showSerName val="0"/>
          <c:showPercent val="0"/>
          <c:showBubbleSize val="0"/>
        </c:dLbls>
        <c:smooth val="0"/>
        <c:axId val="359980368"/>
        <c:axId val="359976056"/>
      </c:lineChart>
      <c:catAx>
        <c:axId val="359980368"/>
        <c:scaling>
          <c:orientation val="minMax"/>
        </c:scaling>
        <c:delete val="0"/>
        <c:axPos val="b"/>
        <c:numFmt formatCode="General" sourceLinked="0"/>
        <c:majorTickMark val="out"/>
        <c:minorTickMark val="none"/>
        <c:tickLblPos val="nextTo"/>
        <c:crossAx val="359976056"/>
        <c:crosses val="autoZero"/>
        <c:auto val="1"/>
        <c:lblAlgn val="ctr"/>
        <c:lblOffset val="100"/>
        <c:noMultiLvlLbl val="0"/>
      </c:catAx>
      <c:valAx>
        <c:axId val="359976056"/>
        <c:scaling>
          <c:orientation val="minMax"/>
          <c:min val="0"/>
        </c:scaling>
        <c:delete val="0"/>
        <c:axPos val="l"/>
        <c:majorGridlines/>
        <c:numFmt formatCode="General" sourceLinked="1"/>
        <c:majorTickMark val="out"/>
        <c:minorTickMark val="none"/>
        <c:tickLblPos val="nextTo"/>
        <c:crossAx val="359980368"/>
        <c:crosses val="autoZero"/>
        <c:crossBetween val="midCat"/>
      </c:valAx>
    </c:plotArea>
    <c:legend>
      <c:legendPos val="r"/>
      <c:overlay val="0"/>
    </c:legend>
    <c:plotVisOnly val="1"/>
    <c:dispBlanksAs val="gap"/>
    <c:showDLblsOverMax val="0"/>
  </c:chart>
  <c:txPr>
    <a:bodyPr/>
    <a:lstStyle/>
    <a:p>
      <a:pPr>
        <a:defRPr sz="800"/>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withinLinear" id="15">
  <a:schemeClr val="accent2"/>
</cs:colorStyle>
</file>

<file path=ppt/charts/colors2.xml><?xml version="1.0" encoding="utf-8"?>
<cs:colorStyle xmlns:cs="http://schemas.microsoft.com/office/drawing/2012/chartStyle" xmlns:a="http://schemas.openxmlformats.org/drawingml/2006/main" meth="withinLinear" id="15">
  <a:schemeClr val="accent2"/>
</cs:colorStyle>
</file>

<file path=ppt/charts/colors3.xml><?xml version="1.0" encoding="utf-8"?>
<cs:colorStyle xmlns:cs="http://schemas.microsoft.com/office/drawing/2012/chartStyle" xmlns:a="http://schemas.openxmlformats.org/drawingml/2006/main" meth="withinLinear" id="15">
  <a:schemeClr val="accent2"/>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withinLinear" id="15">
  <a:schemeClr val="accent2"/>
</cs:colorStyle>
</file>

<file path=ppt/charts/colors6.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126">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3">
      <a:schemeClr val="dk1"/>
    </cs:effectRef>
    <cs:fontRef idx="minor">
      <a:schemeClr val="tx1"/>
    </cs:fontRef>
  </cs:dataPoint>
  <cs:dataPoint3D>
    <cs:lnRef idx="0"/>
    <cs:fillRef idx="3">
      <cs:styleClr val="auto"/>
    </cs:fillRef>
    <cs:effectRef idx="3">
      <a:schemeClr val="dk1"/>
    </cs:effectRef>
    <cs:fontRef idx="minor">
      <a:schemeClr val="tx1"/>
    </cs:fontRef>
  </cs:dataPoint3D>
  <cs:dataPointLine>
    <cs:lnRef idx="1">
      <cs:styleClr val="auto"/>
    </cs:lnRef>
    <cs:lineWidthScale>7</cs:lineWidthScale>
    <cs:fillRef idx="0"/>
    <cs:effectRef idx="0"/>
    <cs:fontRef idx="minor">
      <a:schemeClr val="tx1"/>
    </cs:fontRef>
    <cs:spPr>
      <a:ln cap="rnd">
        <a:round/>
      </a:ln>
    </cs:spPr>
  </cs:dataPointLine>
  <cs:dataPointMarker>
    <cs:lnRef idx="1">
      <cs:styleClr val="auto"/>
    </cs:lnRef>
    <cs:fillRef idx="3">
      <cs:styleClr val="auto"/>
    </cs:fillRef>
    <cs:effectRef idx="3">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a:schemeClr val="dk1">
        <a:tint val="95000"/>
      </a:schemeClr>
    </cs:fillRef>
    <cs:effectRef idx="3">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a:schemeClr val="dk1">
        <a:tint val="5000"/>
      </a:schemeClr>
    </cs:fillRef>
    <cs:effectRef idx="3">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93F0280-73A8-4D0E-AE4A-F7BA00132B6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2619D10-BACB-4DC6-8266-08198C55FD3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662845F-21F6-4531-A304-559DC661811C}" type="datetimeFigureOut">
              <a:rPr lang="en-US" smtClean="0"/>
              <a:t>12/3/2019</a:t>
            </a:fld>
            <a:endParaRPr lang="en-US"/>
          </a:p>
        </p:txBody>
      </p:sp>
      <p:sp>
        <p:nvSpPr>
          <p:cNvPr id="4" name="Footer Placeholder 3">
            <a:extLst>
              <a:ext uri="{FF2B5EF4-FFF2-40B4-BE49-F238E27FC236}">
                <a16:creationId xmlns:a16="http://schemas.microsoft.com/office/drawing/2014/main" id="{C4182E07-4672-464B-8D21-624F65F274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5B60D3B-3403-4DFF-B5D5-3E848A81D8D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5823D1D-50ED-42A0-B153-5A24BEF249FF}" type="slidenum">
              <a:rPr lang="en-US" smtClean="0"/>
              <a:t>‹#›</a:t>
            </a:fld>
            <a:endParaRPr lang="en-US"/>
          </a:p>
        </p:txBody>
      </p:sp>
    </p:spTree>
    <p:extLst>
      <p:ext uri="{BB962C8B-B14F-4D97-AF65-F5344CB8AC3E}">
        <p14:creationId xmlns:p14="http://schemas.microsoft.com/office/powerpoint/2010/main" val="9806428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7CF963-E58D-FC4D-BA9E-60A980752DC6}" type="datetimeFigureOut">
              <a:rPr lang="en-US" smtClean="0"/>
              <a:t>12/3/2019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3DE286-B060-1443-B64D-5D3E5B39C639}" type="slidenum">
              <a:rPr lang="en-US" smtClean="0"/>
              <a:t>‹#›</a:t>
            </a:fld>
            <a:endParaRPr lang="en-US"/>
          </a:p>
        </p:txBody>
      </p:sp>
    </p:spTree>
    <p:extLst>
      <p:ext uri="{BB962C8B-B14F-4D97-AF65-F5344CB8AC3E}">
        <p14:creationId xmlns:p14="http://schemas.microsoft.com/office/powerpoint/2010/main" val="389498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DE286-B060-1443-B64D-5D3E5B39C639}" type="slidenum">
              <a:rPr lang="en-US" smtClean="0"/>
              <a:t>1</a:t>
            </a:fld>
            <a:endParaRPr lang="en-US"/>
          </a:p>
        </p:txBody>
      </p:sp>
    </p:spTree>
    <p:extLst>
      <p:ext uri="{BB962C8B-B14F-4D97-AF65-F5344CB8AC3E}">
        <p14:creationId xmlns:p14="http://schemas.microsoft.com/office/powerpoint/2010/main" val="3010906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836C7F0-1843-4F1A-8814-7FA6560D8D6B}" type="slidenum">
              <a:rPr lang="fr-FR" smtClean="0"/>
              <a:t>62</a:t>
            </a:fld>
            <a:endParaRPr lang="fr-FR"/>
          </a:p>
        </p:txBody>
      </p:sp>
    </p:spTree>
    <p:extLst>
      <p:ext uri="{BB962C8B-B14F-4D97-AF65-F5344CB8AC3E}">
        <p14:creationId xmlns:p14="http://schemas.microsoft.com/office/powerpoint/2010/main" val="42682108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11.jpe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Dev team">
    <p:spTree>
      <p:nvGrpSpPr>
        <p:cNvPr id="1" name=""/>
        <p:cNvGrpSpPr/>
        <p:nvPr/>
      </p:nvGrpSpPr>
      <p:grpSpPr>
        <a:xfrm>
          <a:off x="0" y="0"/>
          <a:ext cx="0" cy="0"/>
          <a:chOff x="0" y="0"/>
          <a:chExt cx="0" cy="0"/>
        </a:xfrm>
      </p:grpSpPr>
      <p:pic>
        <p:nvPicPr>
          <p:cNvPr id="11" name="Picture 10" descr="A group of people looking at a computer&#10;&#10;Description generated with high confidence">
            <a:extLst>
              <a:ext uri="{FF2B5EF4-FFF2-40B4-BE49-F238E27FC236}">
                <a16:creationId xmlns:a16="http://schemas.microsoft.com/office/drawing/2014/main" id="{8C9A953A-3019-402C-AC2A-CD61DD0EA41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12192001" cy="5298113"/>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298112"/>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lang="en-US" sz="4400" b="0" kern="1200" dirty="0">
                <a:solidFill>
                  <a:schemeClr val="bg1"/>
                </a:solidFill>
                <a:latin typeface="Gotham Book" pitchFamily="50" charset="0"/>
                <a:ea typeface="+mn-ea"/>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A222421C-63E8-4147-95D2-04AD75E6EB6B}"/>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C861C67D-2B19-42F2-9286-75912967EBE2}"/>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C3A30DB9-BAE1-4111-B7FC-3F062DFEE6E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725926404"/>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3 with logo">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39C0825-2C66-4FEE-BEC5-84D120E66776}"/>
              </a:ext>
            </a:extLst>
          </p:cNvPr>
          <p:cNvPicPr>
            <a:picLocks noChangeAspect="1"/>
          </p:cNvPicPr>
          <p:nvPr userDrawn="1"/>
        </p:nvPicPr>
        <p:blipFill>
          <a:blip r:embed="rId2"/>
          <a:stretch>
            <a:fillRect/>
          </a:stretch>
        </p:blipFill>
        <p:spPr>
          <a:xfrm>
            <a:off x="9500235" y="332861"/>
            <a:ext cx="2103120" cy="252375"/>
          </a:xfrm>
          <a:prstGeom prst="rect">
            <a:avLst/>
          </a:prstGeom>
        </p:spPr>
      </p:pic>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1734500679"/>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3">
    <p:spTree>
      <p:nvGrpSpPr>
        <p:cNvPr id="1" name=""/>
        <p:cNvGrpSpPr/>
        <p:nvPr/>
      </p:nvGrpSpPr>
      <p:grpSpPr>
        <a:xfrm>
          <a:off x="0" y="0"/>
          <a:ext cx="0" cy="0"/>
          <a:chOff x="0" y="0"/>
          <a:chExt cx="0" cy="0"/>
        </a:xfrm>
      </p:grpSpPr>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829714056"/>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
    <p:spTree>
      <p:nvGrpSpPr>
        <p:cNvPr id="1" name=""/>
        <p:cNvGrpSpPr/>
        <p:nvPr/>
      </p:nvGrpSpPr>
      <p:grpSpPr>
        <a:xfrm>
          <a:off x="0" y="0"/>
          <a:ext cx="0" cy="0"/>
          <a:chOff x="0" y="0"/>
          <a:chExt cx="0" cy="0"/>
        </a:xfrm>
      </p:grpSpPr>
      <p:sp>
        <p:nvSpPr>
          <p:cNvPr id="9" name="Rectangle 8"/>
          <p:cNvSpPr/>
          <p:nvPr userDrawn="1"/>
        </p:nvSpPr>
        <p:spPr>
          <a:xfrm flipV="1">
            <a:off x="0" y="0"/>
            <a:ext cx="6096000"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5411666"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68989126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 with arrow">
    <p:spTree>
      <p:nvGrpSpPr>
        <p:cNvPr id="1" name=""/>
        <p:cNvGrpSpPr/>
        <p:nvPr/>
      </p:nvGrpSpPr>
      <p:grpSpPr>
        <a:xfrm>
          <a:off x="0" y="0"/>
          <a:ext cx="0" cy="0"/>
          <a:chOff x="0" y="0"/>
          <a:chExt cx="0" cy="0"/>
        </a:xfrm>
      </p:grpSpPr>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
        <p:nvSpPr>
          <p:cNvPr id="3" name="Right Triangle 2">
            <a:extLst>
              <a:ext uri="{FF2B5EF4-FFF2-40B4-BE49-F238E27FC236}">
                <a16:creationId xmlns:a16="http://schemas.microsoft.com/office/drawing/2014/main" id="{A8778185-0A3D-4965-86CA-B929653B0169}"/>
              </a:ext>
            </a:extLst>
          </p:cNvPr>
          <p:cNvSpPr/>
          <p:nvPr userDrawn="1"/>
        </p:nvSpPr>
        <p:spPr>
          <a:xfrm>
            <a:off x="4756637" y="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D763A928-E3DF-47BD-A8F3-CF87F8571F52}"/>
              </a:ext>
            </a:extLst>
          </p:cNvPr>
          <p:cNvSpPr/>
          <p:nvPr userDrawn="1"/>
        </p:nvSpPr>
        <p:spPr>
          <a:xfrm flipV="1">
            <a:off x="4756637" y="342900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9340451"/>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5 with arrow">
    <p:spTree>
      <p:nvGrpSpPr>
        <p:cNvPr id="1" name=""/>
        <p:cNvGrpSpPr/>
        <p:nvPr/>
      </p:nvGrpSpPr>
      <p:grpSpPr>
        <a:xfrm>
          <a:off x="0" y="0"/>
          <a:ext cx="0" cy="0"/>
          <a:chOff x="0" y="0"/>
          <a:chExt cx="0" cy="0"/>
        </a:xfrm>
      </p:grpSpPr>
      <p:sp>
        <p:nvSpPr>
          <p:cNvPr id="3" name="Right Triangle 2">
            <a:extLst>
              <a:ext uri="{FF2B5EF4-FFF2-40B4-BE49-F238E27FC236}">
                <a16:creationId xmlns:a16="http://schemas.microsoft.com/office/drawing/2014/main" id="{A8778185-0A3D-4965-86CA-B929653B0169}"/>
              </a:ext>
            </a:extLst>
          </p:cNvPr>
          <p:cNvSpPr/>
          <p:nvPr userDrawn="1"/>
        </p:nvSpPr>
        <p:spPr>
          <a:xfrm>
            <a:off x="3253154" y="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D763A928-E3DF-47BD-A8F3-CF87F8571F52}"/>
              </a:ext>
            </a:extLst>
          </p:cNvPr>
          <p:cNvSpPr/>
          <p:nvPr userDrawn="1"/>
        </p:nvSpPr>
        <p:spPr>
          <a:xfrm flipV="1">
            <a:off x="3253154" y="342900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flipV="1">
            <a:off x="0" y="0"/>
            <a:ext cx="3253154"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3152043"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858546793"/>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 Finding for dev team">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
        <p:nvSpPr>
          <p:cNvPr id="17" name="Rounded Rectangle 6">
            <a:extLst>
              <a:ext uri="{FF2B5EF4-FFF2-40B4-BE49-F238E27FC236}">
                <a16:creationId xmlns:a16="http://schemas.microsoft.com/office/drawing/2014/main" id="{14D29999-1D8E-4D8F-931C-60C5188F1501}"/>
              </a:ext>
            </a:extLst>
          </p:cNvPr>
          <p:cNvSpPr/>
          <p:nvPr userDrawn="1"/>
        </p:nvSpPr>
        <p:spPr bwMode="auto">
          <a:xfrm>
            <a:off x="609600" y="1155329"/>
            <a:ext cx="11064077" cy="1016786"/>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a:spcBef>
                <a:spcPts val="300"/>
              </a:spcBef>
              <a:spcAft>
                <a:spcPts val="400"/>
              </a:spcAft>
              <a:buClr>
                <a:schemeClr val="accent5">
                  <a:lumMod val="50000"/>
                </a:schemeClr>
              </a:buClr>
              <a:buFont typeface="Webdings" pitchFamily="18" charset="2"/>
              <a:buNone/>
            </a:pPr>
            <a:r>
              <a:rPr lang="fr-FR" sz="1400" b="1" dirty="0">
                <a:solidFill>
                  <a:srgbClr val="000000">
                    <a:lumMod val="65000"/>
                    <a:lumOff val="35000"/>
                  </a:srgbClr>
                </a:solidFill>
                <a:cs typeface="Arial" pitchFamily="34" charset="0"/>
              </a:rPr>
              <a:t>Observation:</a:t>
            </a:r>
          </a:p>
          <a:p>
            <a:pPr>
              <a:spcBef>
                <a:spcPts val="300"/>
              </a:spcBef>
              <a:spcAft>
                <a:spcPts val="400"/>
              </a:spcAft>
              <a:buClr>
                <a:schemeClr val="accent5">
                  <a:lumMod val="50000"/>
                </a:schemeClr>
              </a:buClr>
              <a:buFont typeface="Webdings" pitchFamily="18" charset="2"/>
              <a:buNone/>
            </a:pPr>
            <a:r>
              <a:rPr lang="en-US" sz="1200" dirty="0">
                <a:solidFill>
                  <a:srgbClr val="000000">
                    <a:lumMod val="65000"/>
                    <a:lumOff val="35000"/>
                  </a:srgbClr>
                </a:solidFill>
                <a:cs typeface="Arial" pitchFamily="34" charset="0"/>
              </a:rPr>
              <a:t>In xxx, 7 utility classes do not declare a private constructor. Utility classes are not meant to be instantiated because all the functionalities they provide are accessible without instantiation. A private constructor locks the instantiation mechanism and protects the utility class against misuse.</a:t>
            </a:r>
            <a:endParaRPr lang="fr-FR" sz="1200" dirty="0">
              <a:solidFill>
                <a:srgbClr val="000000">
                  <a:lumMod val="65000"/>
                  <a:lumOff val="35000"/>
                </a:srgbClr>
              </a:solidFill>
              <a:cs typeface="Arial" pitchFamily="34" charset="0"/>
            </a:endParaRPr>
          </a:p>
          <a:p>
            <a:pPr>
              <a:spcBef>
                <a:spcPts val="300"/>
              </a:spcBef>
              <a:spcAft>
                <a:spcPts val="400"/>
              </a:spcAft>
              <a:buClr>
                <a:schemeClr val="accent5">
                  <a:lumMod val="50000"/>
                </a:schemeClr>
              </a:buClr>
              <a:buFont typeface="Webdings" pitchFamily="18" charset="2"/>
              <a:buNone/>
            </a:pPr>
            <a:endParaRPr lang="fr-FR" sz="1800" dirty="0" err="1">
              <a:solidFill>
                <a:schemeClr val="tx2">
                  <a:lumMod val="65000"/>
                  <a:lumOff val="35000"/>
                </a:schemeClr>
              </a:solidFill>
              <a:cs typeface="Arial" pitchFamily="34" charset="0"/>
            </a:endParaRPr>
          </a:p>
        </p:txBody>
      </p:sp>
      <p:sp>
        <p:nvSpPr>
          <p:cNvPr id="19" name="Rounded Rectangle 7">
            <a:extLst>
              <a:ext uri="{FF2B5EF4-FFF2-40B4-BE49-F238E27FC236}">
                <a16:creationId xmlns:a16="http://schemas.microsoft.com/office/drawing/2014/main" id="{356F8FBC-A967-479A-A2C2-6F82B7055647}"/>
              </a:ext>
            </a:extLst>
          </p:cNvPr>
          <p:cNvSpPr/>
          <p:nvPr userDrawn="1"/>
        </p:nvSpPr>
        <p:spPr bwMode="auto">
          <a:xfrm>
            <a:off x="616442" y="2318894"/>
            <a:ext cx="3384058" cy="1928600"/>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lvl="0">
              <a:spcBef>
                <a:spcPts val="300"/>
              </a:spcBef>
              <a:spcAft>
                <a:spcPts val="400"/>
              </a:spcAft>
              <a:buClr>
                <a:srgbClr val="12223A">
                  <a:lumMod val="50000"/>
                </a:srgbClr>
              </a:buClr>
            </a:pPr>
            <a:r>
              <a:rPr lang="en-US" sz="1400" b="1" dirty="0">
                <a:solidFill>
                  <a:srgbClr val="000000">
                    <a:lumMod val="65000"/>
                    <a:lumOff val="35000"/>
                  </a:srgbClr>
                </a:solidFill>
                <a:cs typeface="Arial" pitchFamily="34" charset="0"/>
              </a:rPr>
              <a:t>Recommendation</a:t>
            </a:r>
            <a:r>
              <a:rPr lang="fr-FR" sz="1400" b="1" dirty="0">
                <a:solidFill>
                  <a:srgbClr val="000000">
                    <a:lumMod val="65000"/>
                    <a:lumOff val="35000"/>
                  </a:srgbClr>
                </a:solidFill>
                <a:cs typeface="Arial" pitchFamily="34" charset="0"/>
              </a:rPr>
              <a:t>:</a:t>
            </a:r>
          </a:p>
          <a:p>
            <a:pPr>
              <a:spcBef>
                <a:spcPts val="300"/>
              </a:spcBef>
              <a:spcAft>
                <a:spcPts val="400"/>
              </a:spcAft>
              <a:buClr>
                <a:srgbClr val="12223A">
                  <a:lumMod val="50000"/>
                </a:srgbClr>
              </a:buClr>
            </a:pPr>
            <a:r>
              <a:rPr lang="en-US" sz="1200" i="1" u="sng" dirty="0">
                <a:solidFill>
                  <a:srgbClr val="CF7600"/>
                </a:solidFill>
                <a:cs typeface="Arial" pitchFamily="34" charset="0"/>
              </a:rPr>
              <a:t>Quick-win</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provide a private default constructor for utility classes to ensure that the class can’t be instantiated.</a:t>
            </a:r>
          </a:p>
          <a:p>
            <a:pPr>
              <a:spcBef>
                <a:spcPts val="300"/>
              </a:spcBef>
              <a:spcAft>
                <a:spcPts val="400"/>
              </a:spcAft>
              <a:buClr>
                <a:srgbClr val="12223A">
                  <a:lumMod val="50000"/>
                </a:srgbClr>
              </a:buClr>
            </a:pPr>
            <a:r>
              <a:rPr lang="en-US" sz="1200" dirty="0">
                <a:solidFill>
                  <a:srgbClr val="000000">
                    <a:lumMod val="65000"/>
                    <a:lumOff val="35000"/>
                  </a:srgbClr>
                </a:solidFill>
                <a:cs typeface="Arial" pitchFamily="34" charset="0"/>
              </a:rPr>
              <a:t>The scope is small, with only 7 violations, so the time estimate is very low.</a:t>
            </a:r>
          </a:p>
        </p:txBody>
      </p:sp>
      <p:sp>
        <p:nvSpPr>
          <p:cNvPr id="20" name="Rounded Rectangle 8">
            <a:extLst>
              <a:ext uri="{FF2B5EF4-FFF2-40B4-BE49-F238E27FC236}">
                <a16:creationId xmlns:a16="http://schemas.microsoft.com/office/drawing/2014/main" id="{1CD741A7-C74D-4B32-A2B5-570AC1CB6A0F}"/>
              </a:ext>
            </a:extLst>
          </p:cNvPr>
          <p:cNvSpPr/>
          <p:nvPr userDrawn="1"/>
        </p:nvSpPr>
        <p:spPr bwMode="auto">
          <a:xfrm>
            <a:off x="616442" y="4394273"/>
            <a:ext cx="3452475" cy="1779235"/>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lvl="0">
              <a:spcBef>
                <a:spcPts val="300"/>
              </a:spcBef>
              <a:spcAft>
                <a:spcPts val="400"/>
              </a:spcAft>
              <a:buClr>
                <a:srgbClr val="12223A">
                  <a:lumMod val="50000"/>
                </a:srgbClr>
              </a:buClr>
            </a:pPr>
            <a:r>
              <a:rPr lang="fr-FR" sz="1400" b="1" dirty="0">
                <a:solidFill>
                  <a:srgbClr val="000000">
                    <a:lumMod val="65000"/>
                    <a:lumOff val="35000"/>
                  </a:srgbClr>
                </a:solidFill>
                <a:cs typeface="Arial" pitchFamily="34" charset="0"/>
              </a:rPr>
              <a:t>Business Value</a:t>
            </a:r>
            <a:r>
              <a:rPr lang="fr-FR" sz="1600" dirty="0">
                <a:solidFill>
                  <a:srgbClr val="000000">
                    <a:lumMod val="65000"/>
                    <a:lumOff val="35000"/>
                  </a:srgbClr>
                </a:solidFill>
                <a:cs typeface="Arial" pitchFamily="34" charset="0"/>
              </a:rPr>
              <a:t>:</a:t>
            </a:r>
          </a:p>
          <a:p>
            <a:pPr lvl="0">
              <a:spcBef>
                <a:spcPts val="300"/>
              </a:spcBef>
              <a:spcAft>
                <a:spcPts val="400"/>
              </a:spcAft>
              <a:buClr>
                <a:srgbClr val="12223A">
                  <a:lumMod val="50000"/>
                </a:srgbClr>
              </a:buClr>
            </a:pPr>
            <a:r>
              <a:rPr lang="en-US" sz="1200" i="1" u="sng" dirty="0">
                <a:solidFill>
                  <a:srgbClr val="CF7600"/>
                </a:solidFill>
                <a:cs typeface="Arial" pitchFamily="34" charset="0"/>
              </a:rPr>
              <a:t>Efficiency</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unwarranted instantiations would consume memory without adding any functional value.</a:t>
            </a:r>
          </a:p>
          <a:p>
            <a:pPr lvl="0">
              <a:spcBef>
                <a:spcPts val="300"/>
              </a:spcBef>
              <a:spcAft>
                <a:spcPts val="400"/>
              </a:spcAft>
              <a:buClr>
                <a:srgbClr val="12223A">
                  <a:lumMod val="50000"/>
                </a:srgbClr>
              </a:buClr>
            </a:pPr>
            <a:r>
              <a:rPr lang="en-US" sz="1200" i="1" u="sng" dirty="0">
                <a:solidFill>
                  <a:srgbClr val="CF7600"/>
                </a:solidFill>
                <a:cs typeface="Arial" pitchFamily="34" charset="0"/>
              </a:rPr>
              <a:t>Changeability</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unclear boundaries or conventions can hinder reuse of utility classes. </a:t>
            </a:r>
          </a:p>
        </p:txBody>
      </p:sp>
      <p:sp>
        <p:nvSpPr>
          <p:cNvPr id="21" name="Isosceles Triangle 20">
            <a:extLst>
              <a:ext uri="{FF2B5EF4-FFF2-40B4-BE49-F238E27FC236}">
                <a16:creationId xmlns:a16="http://schemas.microsoft.com/office/drawing/2014/main" id="{A60297C8-7C8B-4DE0-A115-BE13FCF20343}"/>
              </a:ext>
            </a:extLst>
          </p:cNvPr>
          <p:cNvSpPr/>
          <p:nvPr userDrawn="1"/>
        </p:nvSpPr>
        <p:spPr bwMode="auto">
          <a:xfrm flipV="1">
            <a:off x="1036036" y="2174011"/>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
        <p:nvSpPr>
          <p:cNvPr id="22" name="Isosceles Triangle 21">
            <a:extLst>
              <a:ext uri="{FF2B5EF4-FFF2-40B4-BE49-F238E27FC236}">
                <a16:creationId xmlns:a16="http://schemas.microsoft.com/office/drawing/2014/main" id="{FB09807F-4CE0-4940-A906-E4B6F1AF5C1E}"/>
              </a:ext>
            </a:extLst>
          </p:cNvPr>
          <p:cNvSpPr/>
          <p:nvPr userDrawn="1"/>
        </p:nvSpPr>
        <p:spPr bwMode="auto">
          <a:xfrm flipV="1">
            <a:off x="1036036" y="4248195"/>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Tree>
    <p:extLst>
      <p:ext uri="{BB962C8B-B14F-4D97-AF65-F5344CB8AC3E}">
        <p14:creationId xmlns:p14="http://schemas.microsoft.com/office/powerpoint/2010/main" val="194855978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 Finding for exec team">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
        <p:nvSpPr>
          <p:cNvPr id="17" name="Rounded Rectangle 6">
            <a:extLst>
              <a:ext uri="{FF2B5EF4-FFF2-40B4-BE49-F238E27FC236}">
                <a16:creationId xmlns:a16="http://schemas.microsoft.com/office/drawing/2014/main" id="{14D29999-1D8E-4D8F-931C-60C5188F1501}"/>
              </a:ext>
            </a:extLst>
          </p:cNvPr>
          <p:cNvSpPr/>
          <p:nvPr userDrawn="1"/>
        </p:nvSpPr>
        <p:spPr bwMode="auto">
          <a:xfrm>
            <a:off x="609600" y="1155329"/>
            <a:ext cx="11064077" cy="1016786"/>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a:spcBef>
                <a:spcPts val="300"/>
              </a:spcBef>
              <a:spcAft>
                <a:spcPts val="400"/>
              </a:spcAft>
              <a:buClr>
                <a:schemeClr val="accent5">
                  <a:lumMod val="50000"/>
                </a:schemeClr>
              </a:buClr>
              <a:buFont typeface="Webdings" pitchFamily="18" charset="2"/>
              <a:buNone/>
            </a:pPr>
            <a:r>
              <a:rPr lang="fr-FR" sz="1400" b="1" dirty="0">
                <a:solidFill>
                  <a:srgbClr val="000000">
                    <a:lumMod val="65000"/>
                    <a:lumOff val="35000"/>
                  </a:srgbClr>
                </a:solidFill>
                <a:cs typeface="Arial" pitchFamily="34" charset="0"/>
              </a:rPr>
              <a:t>Observation:</a:t>
            </a:r>
          </a:p>
          <a:p>
            <a:pPr>
              <a:spcBef>
                <a:spcPts val="300"/>
              </a:spcBef>
              <a:spcAft>
                <a:spcPts val="400"/>
              </a:spcAft>
              <a:buClr>
                <a:schemeClr val="accent5">
                  <a:lumMod val="50000"/>
                </a:schemeClr>
              </a:buClr>
              <a:buFont typeface="Webdings" pitchFamily="18" charset="2"/>
              <a:buNone/>
            </a:pPr>
            <a:r>
              <a:rPr lang="en-US" sz="1200" dirty="0">
                <a:solidFill>
                  <a:srgbClr val="000000">
                    <a:lumMod val="65000"/>
                    <a:lumOff val="35000"/>
                  </a:srgbClr>
                </a:solidFill>
                <a:cs typeface="Arial" pitchFamily="34" charset="0"/>
              </a:rPr>
              <a:t>In xxx, 7 utility classes do not declare a private constructor. Utility classes are not meant to be instantiated because all the functionalities they provide are accessible without instantiation. A private constructor locks the instantiation mechanism and protects the utility class against misuse.</a:t>
            </a:r>
            <a:endParaRPr lang="fr-FR" sz="1200" dirty="0">
              <a:solidFill>
                <a:srgbClr val="000000">
                  <a:lumMod val="65000"/>
                  <a:lumOff val="35000"/>
                </a:srgbClr>
              </a:solidFill>
              <a:cs typeface="Arial" pitchFamily="34" charset="0"/>
            </a:endParaRPr>
          </a:p>
          <a:p>
            <a:pPr>
              <a:spcBef>
                <a:spcPts val="300"/>
              </a:spcBef>
              <a:spcAft>
                <a:spcPts val="400"/>
              </a:spcAft>
              <a:buClr>
                <a:schemeClr val="accent5">
                  <a:lumMod val="50000"/>
                </a:schemeClr>
              </a:buClr>
              <a:buFont typeface="Webdings" pitchFamily="18" charset="2"/>
              <a:buNone/>
            </a:pPr>
            <a:endParaRPr lang="fr-FR" sz="1800" dirty="0" err="1">
              <a:solidFill>
                <a:schemeClr val="tx2">
                  <a:lumMod val="65000"/>
                  <a:lumOff val="35000"/>
                </a:schemeClr>
              </a:solidFill>
              <a:cs typeface="Arial" pitchFamily="34" charset="0"/>
            </a:endParaRPr>
          </a:p>
        </p:txBody>
      </p:sp>
      <p:sp>
        <p:nvSpPr>
          <p:cNvPr id="19" name="Rounded Rectangle 7">
            <a:extLst>
              <a:ext uri="{FF2B5EF4-FFF2-40B4-BE49-F238E27FC236}">
                <a16:creationId xmlns:a16="http://schemas.microsoft.com/office/drawing/2014/main" id="{356F8FBC-A967-479A-A2C2-6F82B7055647}"/>
              </a:ext>
            </a:extLst>
          </p:cNvPr>
          <p:cNvSpPr/>
          <p:nvPr userDrawn="1"/>
        </p:nvSpPr>
        <p:spPr bwMode="auto">
          <a:xfrm>
            <a:off x="616442" y="2318894"/>
            <a:ext cx="3384058" cy="1928600"/>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fr-FR"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Business Value</a:t>
            </a:r>
            <a:r>
              <a:rPr kumimoji="0" lang="fr-FR" sz="16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Efficiency</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unwarranted instantiations would consume memory without adding any functional value.</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Changeability</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unclear boundaries or conventions can hinder reuse of utility classes. </a:t>
            </a:r>
          </a:p>
        </p:txBody>
      </p:sp>
      <p:sp>
        <p:nvSpPr>
          <p:cNvPr id="20" name="Rounded Rectangle 8">
            <a:extLst>
              <a:ext uri="{FF2B5EF4-FFF2-40B4-BE49-F238E27FC236}">
                <a16:creationId xmlns:a16="http://schemas.microsoft.com/office/drawing/2014/main" id="{1CD741A7-C74D-4B32-A2B5-570AC1CB6A0F}"/>
              </a:ext>
            </a:extLst>
          </p:cNvPr>
          <p:cNvSpPr/>
          <p:nvPr userDrawn="1"/>
        </p:nvSpPr>
        <p:spPr bwMode="auto">
          <a:xfrm>
            <a:off x="616442" y="4394273"/>
            <a:ext cx="3452475" cy="1779235"/>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Recommendation</a:t>
            </a:r>
            <a:r>
              <a:rPr kumimoji="0" lang="fr-FR"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Quick-win</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provide a private default constructor for utility classes to ensure that the class can’t be instantiated.</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The scope is small, with only 7 violations, so the time estimate is very low.</a:t>
            </a:r>
          </a:p>
        </p:txBody>
      </p:sp>
      <p:sp>
        <p:nvSpPr>
          <p:cNvPr id="21" name="Isosceles Triangle 20">
            <a:extLst>
              <a:ext uri="{FF2B5EF4-FFF2-40B4-BE49-F238E27FC236}">
                <a16:creationId xmlns:a16="http://schemas.microsoft.com/office/drawing/2014/main" id="{A60297C8-7C8B-4DE0-A115-BE13FCF20343}"/>
              </a:ext>
            </a:extLst>
          </p:cNvPr>
          <p:cNvSpPr/>
          <p:nvPr userDrawn="1"/>
        </p:nvSpPr>
        <p:spPr bwMode="auto">
          <a:xfrm flipV="1">
            <a:off x="1036036" y="2174011"/>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
        <p:nvSpPr>
          <p:cNvPr id="22" name="Isosceles Triangle 21">
            <a:extLst>
              <a:ext uri="{FF2B5EF4-FFF2-40B4-BE49-F238E27FC236}">
                <a16:creationId xmlns:a16="http://schemas.microsoft.com/office/drawing/2014/main" id="{FB09807F-4CE0-4940-A906-E4B6F1AF5C1E}"/>
              </a:ext>
            </a:extLst>
          </p:cNvPr>
          <p:cNvSpPr/>
          <p:nvPr userDrawn="1"/>
        </p:nvSpPr>
        <p:spPr bwMode="auto">
          <a:xfrm flipV="1">
            <a:off x="1036036" y="4248195"/>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Tree>
    <p:extLst>
      <p:ext uri="{BB962C8B-B14F-4D97-AF65-F5344CB8AC3E}">
        <p14:creationId xmlns:p14="http://schemas.microsoft.com/office/powerpoint/2010/main" val="3768597161"/>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433918" y="907126"/>
            <a:ext cx="11338983" cy="183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17336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cSld name="Title Slide">
    <p:bg>
      <p:bgPr>
        <a:solidFill>
          <a:schemeClr val="bg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0" y="0"/>
            <a:ext cx="12192000" cy="6736360"/>
            <a:chOff x="0" y="0"/>
            <a:chExt cx="9144000" cy="6736360"/>
          </a:xfrm>
        </p:grpSpPr>
        <p:grpSp>
          <p:nvGrpSpPr>
            <p:cNvPr id="5" name="Group 4"/>
            <p:cNvGrpSpPr/>
            <p:nvPr userDrawn="1"/>
          </p:nvGrpSpPr>
          <p:grpSpPr>
            <a:xfrm>
              <a:off x="0" y="0"/>
              <a:ext cx="9144000" cy="6736360"/>
              <a:chOff x="0" y="0"/>
              <a:chExt cx="9144000" cy="6736360"/>
            </a:xfrm>
          </p:grpSpPr>
          <p:grpSp>
            <p:nvGrpSpPr>
              <p:cNvPr id="7" name="Group 6"/>
              <p:cNvGrpSpPr/>
              <p:nvPr userDrawn="1"/>
            </p:nvGrpSpPr>
            <p:grpSpPr>
              <a:xfrm>
                <a:off x="0" y="0"/>
                <a:ext cx="9144000" cy="6736360"/>
                <a:chOff x="0" y="0"/>
                <a:chExt cx="9144000" cy="673636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9144000" cy="6736360"/>
                </a:xfrm>
                <a:prstGeom prst="rect">
                  <a:avLst/>
                </a:prstGeom>
              </p:spPr>
            </p:pic>
            <p:sp>
              <p:nvSpPr>
                <p:cNvPr id="10" name="Rectangle 9"/>
                <p:cNvSpPr/>
                <p:nvPr userDrawn="1"/>
              </p:nvSpPr>
              <p:spPr bwMode="auto">
                <a:xfrm>
                  <a:off x="5603846" y="629174"/>
                  <a:ext cx="3254928" cy="763398"/>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grpSp>
          <p:pic>
            <p:nvPicPr>
              <p:cNvPr id="8" name="Picture 7" descr="Cover_Cast_IceBerg_3-JSP9.jpg"/>
              <p:cNvPicPr>
                <a:picLocks noChangeAspect="1"/>
              </p:cNvPicPr>
              <p:nvPr userDrawn="1"/>
            </p:nvPicPr>
            <p:blipFill>
              <a:blip r:embed="rId3" cstate="screen">
                <a:extLst>
                  <a:ext uri="{BEBA8EAE-BF5A-486C-A8C5-ECC9F3942E4B}">
                    <a14:imgProps xmlns:a14="http://schemas.microsoft.com/office/drawing/2010/main">
                      <a14:imgLayer r:embed="rId4">
                        <a14:imgEffect>
                          <a14:sharpenSoften amount="25000"/>
                        </a14:imgEffect>
                      </a14:imgLayer>
                    </a14:imgProps>
                  </a:ext>
                </a:extLst>
              </a:blip>
              <a:srcRect/>
              <a:stretch>
                <a:fillRect/>
              </a:stretch>
            </p:blipFill>
            <p:spPr>
              <a:xfrm>
                <a:off x="0" y="1524000"/>
                <a:ext cx="9144000" cy="3048000"/>
              </a:xfrm>
              <a:prstGeom prst="rect">
                <a:avLst/>
              </a:prstGeom>
            </p:spPr>
          </p:pic>
        </p:grpSp>
        <p:pic>
          <p:nvPicPr>
            <p:cNvPr id="6" name="Picture 5" descr="CAST_grey_100_bl.jpg"/>
            <p:cNvPicPr>
              <a:picLocks noChangeAspect="1"/>
            </p:cNvPicPr>
            <p:nvPr userDrawn="1"/>
          </p:nvPicPr>
          <p:blipFill>
            <a:blip r:embed="rId5" cstate="screen"/>
            <a:stretch>
              <a:fillRect/>
            </a:stretch>
          </p:blipFill>
          <p:spPr>
            <a:xfrm>
              <a:off x="5791726" y="457200"/>
              <a:ext cx="2818874" cy="548640"/>
            </a:xfrm>
            <a:prstGeom prst="rect">
              <a:avLst/>
            </a:prstGeom>
          </p:spPr>
        </p:pic>
      </p:grpSp>
      <p:sp>
        <p:nvSpPr>
          <p:cNvPr id="200706" name="Rectangle 2"/>
          <p:cNvSpPr>
            <a:spLocks noGrp="1" noChangeArrowheads="1"/>
          </p:cNvSpPr>
          <p:nvPr>
            <p:ph type="subTitle" idx="1"/>
          </p:nvPr>
        </p:nvSpPr>
        <p:spPr>
          <a:xfrm>
            <a:off x="609600" y="5477259"/>
            <a:ext cx="109728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a:t>Click to edit Master subtitle style</a:t>
            </a:r>
            <a:endParaRPr lang="en-US" dirty="0"/>
          </a:p>
        </p:txBody>
      </p:sp>
      <p:sp>
        <p:nvSpPr>
          <p:cNvPr id="200707" name="Rectangle 3"/>
          <p:cNvSpPr>
            <a:spLocks noGrp="1" noChangeArrowheads="1"/>
          </p:cNvSpPr>
          <p:nvPr>
            <p:ph type="ctrTitle" sz="quarter"/>
          </p:nvPr>
        </p:nvSpPr>
        <p:spPr>
          <a:xfrm>
            <a:off x="621792" y="5034686"/>
            <a:ext cx="109728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a:t>Click to edit Master title style</a:t>
            </a:r>
            <a:endParaRPr lang="en-US" dirty="0"/>
          </a:p>
        </p:txBody>
      </p:sp>
    </p:spTree>
    <p:extLst>
      <p:ext uri="{BB962C8B-B14F-4D97-AF65-F5344CB8AC3E}">
        <p14:creationId xmlns:p14="http://schemas.microsoft.com/office/powerpoint/2010/main" val="2524143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 Entreprise">
    <p:spTree>
      <p:nvGrpSpPr>
        <p:cNvPr id="1" name=""/>
        <p:cNvGrpSpPr/>
        <p:nvPr/>
      </p:nvGrpSpPr>
      <p:grpSpPr>
        <a:xfrm>
          <a:off x="0" y="0"/>
          <a:ext cx="0" cy="0"/>
          <a:chOff x="0" y="0"/>
          <a:chExt cx="0" cy="0"/>
        </a:xfrm>
      </p:grpSpPr>
      <p:pic>
        <p:nvPicPr>
          <p:cNvPr id="11" name="Picture 10" descr="A person wearing a suit and tie&#10;&#10;Description generated with very high confidence">
            <a:extLst>
              <a:ext uri="{FF2B5EF4-FFF2-40B4-BE49-F238E27FC236}">
                <a16:creationId xmlns:a16="http://schemas.microsoft.com/office/drawing/2014/main" id="{151F7529-4ADF-46B3-BF2C-689D2027D5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0"/>
            <a:ext cx="12192001" cy="5300655"/>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1"/>
            <a:ext cx="12192000" cy="5300655"/>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CBC652E9-B7FE-4DD9-9EA7-B7522267DA42}"/>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AF81059F-59FA-452E-8175-8E308DC2C0CA}"/>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9783DA59-EDAF-4DC0-894B-563BEE7932A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1848464097"/>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Collaboration">
    <p:spTree>
      <p:nvGrpSpPr>
        <p:cNvPr id="1" name=""/>
        <p:cNvGrpSpPr/>
        <p:nvPr/>
      </p:nvGrpSpPr>
      <p:grpSpPr>
        <a:xfrm>
          <a:off x="0" y="0"/>
          <a:ext cx="0" cy="0"/>
          <a:chOff x="0" y="0"/>
          <a:chExt cx="0" cy="0"/>
        </a:xfrm>
      </p:grpSpPr>
      <p:pic>
        <p:nvPicPr>
          <p:cNvPr id="11" name="Picture 10" descr="A person standing next to a window&#10;&#10;Description generated with very high confidence">
            <a:extLst>
              <a:ext uri="{FF2B5EF4-FFF2-40B4-BE49-F238E27FC236}">
                <a16:creationId xmlns:a16="http://schemas.microsoft.com/office/drawing/2014/main" id="{4AEB56BB-51CA-42E9-A56F-E6B45A340C8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2001" cy="5288686"/>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288686"/>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5C70D25B-C944-4E97-8A71-151C39913E17}"/>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669875DA-8301-48D7-AB32-C8DDE9F712A9}"/>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4329ED3E-F091-4FAD-9F58-7ADBEE350BCB}"/>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291691882"/>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Quality">
    <p:spTree>
      <p:nvGrpSpPr>
        <p:cNvPr id="1" name=""/>
        <p:cNvGrpSpPr/>
        <p:nvPr/>
      </p:nvGrpSpPr>
      <p:grpSpPr>
        <a:xfrm>
          <a:off x="0" y="0"/>
          <a:ext cx="0" cy="0"/>
          <a:chOff x="0" y="0"/>
          <a:chExt cx="0" cy="0"/>
        </a:xfrm>
      </p:grpSpPr>
      <p:pic>
        <p:nvPicPr>
          <p:cNvPr id="11" name="Picture 10" descr="A person sitting in front of a computer&#10;&#10;Description generated with high confidence">
            <a:extLst>
              <a:ext uri="{FF2B5EF4-FFF2-40B4-BE49-F238E27FC236}">
                <a16:creationId xmlns:a16="http://schemas.microsoft.com/office/drawing/2014/main" id="{2F5FFF99-7973-4CE0-B103-AB5F98C8690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0"/>
            <a:ext cx="12192001" cy="5298113"/>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1"/>
            <a:ext cx="12192000" cy="5298113"/>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3" name="Picture 2">
            <a:extLst>
              <a:ext uri="{FF2B5EF4-FFF2-40B4-BE49-F238E27FC236}">
                <a16:creationId xmlns:a16="http://schemas.microsoft.com/office/drawing/2014/main" id="{D48361A3-1B9F-409C-826A-261AA012B8F8}"/>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C6228D3F-59C4-4300-96C9-61B6C782778E}"/>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3" name="Text Placeholder 20">
            <a:extLst>
              <a:ext uri="{FF2B5EF4-FFF2-40B4-BE49-F238E27FC236}">
                <a16:creationId xmlns:a16="http://schemas.microsoft.com/office/drawing/2014/main" id="{495B55E4-BB4F-4595-8119-A21018CA62D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164799143"/>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Grey graphics">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48ED2D2-662A-46A2-BE3D-53A5AE17F8D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749"/>
            <a:ext cx="12192000" cy="5394960"/>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394960"/>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7" name="TextBox 6"/>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545EF32B-13FD-4CE8-8ED9-24019B1CE1ED}"/>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 Placeholder 20">
            <a:extLst>
              <a:ext uri="{FF2B5EF4-FFF2-40B4-BE49-F238E27FC236}">
                <a16:creationId xmlns:a16="http://schemas.microsoft.com/office/drawing/2014/main" id="{1D90169D-5422-4860-9F73-D6CF527CC3EA}"/>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2810463529"/>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Grey fla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39496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7" name="TextBox 6"/>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sp>
        <p:nvSpPr>
          <p:cNvPr id="21"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pic>
        <p:nvPicPr>
          <p:cNvPr id="10" name="Picture 9">
            <a:extLst>
              <a:ext uri="{FF2B5EF4-FFF2-40B4-BE49-F238E27FC236}">
                <a16:creationId xmlns:a16="http://schemas.microsoft.com/office/drawing/2014/main" id="{450326B6-B54D-4580-BAF3-3DD6FAFD9DD1}"/>
              </a:ext>
            </a:extLst>
          </p:cNvPr>
          <p:cNvPicPr>
            <a:picLocks noChangeAspect="1"/>
          </p:cNvPicPr>
          <p:nvPr userDrawn="1"/>
        </p:nvPicPr>
        <p:blipFill>
          <a:blip r:embed="rId2"/>
          <a:stretch>
            <a:fillRect/>
          </a:stretch>
        </p:blipFill>
        <p:spPr>
          <a:xfrm>
            <a:off x="9502140" y="329276"/>
            <a:ext cx="2103120" cy="412212"/>
          </a:xfrm>
          <a:prstGeom prst="rect">
            <a:avLst/>
          </a:prstGeom>
        </p:spPr>
      </p:pic>
    </p:spTree>
    <p:extLst>
      <p:ext uri="{BB962C8B-B14F-4D97-AF65-F5344CB8AC3E}">
        <p14:creationId xmlns:p14="http://schemas.microsoft.com/office/powerpoint/2010/main" val="2228484570"/>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 Bullets">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12" name="Text Placeholder 7"/>
          <p:cNvSpPr>
            <a:spLocks noGrp="1"/>
          </p:cNvSpPr>
          <p:nvPr>
            <p:ph type="body" sz="quarter" idx="13" hasCustomPrompt="1"/>
          </p:nvPr>
        </p:nvSpPr>
        <p:spPr>
          <a:xfrm>
            <a:off x="609600" y="1333500"/>
            <a:ext cx="10972800" cy="4838700"/>
          </a:xfrm>
          <a:prstGeom prst="rect">
            <a:avLst/>
          </a:prstGeom>
        </p:spPr>
        <p:txBody>
          <a:bodyPr>
            <a:noAutofit/>
          </a:bodyPr>
          <a:lstStyle>
            <a:lvl1pPr>
              <a:defRPr sz="2000">
                <a:latin typeface="Gotham Light" panose="02000603030000020004" pitchFamily="2" charset="0"/>
                <a:cs typeface="Gotham Book" pitchFamily="50" charset="0"/>
              </a:defRPr>
            </a:lvl1pPr>
            <a:lvl2pPr>
              <a:defRPr sz="1800">
                <a:latin typeface="Gotham Light" panose="02000603030000020004" pitchFamily="2" charset="0"/>
                <a:cs typeface="Gotham Book" pitchFamily="50" charset="0"/>
              </a:defRPr>
            </a:lvl2pPr>
            <a:lvl3pPr>
              <a:defRPr sz="1600">
                <a:latin typeface="Gotham Light" panose="02000603030000020004" pitchFamily="2" charset="0"/>
                <a:cs typeface="Gotham Book" pitchFamily="50" charset="0"/>
              </a:defRPr>
            </a:lvl3pPr>
            <a:lvl4pPr>
              <a:defRPr sz="1400">
                <a:latin typeface="Gotham Light" panose="02000603030000020004" pitchFamily="2" charset="0"/>
                <a:cs typeface="Gotham Book" pitchFamily="50" charset="0"/>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Tree>
    <p:extLst>
      <p:ext uri="{BB962C8B-B14F-4D97-AF65-F5344CB8AC3E}">
        <p14:creationId xmlns:p14="http://schemas.microsoft.com/office/powerpoint/2010/main" val="3108181158"/>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 Canvas">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Tree>
    <p:extLst>
      <p:ext uri="{BB962C8B-B14F-4D97-AF65-F5344CB8AC3E}">
        <p14:creationId xmlns:p14="http://schemas.microsoft.com/office/powerpoint/2010/main" val="4272217198"/>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ffset background">
    <p:spTree>
      <p:nvGrpSpPr>
        <p:cNvPr id="1" name=""/>
        <p:cNvGrpSpPr/>
        <p:nvPr/>
      </p:nvGrpSpPr>
      <p:grpSpPr>
        <a:xfrm>
          <a:off x="0" y="0"/>
          <a:ext cx="0" cy="0"/>
          <a:chOff x="0" y="0"/>
          <a:chExt cx="0" cy="0"/>
        </a:xfrm>
      </p:grpSpPr>
      <p:sp>
        <p:nvSpPr>
          <p:cNvPr id="9" name="Rectangle 8"/>
          <p:cNvSpPr/>
          <p:nvPr userDrawn="1"/>
        </p:nvSpPr>
        <p:spPr>
          <a:xfrm flipV="1">
            <a:off x="0" y="0"/>
            <a:ext cx="12192000" cy="6858000"/>
          </a:xfrm>
          <a:prstGeom prst="rect">
            <a:avLst/>
          </a:prstGeom>
          <a:solidFill>
            <a:srgbClr val="E9E8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E39C0825-2C66-4FEE-BEC5-84D120E66776}"/>
              </a:ext>
            </a:extLst>
          </p:cNvPr>
          <p:cNvPicPr>
            <a:picLocks noChangeAspect="1"/>
          </p:cNvPicPr>
          <p:nvPr userDrawn="1"/>
        </p:nvPicPr>
        <p:blipFill>
          <a:blip r:embed="rId2"/>
          <a:stretch>
            <a:fillRect/>
          </a:stretch>
        </p:blipFill>
        <p:spPr>
          <a:xfrm>
            <a:off x="9500235" y="332861"/>
            <a:ext cx="2103120" cy="252375"/>
          </a:xfrm>
          <a:prstGeom prst="rect">
            <a:avLst/>
          </a:prstGeom>
        </p:spPr>
      </p:pic>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rgbClr val="293C47"/>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rgbClr val="293C47"/>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17" name="Title 1">
            <a:extLst>
              <a:ext uri="{FF2B5EF4-FFF2-40B4-BE49-F238E27FC236}">
                <a16:creationId xmlns:a16="http://schemas.microsoft.com/office/drawing/2014/main" id="{ACE36E0C-3F4B-43B9-91DF-E842AE071AE8}"/>
              </a:ext>
            </a:extLst>
          </p:cNvPr>
          <p:cNvSpPr>
            <a:spLocks noGrp="1"/>
          </p:cNvSpPr>
          <p:nvPr>
            <p:ph type="title"/>
          </p:nvPr>
        </p:nvSpPr>
        <p:spPr>
          <a:xfrm>
            <a:off x="548024" y="39693"/>
            <a:ext cx="8756784" cy="874707"/>
          </a:xfrm>
        </p:spPr>
        <p:txBody>
          <a:bodyPr anchor="ctr" anchorCtr="0"/>
          <a:lstStyle>
            <a:lvl1pPr>
              <a:defRPr sz="2400" b="0">
                <a:solidFill>
                  <a:srgbClr val="293C47"/>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564624866"/>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730" y="257146"/>
            <a:ext cx="10515600" cy="40011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4" name="Date Placeholder 3"/>
          <p:cNvSpPr>
            <a:spLocks noGrp="1"/>
          </p:cNvSpPr>
          <p:nvPr>
            <p:ph type="dt" sz="half" idx="2"/>
          </p:nvPr>
        </p:nvSpPr>
        <p:spPr>
          <a:xfrm>
            <a:off x="64273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839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A741BF-3B2B-D247-8C55-2CB6AFEF6FBF}" type="slidenum">
              <a:rPr lang="en-US" smtClean="0"/>
              <a:t>‹#›</a:t>
            </a:fld>
            <a:endParaRPr lang="en-US"/>
          </a:p>
        </p:txBody>
      </p:sp>
      <p:sp>
        <p:nvSpPr>
          <p:cNvPr id="8" name="Text Placeholder 7"/>
          <p:cNvSpPr>
            <a:spLocks noGrp="1"/>
          </p:cNvSpPr>
          <p:nvPr>
            <p:ph type="body" idx="1"/>
          </p:nvPr>
        </p:nvSpPr>
        <p:spPr>
          <a:xfrm>
            <a:off x="642730" y="1331134"/>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65204145"/>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Lst>
  <p:hf hdr="0" ftr="0" dt="0"/>
  <p:txStyles>
    <p:titleStyle>
      <a:lvl1pPr algn="l" defTabSz="914400" rtl="0" eaLnBrk="1" latinLnBrk="0" hangingPunct="1">
        <a:lnSpc>
          <a:spcPct val="90000"/>
        </a:lnSpc>
        <a:spcBef>
          <a:spcPct val="0"/>
        </a:spcBef>
        <a:buNone/>
        <a:defRPr sz="2800" b="1" kern="1200">
          <a:solidFill>
            <a:schemeClr val="tx1">
              <a:lumMod val="50000"/>
              <a:lumOff val="50000"/>
            </a:schemeClr>
          </a:solidFill>
          <a:latin typeface="+mn-lt"/>
          <a:ea typeface="+mj-ea"/>
          <a:cs typeface="+mj-cs"/>
        </a:defRPr>
      </a:lvl1pPr>
    </p:titleStyle>
    <p:bodyStyle>
      <a:lvl1pPr marL="285750" indent="-285750" algn="l" defTabSz="457200" rtl="0" eaLnBrk="1" latinLnBrk="0" hangingPunct="1">
        <a:lnSpc>
          <a:spcPct val="100000"/>
        </a:lnSpc>
        <a:spcBef>
          <a:spcPts val="1200"/>
        </a:spcBef>
        <a:buFont typeface="Arial" panose="020B0604020202020204" pitchFamily="34" charset="0"/>
        <a:buChar char="•"/>
        <a:defRPr sz="1800" kern="1200">
          <a:solidFill>
            <a:schemeClr val="tx1"/>
          </a:solidFill>
          <a:latin typeface="+mn-lt"/>
          <a:ea typeface="+mn-ea"/>
          <a:cs typeface="+mn-cs"/>
        </a:defRPr>
      </a:lvl1pPr>
      <a:lvl2pPr marL="685800" indent="-228600" algn="l" defTabSz="457200" rtl="0" eaLnBrk="1" latinLnBrk="0" hangingPunct="1">
        <a:lnSpc>
          <a:spcPct val="100000"/>
        </a:lnSpc>
        <a:spcBef>
          <a:spcPts val="600"/>
        </a:spcBef>
        <a:buFont typeface="Arial" panose="020B0604020202020204" pitchFamily="34" charset="0"/>
        <a:buChar char="−"/>
        <a:defRPr sz="1800" kern="1200">
          <a:solidFill>
            <a:schemeClr val="tx1"/>
          </a:solidFill>
          <a:latin typeface="+mn-lt"/>
          <a:ea typeface="+mn-ea"/>
          <a:cs typeface="+mn-cs"/>
        </a:defRPr>
      </a:lvl2pPr>
      <a:lvl3pPr marL="1143000" indent="-228600" algn="l" defTabSz="457200" rtl="0" eaLnBrk="1" latinLnBrk="0" hangingPunct="1">
        <a:lnSpc>
          <a:spcPct val="100000"/>
        </a:lnSpc>
        <a:spcBef>
          <a:spcPts val="600"/>
        </a:spcBef>
        <a:buFont typeface="Courier New" panose="02070309020205020404" pitchFamily="49" charset="0"/>
        <a:buChar char="o"/>
        <a:defRPr sz="1800" kern="1200">
          <a:solidFill>
            <a:schemeClr val="tx1"/>
          </a:solidFill>
          <a:latin typeface="+mn-lt"/>
          <a:ea typeface="+mn-ea"/>
          <a:cs typeface="+mn-cs"/>
        </a:defRPr>
      </a:lvl3pPr>
      <a:lvl4pPr marL="1600200" indent="-228600" algn="l" defTabSz="4572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457200" rtl="0" eaLnBrk="1" latinLnBrk="0" hangingPunct="1">
        <a:lnSpc>
          <a:spcPct val="100000"/>
        </a:lnSpc>
        <a:spcBef>
          <a:spcPts val="6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24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slide" Target="slide31.xml"/><Relationship Id="rId5" Type="http://schemas.openxmlformats.org/officeDocument/2006/relationships/slide" Target="slide9.xml"/><Relationship Id="rId4" Type="http://schemas.openxmlformats.org/officeDocument/2006/relationships/slide" Target="slide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 Target="slide31.xml"/><Relationship Id="rId5" Type="http://schemas.openxmlformats.org/officeDocument/2006/relationships/slide" Target="slide19.xml"/><Relationship Id="rId4" Type="http://schemas.openxmlformats.org/officeDocument/2006/relationships/slide" Target="slide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8.xml"/><Relationship Id="rId4" Type="http://schemas.openxmlformats.org/officeDocument/2006/relationships/chart" Target="../charts/chart3.xml"/></Relationships>
</file>

<file path=ppt/slides/_rels/slide2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hyperlink" Target="http://doc.castsoftware.com/help/index.jsp?topic=/current/How+Complexity+metrics+are+calculated+by+CAST.html" TargetMode="External"/><Relationship Id="rId2" Type="http://schemas.openxmlformats.org/officeDocument/2006/relationships/chart" Target="../charts/chart8.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 Target="slide19.xml"/><Relationship Id="rId5" Type="http://schemas.openxmlformats.org/officeDocument/2006/relationships/slide" Target="slide9.xml"/><Relationship Id="rId4" Type="http://schemas.openxmlformats.org/officeDocument/2006/relationships/slide" Target="slide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slide" Target="slide31.xml"/><Relationship Id="rId5" Type="http://schemas.openxmlformats.org/officeDocument/2006/relationships/slide" Target="slide19.xml"/><Relationship Id="rId4" Type="http://schemas.openxmlformats.org/officeDocument/2006/relationships/slide" Target="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sz="3200" dirty="0"/>
              <a:t>PowerPoint Templates</a:t>
            </a:r>
            <a:endParaRPr lang="en-US" sz="2800" dirty="0">
              <a:latin typeface="Bahnschrift Light" panose="020B0502040204020203"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0656208B-F98C-4F79-981C-600DD8CFB6D4}"/>
              </a:ext>
            </a:extLst>
          </p:cNvPr>
          <p:cNvSpPr>
            <a:spLocks noGrp="1"/>
          </p:cNvSpPr>
          <p:nvPr>
            <p:ph type="body" sz="quarter" idx="16"/>
          </p:nvPr>
        </p:nvSpPr>
        <p:spPr/>
        <p:txBody>
          <a:bodyPr/>
          <a:lstStyle/>
          <a:p>
            <a:r>
              <a:rPr lang="en-US" dirty="0"/>
              <a:t>Components Library</a:t>
            </a:r>
          </a:p>
        </p:txBody>
      </p:sp>
    </p:spTree>
    <p:extLst>
      <p:ext uri="{BB962C8B-B14F-4D97-AF65-F5344CB8AC3E}">
        <p14:creationId xmlns:p14="http://schemas.microsoft.com/office/powerpoint/2010/main" val="562926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dirty="0"/>
              <a:t>This kind of template is identified by a type value as</a:t>
            </a:r>
            <a:br>
              <a:rPr lang="fr-FR" dirty="0"/>
            </a:br>
            <a:r>
              <a:rPr lang="fr-FR" dirty="0"/>
              <a:t>			</a:t>
            </a:r>
          </a:p>
          <a:p>
            <a:pPr marL="0" indent="0">
              <a:buNone/>
            </a:pPr>
            <a:r>
              <a:rPr lang="fr-FR" dirty="0"/>
              <a:t>			Type = </a:t>
            </a:r>
            <a:r>
              <a:rPr lang="fr-FR" b="1" dirty="0"/>
              <a:t>TEXT</a:t>
            </a:r>
          </a:p>
          <a:p>
            <a:endParaRPr lang="fr-FR" b="1" dirty="0"/>
          </a:p>
        </p:txBody>
      </p:sp>
      <p:sp>
        <p:nvSpPr>
          <p:cNvPr id="2" name="Title 1"/>
          <p:cNvSpPr>
            <a:spLocks noGrp="1"/>
          </p:cNvSpPr>
          <p:nvPr>
            <p:ph type="title"/>
          </p:nvPr>
        </p:nvSpPr>
        <p:spPr/>
        <p:txBody>
          <a:bodyPr/>
          <a:lstStyle/>
          <a:p>
            <a:r>
              <a:rPr lang="fr-FR" dirty="0"/>
              <a:t>PowerPoint Templates – Text [1]</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Text [2]</a:t>
            </a:r>
          </a:p>
        </p:txBody>
      </p:sp>
      <p:grpSp>
        <p:nvGrpSpPr>
          <p:cNvPr id="10" name="Group 9">
            <a:extLst>
              <a:ext uri="{FF2B5EF4-FFF2-40B4-BE49-F238E27FC236}">
                <a16:creationId xmlns:a16="http://schemas.microsoft.com/office/drawing/2014/main" id="{FD26AC27-6487-4177-B5E5-E88154F7FEAF}"/>
              </a:ext>
            </a:extLst>
          </p:cNvPr>
          <p:cNvGrpSpPr/>
          <p:nvPr/>
        </p:nvGrpSpPr>
        <p:grpSpPr>
          <a:xfrm>
            <a:off x="1819813" y="2938076"/>
            <a:ext cx="5040560" cy="1728016"/>
            <a:chOff x="1819813" y="2745557"/>
            <a:chExt cx="5040560" cy="1728016"/>
          </a:xfrm>
        </p:grpSpPr>
        <p:sp>
          <p:nvSpPr>
            <p:cNvPr id="86" name="Rounded Rectangle 85"/>
            <p:cNvSpPr/>
            <p:nvPr/>
          </p:nvSpPr>
          <p:spPr>
            <a:xfrm>
              <a:off x="1819814" y="2745557"/>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87" name="TextBox 86"/>
            <p:cNvSpPr txBox="1"/>
            <p:nvPr/>
          </p:nvSpPr>
          <p:spPr>
            <a:xfrm>
              <a:off x="1819813" y="2745557"/>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Last Snapshot Version Name</a:t>
              </a:r>
            </a:p>
          </p:txBody>
        </p:sp>
        <p:sp>
          <p:nvSpPr>
            <p:cNvPr id="89" name="TextBox 88"/>
            <p:cNvSpPr txBox="1"/>
            <p:nvPr/>
          </p:nvSpPr>
          <p:spPr>
            <a:xfrm>
              <a:off x="2159142" y="4007617"/>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90" name="TextBox 89"/>
            <p:cNvSpPr txBox="1"/>
            <p:nvPr/>
          </p:nvSpPr>
          <p:spPr>
            <a:xfrm>
              <a:off x="2059881" y="3111759"/>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1" name="TextBox 90"/>
            <p:cNvSpPr txBox="1"/>
            <p:nvPr/>
          </p:nvSpPr>
          <p:spPr>
            <a:xfrm>
              <a:off x="3507045" y="3431729"/>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92" name="TextBox 91"/>
            <p:cNvSpPr txBox="1"/>
            <p:nvPr/>
          </p:nvSpPr>
          <p:spPr>
            <a:xfrm>
              <a:off x="2476662" y="3431729"/>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1" name="Rounded Rectangle 100"/>
            <p:cNvSpPr/>
            <p:nvPr/>
          </p:nvSpPr>
          <p:spPr>
            <a:xfrm>
              <a:off x="2683909" y="398927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2" name="TextBox 101" descr="TEXT;LAST_SNAPSHOT_VERSION"/>
            <p:cNvSpPr txBox="1"/>
            <p:nvPr/>
          </p:nvSpPr>
          <p:spPr>
            <a:xfrm>
              <a:off x="2708417" y="397199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versionNumber</a:t>
              </a:r>
            </a:p>
          </p:txBody>
        </p:sp>
        <p:sp>
          <p:nvSpPr>
            <p:cNvPr id="88" name="TextBox 87"/>
            <p:cNvSpPr txBox="1"/>
            <p:nvPr/>
          </p:nvSpPr>
          <p:spPr>
            <a:xfrm>
              <a:off x="3507045" y="3143698"/>
              <a:ext cx="335332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LAST_SNAPSHOT_VERSION</a:t>
              </a:r>
              <a:endParaRPr lang="fr-FR" sz="1200" dirty="0"/>
            </a:p>
          </p:txBody>
        </p:sp>
      </p:grpSp>
      <p:grpSp>
        <p:nvGrpSpPr>
          <p:cNvPr id="4" name="Group 3">
            <a:extLst>
              <a:ext uri="{FF2B5EF4-FFF2-40B4-BE49-F238E27FC236}">
                <a16:creationId xmlns:a16="http://schemas.microsoft.com/office/drawing/2014/main" id="{A64D0193-EDDA-46BC-8251-7BD1A6AC5BAF}"/>
              </a:ext>
            </a:extLst>
          </p:cNvPr>
          <p:cNvGrpSpPr/>
          <p:nvPr/>
        </p:nvGrpSpPr>
        <p:grpSpPr>
          <a:xfrm>
            <a:off x="6179214" y="1035244"/>
            <a:ext cx="4608512" cy="1758707"/>
            <a:chOff x="6179214" y="842725"/>
            <a:chExt cx="4608512" cy="1758707"/>
          </a:xfrm>
        </p:grpSpPr>
        <p:sp>
          <p:nvSpPr>
            <p:cNvPr id="68" name="Rounded Rectangle 67"/>
            <p:cNvSpPr/>
            <p:nvPr/>
          </p:nvSpPr>
          <p:spPr>
            <a:xfrm>
              <a:off x="6235904" y="867254"/>
              <a:ext cx="420417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9" name="Rounded Rectangle 68"/>
            <p:cNvSpPr/>
            <p:nvPr/>
          </p:nvSpPr>
          <p:spPr>
            <a:xfrm>
              <a:off x="7108633" y="209139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72" name="TextBox 71"/>
            <p:cNvSpPr txBox="1"/>
            <p:nvPr/>
          </p:nvSpPr>
          <p:spPr>
            <a:xfrm>
              <a:off x="6179214" y="842725"/>
              <a:ext cx="4320480" cy="338554"/>
            </a:xfrm>
            <a:prstGeom prst="rect">
              <a:avLst/>
            </a:prstGeom>
            <a:noFill/>
          </p:spPr>
          <p:txBody>
            <a:bodyPr wrap="square" lIns="180000" rIns="180000" rtlCol="0">
              <a:spAutoFit/>
            </a:bodyPr>
            <a:lstStyle/>
            <a:p>
              <a:r>
                <a:rPr lang="fr-FR" sz="1600" b="1" dirty="0">
                  <a:solidFill>
                    <a:schemeClr val="tx1">
                      <a:lumMod val="75000"/>
                      <a:lumOff val="25000"/>
                    </a:schemeClr>
                  </a:solidFill>
                </a:rPr>
                <a:t>Today date</a:t>
              </a:r>
            </a:p>
          </p:txBody>
        </p:sp>
        <p:sp>
          <p:nvSpPr>
            <p:cNvPr id="73" name="TextBox 72"/>
            <p:cNvSpPr txBox="1"/>
            <p:nvPr/>
          </p:nvSpPr>
          <p:spPr>
            <a:xfrm>
              <a:off x="8016940" y="1329882"/>
              <a:ext cx="2770786" cy="307777"/>
            </a:xfrm>
            <a:prstGeom prst="rect">
              <a:avLst/>
            </a:prstGeom>
            <a:noFill/>
          </p:spPr>
          <p:txBody>
            <a:bodyPr wrap="square" rtlCol="0">
              <a:spAutoFit/>
            </a:bodyPr>
            <a:lstStyle/>
            <a:p>
              <a:r>
                <a:rPr lang="fr-FR" sz="1400" b="1" dirty="0">
                  <a:solidFill>
                    <a:srgbClr val="5E5E5E"/>
                  </a:solidFill>
                </a:rPr>
                <a:t>TODAY_DATE</a:t>
              </a:r>
            </a:p>
          </p:txBody>
        </p:sp>
        <p:sp>
          <p:nvSpPr>
            <p:cNvPr id="74" name="TextBox 73"/>
            <p:cNvSpPr txBox="1"/>
            <p:nvPr/>
          </p:nvSpPr>
          <p:spPr>
            <a:xfrm>
              <a:off x="6583866" y="2091390"/>
              <a:ext cx="385042" cy="338554"/>
            </a:xfrm>
            <a:prstGeom prst="rect">
              <a:avLst/>
            </a:prstGeom>
            <a:noFill/>
          </p:spPr>
          <p:txBody>
            <a:bodyPr wrap="none" rtlCol="0">
              <a:spAutoFit/>
            </a:bodyPr>
            <a:lstStyle/>
            <a:p>
              <a:pPr algn="r"/>
              <a:r>
                <a:rPr lang="fr-FR" sz="1600" dirty="0">
                  <a:solidFill>
                    <a:schemeClr val="bg1">
                      <a:lumMod val="50000"/>
                    </a:schemeClr>
                  </a:solidFill>
                  <a:sym typeface="Wingdings" pitchFamily="2" charset="2"/>
                </a:rPr>
                <a:t></a:t>
              </a:r>
              <a:endParaRPr lang="fr-FR" sz="1600" dirty="0">
                <a:solidFill>
                  <a:schemeClr val="bg1">
                    <a:lumMod val="50000"/>
                  </a:schemeClr>
                </a:solidFill>
              </a:endParaRPr>
            </a:p>
          </p:txBody>
        </p:sp>
        <p:sp>
          <p:nvSpPr>
            <p:cNvPr id="75" name="TextBox 74"/>
            <p:cNvSpPr txBox="1"/>
            <p:nvPr/>
          </p:nvSpPr>
          <p:spPr>
            <a:xfrm>
              <a:off x="6491083" y="1305464"/>
              <a:ext cx="1526380" cy="338554"/>
            </a:xfrm>
            <a:prstGeom prst="rect">
              <a:avLst/>
            </a:prstGeom>
            <a:noFill/>
          </p:spPr>
          <p:txBody>
            <a:bodyPr wrap="none" rtlCol="0">
              <a:spAutoFit/>
            </a:bodyPr>
            <a:lstStyle/>
            <a:p>
              <a:pPr algn="r"/>
              <a:r>
                <a:rPr lang="fr-FR" sz="1600" dirty="0">
                  <a:solidFill>
                    <a:schemeClr val="bg1">
                      <a:lumMod val="50000"/>
                    </a:schemeClr>
                  </a:solidFill>
                </a:rPr>
                <a:t>Block Name :</a:t>
              </a:r>
            </a:p>
          </p:txBody>
        </p:sp>
        <p:sp>
          <p:nvSpPr>
            <p:cNvPr id="76" name="TextBox 75"/>
            <p:cNvSpPr txBox="1"/>
            <p:nvPr/>
          </p:nvSpPr>
          <p:spPr>
            <a:xfrm>
              <a:off x="8016940" y="1614684"/>
              <a:ext cx="2770786" cy="338554"/>
            </a:xfrm>
            <a:prstGeom prst="rect">
              <a:avLst/>
            </a:prstGeom>
            <a:noFill/>
          </p:spPr>
          <p:txBody>
            <a:bodyPr wrap="square" rtlCol="0">
              <a:spAutoFit/>
            </a:bodyPr>
            <a:lstStyle/>
            <a:p>
              <a:r>
                <a:rPr lang="fr-FR" sz="1600" i="1" dirty="0">
                  <a:solidFill>
                    <a:schemeClr val="bg1">
                      <a:lumMod val="50000"/>
                    </a:schemeClr>
                  </a:solidFill>
                </a:rPr>
                <a:t>none</a:t>
              </a:r>
            </a:p>
          </p:txBody>
        </p:sp>
        <p:sp>
          <p:nvSpPr>
            <p:cNvPr id="77" name="TextBox 76"/>
            <p:cNvSpPr txBox="1"/>
            <p:nvPr/>
          </p:nvSpPr>
          <p:spPr>
            <a:xfrm>
              <a:off x="6907864" y="1625434"/>
              <a:ext cx="1109599" cy="338554"/>
            </a:xfrm>
            <a:prstGeom prst="rect">
              <a:avLst/>
            </a:prstGeom>
            <a:noFill/>
          </p:spPr>
          <p:txBody>
            <a:bodyPr wrap="none" rtlCol="0">
              <a:spAutoFit/>
            </a:bodyPr>
            <a:lstStyle/>
            <a:p>
              <a:pPr algn="r"/>
              <a:r>
                <a:rPr lang="fr-FR" sz="1600" dirty="0">
                  <a:solidFill>
                    <a:schemeClr val="bg1">
                      <a:lumMod val="50000"/>
                    </a:schemeClr>
                  </a:solidFill>
                </a:rPr>
                <a:t>Options :</a:t>
              </a:r>
            </a:p>
          </p:txBody>
        </p:sp>
        <p:sp>
          <p:nvSpPr>
            <p:cNvPr id="100" name="TextBox 99" descr="TEXT;TODAY_DATE"/>
            <p:cNvSpPr txBox="1"/>
            <p:nvPr/>
          </p:nvSpPr>
          <p:spPr>
            <a:xfrm>
              <a:off x="7180642" y="2078616"/>
              <a:ext cx="2142999"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TodayDate</a:t>
              </a:r>
            </a:p>
          </p:txBody>
        </p:sp>
      </p:grpSp>
      <p:grpSp>
        <p:nvGrpSpPr>
          <p:cNvPr id="8" name="Group 7">
            <a:extLst>
              <a:ext uri="{FF2B5EF4-FFF2-40B4-BE49-F238E27FC236}">
                <a16:creationId xmlns:a16="http://schemas.microsoft.com/office/drawing/2014/main" id="{7342890C-8CB4-413C-B4A9-A324778CC631}"/>
              </a:ext>
            </a:extLst>
          </p:cNvPr>
          <p:cNvGrpSpPr/>
          <p:nvPr/>
        </p:nvGrpSpPr>
        <p:grpSpPr>
          <a:xfrm>
            <a:off x="1813335" y="4810284"/>
            <a:ext cx="5341548" cy="1590162"/>
            <a:chOff x="1813335" y="4617765"/>
            <a:chExt cx="5341548" cy="1590162"/>
          </a:xfrm>
        </p:grpSpPr>
        <p:sp>
          <p:nvSpPr>
            <p:cNvPr id="93" name="Rounded Rectangle 92"/>
            <p:cNvSpPr/>
            <p:nvPr/>
          </p:nvSpPr>
          <p:spPr>
            <a:xfrm>
              <a:off x="1819813" y="4623927"/>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94" name="TextBox 93"/>
            <p:cNvSpPr txBox="1"/>
            <p:nvPr/>
          </p:nvSpPr>
          <p:spPr>
            <a:xfrm>
              <a:off x="1813335" y="4617765"/>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Previous</a:t>
              </a:r>
              <a:r>
                <a:rPr lang="fr-FR" sz="1600" dirty="0"/>
                <a:t> </a:t>
              </a:r>
              <a:r>
                <a:rPr lang="fr-FR" sz="1600" dirty="0" err="1"/>
                <a:t>Snapshot</a:t>
              </a:r>
              <a:r>
                <a:rPr lang="fr-FR" sz="1600" dirty="0"/>
                <a:t> Version Name</a:t>
              </a:r>
            </a:p>
          </p:txBody>
        </p:sp>
        <p:sp>
          <p:nvSpPr>
            <p:cNvPr id="95" name="TextBox 94"/>
            <p:cNvSpPr txBox="1"/>
            <p:nvPr/>
          </p:nvSpPr>
          <p:spPr>
            <a:xfrm>
              <a:off x="3441515" y="4999027"/>
              <a:ext cx="3713368" cy="261610"/>
            </a:xfrm>
            <a:prstGeom prst="rect">
              <a:avLst/>
            </a:prstGeom>
            <a:noFill/>
          </p:spPr>
          <p:txBody>
            <a:bodyPr wrap="square" rtlCol="0">
              <a:spAutoFit/>
            </a:bodyPr>
            <a:lstStyle>
              <a:defPPr>
                <a:defRPr lang="fr-FR"/>
              </a:defPPr>
              <a:lvl1pPr>
                <a:defRPr sz="2000" b="1">
                  <a:solidFill>
                    <a:srgbClr val="5E5E5E"/>
                  </a:solidFill>
                </a:defRPr>
              </a:lvl1pPr>
            </a:lstStyle>
            <a:p>
              <a:r>
                <a:rPr lang="en-GB" sz="1100" dirty="0"/>
                <a:t>PREVIOUS_SNAPSHOT_VERSION</a:t>
              </a:r>
              <a:endParaRPr lang="fr-FR" sz="1100" dirty="0"/>
            </a:p>
          </p:txBody>
        </p:sp>
        <p:sp>
          <p:nvSpPr>
            <p:cNvPr id="96" name="TextBox 95"/>
            <p:cNvSpPr txBox="1"/>
            <p:nvPr/>
          </p:nvSpPr>
          <p:spPr>
            <a:xfrm>
              <a:off x="2159142" y="5697885"/>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97" name="TextBox 96"/>
            <p:cNvSpPr txBox="1"/>
            <p:nvPr/>
          </p:nvSpPr>
          <p:spPr>
            <a:xfrm>
              <a:off x="1987873" y="4983967"/>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8" name="TextBox 97"/>
            <p:cNvSpPr txBox="1"/>
            <p:nvPr/>
          </p:nvSpPr>
          <p:spPr>
            <a:xfrm>
              <a:off x="3441515" y="5303937"/>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99" name="TextBox 98"/>
            <p:cNvSpPr txBox="1"/>
            <p:nvPr/>
          </p:nvSpPr>
          <p:spPr>
            <a:xfrm>
              <a:off x="2411132" y="530393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3" name="Rounded Rectangle 102"/>
            <p:cNvSpPr/>
            <p:nvPr/>
          </p:nvSpPr>
          <p:spPr>
            <a:xfrm>
              <a:off x="2683909" y="571746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4" name="TextBox 103" descr="TEXT;PREVIOUS_SNAPSHOT_VERSION"/>
            <p:cNvSpPr txBox="1"/>
            <p:nvPr/>
          </p:nvSpPr>
          <p:spPr>
            <a:xfrm>
              <a:off x="2755917" y="56978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versionNumber</a:t>
              </a:r>
            </a:p>
          </p:txBody>
        </p:sp>
      </p:grpSp>
      <p:grpSp>
        <p:nvGrpSpPr>
          <p:cNvPr id="11" name="Group 10">
            <a:extLst>
              <a:ext uri="{FF2B5EF4-FFF2-40B4-BE49-F238E27FC236}">
                <a16:creationId xmlns:a16="http://schemas.microsoft.com/office/drawing/2014/main" id="{E7690844-CD6B-467E-B65A-C66DBB396A72}"/>
              </a:ext>
            </a:extLst>
          </p:cNvPr>
          <p:cNvGrpSpPr/>
          <p:nvPr/>
        </p:nvGrpSpPr>
        <p:grpSpPr>
          <a:xfrm>
            <a:off x="1821305" y="1059773"/>
            <a:ext cx="4462339" cy="1734178"/>
            <a:chOff x="1821305" y="867254"/>
            <a:chExt cx="4462339" cy="1734178"/>
          </a:xfrm>
        </p:grpSpPr>
        <p:sp>
          <p:nvSpPr>
            <p:cNvPr id="70" name="Rounded Rectangle 69"/>
            <p:cNvSpPr/>
            <p:nvPr/>
          </p:nvSpPr>
          <p:spPr>
            <a:xfrm>
              <a:off x="1821305" y="867254"/>
              <a:ext cx="4202687"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71" name="Rounded Rectangle 70"/>
            <p:cNvSpPr/>
            <p:nvPr/>
          </p:nvSpPr>
          <p:spPr>
            <a:xfrm>
              <a:off x="2710776" y="2063468"/>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5" name="TextBox 104"/>
            <p:cNvSpPr txBox="1"/>
            <p:nvPr/>
          </p:nvSpPr>
          <p:spPr>
            <a:xfrm>
              <a:off x="1882928" y="902048"/>
              <a:ext cx="1640706" cy="338554"/>
            </a:xfrm>
            <a:prstGeom prst="rect">
              <a:avLst/>
            </a:prstGeom>
            <a:noFill/>
          </p:spPr>
          <p:txBody>
            <a:bodyPr wrap="none" rtlCol="0">
              <a:spAutoFit/>
            </a:bodyPr>
            <a:lstStyle/>
            <a:p>
              <a:r>
                <a:rPr lang="fr-FR" sz="1600" b="1" dirty="0">
                  <a:solidFill>
                    <a:schemeClr val="tx1">
                      <a:lumMod val="75000"/>
                      <a:lumOff val="25000"/>
                    </a:schemeClr>
                  </a:solidFill>
                </a:rPr>
                <a:t>CAST Version</a:t>
              </a:r>
            </a:p>
          </p:txBody>
        </p:sp>
        <p:sp>
          <p:nvSpPr>
            <p:cNvPr id="106" name="TextBox 105" descr="TEXT;CAST_VERSION"/>
            <p:cNvSpPr txBox="1"/>
            <p:nvPr/>
          </p:nvSpPr>
          <p:spPr>
            <a:xfrm>
              <a:off x="2808433" y="2066312"/>
              <a:ext cx="1584176" cy="369332"/>
            </a:xfrm>
            <a:prstGeom prst="rect">
              <a:avLst/>
            </a:prstGeom>
            <a:noFill/>
          </p:spPr>
          <p:txBody>
            <a:bodyPr wrap="square" rtlCol="0">
              <a:normAutofit/>
            </a:bodyPr>
            <a:lstStyle>
              <a:defPPr>
                <a:defRPr lang="fr-FR"/>
              </a:defPPr>
              <a:lvl1pPr>
                <a:defRPr b="1">
                  <a:solidFill>
                    <a:schemeClr val="bg1">
                      <a:lumMod val="50000"/>
                    </a:schemeClr>
                  </a:solidFill>
                </a:defRPr>
              </a:lvl1pPr>
            </a:lstStyle>
            <a:p>
              <a:r>
                <a:rPr lang="fr-FR" sz="1600" dirty="0" err="1"/>
                <a:t>castVersion</a:t>
              </a:r>
              <a:endParaRPr lang="fr-FR" sz="1600" dirty="0"/>
            </a:p>
          </p:txBody>
        </p:sp>
        <p:sp>
          <p:nvSpPr>
            <p:cNvPr id="107" name="TextBox 106"/>
            <p:cNvSpPr txBox="1"/>
            <p:nvPr/>
          </p:nvSpPr>
          <p:spPr>
            <a:xfrm>
              <a:off x="1975035" y="1279289"/>
              <a:ext cx="1526380" cy="338554"/>
            </a:xfrm>
            <a:prstGeom prst="rect">
              <a:avLst/>
            </a:prstGeom>
            <a:noFill/>
          </p:spPr>
          <p:txBody>
            <a:bodyPr wrap="none" rtlCol="0">
              <a:spAutoFit/>
            </a:bodyPr>
            <a:lstStyle/>
            <a:p>
              <a:pPr algn="r"/>
              <a:r>
                <a:rPr lang="fr-FR" sz="1600" dirty="0">
                  <a:solidFill>
                    <a:schemeClr val="bg1">
                      <a:lumMod val="50000"/>
                    </a:schemeClr>
                  </a:solidFill>
                </a:rPr>
                <a:t>Block Name :</a:t>
              </a:r>
            </a:p>
          </p:txBody>
        </p:sp>
        <p:sp>
          <p:nvSpPr>
            <p:cNvPr id="108" name="TextBox 107"/>
            <p:cNvSpPr txBox="1"/>
            <p:nvPr/>
          </p:nvSpPr>
          <p:spPr>
            <a:xfrm>
              <a:off x="2391816" y="1599259"/>
              <a:ext cx="1109599" cy="338554"/>
            </a:xfrm>
            <a:prstGeom prst="rect">
              <a:avLst/>
            </a:prstGeom>
            <a:noFill/>
          </p:spPr>
          <p:txBody>
            <a:bodyPr wrap="none" rtlCol="0">
              <a:spAutoFit/>
            </a:bodyPr>
            <a:lstStyle/>
            <a:p>
              <a:pPr algn="r"/>
              <a:r>
                <a:rPr lang="fr-FR" sz="1600" dirty="0">
                  <a:solidFill>
                    <a:schemeClr val="bg1">
                      <a:lumMod val="50000"/>
                    </a:schemeClr>
                  </a:solidFill>
                </a:rPr>
                <a:t>Options :</a:t>
              </a:r>
            </a:p>
          </p:txBody>
        </p:sp>
        <p:sp>
          <p:nvSpPr>
            <p:cNvPr id="109" name="TextBox 108"/>
            <p:cNvSpPr txBox="1"/>
            <p:nvPr/>
          </p:nvSpPr>
          <p:spPr>
            <a:xfrm>
              <a:off x="2186009" y="2063467"/>
              <a:ext cx="385042" cy="338554"/>
            </a:xfrm>
            <a:prstGeom prst="rect">
              <a:avLst/>
            </a:prstGeom>
            <a:noFill/>
          </p:spPr>
          <p:txBody>
            <a:bodyPr wrap="none" rtlCol="0">
              <a:spAutoFit/>
            </a:bodyPr>
            <a:lstStyle/>
            <a:p>
              <a:pPr algn="r"/>
              <a:r>
                <a:rPr lang="fr-FR" sz="1600" dirty="0">
                  <a:solidFill>
                    <a:schemeClr val="bg1">
                      <a:lumMod val="50000"/>
                    </a:schemeClr>
                  </a:solidFill>
                  <a:sym typeface="Wingdings" pitchFamily="2" charset="2"/>
                </a:rPr>
                <a:t></a:t>
              </a:r>
              <a:endParaRPr lang="fr-FR" sz="1600" dirty="0">
                <a:solidFill>
                  <a:schemeClr val="bg1">
                    <a:lumMod val="50000"/>
                  </a:schemeClr>
                </a:solidFill>
              </a:endParaRPr>
            </a:p>
          </p:txBody>
        </p:sp>
        <p:sp>
          <p:nvSpPr>
            <p:cNvPr id="111" name="TextBox 110"/>
            <p:cNvSpPr txBox="1"/>
            <p:nvPr/>
          </p:nvSpPr>
          <p:spPr>
            <a:xfrm>
              <a:off x="3501415" y="1589252"/>
              <a:ext cx="2770786" cy="338554"/>
            </a:xfrm>
            <a:prstGeom prst="rect">
              <a:avLst/>
            </a:prstGeom>
            <a:noFill/>
          </p:spPr>
          <p:txBody>
            <a:bodyPr wrap="square" rtlCol="0">
              <a:spAutoFit/>
            </a:bodyPr>
            <a:lstStyle/>
            <a:p>
              <a:r>
                <a:rPr lang="fr-FR" sz="1600" i="1" dirty="0">
                  <a:solidFill>
                    <a:schemeClr val="bg1">
                      <a:lumMod val="50000"/>
                    </a:schemeClr>
                  </a:solidFill>
                </a:rPr>
                <a:t>none</a:t>
              </a:r>
            </a:p>
          </p:txBody>
        </p:sp>
        <p:sp>
          <p:nvSpPr>
            <p:cNvPr id="110" name="TextBox 109"/>
            <p:cNvSpPr txBox="1"/>
            <p:nvPr/>
          </p:nvSpPr>
          <p:spPr>
            <a:xfrm>
              <a:off x="3512858" y="1306033"/>
              <a:ext cx="2770786" cy="307777"/>
            </a:xfrm>
            <a:prstGeom prst="rect">
              <a:avLst/>
            </a:prstGeom>
            <a:noFill/>
          </p:spPr>
          <p:txBody>
            <a:bodyPr wrap="square" rtlCol="0">
              <a:spAutoFit/>
            </a:bodyPr>
            <a:lstStyle/>
            <a:p>
              <a:r>
                <a:rPr lang="fr-FR" sz="1400" b="1" dirty="0">
                  <a:solidFill>
                    <a:srgbClr val="5E5E5E"/>
                  </a:solidFill>
                </a:rPr>
                <a:t>CAST_VERSION</a:t>
              </a:r>
            </a:p>
          </p:txBody>
        </p:sp>
      </p:grpSp>
      <p:grpSp>
        <p:nvGrpSpPr>
          <p:cNvPr id="9" name="Group 8">
            <a:extLst>
              <a:ext uri="{FF2B5EF4-FFF2-40B4-BE49-F238E27FC236}">
                <a16:creationId xmlns:a16="http://schemas.microsoft.com/office/drawing/2014/main" id="{172D0F5E-7E22-4108-BF59-667AC8513942}"/>
              </a:ext>
            </a:extLst>
          </p:cNvPr>
          <p:cNvGrpSpPr/>
          <p:nvPr/>
        </p:nvGrpSpPr>
        <p:grpSpPr>
          <a:xfrm>
            <a:off x="6233681" y="4794441"/>
            <a:ext cx="5501474" cy="1590162"/>
            <a:chOff x="6233681" y="4601922"/>
            <a:chExt cx="5501474" cy="1590162"/>
          </a:xfrm>
        </p:grpSpPr>
        <p:sp>
          <p:nvSpPr>
            <p:cNvPr id="120" name="Rounded Rectangle 119"/>
            <p:cNvSpPr/>
            <p:nvPr/>
          </p:nvSpPr>
          <p:spPr>
            <a:xfrm>
              <a:off x="6240159" y="4608084"/>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21" name="TextBox 120"/>
            <p:cNvSpPr txBox="1"/>
            <p:nvPr/>
          </p:nvSpPr>
          <p:spPr>
            <a:xfrm>
              <a:off x="6233681" y="4601922"/>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Previous</a:t>
              </a:r>
              <a:r>
                <a:rPr lang="fr-FR" sz="1600" dirty="0"/>
                <a:t> </a:t>
              </a:r>
              <a:r>
                <a:rPr lang="fr-FR" sz="1600" dirty="0" err="1"/>
                <a:t>Snapshot</a:t>
              </a:r>
              <a:r>
                <a:rPr lang="fr-FR" sz="1600" dirty="0"/>
                <a:t> Date</a:t>
              </a:r>
            </a:p>
          </p:txBody>
        </p:sp>
        <p:sp>
          <p:nvSpPr>
            <p:cNvPr id="122" name="TextBox 121"/>
            <p:cNvSpPr txBox="1"/>
            <p:nvPr/>
          </p:nvSpPr>
          <p:spPr>
            <a:xfrm>
              <a:off x="6579488" y="5682042"/>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123" name="TextBox 122"/>
            <p:cNvSpPr txBox="1"/>
            <p:nvPr/>
          </p:nvSpPr>
          <p:spPr>
            <a:xfrm>
              <a:off x="6408219" y="49681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24" name="TextBox 123"/>
            <p:cNvSpPr txBox="1"/>
            <p:nvPr/>
          </p:nvSpPr>
          <p:spPr>
            <a:xfrm>
              <a:off x="8021787" y="5288094"/>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125" name="TextBox 124"/>
            <p:cNvSpPr txBox="1"/>
            <p:nvPr/>
          </p:nvSpPr>
          <p:spPr>
            <a:xfrm>
              <a:off x="6831478" y="528809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6" name="Rounded Rectangle 125"/>
            <p:cNvSpPr/>
            <p:nvPr/>
          </p:nvSpPr>
          <p:spPr>
            <a:xfrm>
              <a:off x="7104255" y="570162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27" name="TextBox 126" descr="TEXT;PREVIOUS_SNAPSHOT_DATE"/>
            <p:cNvSpPr txBox="1"/>
            <p:nvPr/>
          </p:nvSpPr>
          <p:spPr>
            <a:xfrm>
              <a:off x="7176263" y="568204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err="1"/>
                <a:t>snapshotDate</a:t>
              </a:r>
              <a:endParaRPr lang="fr-FR" sz="1600" dirty="0"/>
            </a:p>
          </p:txBody>
        </p:sp>
        <p:sp>
          <p:nvSpPr>
            <p:cNvPr id="128" name="TextBox 127"/>
            <p:cNvSpPr txBox="1"/>
            <p:nvPr/>
          </p:nvSpPr>
          <p:spPr>
            <a:xfrm>
              <a:off x="8021787" y="4999027"/>
              <a:ext cx="3713368" cy="261610"/>
            </a:xfrm>
            <a:prstGeom prst="rect">
              <a:avLst/>
            </a:prstGeom>
            <a:noFill/>
          </p:spPr>
          <p:txBody>
            <a:bodyPr wrap="square" rtlCol="0">
              <a:spAutoFit/>
            </a:bodyPr>
            <a:lstStyle>
              <a:defPPr>
                <a:defRPr lang="fr-FR"/>
              </a:defPPr>
              <a:lvl1pPr>
                <a:defRPr sz="2000" b="1">
                  <a:solidFill>
                    <a:srgbClr val="5E5E5E"/>
                  </a:solidFill>
                </a:defRPr>
              </a:lvl1pPr>
            </a:lstStyle>
            <a:p>
              <a:r>
                <a:rPr lang="en-GB" sz="1100" dirty="0"/>
                <a:t>PREVIOUS_SNAPSHOT_DATE</a:t>
              </a:r>
              <a:endParaRPr lang="fr-FR" sz="1100" dirty="0"/>
            </a:p>
          </p:txBody>
        </p:sp>
      </p:grpSp>
      <p:grpSp>
        <p:nvGrpSpPr>
          <p:cNvPr id="12" name="Group 11">
            <a:extLst>
              <a:ext uri="{FF2B5EF4-FFF2-40B4-BE49-F238E27FC236}">
                <a16:creationId xmlns:a16="http://schemas.microsoft.com/office/drawing/2014/main" id="{9EBE7A2A-4898-4232-A66D-D97EBF91DFE3}"/>
              </a:ext>
            </a:extLst>
          </p:cNvPr>
          <p:cNvGrpSpPr/>
          <p:nvPr/>
        </p:nvGrpSpPr>
        <p:grpSpPr>
          <a:xfrm>
            <a:off x="6235903" y="2933269"/>
            <a:ext cx="5494405" cy="1728016"/>
            <a:chOff x="6235903" y="2740750"/>
            <a:chExt cx="5494405" cy="1728016"/>
          </a:xfrm>
        </p:grpSpPr>
        <p:sp>
          <p:nvSpPr>
            <p:cNvPr id="112" name="Rounded Rectangle 111"/>
            <p:cNvSpPr/>
            <p:nvPr/>
          </p:nvSpPr>
          <p:spPr>
            <a:xfrm>
              <a:off x="6235904" y="2740750"/>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13" name="TextBox 112"/>
            <p:cNvSpPr txBox="1"/>
            <p:nvPr/>
          </p:nvSpPr>
          <p:spPr>
            <a:xfrm>
              <a:off x="6235903" y="2740750"/>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Last </a:t>
              </a:r>
              <a:r>
                <a:rPr lang="fr-FR" sz="1600" dirty="0" err="1"/>
                <a:t>Snapshot</a:t>
              </a:r>
              <a:r>
                <a:rPr lang="fr-FR" sz="1600" dirty="0"/>
                <a:t> Date</a:t>
              </a:r>
            </a:p>
          </p:txBody>
        </p:sp>
        <p:sp>
          <p:nvSpPr>
            <p:cNvPr id="114" name="TextBox 113"/>
            <p:cNvSpPr txBox="1"/>
            <p:nvPr/>
          </p:nvSpPr>
          <p:spPr>
            <a:xfrm>
              <a:off x="6575232" y="4002810"/>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115" name="TextBox 114"/>
            <p:cNvSpPr txBox="1"/>
            <p:nvPr/>
          </p:nvSpPr>
          <p:spPr>
            <a:xfrm>
              <a:off x="6475971" y="31069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6" name="TextBox 115"/>
            <p:cNvSpPr txBox="1"/>
            <p:nvPr/>
          </p:nvSpPr>
          <p:spPr>
            <a:xfrm>
              <a:off x="8016940" y="3431729"/>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117" name="TextBox 116"/>
            <p:cNvSpPr txBox="1"/>
            <p:nvPr/>
          </p:nvSpPr>
          <p:spPr>
            <a:xfrm>
              <a:off x="6892752" y="34269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8" name="Rounded Rectangle 117"/>
            <p:cNvSpPr/>
            <p:nvPr/>
          </p:nvSpPr>
          <p:spPr>
            <a:xfrm>
              <a:off x="7099999" y="398446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19" name="TextBox 118" descr="TEXT;LAST_SNAPSHOT_DATE"/>
            <p:cNvSpPr txBox="1"/>
            <p:nvPr/>
          </p:nvSpPr>
          <p:spPr>
            <a:xfrm>
              <a:off x="7124507" y="39671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err="1"/>
                <a:t>snapshotDate</a:t>
              </a:r>
              <a:endParaRPr lang="fr-FR" sz="1600" dirty="0"/>
            </a:p>
          </p:txBody>
        </p:sp>
        <p:sp>
          <p:nvSpPr>
            <p:cNvPr id="129" name="TextBox 128"/>
            <p:cNvSpPr txBox="1"/>
            <p:nvPr/>
          </p:nvSpPr>
          <p:spPr>
            <a:xfrm>
              <a:off x="8016940" y="3125820"/>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LAST_SNAPSHOT_DATE</a:t>
              </a:r>
              <a:endParaRPr lang="fr-FR" sz="1200" dirty="0"/>
            </a:p>
          </p:txBody>
        </p:sp>
      </p:grpSp>
    </p:spTree>
    <p:extLst>
      <p:ext uri="{BB962C8B-B14F-4D97-AF65-F5344CB8AC3E}">
        <p14:creationId xmlns:p14="http://schemas.microsoft.com/office/powerpoint/2010/main" val="1325510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12</a:t>
            </a:fld>
            <a:endParaRPr lang="en-US" dirty="0">
              <a:solidFill>
                <a:srgbClr val="000000">
                  <a:lumMod val="65000"/>
                  <a:lumOff val="35000"/>
                </a:srgbClr>
              </a:solidFill>
            </a:endParaRPr>
          </a:p>
        </p:txBody>
      </p:sp>
      <p:sp>
        <p:nvSpPr>
          <p:cNvPr id="5" name="Title 1"/>
          <p:cNvSpPr>
            <a:spLocks noGrp="1"/>
          </p:cNvSpPr>
          <p:nvPr>
            <p:ph type="title"/>
          </p:nvPr>
        </p:nvSpPr>
        <p:spPr/>
        <p:txBody>
          <a:bodyPr/>
          <a:lstStyle/>
          <a:p>
            <a:r>
              <a:rPr lang="fr-FR" dirty="0"/>
              <a:t>PowerPoint Templates – </a:t>
            </a:r>
            <a:r>
              <a:rPr lang="fr-FR" dirty="0" err="1"/>
              <a:t>Text</a:t>
            </a:r>
            <a:r>
              <a:rPr lang="fr-FR" dirty="0"/>
              <a:t> [3]</a:t>
            </a:r>
          </a:p>
        </p:txBody>
      </p:sp>
      <p:grpSp>
        <p:nvGrpSpPr>
          <p:cNvPr id="3" name="Group 2">
            <a:extLst>
              <a:ext uri="{FF2B5EF4-FFF2-40B4-BE49-F238E27FC236}">
                <a16:creationId xmlns:a16="http://schemas.microsoft.com/office/drawing/2014/main" id="{C8BD3D9D-9A32-4B55-8E4F-09B0E4C24112}"/>
              </a:ext>
            </a:extLst>
          </p:cNvPr>
          <p:cNvGrpSpPr/>
          <p:nvPr/>
        </p:nvGrpSpPr>
        <p:grpSpPr>
          <a:xfrm>
            <a:off x="108722" y="1898283"/>
            <a:ext cx="5772510" cy="2955553"/>
            <a:chOff x="3156938" y="842779"/>
            <a:chExt cx="5772510" cy="2955553"/>
          </a:xfrm>
        </p:grpSpPr>
        <p:sp>
          <p:nvSpPr>
            <p:cNvPr id="6" name="Rounded Rectangle 5"/>
            <p:cNvSpPr/>
            <p:nvPr/>
          </p:nvSpPr>
          <p:spPr>
            <a:xfrm>
              <a:off x="3300954" y="848941"/>
              <a:ext cx="5628494" cy="2949391"/>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 name="TextBox 6"/>
            <p:cNvSpPr txBox="1"/>
            <p:nvPr/>
          </p:nvSpPr>
          <p:spPr>
            <a:xfrm>
              <a:off x="3156938" y="842779"/>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Dashboard </a:t>
              </a:r>
              <a:r>
                <a:rPr lang="fr-FR" sz="1800" dirty="0" err="1"/>
                <a:t>Website</a:t>
              </a:r>
              <a:r>
                <a:rPr lang="fr-FR" sz="1800" dirty="0"/>
                <a:t> Url</a:t>
              </a:r>
            </a:p>
          </p:txBody>
        </p:sp>
        <p:sp>
          <p:nvSpPr>
            <p:cNvPr id="8" name="TextBox 7"/>
            <p:cNvSpPr txBox="1"/>
            <p:nvPr/>
          </p:nvSpPr>
          <p:spPr>
            <a:xfrm>
              <a:off x="4831470" y="1208981"/>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DASHBOARD_SERVICE_URL</a:t>
              </a:r>
            </a:p>
          </p:txBody>
        </p:sp>
        <p:sp>
          <p:nvSpPr>
            <p:cNvPr id="9" name="TextBox 8"/>
            <p:cNvSpPr txBox="1"/>
            <p:nvPr/>
          </p:nvSpPr>
          <p:spPr>
            <a:xfrm>
              <a:off x="4184223" y="317290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0" name="TextBox 9"/>
            <p:cNvSpPr txBox="1"/>
            <p:nvPr/>
          </p:nvSpPr>
          <p:spPr>
            <a:xfrm>
              <a:off x="3230294" y="1208981"/>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1" name="TextBox 10"/>
            <p:cNvSpPr txBox="1"/>
            <p:nvPr/>
          </p:nvSpPr>
          <p:spPr>
            <a:xfrm>
              <a:off x="4844170" y="1528951"/>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2" name="TextBox 11"/>
            <p:cNvSpPr txBox="1"/>
            <p:nvPr/>
          </p:nvSpPr>
          <p:spPr>
            <a:xfrm>
              <a:off x="3699975" y="1528951"/>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3" name="Rounded Rectangle 12"/>
            <p:cNvSpPr/>
            <p:nvPr/>
          </p:nvSpPr>
          <p:spPr>
            <a:xfrm>
              <a:off x="4693676" y="3179068"/>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4" name="TextBox 13" descr="TEXT;MEASUREMENT_ADG_WEBSITE"/>
            <p:cNvSpPr txBox="1"/>
            <p:nvPr/>
          </p:nvSpPr>
          <p:spPr>
            <a:xfrm>
              <a:off x="4700154" y="3143385"/>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http://host/AED</a:t>
              </a:r>
            </a:p>
          </p:txBody>
        </p:sp>
        <p:sp>
          <p:nvSpPr>
            <p:cNvPr id="26" name="TextBox 25"/>
            <p:cNvSpPr txBox="1"/>
            <p:nvPr/>
          </p:nvSpPr>
          <p:spPr>
            <a:xfrm>
              <a:off x="4799786" y="1929061"/>
              <a:ext cx="3960511" cy="954107"/>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400" i="1" dirty="0">
                  <a:solidFill>
                    <a:schemeClr val="bg1">
                      <a:lumMod val="50000"/>
                    </a:schemeClr>
                  </a:solidFill>
                </a:rPr>
                <a:t>This </a:t>
              </a:r>
              <a:r>
                <a:rPr lang="en-US" sz="1400" i="1" dirty="0">
                  <a:solidFill>
                    <a:schemeClr val="bg1">
                      <a:lumMod val="50000"/>
                    </a:schemeClr>
                  </a:solidFill>
                </a:rPr>
                <a:t>Text block might be empty and will only work on an analytics database. Engineering databases do not contain this information.</a:t>
              </a:r>
              <a:endParaRPr lang="fr-FR" sz="1400" i="1" dirty="0" err="1">
                <a:solidFill>
                  <a:schemeClr val="bg1">
                    <a:lumMod val="50000"/>
                  </a:schemeClr>
                </a:solidFill>
              </a:endParaRPr>
            </a:p>
          </p:txBody>
        </p:sp>
        <p:sp>
          <p:nvSpPr>
            <p:cNvPr id="27" name="TextBox 26"/>
            <p:cNvSpPr txBox="1"/>
            <p:nvPr/>
          </p:nvSpPr>
          <p:spPr>
            <a:xfrm>
              <a:off x="4188504" y="1920819"/>
              <a:ext cx="662874"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Note:</a:t>
              </a:r>
            </a:p>
          </p:txBody>
        </p:sp>
      </p:grpSp>
      <p:grpSp>
        <p:nvGrpSpPr>
          <p:cNvPr id="4" name="Group 3">
            <a:extLst>
              <a:ext uri="{FF2B5EF4-FFF2-40B4-BE49-F238E27FC236}">
                <a16:creationId xmlns:a16="http://schemas.microsoft.com/office/drawing/2014/main" id="{A0BAD299-7A8A-460F-AC8B-61F2C851D729}"/>
              </a:ext>
            </a:extLst>
          </p:cNvPr>
          <p:cNvGrpSpPr/>
          <p:nvPr/>
        </p:nvGrpSpPr>
        <p:grpSpPr>
          <a:xfrm>
            <a:off x="6096000" y="2102680"/>
            <a:ext cx="5772510" cy="2655029"/>
            <a:chOff x="3156938" y="3861048"/>
            <a:chExt cx="5772510" cy="2655029"/>
          </a:xfrm>
        </p:grpSpPr>
        <p:sp>
          <p:nvSpPr>
            <p:cNvPr id="15" name="Rounded Rectangle 14"/>
            <p:cNvSpPr/>
            <p:nvPr/>
          </p:nvSpPr>
          <p:spPr>
            <a:xfrm>
              <a:off x="3300954" y="3867210"/>
              <a:ext cx="5628494" cy="2648867"/>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6" name="TextBox 15"/>
            <p:cNvSpPr txBox="1"/>
            <p:nvPr/>
          </p:nvSpPr>
          <p:spPr>
            <a:xfrm>
              <a:off x="3156938" y="386104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System Name</a:t>
              </a:r>
            </a:p>
          </p:txBody>
        </p:sp>
        <p:sp>
          <p:nvSpPr>
            <p:cNvPr id="17" name="TextBox 16"/>
            <p:cNvSpPr txBox="1"/>
            <p:nvPr/>
          </p:nvSpPr>
          <p:spPr>
            <a:xfrm>
              <a:off x="4831470" y="4227250"/>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SYSTEM_NAME</a:t>
              </a:r>
            </a:p>
          </p:txBody>
        </p:sp>
        <p:sp>
          <p:nvSpPr>
            <p:cNvPr id="18" name="TextBox 17"/>
            <p:cNvSpPr txBox="1"/>
            <p:nvPr/>
          </p:nvSpPr>
          <p:spPr>
            <a:xfrm>
              <a:off x="4184223" y="598121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9" name="TextBox 18"/>
            <p:cNvSpPr txBox="1"/>
            <p:nvPr/>
          </p:nvSpPr>
          <p:spPr>
            <a:xfrm>
              <a:off x="3230294" y="4227250"/>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20" name="TextBox 19"/>
            <p:cNvSpPr txBox="1"/>
            <p:nvPr/>
          </p:nvSpPr>
          <p:spPr>
            <a:xfrm>
              <a:off x="4844170" y="4547220"/>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21" name="TextBox 20"/>
            <p:cNvSpPr txBox="1"/>
            <p:nvPr/>
          </p:nvSpPr>
          <p:spPr>
            <a:xfrm>
              <a:off x="3699975" y="4547220"/>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22" name="Rounded Rectangle 21"/>
            <p:cNvSpPr/>
            <p:nvPr/>
          </p:nvSpPr>
          <p:spPr>
            <a:xfrm>
              <a:off x="4693676" y="5987380"/>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3" name="TextBox 22" descr="TEXT;SYSTEM_NAME"/>
            <p:cNvSpPr txBox="1"/>
            <p:nvPr/>
          </p:nvSpPr>
          <p:spPr>
            <a:xfrm>
              <a:off x="4700154" y="5951697"/>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My</a:t>
              </a:r>
              <a:r>
                <a:rPr lang="fr-FR" sz="1800" dirty="0"/>
                <a:t> System Name</a:t>
              </a:r>
            </a:p>
          </p:txBody>
        </p:sp>
        <p:sp>
          <p:nvSpPr>
            <p:cNvPr id="24" name="TextBox 23">
              <a:extLst>
                <a:ext uri="{FF2B5EF4-FFF2-40B4-BE49-F238E27FC236}">
                  <a16:creationId xmlns:a16="http://schemas.microsoft.com/office/drawing/2014/main" id="{62A04968-EA12-422A-ABDE-9A104390E818}"/>
                </a:ext>
              </a:extLst>
            </p:cNvPr>
            <p:cNvSpPr txBox="1"/>
            <p:nvPr/>
          </p:nvSpPr>
          <p:spPr>
            <a:xfrm>
              <a:off x="4847386" y="4944071"/>
              <a:ext cx="3960511" cy="646331"/>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200" i="1" dirty="0">
                  <a:solidFill>
                    <a:schemeClr val="bg1">
                      <a:lumMod val="50000"/>
                    </a:schemeClr>
                  </a:solidFill>
                </a:rPr>
                <a:t>This </a:t>
              </a:r>
              <a:r>
                <a:rPr lang="en-US" sz="1200" i="1" dirty="0">
                  <a:solidFill>
                    <a:schemeClr val="bg1">
                      <a:lumMod val="50000"/>
                    </a:schemeClr>
                  </a:solidFill>
                </a:rPr>
                <a:t>Text block is only relevant on engineering databases. There is no real system on analytics database, just a fake one called “All Applications”.</a:t>
              </a:r>
              <a:endParaRPr lang="fr-FR" sz="1200" i="1" dirty="0" err="1">
                <a:solidFill>
                  <a:schemeClr val="bg1">
                    <a:lumMod val="50000"/>
                  </a:schemeClr>
                </a:solidFill>
              </a:endParaRPr>
            </a:p>
          </p:txBody>
        </p:sp>
        <p:sp>
          <p:nvSpPr>
            <p:cNvPr id="25" name="TextBox 24">
              <a:extLst>
                <a:ext uri="{FF2B5EF4-FFF2-40B4-BE49-F238E27FC236}">
                  <a16:creationId xmlns:a16="http://schemas.microsoft.com/office/drawing/2014/main" id="{5A5911CD-DF05-4F1D-BED1-722431A9F443}"/>
                </a:ext>
              </a:extLst>
            </p:cNvPr>
            <p:cNvSpPr txBox="1"/>
            <p:nvPr/>
          </p:nvSpPr>
          <p:spPr>
            <a:xfrm>
              <a:off x="4236104" y="4935828"/>
              <a:ext cx="662874"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Note:</a:t>
              </a:r>
            </a:p>
          </p:txBody>
        </p:sp>
      </p:grpSp>
    </p:spTree>
    <p:extLst>
      <p:ext uri="{BB962C8B-B14F-4D97-AF65-F5344CB8AC3E}">
        <p14:creationId xmlns:p14="http://schemas.microsoft.com/office/powerpoint/2010/main" val="1512311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[4]</a:t>
            </a:r>
          </a:p>
        </p:txBody>
      </p:sp>
      <p:grpSp>
        <p:nvGrpSpPr>
          <p:cNvPr id="3" name="Group 2">
            <a:extLst>
              <a:ext uri="{FF2B5EF4-FFF2-40B4-BE49-F238E27FC236}">
                <a16:creationId xmlns:a16="http://schemas.microsoft.com/office/drawing/2014/main" id="{1B25A25C-4280-4F74-8046-1B22F9E8FD84}"/>
              </a:ext>
            </a:extLst>
          </p:cNvPr>
          <p:cNvGrpSpPr/>
          <p:nvPr/>
        </p:nvGrpSpPr>
        <p:grpSpPr>
          <a:xfrm>
            <a:off x="1559496" y="1556792"/>
            <a:ext cx="4464496" cy="1800200"/>
            <a:chOff x="1559496" y="1556792"/>
            <a:chExt cx="4464496" cy="1800200"/>
          </a:xfrm>
        </p:grpSpPr>
        <p:sp>
          <p:nvSpPr>
            <p:cNvPr id="54" name="Rounded Rectangle 53"/>
            <p:cNvSpPr/>
            <p:nvPr/>
          </p:nvSpPr>
          <p:spPr>
            <a:xfrm>
              <a:off x="1703512" y="1562954"/>
              <a:ext cx="4320480" cy="179403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55" name="TextBox 54"/>
            <p:cNvSpPr txBox="1"/>
            <p:nvPr/>
          </p:nvSpPr>
          <p:spPr>
            <a:xfrm>
              <a:off x="1559496" y="1556792"/>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Application Name</a:t>
              </a:r>
            </a:p>
          </p:txBody>
        </p:sp>
        <p:sp>
          <p:nvSpPr>
            <p:cNvPr id="56" name="TextBox 55"/>
            <p:cNvSpPr txBox="1"/>
            <p:nvPr/>
          </p:nvSpPr>
          <p:spPr>
            <a:xfrm>
              <a:off x="3234028" y="1922994"/>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APPLICATION_NAME</a:t>
              </a:r>
            </a:p>
          </p:txBody>
        </p:sp>
        <p:sp>
          <p:nvSpPr>
            <p:cNvPr id="58" name="TextBox 57"/>
            <p:cNvSpPr txBox="1"/>
            <p:nvPr/>
          </p:nvSpPr>
          <p:spPr>
            <a:xfrm>
              <a:off x="2586781" y="2738441"/>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59" name="TextBox 58"/>
            <p:cNvSpPr txBox="1"/>
            <p:nvPr/>
          </p:nvSpPr>
          <p:spPr>
            <a:xfrm>
              <a:off x="1632852" y="1922994"/>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60" name="TextBox 59"/>
            <p:cNvSpPr txBox="1"/>
            <p:nvPr/>
          </p:nvSpPr>
          <p:spPr>
            <a:xfrm>
              <a:off x="3246728" y="224296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61" name="TextBox 60"/>
            <p:cNvSpPr txBox="1"/>
            <p:nvPr/>
          </p:nvSpPr>
          <p:spPr>
            <a:xfrm>
              <a:off x="2102533" y="2242964"/>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5" name="Rounded Rectangle 34"/>
            <p:cNvSpPr/>
            <p:nvPr/>
          </p:nvSpPr>
          <p:spPr>
            <a:xfrm>
              <a:off x="3096234" y="2747020"/>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57" name="TextBox 56" descr="TEXT;APPLICATION_NAME"/>
            <p:cNvSpPr txBox="1"/>
            <p:nvPr/>
          </p:nvSpPr>
          <p:spPr>
            <a:xfrm>
              <a:off x="3102712" y="270892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myAppName</a:t>
              </a:r>
            </a:p>
          </p:txBody>
        </p:sp>
      </p:grpSp>
      <p:grpSp>
        <p:nvGrpSpPr>
          <p:cNvPr id="4" name="Group 3">
            <a:extLst>
              <a:ext uri="{FF2B5EF4-FFF2-40B4-BE49-F238E27FC236}">
                <a16:creationId xmlns:a16="http://schemas.microsoft.com/office/drawing/2014/main" id="{182B0009-15BF-41AB-B94E-88A716CB310D}"/>
              </a:ext>
            </a:extLst>
          </p:cNvPr>
          <p:cNvGrpSpPr/>
          <p:nvPr/>
        </p:nvGrpSpPr>
        <p:grpSpPr>
          <a:xfrm>
            <a:off x="6023992" y="1556792"/>
            <a:ext cx="4536504" cy="1800200"/>
            <a:chOff x="6023992" y="1556792"/>
            <a:chExt cx="4536504" cy="1800200"/>
          </a:xfrm>
        </p:grpSpPr>
        <p:sp>
          <p:nvSpPr>
            <p:cNvPr id="62" name="Rounded Rectangle 61"/>
            <p:cNvSpPr/>
            <p:nvPr/>
          </p:nvSpPr>
          <p:spPr>
            <a:xfrm>
              <a:off x="6168008" y="1562954"/>
              <a:ext cx="4320480" cy="1794038"/>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3" name="TextBox 62"/>
            <p:cNvSpPr txBox="1"/>
            <p:nvPr/>
          </p:nvSpPr>
          <p:spPr>
            <a:xfrm>
              <a:off x="6023992" y="1556792"/>
              <a:ext cx="432048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Size Application Category</a:t>
              </a:r>
            </a:p>
          </p:txBody>
        </p:sp>
        <p:sp>
          <p:nvSpPr>
            <p:cNvPr id="64" name="TextBox 63"/>
            <p:cNvSpPr txBox="1"/>
            <p:nvPr/>
          </p:nvSpPr>
          <p:spPr>
            <a:xfrm>
              <a:off x="7711224" y="1948395"/>
              <a:ext cx="2770786"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APPLICATION_SIZE_TYPE</a:t>
              </a:r>
              <a:endParaRPr lang="fr-FR" sz="1600" dirty="0"/>
            </a:p>
          </p:txBody>
        </p:sp>
        <p:sp>
          <p:nvSpPr>
            <p:cNvPr id="66" name="TextBox 65"/>
            <p:cNvSpPr txBox="1"/>
            <p:nvPr/>
          </p:nvSpPr>
          <p:spPr>
            <a:xfrm>
              <a:off x="7020229" y="272822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67" name="TextBox 66"/>
            <p:cNvSpPr txBox="1"/>
            <p:nvPr/>
          </p:nvSpPr>
          <p:spPr>
            <a:xfrm>
              <a:off x="6097348" y="1922994"/>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68" name="TextBox 67"/>
            <p:cNvSpPr txBox="1"/>
            <p:nvPr/>
          </p:nvSpPr>
          <p:spPr>
            <a:xfrm>
              <a:off x="7711224" y="224296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69" name="TextBox 68"/>
            <p:cNvSpPr txBox="1"/>
            <p:nvPr/>
          </p:nvSpPr>
          <p:spPr>
            <a:xfrm>
              <a:off x="6567029" y="2242964"/>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6" name="Rounded Rectangle 35"/>
            <p:cNvSpPr/>
            <p:nvPr/>
          </p:nvSpPr>
          <p:spPr>
            <a:xfrm>
              <a:off x="7560730" y="2732671"/>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5" name="TextBox 64" descr="TEXT;APPLICATION_SIZE_TYPE"/>
            <p:cNvSpPr txBox="1"/>
            <p:nvPr/>
          </p:nvSpPr>
          <p:spPr>
            <a:xfrm>
              <a:off x="7824192" y="2741607"/>
              <a:ext cx="2736304" cy="363736"/>
            </a:xfrm>
            <a:prstGeom prst="rect">
              <a:avLst/>
            </a:prstGeom>
            <a:noFill/>
          </p:spPr>
          <p:txBody>
            <a:bodyPr wrap="square" rtlCol="0">
              <a:noAutofit/>
            </a:bodyPr>
            <a:lstStyle>
              <a:defPPr>
                <a:defRPr lang="fr-FR"/>
              </a:defPPr>
              <a:lvl1pPr>
                <a:defRPr sz="2000" b="1">
                  <a:solidFill>
                    <a:schemeClr val="bg1">
                      <a:lumMod val="50000"/>
                    </a:schemeClr>
                  </a:solidFill>
                </a:defRPr>
              </a:lvl1pPr>
            </a:lstStyle>
            <a:p>
              <a:r>
                <a:rPr lang="fr-FR" sz="1800" dirty="0"/>
                <a:t>SizeType</a:t>
              </a:r>
            </a:p>
          </p:txBody>
        </p:sp>
      </p:grpSp>
      <p:grpSp>
        <p:nvGrpSpPr>
          <p:cNvPr id="5" name="Group 4">
            <a:extLst>
              <a:ext uri="{FF2B5EF4-FFF2-40B4-BE49-F238E27FC236}">
                <a16:creationId xmlns:a16="http://schemas.microsoft.com/office/drawing/2014/main" id="{C4F62F64-D18F-4308-AEDD-FEE705EBFD95}"/>
              </a:ext>
            </a:extLst>
          </p:cNvPr>
          <p:cNvGrpSpPr/>
          <p:nvPr/>
        </p:nvGrpSpPr>
        <p:grpSpPr>
          <a:xfrm>
            <a:off x="3863752" y="3836947"/>
            <a:ext cx="4477762" cy="1944216"/>
            <a:chOff x="3863752" y="3836947"/>
            <a:chExt cx="4477762" cy="1944216"/>
          </a:xfrm>
        </p:grpSpPr>
        <p:sp>
          <p:nvSpPr>
            <p:cNvPr id="46" name="Rounded Rectangle 45"/>
            <p:cNvSpPr/>
            <p:nvPr/>
          </p:nvSpPr>
          <p:spPr>
            <a:xfrm>
              <a:off x="4001290" y="3843109"/>
              <a:ext cx="4320480" cy="1938054"/>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47" name="TextBox 46"/>
            <p:cNvSpPr txBox="1"/>
            <p:nvPr/>
          </p:nvSpPr>
          <p:spPr>
            <a:xfrm>
              <a:off x="3863752" y="3836947"/>
              <a:ext cx="432048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Quality Application Category</a:t>
              </a:r>
            </a:p>
          </p:txBody>
        </p:sp>
        <p:sp>
          <p:nvSpPr>
            <p:cNvPr id="48" name="TextBox 47"/>
            <p:cNvSpPr txBox="1"/>
            <p:nvPr/>
          </p:nvSpPr>
          <p:spPr>
            <a:xfrm>
              <a:off x="5544506" y="4324390"/>
              <a:ext cx="2770786"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APPLICATION_QUALITY_TYPE</a:t>
              </a:r>
              <a:endParaRPr lang="fr-FR" sz="1400" dirty="0"/>
            </a:p>
          </p:txBody>
        </p:sp>
        <p:sp>
          <p:nvSpPr>
            <p:cNvPr id="50" name="TextBox 49"/>
            <p:cNvSpPr txBox="1"/>
            <p:nvPr/>
          </p:nvSpPr>
          <p:spPr>
            <a:xfrm>
              <a:off x="4896434" y="5237037"/>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51" name="TextBox 50"/>
            <p:cNvSpPr txBox="1"/>
            <p:nvPr/>
          </p:nvSpPr>
          <p:spPr>
            <a:xfrm>
              <a:off x="3930630" y="4232612"/>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52" name="TextBox 51"/>
            <p:cNvSpPr txBox="1"/>
            <p:nvPr/>
          </p:nvSpPr>
          <p:spPr>
            <a:xfrm>
              <a:off x="5544506" y="4557027"/>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53" name="TextBox 52"/>
            <p:cNvSpPr txBox="1"/>
            <p:nvPr/>
          </p:nvSpPr>
          <p:spPr>
            <a:xfrm>
              <a:off x="4400311" y="4557027"/>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8" name="Rounded Rectangle 37"/>
            <p:cNvSpPr/>
            <p:nvPr/>
          </p:nvSpPr>
          <p:spPr>
            <a:xfrm>
              <a:off x="5447928" y="5243199"/>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49" name="TextBox 48" descr="TEXT;APPLICATION_QUALITY_TYPE"/>
            <p:cNvSpPr txBox="1"/>
            <p:nvPr/>
          </p:nvSpPr>
          <p:spPr>
            <a:xfrm>
              <a:off x="5605210" y="5237037"/>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QualityType</a:t>
              </a:r>
              <a:endParaRPr lang="fr-FR" sz="1800" dirty="0"/>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[5]</a:t>
            </a:r>
          </a:p>
        </p:txBody>
      </p:sp>
      <p:grpSp>
        <p:nvGrpSpPr>
          <p:cNvPr id="4" name="Group 3">
            <a:extLst>
              <a:ext uri="{FF2B5EF4-FFF2-40B4-BE49-F238E27FC236}">
                <a16:creationId xmlns:a16="http://schemas.microsoft.com/office/drawing/2014/main" id="{00EB5962-2B00-48E2-900D-40C040D9FABF}"/>
              </a:ext>
            </a:extLst>
          </p:cNvPr>
          <p:cNvGrpSpPr/>
          <p:nvPr/>
        </p:nvGrpSpPr>
        <p:grpSpPr>
          <a:xfrm>
            <a:off x="1844040" y="3655646"/>
            <a:ext cx="8212400" cy="2541488"/>
            <a:chOff x="1844040" y="3479800"/>
            <a:chExt cx="8212400" cy="2541488"/>
          </a:xfrm>
        </p:grpSpPr>
        <p:sp>
          <p:nvSpPr>
            <p:cNvPr id="12" name="Rounded Rectangle 11"/>
            <p:cNvSpPr/>
            <p:nvPr/>
          </p:nvSpPr>
          <p:spPr>
            <a:xfrm>
              <a:off x="1988056" y="3479800"/>
              <a:ext cx="8068384" cy="2541488"/>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3" name="TextBox 12"/>
            <p:cNvSpPr txBox="1"/>
            <p:nvPr/>
          </p:nvSpPr>
          <p:spPr>
            <a:xfrm>
              <a:off x="1844040" y="3479800"/>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a:t>Result</a:t>
              </a:r>
              <a:r>
                <a:rPr lang="fr-FR" sz="1800" dirty="0"/>
                <a:t> for a </a:t>
              </a:r>
              <a:r>
                <a:rPr lang="fr-FR" sz="1800" dirty="0" err="1"/>
                <a:t>metric</a:t>
              </a:r>
              <a:r>
                <a:rPr lang="fr-FR" sz="1800" dirty="0"/>
                <a:t> id</a:t>
              </a:r>
            </a:p>
          </p:txBody>
        </p:sp>
        <p:sp>
          <p:nvSpPr>
            <p:cNvPr id="14" name="TextBox 13"/>
            <p:cNvSpPr txBox="1"/>
            <p:nvPr/>
          </p:nvSpPr>
          <p:spPr>
            <a:xfrm>
              <a:off x="3531272" y="3855057"/>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APPLICATION_METRIC</a:t>
              </a:r>
            </a:p>
          </p:txBody>
        </p:sp>
        <p:sp>
          <p:nvSpPr>
            <p:cNvPr id="15" name="TextBox 14"/>
            <p:cNvSpPr txBox="1"/>
            <p:nvPr/>
          </p:nvSpPr>
          <p:spPr>
            <a:xfrm>
              <a:off x="2883200" y="545974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6" name="TextBox 15"/>
            <p:cNvSpPr txBox="1"/>
            <p:nvPr/>
          </p:nvSpPr>
          <p:spPr>
            <a:xfrm>
              <a:off x="1917396" y="3846002"/>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7" name="TextBox 16"/>
            <p:cNvSpPr txBox="1"/>
            <p:nvPr/>
          </p:nvSpPr>
          <p:spPr>
            <a:xfrm>
              <a:off x="3531272" y="4199881"/>
              <a:ext cx="6381152" cy="101566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ID</a:t>
              </a:r>
              <a:r>
                <a:rPr lang="fr-FR" sz="1200" dirty="0"/>
                <a:t> = </a:t>
              </a:r>
              <a:r>
                <a:rPr lang="fr-FR" sz="1200" dirty="0" err="1"/>
                <a:t>Quality</a:t>
              </a:r>
              <a:r>
                <a:rPr lang="fr-FR" sz="1200" dirty="0"/>
                <a:t> </a:t>
              </a:r>
              <a:r>
                <a:rPr lang="fr-FR" sz="1200" dirty="0" err="1"/>
                <a:t>Rule</a:t>
              </a:r>
              <a:r>
                <a:rPr lang="fr-FR" sz="1200" dirty="0"/>
                <a:t> Id or </a:t>
              </a:r>
              <a:r>
                <a:rPr lang="fr-FR" sz="1200" dirty="0" err="1"/>
                <a:t>Technical</a:t>
              </a:r>
              <a:r>
                <a:rPr lang="fr-FR" sz="1200" dirty="0"/>
                <a:t> </a:t>
              </a:r>
              <a:r>
                <a:rPr lang="fr-FR" sz="1200" dirty="0" err="1"/>
                <a:t>criterion</a:t>
              </a:r>
              <a:r>
                <a:rPr lang="fr-FR" sz="1200" dirty="0"/>
                <a:t> ID or Business </a:t>
              </a:r>
              <a:r>
                <a:rPr lang="fr-FR" sz="1200" dirty="0" err="1"/>
                <a:t>Criterion</a:t>
              </a:r>
              <a:r>
                <a:rPr lang="fr-FR" sz="1200" dirty="0"/>
                <a:t> ID</a:t>
              </a:r>
            </a:p>
            <a:p>
              <a:r>
                <a:rPr lang="fr-FR" sz="1200" dirty="0"/>
                <a:t>Or </a:t>
              </a:r>
              <a:r>
                <a:rPr lang="fr-FR" sz="1200" b="1" dirty="0"/>
                <a:t>SZID</a:t>
              </a:r>
              <a:r>
                <a:rPr lang="fr-FR" sz="1200" dirty="0"/>
                <a:t> = </a:t>
              </a:r>
              <a:r>
                <a:rPr lang="fr-FR" sz="1200" dirty="0" err="1"/>
                <a:t>Sizing</a:t>
              </a:r>
              <a:r>
                <a:rPr lang="fr-FR" sz="1200" dirty="0"/>
                <a:t> </a:t>
              </a:r>
              <a:r>
                <a:rPr lang="fr-FR" sz="1200" dirty="0" err="1"/>
                <a:t>Measure</a:t>
              </a:r>
              <a:r>
                <a:rPr lang="fr-FR" sz="1200" dirty="0"/>
                <a:t> Id</a:t>
              </a:r>
            </a:p>
            <a:p>
              <a:r>
                <a:rPr lang="fr-FR" sz="1200" dirty="0"/>
                <a:t>Or </a:t>
              </a:r>
              <a:r>
                <a:rPr lang="fr-FR" sz="1200" b="1" dirty="0"/>
                <a:t>BFID</a:t>
              </a:r>
              <a:r>
                <a:rPr lang="fr-FR" sz="1200" dirty="0"/>
                <a:t> = Background </a:t>
              </a:r>
              <a:r>
                <a:rPr lang="fr-FR" sz="1200" dirty="0" err="1"/>
                <a:t>fact</a:t>
              </a:r>
              <a:r>
                <a:rPr lang="fr-FR" sz="1200" dirty="0"/>
                <a:t> Id</a:t>
              </a:r>
            </a:p>
            <a:p>
              <a:r>
                <a:rPr lang="fr-FR" sz="1200" b="1" dirty="0"/>
                <a:t>SNAPSHOT</a:t>
              </a:r>
              <a:r>
                <a:rPr lang="fr-FR" sz="1200" dirty="0"/>
                <a:t> = CURRENT | PREVIOUS (by default CURRENT)</a:t>
              </a:r>
            </a:p>
            <a:p>
              <a:r>
                <a:rPr lang="fr-FR" sz="1200" b="1" dirty="0"/>
                <a:t>FORMAT</a:t>
              </a:r>
              <a:r>
                <a:rPr lang="fr-FR" sz="1200" dirty="0"/>
                <a:t> = N0 | N1 | N2 | … (for SZID or BFID)</a:t>
              </a:r>
            </a:p>
          </p:txBody>
        </p:sp>
        <p:sp>
          <p:nvSpPr>
            <p:cNvPr id="18" name="TextBox 17"/>
            <p:cNvSpPr txBox="1"/>
            <p:nvPr/>
          </p:nvSpPr>
          <p:spPr>
            <a:xfrm>
              <a:off x="2387077" y="4199880"/>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9" name="Rounded Rectangle 18"/>
            <p:cNvSpPr/>
            <p:nvPr/>
          </p:nvSpPr>
          <p:spPr>
            <a:xfrm>
              <a:off x="3380778" y="5465907"/>
              <a:ext cx="2567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0" name="TextBox 19" descr="TEXT;APPLICATION_METRIC;SZID=10151,FORMAT=N0,SNAPSHOT=PREVIOUS"/>
            <p:cNvSpPr txBox="1"/>
            <p:nvPr/>
          </p:nvSpPr>
          <p:spPr>
            <a:xfrm>
              <a:off x="3460815" y="5445223"/>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MetricId</a:t>
              </a:r>
              <a:r>
                <a:rPr lang="fr-FR" sz="1800" dirty="0"/>
                <a:t> </a:t>
              </a:r>
              <a:r>
                <a:rPr lang="fr-FR" sz="1800" dirty="0" err="1"/>
                <a:t>Results</a:t>
              </a:r>
              <a:endParaRPr lang="fr-FR" sz="1800" dirty="0"/>
            </a:p>
          </p:txBody>
        </p:sp>
      </p:grpSp>
      <p:grpSp>
        <p:nvGrpSpPr>
          <p:cNvPr id="3" name="Group 2">
            <a:extLst>
              <a:ext uri="{FF2B5EF4-FFF2-40B4-BE49-F238E27FC236}">
                <a16:creationId xmlns:a16="http://schemas.microsoft.com/office/drawing/2014/main" id="{2DCB9D10-EC7D-49E7-B40F-B2BAB6FF960B}"/>
              </a:ext>
            </a:extLst>
          </p:cNvPr>
          <p:cNvGrpSpPr/>
          <p:nvPr/>
        </p:nvGrpSpPr>
        <p:grpSpPr>
          <a:xfrm>
            <a:off x="1844040" y="1156574"/>
            <a:ext cx="8212400" cy="2154078"/>
            <a:chOff x="1844040" y="980728"/>
            <a:chExt cx="8212400" cy="2154078"/>
          </a:xfrm>
        </p:grpSpPr>
        <p:sp>
          <p:nvSpPr>
            <p:cNvPr id="70" name="Rounded Rectangle 69"/>
            <p:cNvSpPr/>
            <p:nvPr/>
          </p:nvSpPr>
          <p:spPr>
            <a:xfrm>
              <a:off x="1988056" y="980728"/>
              <a:ext cx="8068384" cy="2154078"/>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1" name="TextBox 70"/>
            <p:cNvSpPr txBox="1"/>
            <p:nvPr/>
          </p:nvSpPr>
          <p:spPr>
            <a:xfrm>
              <a:off x="1844040" y="98072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Grade for a Quality Rule</a:t>
              </a:r>
            </a:p>
          </p:txBody>
        </p:sp>
        <p:sp>
          <p:nvSpPr>
            <p:cNvPr id="72" name="TextBox 71"/>
            <p:cNvSpPr txBox="1"/>
            <p:nvPr/>
          </p:nvSpPr>
          <p:spPr>
            <a:xfrm>
              <a:off x="3531272" y="1355984"/>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APPLICATION_RULE</a:t>
              </a:r>
            </a:p>
          </p:txBody>
        </p:sp>
        <p:sp>
          <p:nvSpPr>
            <p:cNvPr id="75" name="TextBox 74"/>
            <p:cNvSpPr txBox="1"/>
            <p:nvPr/>
          </p:nvSpPr>
          <p:spPr>
            <a:xfrm>
              <a:off x="1917396" y="1346930"/>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21" name="TextBox 20">
              <a:extLst>
                <a:ext uri="{FF2B5EF4-FFF2-40B4-BE49-F238E27FC236}">
                  <a16:creationId xmlns:a16="http://schemas.microsoft.com/office/drawing/2014/main" id="{64DDEC29-2E0A-4395-9A8F-D18912AB4802}"/>
                </a:ext>
              </a:extLst>
            </p:cNvPr>
            <p:cNvSpPr txBox="1"/>
            <p:nvPr/>
          </p:nvSpPr>
          <p:spPr>
            <a:xfrm>
              <a:off x="3479234" y="1781058"/>
              <a:ext cx="6217167" cy="738664"/>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400" i="1" dirty="0">
                  <a:solidFill>
                    <a:schemeClr val="bg1">
                      <a:lumMod val="50000"/>
                    </a:schemeClr>
                  </a:solidFill>
                </a:rPr>
                <a:t>This </a:t>
              </a:r>
              <a:r>
                <a:rPr lang="en-US" sz="1400" i="1" dirty="0">
                  <a:solidFill>
                    <a:schemeClr val="bg1">
                      <a:lumMod val="50000"/>
                    </a:schemeClr>
                  </a:solidFill>
                </a:rPr>
                <a:t>Text block has been replaced by APPLICATION_METRIC. It is kept only for backward compatibility. Its options and behavior are </a:t>
              </a:r>
              <a:r>
                <a:rPr lang="en-US" sz="1400" i="1">
                  <a:solidFill>
                    <a:schemeClr val="bg1">
                      <a:lumMod val="50000"/>
                    </a:schemeClr>
                  </a:solidFill>
                </a:rPr>
                <a:t>the same </a:t>
              </a:r>
              <a:r>
                <a:rPr lang="en-US" sz="1400" i="1" dirty="0">
                  <a:solidFill>
                    <a:schemeClr val="bg1">
                      <a:lumMod val="50000"/>
                    </a:schemeClr>
                  </a:solidFill>
                </a:rPr>
                <a:t>than following APPLICATION_METRIC text block.</a:t>
              </a:r>
              <a:endParaRPr lang="fr-FR" sz="1400" i="1" dirty="0" err="1">
                <a:solidFill>
                  <a:schemeClr val="bg1">
                    <a:lumMod val="50000"/>
                  </a:schemeClr>
                </a:solidFill>
              </a:endParaRPr>
            </a:p>
          </p:txBody>
        </p:sp>
        <p:sp>
          <p:nvSpPr>
            <p:cNvPr id="22" name="TextBox 21">
              <a:extLst>
                <a:ext uri="{FF2B5EF4-FFF2-40B4-BE49-F238E27FC236}">
                  <a16:creationId xmlns:a16="http://schemas.microsoft.com/office/drawing/2014/main" id="{F6EE04F7-0B90-4078-A646-7FFCE76C750E}"/>
                </a:ext>
              </a:extLst>
            </p:cNvPr>
            <p:cNvSpPr txBox="1"/>
            <p:nvPr/>
          </p:nvSpPr>
          <p:spPr>
            <a:xfrm>
              <a:off x="2867952" y="1772816"/>
              <a:ext cx="662874"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Note:</a:t>
              </a:r>
            </a:p>
          </p:txBody>
        </p:sp>
      </p:grpSp>
    </p:spTree>
    <p:extLst>
      <p:ext uri="{BB962C8B-B14F-4D97-AF65-F5344CB8AC3E}">
        <p14:creationId xmlns:p14="http://schemas.microsoft.com/office/powerpoint/2010/main" val="4130648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[6]</a:t>
            </a:r>
          </a:p>
        </p:txBody>
      </p:sp>
      <p:grpSp>
        <p:nvGrpSpPr>
          <p:cNvPr id="3" name="Group 2">
            <a:extLst>
              <a:ext uri="{FF2B5EF4-FFF2-40B4-BE49-F238E27FC236}">
                <a16:creationId xmlns:a16="http://schemas.microsoft.com/office/drawing/2014/main" id="{2894444A-F303-4138-9936-B92B50ABB5FD}"/>
              </a:ext>
            </a:extLst>
          </p:cNvPr>
          <p:cNvGrpSpPr/>
          <p:nvPr/>
        </p:nvGrpSpPr>
        <p:grpSpPr>
          <a:xfrm>
            <a:off x="3262422" y="1008948"/>
            <a:ext cx="5472608" cy="1728192"/>
            <a:chOff x="3262422" y="764705"/>
            <a:chExt cx="5472608" cy="1728192"/>
          </a:xfrm>
        </p:grpSpPr>
        <p:sp>
          <p:nvSpPr>
            <p:cNvPr id="26" name="Rounded Rectangle 25"/>
            <p:cNvSpPr/>
            <p:nvPr/>
          </p:nvSpPr>
          <p:spPr>
            <a:xfrm>
              <a:off x="3262422" y="764705"/>
              <a:ext cx="5472608" cy="1728192"/>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4" name="TextBox 13"/>
            <p:cNvSpPr txBox="1"/>
            <p:nvPr/>
          </p:nvSpPr>
          <p:spPr>
            <a:xfrm>
              <a:off x="3414109" y="769090"/>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Rule</a:t>
              </a:r>
              <a:r>
                <a:rPr lang="fr-FR" sz="1600" dirty="0"/>
                <a:t> Total </a:t>
              </a:r>
              <a:r>
                <a:rPr lang="fr-FR" sz="1600" dirty="0" err="1"/>
                <a:t>Checks</a:t>
              </a:r>
              <a:endParaRPr lang="fr-FR" sz="1600" dirty="0"/>
            </a:p>
          </p:txBody>
        </p:sp>
        <p:sp>
          <p:nvSpPr>
            <p:cNvPr id="15" name="TextBox 14"/>
            <p:cNvSpPr txBox="1"/>
            <p:nvPr/>
          </p:nvSpPr>
          <p:spPr>
            <a:xfrm>
              <a:off x="5118936" y="1100614"/>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RULE_TOTAL_CHECKS</a:t>
              </a:r>
            </a:p>
          </p:txBody>
        </p:sp>
        <p:sp>
          <p:nvSpPr>
            <p:cNvPr id="25" name="TextBox 24"/>
            <p:cNvSpPr txBox="1"/>
            <p:nvPr/>
          </p:nvSpPr>
          <p:spPr>
            <a:xfrm>
              <a:off x="4439816" y="202011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27" name="TextBox 26"/>
            <p:cNvSpPr txBox="1"/>
            <p:nvPr/>
          </p:nvSpPr>
          <p:spPr>
            <a:xfrm>
              <a:off x="3671772" y="105273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8" name="TextBox 27"/>
            <p:cNvSpPr txBox="1"/>
            <p:nvPr/>
          </p:nvSpPr>
          <p:spPr>
            <a:xfrm>
              <a:off x="5118936" y="1340769"/>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sp>
          <p:nvSpPr>
            <p:cNvPr id="29" name="TextBox 28"/>
            <p:cNvSpPr txBox="1"/>
            <p:nvPr/>
          </p:nvSpPr>
          <p:spPr>
            <a:xfrm>
              <a:off x="4088553" y="134076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3" name="Rounded Rectangle 32"/>
            <p:cNvSpPr/>
            <p:nvPr/>
          </p:nvSpPr>
          <p:spPr>
            <a:xfrm>
              <a:off x="4974920" y="198884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4" name="TextBox 23" descr="TEXT;RULE_TOTAL_CHECKS;RULID=7126"/>
            <p:cNvSpPr txBox="1"/>
            <p:nvPr/>
          </p:nvSpPr>
          <p:spPr>
            <a:xfrm>
              <a:off x="4943872" y="201350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grpSp>
      <p:grpSp>
        <p:nvGrpSpPr>
          <p:cNvPr id="4" name="Group 3">
            <a:extLst>
              <a:ext uri="{FF2B5EF4-FFF2-40B4-BE49-F238E27FC236}">
                <a16:creationId xmlns:a16="http://schemas.microsoft.com/office/drawing/2014/main" id="{3429335D-C9D0-4166-AC7E-2DFCED0C8535}"/>
              </a:ext>
            </a:extLst>
          </p:cNvPr>
          <p:cNvGrpSpPr/>
          <p:nvPr/>
        </p:nvGrpSpPr>
        <p:grpSpPr>
          <a:xfrm>
            <a:off x="3232078" y="2809147"/>
            <a:ext cx="5472608" cy="1800200"/>
            <a:chOff x="3232078" y="2564904"/>
            <a:chExt cx="5472608" cy="1800200"/>
          </a:xfrm>
        </p:grpSpPr>
        <p:sp>
          <p:nvSpPr>
            <p:cNvPr id="30" name="Rounded Rectangle 29"/>
            <p:cNvSpPr/>
            <p:nvPr/>
          </p:nvSpPr>
          <p:spPr>
            <a:xfrm>
              <a:off x="3232078" y="2564904"/>
              <a:ext cx="547260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1" name="TextBox 30"/>
            <p:cNvSpPr txBox="1"/>
            <p:nvPr/>
          </p:nvSpPr>
          <p:spPr>
            <a:xfrm>
              <a:off x="3383765" y="2564904"/>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Rule</a:t>
              </a:r>
              <a:r>
                <a:rPr lang="fr-FR" sz="1600" dirty="0"/>
                <a:t> </a:t>
              </a:r>
              <a:r>
                <a:rPr lang="fr-FR" sz="1600" dirty="0" err="1"/>
                <a:t>Failed</a:t>
              </a:r>
              <a:r>
                <a:rPr lang="fr-FR" sz="1600" dirty="0"/>
                <a:t> </a:t>
              </a:r>
              <a:r>
                <a:rPr lang="fr-FR" sz="1600" dirty="0" err="1"/>
                <a:t>Checks</a:t>
              </a:r>
              <a:endParaRPr lang="fr-FR" sz="1600" dirty="0"/>
            </a:p>
          </p:txBody>
        </p:sp>
        <p:sp>
          <p:nvSpPr>
            <p:cNvPr id="32" name="TextBox 31"/>
            <p:cNvSpPr txBox="1"/>
            <p:nvPr/>
          </p:nvSpPr>
          <p:spPr>
            <a:xfrm>
              <a:off x="5088592" y="2905200"/>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RULE_FAILED_CHECKS</a:t>
              </a:r>
            </a:p>
          </p:txBody>
        </p:sp>
        <p:sp>
          <p:nvSpPr>
            <p:cNvPr id="36" name="TextBox 35"/>
            <p:cNvSpPr txBox="1"/>
            <p:nvPr/>
          </p:nvSpPr>
          <p:spPr>
            <a:xfrm>
              <a:off x="4409472" y="38929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37" name="TextBox 36"/>
            <p:cNvSpPr txBox="1"/>
            <p:nvPr/>
          </p:nvSpPr>
          <p:spPr>
            <a:xfrm>
              <a:off x="3641428" y="285293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55" name="TextBox 54"/>
            <p:cNvSpPr txBox="1"/>
            <p:nvPr/>
          </p:nvSpPr>
          <p:spPr>
            <a:xfrm>
              <a:off x="4058209" y="3159279"/>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56" name="Rounded Rectangle 55"/>
            <p:cNvSpPr/>
            <p:nvPr/>
          </p:nvSpPr>
          <p:spPr>
            <a:xfrm>
              <a:off x="4944576" y="3861715"/>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57" name="TextBox 56" descr="TEXT;RULE_FAILED_CHECKS;RULID=7126"/>
            <p:cNvSpPr txBox="1"/>
            <p:nvPr/>
          </p:nvSpPr>
          <p:spPr>
            <a:xfrm>
              <a:off x="4913528" y="3886374"/>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sp>
          <p:nvSpPr>
            <p:cNvPr id="21" name="TextBox 20"/>
            <p:cNvSpPr txBox="1"/>
            <p:nvPr/>
          </p:nvSpPr>
          <p:spPr>
            <a:xfrm>
              <a:off x="5118936" y="3214718"/>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grpSp>
      <p:grpSp>
        <p:nvGrpSpPr>
          <p:cNvPr id="5" name="Group 4">
            <a:extLst>
              <a:ext uri="{FF2B5EF4-FFF2-40B4-BE49-F238E27FC236}">
                <a16:creationId xmlns:a16="http://schemas.microsoft.com/office/drawing/2014/main" id="{A8DD1A66-039B-477B-889B-736BB8CC2C64}"/>
              </a:ext>
            </a:extLst>
          </p:cNvPr>
          <p:cNvGrpSpPr/>
          <p:nvPr/>
        </p:nvGrpSpPr>
        <p:grpSpPr>
          <a:xfrm>
            <a:off x="3232080" y="4739631"/>
            <a:ext cx="5616622" cy="1656184"/>
            <a:chOff x="3232080" y="4495388"/>
            <a:chExt cx="5616622" cy="1656184"/>
          </a:xfrm>
        </p:grpSpPr>
        <p:sp>
          <p:nvSpPr>
            <p:cNvPr id="43" name="Rounded Rectangle 42"/>
            <p:cNvSpPr/>
            <p:nvPr/>
          </p:nvSpPr>
          <p:spPr>
            <a:xfrm>
              <a:off x="3232080" y="4495388"/>
              <a:ext cx="5472607" cy="1656184"/>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200" dirty="0"/>
            </a:p>
          </p:txBody>
        </p:sp>
        <p:sp>
          <p:nvSpPr>
            <p:cNvPr id="44" name="TextBox 43"/>
            <p:cNvSpPr txBox="1"/>
            <p:nvPr/>
          </p:nvSpPr>
          <p:spPr>
            <a:xfrm>
              <a:off x="3383766" y="4495388"/>
              <a:ext cx="5320921" cy="307777"/>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400" dirty="0" err="1"/>
                <a:t>Rule</a:t>
              </a:r>
              <a:r>
                <a:rPr lang="fr-FR" sz="1400" dirty="0"/>
                <a:t> </a:t>
              </a:r>
              <a:r>
                <a:rPr lang="fr-FR" sz="1400" dirty="0" err="1"/>
                <a:t>Failed</a:t>
              </a:r>
              <a:r>
                <a:rPr lang="fr-FR" sz="1400" dirty="0"/>
                <a:t> </a:t>
              </a:r>
              <a:r>
                <a:rPr lang="fr-FR" sz="1400" dirty="0" err="1"/>
                <a:t>checks</a:t>
              </a:r>
              <a:r>
                <a:rPr lang="fr-FR" sz="1400" dirty="0"/>
                <a:t> on Total </a:t>
              </a:r>
              <a:r>
                <a:rPr lang="fr-FR" sz="1400" dirty="0" err="1"/>
                <a:t>Checks</a:t>
              </a:r>
              <a:endParaRPr lang="fr-FR" sz="1400" dirty="0"/>
            </a:p>
          </p:txBody>
        </p:sp>
        <p:sp>
          <p:nvSpPr>
            <p:cNvPr id="45" name="TextBox 44"/>
            <p:cNvSpPr txBox="1"/>
            <p:nvPr/>
          </p:nvSpPr>
          <p:spPr>
            <a:xfrm>
              <a:off x="5088592" y="4755556"/>
              <a:ext cx="3760110" cy="261610"/>
            </a:xfrm>
            <a:prstGeom prst="rect">
              <a:avLst/>
            </a:prstGeom>
            <a:noFill/>
          </p:spPr>
          <p:txBody>
            <a:bodyPr wrap="square" rtlCol="0">
              <a:spAutoFit/>
            </a:bodyPr>
            <a:lstStyle>
              <a:defPPr>
                <a:defRPr lang="fr-FR"/>
              </a:defPPr>
              <a:lvl1pPr>
                <a:defRPr sz="2000" b="1">
                  <a:solidFill>
                    <a:srgbClr val="5E5E5E"/>
                  </a:solidFill>
                </a:defRPr>
              </a:lvl1pPr>
            </a:lstStyle>
            <a:p>
              <a:r>
                <a:rPr lang="en-US" sz="1100" dirty="0"/>
                <a:t>RULE_FAILED_ON_TOTAL_CHECKS</a:t>
              </a:r>
              <a:endParaRPr lang="fr-FR" sz="1100" dirty="0"/>
            </a:p>
          </p:txBody>
        </p:sp>
        <p:sp>
          <p:nvSpPr>
            <p:cNvPr id="46" name="TextBox 45"/>
            <p:cNvSpPr txBox="1"/>
            <p:nvPr/>
          </p:nvSpPr>
          <p:spPr>
            <a:xfrm>
              <a:off x="4409473" y="567878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400" dirty="0">
                  <a:sym typeface="Wingdings" pitchFamily="2" charset="2"/>
                </a:rPr>
                <a:t></a:t>
              </a:r>
              <a:endParaRPr lang="fr-FR" sz="1400" dirty="0"/>
            </a:p>
          </p:txBody>
        </p:sp>
        <p:sp>
          <p:nvSpPr>
            <p:cNvPr id="47" name="TextBox 46"/>
            <p:cNvSpPr txBox="1"/>
            <p:nvPr/>
          </p:nvSpPr>
          <p:spPr>
            <a:xfrm>
              <a:off x="3808142" y="4732898"/>
              <a:ext cx="1359667"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Block Name :</a:t>
              </a:r>
            </a:p>
          </p:txBody>
        </p:sp>
        <p:sp>
          <p:nvSpPr>
            <p:cNvPr id="48" name="TextBox 47"/>
            <p:cNvSpPr txBox="1"/>
            <p:nvPr/>
          </p:nvSpPr>
          <p:spPr>
            <a:xfrm>
              <a:off x="4176833" y="4960558"/>
              <a:ext cx="990977"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Options :</a:t>
              </a:r>
            </a:p>
          </p:txBody>
        </p:sp>
        <p:sp>
          <p:nvSpPr>
            <p:cNvPr id="49" name="Rounded Rectangle 48"/>
            <p:cNvSpPr/>
            <p:nvPr/>
          </p:nvSpPr>
          <p:spPr>
            <a:xfrm>
              <a:off x="4944577" y="564751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200" dirty="0"/>
            </a:p>
          </p:txBody>
        </p:sp>
        <p:sp>
          <p:nvSpPr>
            <p:cNvPr id="50" name="TextBox 49" descr="TEXT;RULE_FAILED_ON_TOTAL_CHECKS;RULID=7126"/>
            <p:cNvSpPr txBox="1"/>
            <p:nvPr/>
          </p:nvSpPr>
          <p:spPr>
            <a:xfrm>
              <a:off x="4913529" y="5672176"/>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400" dirty="0"/>
                <a:t>result</a:t>
              </a:r>
            </a:p>
          </p:txBody>
        </p:sp>
        <p:sp>
          <p:nvSpPr>
            <p:cNvPr id="51" name="TextBox 50"/>
            <p:cNvSpPr txBox="1"/>
            <p:nvPr/>
          </p:nvSpPr>
          <p:spPr>
            <a:xfrm>
              <a:off x="5088592" y="5001186"/>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grpSp>
    </p:spTree>
    <p:extLst>
      <p:ext uri="{BB962C8B-B14F-4D97-AF65-F5344CB8AC3E}">
        <p14:creationId xmlns:p14="http://schemas.microsoft.com/office/powerpoint/2010/main" val="2893049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[7]</a:t>
            </a:r>
          </a:p>
        </p:txBody>
      </p:sp>
      <p:grpSp>
        <p:nvGrpSpPr>
          <p:cNvPr id="4" name="Group 3">
            <a:extLst>
              <a:ext uri="{FF2B5EF4-FFF2-40B4-BE49-F238E27FC236}">
                <a16:creationId xmlns:a16="http://schemas.microsoft.com/office/drawing/2014/main" id="{5ED2A230-DD7B-40AE-8DF5-16B650632619}"/>
              </a:ext>
            </a:extLst>
          </p:cNvPr>
          <p:cNvGrpSpPr/>
          <p:nvPr/>
        </p:nvGrpSpPr>
        <p:grpSpPr>
          <a:xfrm>
            <a:off x="3262422" y="2959059"/>
            <a:ext cx="5472608" cy="1590162"/>
            <a:chOff x="3262422" y="2846774"/>
            <a:chExt cx="5472608" cy="1590162"/>
          </a:xfrm>
        </p:grpSpPr>
        <p:sp>
          <p:nvSpPr>
            <p:cNvPr id="38" name="Rounded Rectangle 37"/>
            <p:cNvSpPr/>
            <p:nvPr/>
          </p:nvSpPr>
          <p:spPr>
            <a:xfrm>
              <a:off x="3262422" y="2852936"/>
              <a:ext cx="5472608"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9" name="TextBox 38"/>
            <p:cNvSpPr txBox="1"/>
            <p:nvPr/>
          </p:nvSpPr>
          <p:spPr>
            <a:xfrm>
              <a:off x="3450492" y="2846774"/>
              <a:ext cx="5191055"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Unajusted Data Function Metric Value</a:t>
              </a:r>
            </a:p>
          </p:txBody>
        </p:sp>
        <p:sp>
          <p:nvSpPr>
            <p:cNvPr id="40" name="TextBox 39"/>
            <p:cNvSpPr txBox="1"/>
            <p:nvPr/>
          </p:nvSpPr>
          <p:spPr>
            <a:xfrm>
              <a:off x="5118936" y="3219515"/>
              <a:ext cx="1991654"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METRIC_AFP_DF</a:t>
              </a:r>
              <a:endParaRPr lang="fr-FR" sz="1200" dirty="0"/>
            </a:p>
          </p:txBody>
        </p:sp>
        <p:sp>
          <p:nvSpPr>
            <p:cNvPr id="42" name="TextBox 41"/>
            <p:cNvSpPr txBox="1"/>
            <p:nvPr/>
          </p:nvSpPr>
          <p:spPr>
            <a:xfrm>
              <a:off x="4470864" y="39268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43" name="TextBox 42"/>
            <p:cNvSpPr txBox="1"/>
            <p:nvPr/>
          </p:nvSpPr>
          <p:spPr>
            <a:xfrm>
              <a:off x="3671772" y="32129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44" name="TextBox 43"/>
            <p:cNvSpPr txBox="1"/>
            <p:nvPr/>
          </p:nvSpPr>
          <p:spPr>
            <a:xfrm>
              <a:off x="5118936" y="3532946"/>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45" name="TextBox 44"/>
            <p:cNvSpPr txBox="1"/>
            <p:nvPr/>
          </p:nvSpPr>
          <p:spPr>
            <a:xfrm>
              <a:off x="4088554" y="35329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4" name="Rounded Rectangle 33"/>
            <p:cNvSpPr/>
            <p:nvPr/>
          </p:nvSpPr>
          <p:spPr>
            <a:xfrm>
              <a:off x="4943872" y="393021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1" name="TextBox 40" descr="TEXT;METRIC_AFP_DF"/>
            <p:cNvSpPr txBox="1"/>
            <p:nvPr/>
          </p:nvSpPr>
          <p:spPr>
            <a:xfrm>
              <a:off x="4974920" y="3937698"/>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metricValue</a:t>
              </a:r>
            </a:p>
          </p:txBody>
        </p:sp>
      </p:grpSp>
      <p:grpSp>
        <p:nvGrpSpPr>
          <p:cNvPr id="3" name="Group 2">
            <a:extLst>
              <a:ext uri="{FF2B5EF4-FFF2-40B4-BE49-F238E27FC236}">
                <a16:creationId xmlns:a16="http://schemas.microsoft.com/office/drawing/2014/main" id="{4C0AD16B-B245-4D2C-8B13-9E65DBB4FBE4}"/>
              </a:ext>
            </a:extLst>
          </p:cNvPr>
          <p:cNvGrpSpPr/>
          <p:nvPr/>
        </p:nvGrpSpPr>
        <p:grpSpPr>
          <a:xfrm>
            <a:off x="3262422" y="1093013"/>
            <a:ext cx="5472608" cy="1656008"/>
            <a:chOff x="3262422" y="980728"/>
            <a:chExt cx="5472608" cy="1656008"/>
          </a:xfrm>
        </p:grpSpPr>
        <p:sp>
          <p:nvSpPr>
            <p:cNvPr id="26" name="Rounded Rectangle 25"/>
            <p:cNvSpPr/>
            <p:nvPr/>
          </p:nvSpPr>
          <p:spPr>
            <a:xfrm>
              <a:off x="3262422" y="980728"/>
              <a:ext cx="5472608" cy="1656008"/>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4" name="TextBox 13"/>
            <p:cNvSpPr txBox="1"/>
            <p:nvPr/>
          </p:nvSpPr>
          <p:spPr>
            <a:xfrm>
              <a:off x="3414109" y="1052736"/>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Debt Result</a:t>
              </a:r>
            </a:p>
          </p:txBody>
        </p:sp>
        <p:sp>
          <p:nvSpPr>
            <p:cNvPr id="15" name="TextBox 14"/>
            <p:cNvSpPr txBox="1"/>
            <p:nvPr/>
          </p:nvSpPr>
          <p:spPr>
            <a:xfrm>
              <a:off x="5118936" y="1412777"/>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METRIC_TECHNICAL_DEBT</a:t>
              </a:r>
            </a:p>
          </p:txBody>
        </p:sp>
        <p:sp>
          <p:nvSpPr>
            <p:cNvPr id="25" name="TextBox 24"/>
            <p:cNvSpPr txBox="1"/>
            <p:nvPr/>
          </p:nvSpPr>
          <p:spPr>
            <a:xfrm>
              <a:off x="4470864" y="21266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27" name="TextBox 26"/>
            <p:cNvSpPr txBox="1"/>
            <p:nvPr/>
          </p:nvSpPr>
          <p:spPr>
            <a:xfrm>
              <a:off x="3671772"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8" name="TextBox 27"/>
            <p:cNvSpPr txBox="1"/>
            <p:nvPr/>
          </p:nvSpPr>
          <p:spPr>
            <a:xfrm>
              <a:off x="5118936" y="173274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29" name="TextBox 28"/>
            <p:cNvSpPr txBox="1"/>
            <p:nvPr/>
          </p:nvSpPr>
          <p:spPr>
            <a:xfrm>
              <a:off x="4088554"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3" name="Rounded Rectangle 32"/>
            <p:cNvSpPr/>
            <p:nvPr/>
          </p:nvSpPr>
          <p:spPr>
            <a:xfrm>
              <a:off x="4943872" y="213285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4" name="TextBox 23" descr="TEXT;METRIC_TECHNICAL_DEBT"/>
            <p:cNvSpPr txBox="1"/>
            <p:nvPr/>
          </p:nvSpPr>
          <p:spPr>
            <a:xfrm>
              <a:off x="4974920" y="212008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grpSp>
      <p:grpSp>
        <p:nvGrpSpPr>
          <p:cNvPr id="5" name="Group 4">
            <a:extLst>
              <a:ext uri="{FF2B5EF4-FFF2-40B4-BE49-F238E27FC236}">
                <a16:creationId xmlns:a16="http://schemas.microsoft.com/office/drawing/2014/main" id="{690847FA-B970-4E50-92D2-D37E348AAEC5}"/>
              </a:ext>
            </a:extLst>
          </p:cNvPr>
          <p:cNvGrpSpPr/>
          <p:nvPr/>
        </p:nvGrpSpPr>
        <p:grpSpPr>
          <a:xfrm>
            <a:off x="3262422" y="4687251"/>
            <a:ext cx="5667156" cy="1590162"/>
            <a:chOff x="3262422" y="4574966"/>
            <a:chExt cx="5667156" cy="1590162"/>
          </a:xfrm>
        </p:grpSpPr>
        <p:sp>
          <p:nvSpPr>
            <p:cNvPr id="46" name="Rounded Rectangle 45"/>
            <p:cNvSpPr/>
            <p:nvPr/>
          </p:nvSpPr>
          <p:spPr>
            <a:xfrm>
              <a:off x="3262422" y="4581128"/>
              <a:ext cx="547260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7" name="TextBox 46"/>
            <p:cNvSpPr txBox="1"/>
            <p:nvPr/>
          </p:nvSpPr>
          <p:spPr>
            <a:xfrm>
              <a:off x="3450492" y="4574966"/>
              <a:ext cx="547908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Unajusted Transactional Function Metric</a:t>
              </a:r>
            </a:p>
          </p:txBody>
        </p:sp>
        <p:sp>
          <p:nvSpPr>
            <p:cNvPr id="48" name="TextBox 47"/>
            <p:cNvSpPr txBox="1"/>
            <p:nvPr/>
          </p:nvSpPr>
          <p:spPr>
            <a:xfrm>
              <a:off x="5118936" y="4952300"/>
              <a:ext cx="2777264" cy="307777"/>
            </a:xfrm>
            <a:prstGeom prst="rect">
              <a:avLst/>
            </a:prstGeom>
            <a:noFill/>
          </p:spPr>
          <p:txBody>
            <a:bodyPr wrap="square" rtlCol="0">
              <a:spAutoFit/>
            </a:bodyPr>
            <a:lstStyle>
              <a:defPPr>
                <a:defRPr lang="fr-FR"/>
              </a:defPPr>
              <a:lvl1pPr>
                <a:defRPr sz="2000" b="1">
                  <a:solidFill>
                    <a:srgbClr val="5E5E5E"/>
                  </a:solidFill>
                </a:defRPr>
              </a:lvl1pPr>
            </a:lstStyle>
            <a:p>
              <a:r>
                <a:rPr lang="en-GB" sz="1400" dirty="0"/>
                <a:t>METRIC_AFP_TF</a:t>
              </a:r>
              <a:endParaRPr lang="fr-FR" sz="1400" dirty="0"/>
            </a:p>
          </p:txBody>
        </p:sp>
        <p:sp>
          <p:nvSpPr>
            <p:cNvPr id="50" name="TextBox 49"/>
            <p:cNvSpPr txBox="1"/>
            <p:nvPr/>
          </p:nvSpPr>
          <p:spPr>
            <a:xfrm>
              <a:off x="4470864" y="56550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51" name="TextBox 50"/>
            <p:cNvSpPr txBox="1"/>
            <p:nvPr/>
          </p:nvSpPr>
          <p:spPr>
            <a:xfrm>
              <a:off x="3671772" y="49411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52" name="TextBox 51"/>
            <p:cNvSpPr txBox="1"/>
            <p:nvPr/>
          </p:nvSpPr>
          <p:spPr>
            <a:xfrm>
              <a:off x="5118936" y="5261138"/>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53" name="TextBox 52"/>
            <p:cNvSpPr txBox="1"/>
            <p:nvPr/>
          </p:nvSpPr>
          <p:spPr>
            <a:xfrm>
              <a:off x="4088554" y="52611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5" name="Rounded Rectangle 34"/>
            <p:cNvSpPr/>
            <p:nvPr/>
          </p:nvSpPr>
          <p:spPr>
            <a:xfrm>
              <a:off x="4943872" y="566828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9" name="TextBox 48" descr="TEXT;METRIC_AFP_TF"/>
            <p:cNvSpPr txBox="1"/>
            <p:nvPr/>
          </p:nvSpPr>
          <p:spPr>
            <a:xfrm>
              <a:off x="4974920" y="566212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metricValue</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[8]</a:t>
            </a:r>
          </a:p>
        </p:txBody>
      </p:sp>
      <p:grpSp>
        <p:nvGrpSpPr>
          <p:cNvPr id="7" name="Group 6">
            <a:extLst>
              <a:ext uri="{FF2B5EF4-FFF2-40B4-BE49-F238E27FC236}">
                <a16:creationId xmlns:a16="http://schemas.microsoft.com/office/drawing/2014/main" id="{9DEAF52E-CE20-4760-A37A-52AB8C347592}"/>
              </a:ext>
            </a:extLst>
          </p:cNvPr>
          <p:cNvGrpSpPr/>
          <p:nvPr/>
        </p:nvGrpSpPr>
        <p:grpSpPr>
          <a:xfrm>
            <a:off x="1615526" y="1046045"/>
            <a:ext cx="4504144" cy="1593510"/>
            <a:chOff x="1615526" y="905372"/>
            <a:chExt cx="4504144" cy="1593510"/>
          </a:xfrm>
        </p:grpSpPr>
        <p:sp>
          <p:nvSpPr>
            <p:cNvPr id="12" name="Rounded Rectangle 11"/>
            <p:cNvSpPr/>
            <p:nvPr/>
          </p:nvSpPr>
          <p:spPr>
            <a:xfrm>
              <a:off x="1615526"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13" name="TextBox 12"/>
            <p:cNvSpPr txBox="1"/>
            <p:nvPr/>
          </p:nvSpPr>
          <p:spPr>
            <a:xfrm>
              <a:off x="1861100" y="905372"/>
              <a:ext cx="3135391"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Added EFP Metric Value</a:t>
              </a:r>
            </a:p>
          </p:txBody>
        </p:sp>
        <p:sp>
          <p:nvSpPr>
            <p:cNvPr id="16" name="TextBox 15"/>
            <p:cNvSpPr txBox="1"/>
            <p:nvPr/>
          </p:nvSpPr>
          <p:spPr>
            <a:xfrm>
              <a:off x="3283970" y="1278112"/>
              <a:ext cx="283570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METRIC_EFP_ADDED</a:t>
              </a:r>
            </a:p>
          </p:txBody>
        </p:sp>
        <p:sp>
          <p:nvSpPr>
            <p:cNvPr id="17" name="TextBox 16"/>
            <p:cNvSpPr txBox="1"/>
            <p:nvPr/>
          </p:nvSpPr>
          <p:spPr>
            <a:xfrm>
              <a:off x="2635898"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18" name="TextBox 17"/>
            <p:cNvSpPr txBox="1"/>
            <p:nvPr/>
          </p:nvSpPr>
          <p:spPr>
            <a:xfrm>
              <a:off x="1836806" y="127157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19" name="TextBox 18"/>
            <p:cNvSpPr txBox="1"/>
            <p:nvPr/>
          </p:nvSpPr>
          <p:spPr>
            <a:xfrm>
              <a:off x="3283970" y="1591544"/>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20" name="TextBox 19"/>
            <p:cNvSpPr txBox="1"/>
            <p:nvPr/>
          </p:nvSpPr>
          <p:spPr>
            <a:xfrm>
              <a:off x="2253588" y="159154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35" name="Rounded Rectangle 34"/>
            <p:cNvSpPr/>
            <p:nvPr/>
          </p:nvSpPr>
          <p:spPr>
            <a:xfrm>
              <a:off x="3108906" y="1988810"/>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37" name="TextBox 36" descr="TEXT;METRIC_EFP_ADDED"/>
            <p:cNvSpPr txBox="1"/>
            <p:nvPr/>
          </p:nvSpPr>
          <p:spPr>
            <a:xfrm>
              <a:off x="3139954"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5" name="Group 4">
            <a:extLst>
              <a:ext uri="{FF2B5EF4-FFF2-40B4-BE49-F238E27FC236}">
                <a16:creationId xmlns:a16="http://schemas.microsoft.com/office/drawing/2014/main" id="{B6FF129D-2517-4586-B359-D4E91683908D}"/>
              </a:ext>
            </a:extLst>
          </p:cNvPr>
          <p:cNvGrpSpPr/>
          <p:nvPr/>
        </p:nvGrpSpPr>
        <p:grpSpPr>
          <a:xfrm>
            <a:off x="1615526" y="2774237"/>
            <a:ext cx="4504144" cy="1593510"/>
            <a:chOff x="1615526" y="2633564"/>
            <a:chExt cx="4504144" cy="1593510"/>
          </a:xfrm>
        </p:grpSpPr>
        <p:sp>
          <p:nvSpPr>
            <p:cNvPr id="21" name="Rounded Rectangle 20"/>
            <p:cNvSpPr/>
            <p:nvPr/>
          </p:nvSpPr>
          <p:spPr>
            <a:xfrm>
              <a:off x="1615526"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22" name="TextBox 21"/>
            <p:cNvSpPr txBox="1"/>
            <p:nvPr/>
          </p:nvSpPr>
          <p:spPr>
            <a:xfrm>
              <a:off x="1861100" y="2633564"/>
              <a:ext cx="3880277"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Deleted EFP Metric Value</a:t>
              </a:r>
            </a:p>
          </p:txBody>
        </p:sp>
        <p:sp>
          <p:nvSpPr>
            <p:cNvPr id="23" name="TextBox 22"/>
            <p:cNvSpPr txBox="1"/>
            <p:nvPr/>
          </p:nvSpPr>
          <p:spPr>
            <a:xfrm>
              <a:off x="3283970" y="3010899"/>
              <a:ext cx="2835700"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a:t>METRIC_EFP_DELETED</a:t>
              </a:r>
            </a:p>
          </p:txBody>
        </p:sp>
        <p:sp>
          <p:nvSpPr>
            <p:cNvPr id="30" name="TextBox 29"/>
            <p:cNvSpPr txBox="1"/>
            <p:nvPr/>
          </p:nvSpPr>
          <p:spPr>
            <a:xfrm>
              <a:off x="2635898"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31" name="TextBox 30"/>
            <p:cNvSpPr txBox="1"/>
            <p:nvPr/>
          </p:nvSpPr>
          <p:spPr>
            <a:xfrm>
              <a:off x="1836806" y="29997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32" name="TextBox 31"/>
            <p:cNvSpPr txBox="1"/>
            <p:nvPr/>
          </p:nvSpPr>
          <p:spPr>
            <a:xfrm>
              <a:off x="3283970" y="331973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34" name="TextBox 33"/>
            <p:cNvSpPr txBox="1"/>
            <p:nvPr/>
          </p:nvSpPr>
          <p:spPr>
            <a:xfrm>
              <a:off x="2253588" y="33197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36" name="Rounded Rectangle 35"/>
            <p:cNvSpPr/>
            <p:nvPr/>
          </p:nvSpPr>
          <p:spPr>
            <a:xfrm>
              <a:off x="3108906" y="3726882"/>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38" name="TextBox 37" descr="TEXT;METRIC_EFP_DELETED"/>
            <p:cNvSpPr txBox="1"/>
            <p:nvPr/>
          </p:nvSpPr>
          <p:spPr>
            <a:xfrm>
              <a:off x="3139954"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8" name="Group 7">
            <a:extLst>
              <a:ext uri="{FF2B5EF4-FFF2-40B4-BE49-F238E27FC236}">
                <a16:creationId xmlns:a16="http://schemas.microsoft.com/office/drawing/2014/main" id="{E95AD02B-0C97-42B0-95BC-168E76739C1C}"/>
              </a:ext>
            </a:extLst>
          </p:cNvPr>
          <p:cNvGrpSpPr/>
          <p:nvPr/>
        </p:nvGrpSpPr>
        <p:grpSpPr>
          <a:xfrm>
            <a:off x="6140943" y="1046045"/>
            <a:ext cx="4504144" cy="1593510"/>
            <a:chOff x="6140943" y="905372"/>
            <a:chExt cx="4504144" cy="1593510"/>
          </a:xfrm>
        </p:grpSpPr>
        <p:sp>
          <p:nvSpPr>
            <p:cNvPr id="39" name="Rounded Rectangle 38"/>
            <p:cNvSpPr/>
            <p:nvPr/>
          </p:nvSpPr>
          <p:spPr>
            <a:xfrm>
              <a:off x="6140943"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40" name="TextBox 39"/>
            <p:cNvSpPr txBox="1"/>
            <p:nvPr/>
          </p:nvSpPr>
          <p:spPr>
            <a:xfrm>
              <a:off x="6140944" y="905372"/>
              <a:ext cx="4049342"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Modified EFP Metric Value</a:t>
              </a:r>
            </a:p>
          </p:txBody>
        </p:sp>
        <p:sp>
          <p:nvSpPr>
            <p:cNvPr id="41" name="TextBox 40"/>
            <p:cNvSpPr txBox="1"/>
            <p:nvPr/>
          </p:nvSpPr>
          <p:spPr>
            <a:xfrm>
              <a:off x="7809387" y="1278112"/>
              <a:ext cx="283570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METRIC_EFP_MODIFIED</a:t>
              </a:r>
            </a:p>
          </p:txBody>
        </p:sp>
        <p:sp>
          <p:nvSpPr>
            <p:cNvPr id="42" name="TextBox 41"/>
            <p:cNvSpPr txBox="1"/>
            <p:nvPr/>
          </p:nvSpPr>
          <p:spPr>
            <a:xfrm>
              <a:off x="7161315"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43" name="TextBox 42"/>
            <p:cNvSpPr txBox="1"/>
            <p:nvPr/>
          </p:nvSpPr>
          <p:spPr>
            <a:xfrm>
              <a:off x="6362223" y="127157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44" name="TextBox 43"/>
            <p:cNvSpPr txBox="1"/>
            <p:nvPr/>
          </p:nvSpPr>
          <p:spPr>
            <a:xfrm>
              <a:off x="7809387" y="1591544"/>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45" name="TextBox 44"/>
            <p:cNvSpPr txBox="1"/>
            <p:nvPr/>
          </p:nvSpPr>
          <p:spPr>
            <a:xfrm>
              <a:off x="6779005" y="159154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53" name="Rounded Rectangle 52"/>
            <p:cNvSpPr/>
            <p:nvPr/>
          </p:nvSpPr>
          <p:spPr>
            <a:xfrm>
              <a:off x="7634323" y="1988810"/>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5" name="TextBox 54" descr="TEXT;METRIC_EFP_MODIFIED"/>
            <p:cNvSpPr txBox="1"/>
            <p:nvPr/>
          </p:nvSpPr>
          <p:spPr>
            <a:xfrm>
              <a:off x="7665371"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6" name="Group 5">
            <a:extLst>
              <a:ext uri="{FF2B5EF4-FFF2-40B4-BE49-F238E27FC236}">
                <a16:creationId xmlns:a16="http://schemas.microsoft.com/office/drawing/2014/main" id="{F64BDD86-717E-4D80-9455-B8FEE4E3817C}"/>
              </a:ext>
            </a:extLst>
          </p:cNvPr>
          <p:cNvGrpSpPr/>
          <p:nvPr/>
        </p:nvGrpSpPr>
        <p:grpSpPr>
          <a:xfrm>
            <a:off x="6140943" y="2774237"/>
            <a:ext cx="4504144" cy="1593510"/>
            <a:chOff x="6140943" y="2633564"/>
            <a:chExt cx="4504144" cy="1593510"/>
          </a:xfrm>
        </p:grpSpPr>
        <p:sp>
          <p:nvSpPr>
            <p:cNvPr id="46" name="Rounded Rectangle 45"/>
            <p:cNvSpPr/>
            <p:nvPr/>
          </p:nvSpPr>
          <p:spPr>
            <a:xfrm>
              <a:off x="6140943"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47" name="TextBox 46"/>
            <p:cNvSpPr txBox="1"/>
            <p:nvPr/>
          </p:nvSpPr>
          <p:spPr>
            <a:xfrm>
              <a:off x="6140943" y="2633564"/>
              <a:ext cx="4189957"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Aggregated EFP Metric Value</a:t>
              </a:r>
            </a:p>
          </p:txBody>
        </p:sp>
        <p:sp>
          <p:nvSpPr>
            <p:cNvPr id="48" name="TextBox 47"/>
            <p:cNvSpPr txBox="1"/>
            <p:nvPr/>
          </p:nvSpPr>
          <p:spPr>
            <a:xfrm>
              <a:off x="7809387" y="3010898"/>
              <a:ext cx="2835700"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a:t>METRIC_EFP</a:t>
              </a:r>
            </a:p>
          </p:txBody>
        </p:sp>
        <p:sp>
          <p:nvSpPr>
            <p:cNvPr id="49" name="TextBox 48"/>
            <p:cNvSpPr txBox="1"/>
            <p:nvPr/>
          </p:nvSpPr>
          <p:spPr>
            <a:xfrm>
              <a:off x="7161315"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50" name="TextBox 49"/>
            <p:cNvSpPr txBox="1"/>
            <p:nvPr/>
          </p:nvSpPr>
          <p:spPr>
            <a:xfrm>
              <a:off x="6362223" y="29997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51" name="TextBox 50"/>
            <p:cNvSpPr txBox="1"/>
            <p:nvPr/>
          </p:nvSpPr>
          <p:spPr>
            <a:xfrm>
              <a:off x="7809387" y="331973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52" name="TextBox 51"/>
            <p:cNvSpPr txBox="1"/>
            <p:nvPr/>
          </p:nvSpPr>
          <p:spPr>
            <a:xfrm>
              <a:off x="6779005" y="33197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54" name="Rounded Rectangle 53"/>
            <p:cNvSpPr/>
            <p:nvPr/>
          </p:nvSpPr>
          <p:spPr>
            <a:xfrm>
              <a:off x="7634323" y="3726882"/>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6" name="TextBox 55" descr="TEXT;METRIC_EFP"/>
            <p:cNvSpPr txBox="1"/>
            <p:nvPr/>
          </p:nvSpPr>
          <p:spPr>
            <a:xfrm>
              <a:off x="7665371"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3" name="Group 2">
            <a:extLst>
              <a:ext uri="{FF2B5EF4-FFF2-40B4-BE49-F238E27FC236}">
                <a16:creationId xmlns:a16="http://schemas.microsoft.com/office/drawing/2014/main" id="{5A24DE69-151F-4C40-9A9F-63E1162A8FEA}"/>
              </a:ext>
            </a:extLst>
          </p:cNvPr>
          <p:cNvGrpSpPr/>
          <p:nvPr/>
        </p:nvGrpSpPr>
        <p:grpSpPr>
          <a:xfrm>
            <a:off x="3283993" y="4511939"/>
            <a:ext cx="5713898" cy="1800200"/>
            <a:chOff x="3283993" y="4371266"/>
            <a:chExt cx="5713898" cy="1800200"/>
          </a:xfrm>
        </p:grpSpPr>
        <p:sp>
          <p:nvSpPr>
            <p:cNvPr id="57" name="Rounded Rectangle 56"/>
            <p:cNvSpPr/>
            <p:nvPr/>
          </p:nvSpPr>
          <p:spPr>
            <a:xfrm>
              <a:off x="3283993" y="4371266"/>
              <a:ext cx="571389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8" name="TextBox 57"/>
            <p:cNvSpPr txBox="1"/>
            <p:nvPr/>
          </p:nvSpPr>
          <p:spPr>
            <a:xfrm>
              <a:off x="3435680" y="4443274"/>
              <a:ext cx="5320921"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Report Generator Version</a:t>
              </a:r>
            </a:p>
          </p:txBody>
        </p:sp>
        <p:sp>
          <p:nvSpPr>
            <p:cNvPr id="59" name="TextBox 58"/>
            <p:cNvSpPr txBox="1"/>
            <p:nvPr/>
          </p:nvSpPr>
          <p:spPr>
            <a:xfrm>
              <a:off x="5140506" y="4803315"/>
              <a:ext cx="376011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REPGEN_VERSION</a:t>
              </a:r>
            </a:p>
          </p:txBody>
        </p:sp>
        <p:sp>
          <p:nvSpPr>
            <p:cNvPr id="60" name="TextBox 59"/>
            <p:cNvSpPr txBox="1"/>
            <p:nvPr/>
          </p:nvSpPr>
          <p:spPr>
            <a:xfrm>
              <a:off x="4461387" y="562667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61" name="TextBox 60"/>
            <p:cNvSpPr txBox="1"/>
            <p:nvPr/>
          </p:nvSpPr>
          <p:spPr>
            <a:xfrm>
              <a:off x="3693343" y="480331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62" name="TextBox 61"/>
            <p:cNvSpPr txBox="1"/>
            <p:nvPr/>
          </p:nvSpPr>
          <p:spPr>
            <a:xfrm>
              <a:off x="5140507" y="5123284"/>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63" name="TextBox 62"/>
            <p:cNvSpPr txBox="1"/>
            <p:nvPr/>
          </p:nvSpPr>
          <p:spPr>
            <a:xfrm>
              <a:off x="4110125" y="512328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64" name="Rounded Rectangle 63"/>
            <p:cNvSpPr/>
            <p:nvPr/>
          </p:nvSpPr>
          <p:spPr>
            <a:xfrm>
              <a:off x="4996491" y="559540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65" name="TextBox 64" descr="TEXT;REPGEN_VERSION"/>
            <p:cNvSpPr txBox="1"/>
            <p:nvPr/>
          </p:nvSpPr>
          <p:spPr>
            <a:xfrm>
              <a:off x="4965443" y="562006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result</a:t>
              </a:r>
            </a:p>
          </p:txBody>
        </p:sp>
      </p:grpSp>
    </p:spTree>
    <p:extLst>
      <p:ext uri="{BB962C8B-B14F-4D97-AF65-F5344CB8AC3E}">
        <p14:creationId xmlns:p14="http://schemas.microsoft.com/office/powerpoint/2010/main" val="595162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[9]</a:t>
            </a:r>
          </a:p>
        </p:txBody>
      </p:sp>
      <p:grpSp>
        <p:nvGrpSpPr>
          <p:cNvPr id="3" name="Group 2">
            <a:extLst>
              <a:ext uri="{FF2B5EF4-FFF2-40B4-BE49-F238E27FC236}">
                <a16:creationId xmlns:a16="http://schemas.microsoft.com/office/drawing/2014/main" id="{344EC741-213A-4A61-A434-B847B3A2EABF}"/>
              </a:ext>
            </a:extLst>
          </p:cNvPr>
          <p:cNvGrpSpPr/>
          <p:nvPr/>
        </p:nvGrpSpPr>
        <p:grpSpPr>
          <a:xfrm>
            <a:off x="2639616" y="1296056"/>
            <a:ext cx="6696744" cy="4420330"/>
            <a:chOff x="2639616" y="848940"/>
            <a:chExt cx="6696744" cy="4420330"/>
          </a:xfrm>
        </p:grpSpPr>
        <p:sp>
          <p:nvSpPr>
            <p:cNvPr id="12" name="Rounded Rectangle 11"/>
            <p:cNvSpPr/>
            <p:nvPr/>
          </p:nvSpPr>
          <p:spPr>
            <a:xfrm>
              <a:off x="2711624" y="848940"/>
              <a:ext cx="6624736" cy="4420330"/>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13" name="TextBox 12"/>
            <p:cNvSpPr txBox="1"/>
            <p:nvPr/>
          </p:nvSpPr>
          <p:spPr>
            <a:xfrm>
              <a:off x="2639616" y="899428"/>
              <a:ext cx="4314002"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Custom Expression</a:t>
              </a:r>
            </a:p>
          </p:txBody>
        </p:sp>
        <p:sp>
          <p:nvSpPr>
            <p:cNvPr id="16" name="TextBox 15"/>
            <p:cNvSpPr txBox="1"/>
            <p:nvPr/>
          </p:nvSpPr>
          <p:spPr>
            <a:xfrm>
              <a:off x="4295800" y="1296056"/>
              <a:ext cx="4097978"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CUSTOM_EXPRESSION</a:t>
              </a:r>
            </a:p>
          </p:txBody>
        </p:sp>
        <p:sp>
          <p:nvSpPr>
            <p:cNvPr id="17" name="TextBox 16"/>
            <p:cNvSpPr txBox="1"/>
            <p:nvPr/>
          </p:nvSpPr>
          <p:spPr>
            <a:xfrm>
              <a:off x="3824183" y="329604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800" dirty="0">
                  <a:sym typeface="Wingdings" pitchFamily="2" charset="2"/>
                </a:rPr>
                <a:t></a:t>
              </a:r>
              <a:endParaRPr lang="en-US" sz="1800" dirty="0"/>
            </a:p>
          </p:txBody>
        </p:sp>
        <p:sp>
          <p:nvSpPr>
            <p:cNvPr id="18" name="TextBox 17"/>
            <p:cNvSpPr txBox="1"/>
            <p:nvPr/>
          </p:nvSpPr>
          <p:spPr>
            <a:xfrm>
              <a:off x="2769420" y="12594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Block Name :</a:t>
              </a:r>
            </a:p>
          </p:txBody>
        </p:sp>
        <p:sp>
          <p:nvSpPr>
            <p:cNvPr id="19" name="TextBox 18"/>
            <p:cNvSpPr txBox="1"/>
            <p:nvPr/>
          </p:nvSpPr>
          <p:spPr>
            <a:xfrm>
              <a:off x="4295800" y="1588730"/>
              <a:ext cx="4824536" cy="15465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050" dirty="0"/>
                <a:t>- PARAMS=SZ a SZ b, (SZ for sizing measure, QR for quality rule, BF for background fact)</a:t>
              </a:r>
            </a:p>
            <a:p>
              <a:r>
                <a:rPr lang="en-US" sz="1050" dirty="0"/>
                <a:t>- EXPR=a/b, (operators can be +, -, *, / , (, ) )</a:t>
              </a:r>
            </a:p>
            <a:p>
              <a:r>
                <a:rPr lang="en-US" sz="1050" dirty="0"/>
                <a:t>- a=</a:t>
              </a:r>
              <a:r>
                <a:rPr lang="en-US" sz="1050" dirty="0" err="1"/>
                <a:t>MetricId</a:t>
              </a:r>
              <a:r>
                <a:rPr lang="en-US" sz="1050" dirty="0"/>
                <a:t> (sample 67011 – all critical violations),</a:t>
              </a:r>
            </a:p>
            <a:p>
              <a:r>
                <a:rPr lang="en-US" sz="1050" dirty="0"/>
                <a:t>- b=</a:t>
              </a:r>
              <a:r>
                <a:rPr lang="en-US" sz="1050" dirty="0" err="1"/>
                <a:t>MetricID</a:t>
              </a:r>
              <a:r>
                <a:rPr lang="en-US" sz="1050" dirty="0"/>
                <a:t> (sample 10202 – Total AFP),</a:t>
              </a:r>
            </a:p>
            <a:p>
              <a:r>
                <a:rPr lang="en-US" sz="1050" dirty="0"/>
                <a:t>- FORMAT=N0 (N2 by default, if nothing or erroneous format is set),</a:t>
              </a:r>
            </a:p>
            <a:p>
              <a:r>
                <a:rPr lang="en-US" sz="1050" dirty="0"/>
                <a:t>- SNAPSHOT = CURRENT|PREVIOUS with CURRENT by default (or if erroneous or nothing is set) to get the custom expression for the current snapshot or the previous one</a:t>
              </a:r>
            </a:p>
          </p:txBody>
        </p:sp>
        <p:sp>
          <p:nvSpPr>
            <p:cNvPr id="20" name="TextBox 19"/>
            <p:cNvSpPr txBox="1"/>
            <p:nvPr/>
          </p:nvSpPr>
          <p:spPr>
            <a:xfrm>
              <a:off x="3186201" y="161950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Options :</a:t>
              </a:r>
            </a:p>
          </p:txBody>
        </p:sp>
        <p:sp>
          <p:nvSpPr>
            <p:cNvPr id="21" name="Rounded Rectangle 20"/>
            <p:cNvSpPr/>
            <p:nvPr/>
          </p:nvSpPr>
          <p:spPr>
            <a:xfrm>
              <a:off x="4333636" y="3302206"/>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22" name="TextBox 21" descr="TEXT;CUSTOM_EXPRESSION;PARAMS=SZ a SZ b,EXPR=a/b,a=67011,b=10202,FORMAT=N2"/>
            <p:cNvSpPr txBox="1"/>
            <p:nvPr/>
          </p:nvSpPr>
          <p:spPr>
            <a:xfrm>
              <a:off x="4332529" y="3284984"/>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800" dirty="0"/>
                <a:t>Value</a:t>
              </a:r>
            </a:p>
          </p:txBody>
        </p:sp>
        <p:sp>
          <p:nvSpPr>
            <p:cNvPr id="23" name="TextBox 22"/>
            <p:cNvSpPr txBox="1"/>
            <p:nvPr/>
          </p:nvSpPr>
          <p:spPr>
            <a:xfrm>
              <a:off x="3143672" y="4045422"/>
              <a:ext cx="5832648" cy="7386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Note: </a:t>
              </a:r>
            </a:p>
            <a:p>
              <a:r>
                <a:rPr lang="en-GB" sz="1050" dirty="0"/>
                <a:t>You are not limited in the number of parameters to be used in your expression (a, b, c, d…)</a:t>
              </a:r>
            </a:p>
            <a:p>
              <a:r>
                <a:rPr lang="en-GB" sz="1050" dirty="0"/>
                <a:t>/!\ don’t put blank char in the definition of parameters (,a=67011,b=67010,c=…)</a:t>
              </a:r>
            </a:p>
          </p:txBody>
        </p:sp>
      </p:grpSp>
    </p:spTree>
    <p:extLst>
      <p:ext uri="{BB962C8B-B14F-4D97-AF65-F5344CB8AC3E}">
        <p14:creationId xmlns:p14="http://schemas.microsoft.com/office/powerpoint/2010/main" val="409365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5"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rPr>
              <a:t>Graph templates</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534295"/>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19</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1692264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Introduction</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5"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2716611"/>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2167981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GRAPH</a:t>
            </a:r>
          </a:p>
          <a:p>
            <a:endParaRPr lang="fr-FR" sz="2400" b="1" dirty="0"/>
          </a:p>
        </p:txBody>
      </p:sp>
      <p:sp>
        <p:nvSpPr>
          <p:cNvPr id="2" name="Title 1"/>
          <p:cNvSpPr>
            <a:spLocks noGrp="1"/>
          </p:cNvSpPr>
          <p:nvPr>
            <p:ph type="title"/>
          </p:nvPr>
        </p:nvSpPr>
        <p:spPr/>
        <p:txBody>
          <a:bodyPr>
            <a:normAutofit/>
          </a:bodyPr>
          <a:lstStyle/>
          <a:p>
            <a:r>
              <a:rPr lang="fr-FR" dirty="0"/>
              <a:t>PowerPoint Templates – Graphics [1]</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[2]</a:t>
            </a:r>
          </a:p>
        </p:txBody>
      </p:sp>
      <p:grpSp>
        <p:nvGrpSpPr>
          <p:cNvPr id="3" name="Group 2">
            <a:extLst>
              <a:ext uri="{FF2B5EF4-FFF2-40B4-BE49-F238E27FC236}">
                <a16:creationId xmlns:a16="http://schemas.microsoft.com/office/drawing/2014/main" id="{FA0C2DFC-02B9-4363-B3FC-2A91FAE51F44}"/>
              </a:ext>
            </a:extLst>
          </p:cNvPr>
          <p:cNvGrpSpPr/>
          <p:nvPr/>
        </p:nvGrpSpPr>
        <p:grpSpPr>
          <a:xfrm>
            <a:off x="1884206" y="1077193"/>
            <a:ext cx="8630897" cy="1800200"/>
            <a:chOff x="1884206" y="989273"/>
            <a:chExt cx="8630897" cy="1800200"/>
          </a:xfrm>
        </p:grpSpPr>
        <p:sp>
          <p:nvSpPr>
            <p:cNvPr id="1027" name="AutoShape 39"/>
            <p:cNvSpPr>
              <a:spLocks noChangeArrowheads="1"/>
            </p:cNvSpPr>
            <p:nvPr/>
          </p:nvSpPr>
          <p:spPr bwMode="auto">
            <a:xfrm>
              <a:off x="2044775" y="989273"/>
              <a:ext cx="8470328" cy="1800200"/>
            </a:xfrm>
            <a:prstGeom prst="roundRect">
              <a:avLst>
                <a:gd name="adj" fmla="val 304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aphicFrame>
          <p:nvGraphicFramePr>
            <p:cNvPr id="13" name="Chart 12" descr="GRAPH;TECHNO_LOC"/>
            <p:cNvGraphicFramePr/>
            <p:nvPr>
              <p:extLst>
                <p:ext uri="{D42A27DB-BD31-4B8C-83A1-F6EECF244321}">
                  <p14:modId xmlns:p14="http://schemas.microsoft.com/office/powerpoint/2010/main" val="1194497503"/>
                </p:ext>
              </p:extLst>
            </p:nvPr>
          </p:nvGraphicFramePr>
          <p:xfrm>
            <a:off x="7104112" y="1209471"/>
            <a:ext cx="3240360" cy="1446658"/>
          </p:xfrm>
          <a:graphic>
            <a:graphicData uri="http://schemas.openxmlformats.org/drawingml/2006/chart">
              <c:chart xmlns:c="http://schemas.openxmlformats.org/drawingml/2006/chart" xmlns:r="http://schemas.openxmlformats.org/officeDocument/2006/relationships" r:id="rId2"/>
            </a:graphicData>
          </a:graphic>
        </p:graphicFrame>
        <p:sp>
          <p:nvSpPr>
            <p:cNvPr id="14" name="TextBox 13"/>
            <p:cNvSpPr txBox="1"/>
            <p:nvPr/>
          </p:nvSpPr>
          <p:spPr>
            <a:xfrm>
              <a:off x="1884206" y="989273"/>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Distribution of Technology by Lines of Code</a:t>
              </a:r>
            </a:p>
          </p:txBody>
        </p:sp>
        <p:sp>
          <p:nvSpPr>
            <p:cNvPr id="17" name="TextBox 16"/>
            <p:cNvSpPr txBox="1"/>
            <p:nvPr/>
          </p:nvSpPr>
          <p:spPr>
            <a:xfrm>
              <a:off x="3630055" y="1412776"/>
              <a:ext cx="2840726"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TECHNO_LOC</a:t>
              </a:r>
            </a:p>
          </p:txBody>
        </p:sp>
        <p:sp>
          <p:nvSpPr>
            <p:cNvPr id="18" name="TextBox 17"/>
            <p:cNvSpPr txBox="1"/>
            <p:nvPr/>
          </p:nvSpPr>
          <p:spPr>
            <a:xfrm>
              <a:off x="2016179" y="1412775"/>
              <a:ext cx="1693092" cy="369332"/>
            </a:xfrm>
            <a:prstGeom prst="rect">
              <a:avLst/>
            </a:prstGeom>
            <a:noFill/>
          </p:spPr>
          <p:txBody>
            <a:bodyPr wrap="none" rtlCol="0">
              <a:spAutoFit/>
            </a:bodyPr>
            <a:lstStyle/>
            <a:p>
              <a:pPr algn="r"/>
              <a:r>
                <a:rPr lang="fr-FR" dirty="0">
                  <a:solidFill>
                    <a:schemeClr val="bg1">
                      <a:lumMod val="50000"/>
                    </a:schemeClr>
                  </a:solidFill>
                </a:rPr>
                <a:t>Block Name :</a:t>
              </a:r>
            </a:p>
          </p:txBody>
        </p:sp>
        <p:sp>
          <p:nvSpPr>
            <p:cNvPr id="20" name="TextBox 19"/>
            <p:cNvSpPr txBox="1"/>
            <p:nvPr/>
          </p:nvSpPr>
          <p:spPr>
            <a:xfrm>
              <a:off x="3630055" y="1772817"/>
              <a:ext cx="3303426"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COUNT=N</a:t>
              </a:r>
              <a:r>
                <a:rPr lang="fr-FR" sz="1200" dirty="0"/>
                <a:t> (by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is the shown technology count (if </a:t>
              </a:r>
              <a:r>
                <a:rPr lang="fr-FR" sz="1200" dirty="0" err="1"/>
                <a:t>null</a:t>
              </a:r>
              <a:r>
                <a:rPr lang="fr-FR" sz="1200" dirty="0"/>
                <a:t>, default value = 5)</a:t>
              </a:r>
            </a:p>
          </p:txBody>
        </p:sp>
        <p:sp>
          <p:nvSpPr>
            <p:cNvPr id="22" name="TextBox 21"/>
            <p:cNvSpPr txBox="1"/>
            <p:nvPr/>
          </p:nvSpPr>
          <p:spPr>
            <a:xfrm>
              <a:off x="2485860" y="1732745"/>
              <a:ext cx="1223412" cy="369332"/>
            </a:xfrm>
            <a:prstGeom prst="rect">
              <a:avLst/>
            </a:prstGeom>
            <a:noFill/>
          </p:spPr>
          <p:txBody>
            <a:bodyPr wrap="none" rtlCol="0">
              <a:spAutoFit/>
            </a:bodyPr>
            <a:lstStyle/>
            <a:p>
              <a:pPr algn="r"/>
              <a:r>
                <a:rPr lang="fr-FR" dirty="0">
                  <a:solidFill>
                    <a:schemeClr val="bg1">
                      <a:lumMod val="50000"/>
                    </a:schemeClr>
                  </a:solidFill>
                </a:rPr>
                <a:t>Options :</a:t>
              </a:r>
            </a:p>
          </p:txBody>
        </p:sp>
      </p:grpSp>
      <p:grpSp>
        <p:nvGrpSpPr>
          <p:cNvPr id="2" name="Group 1">
            <a:extLst>
              <a:ext uri="{FF2B5EF4-FFF2-40B4-BE49-F238E27FC236}">
                <a16:creationId xmlns:a16="http://schemas.microsoft.com/office/drawing/2014/main" id="{EF7D055A-A6E6-44B5-96ED-4EEEFE56C2C1}"/>
              </a:ext>
            </a:extLst>
          </p:cNvPr>
          <p:cNvGrpSpPr/>
          <p:nvPr/>
        </p:nvGrpSpPr>
        <p:grpSpPr>
          <a:xfrm>
            <a:off x="1907956" y="3012864"/>
            <a:ext cx="8782154" cy="1584176"/>
            <a:chOff x="1907956" y="2924944"/>
            <a:chExt cx="8782154" cy="1584176"/>
          </a:xfrm>
        </p:grpSpPr>
        <p:sp>
          <p:nvSpPr>
            <p:cNvPr id="23" name="AutoShape 39"/>
            <p:cNvSpPr>
              <a:spLocks noChangeArrowheads="1"/>
            </p:cNvSpPr>
            <p:nvPr/>
          </p:nvSpPr>
          <p:spPr bwMode="auto">
            <a:xfrm>
              <a:off x="2018160" y="2924944"/>
              <a:ext cx="8470328"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a:p>
          </p:txBody>
        </p:sp>
        <p:sp>
          <p:nvSpPr>
            <p:cNvPr id="27" name="TextBox 26"/>
            <p:cNvSpPr txBox="1"/>
            <p:nvPr/>
          </p:nvSpPr>
          <p:spPr>
            <a:xfrm>
              <a:off x="1907956" y="2933489"/>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Radar</a:t>
              </a:r>
            </a:p>
          </p:txBody>
        </p:sp>
        <p:sp>
          <p:nvSpPr>
            <p:cNvPr id="28" name="TextBox 27"/>
            <p:cNvSpPr txBox="1"/>
            <p:nvPr/>
          </p:nvSpPr>
          <p:spPr>
            <a:xfrm>
              <a:off x="3581797" y="3408269"/>
              <a:ext cx="5190374"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RADAR_HEALTH_FACTOR_2_LAST_SNAPSHOTS</a:t>
              </a:r>
              <a:endParaRPr lang="fr-FR" sz="1400" dirty="0"/>
            </a:p>
          </p:txBody>
        </p:sp>
        <p:sp>
          <p:nvSpPr>
            <p:cNvPr id="29" name="TextBox 28"/>
            <p:cNvSpPr txBox="1"/>
            <p:nvPr/>
          </p:nvSpPr>
          <p:spPr>
            <a:xfrm>
              <a:off x="1967921" y="3356991"/>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30" name="TextBox 29"/>
            <p:cNvSpPr txBox="1"/>
            <p:nvPr/>
          </p:nvSpPr>
          <p:spPr>
            <a:xfrm>
              <a:off x="3581797" y="3717033"/>
              <a:ext cx="4064862" cy="27699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dirty="0"/>
                <a:t>none</a:t>
              </a:r>
            </a:p>
          </p:txBody>
        </p:sp>
        <p:sp>
          <p:nvSpPr>
            <p:cNvPr id="31" name="TextBox 30"/>
            <p:cNvSpPr txBox="1"/>
            <p:nvPr/>
          </p:nvSpPr>
          <p:spPr>
            <a:xfrm>
              <a:off x="2437602" y="3676961"/>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graphicFrame>
          <p:nvGraphicFramePr>
            <p:cNvPr id="7" name="Chart 6" descr="GRAPH;RADAR_HEALTH_FACTOR_2_LAST_SNAPSHOTS"/>
            <p:cNvGraphicFramePr/>
            <p:nvPr>
              <p:extLst>
                <p:ext uri="{D42A27DB-BD31-4B8C-83A1-F6EECF244321}">
                  <p14:modId xmlns:p14="http://schemas.microsoft.com/office/powerpoint/2010/main" val="292896765"/>
                </p:ext>
              </p:extLst>
            </p:nvPr>
          </p:nvGraphicFramePr>
          <p:xfrm>
            <a:off x="7104112" y="2995965"/>
            <a:ext cx="3585998" cy="1440160"/>
          </p:xfrm>
          <a:graphic>
            <a:graphicData uri="http://schemas.openxmlformats.org/drawingml/2006/chart">
              <c:chart xmlns:c="http://schemas.openxmlformats.org/drawingml/2006/chart" xmlns:r="http://schemas.openxmlformats.org/officeDocument/2006/relationships" r:id="rId3"/>
            </a:graphicData>
          </a:graphic>
        </p:graphicFrame>
      </p:grpSp>
      <p:grpSp>
        <p:nvGrpSpPr>
          <p:cNvPr id="4" name="Group 3">
            <a:extLst>
              <a:ext uri="{FF2B5EF4-FFF2-40B4-BE49-F238E27FC236}">
                <a16:creationId xmlns:a16="http://schemas.microsoft.com/office/drawing/2014/main" id="{39D2BB91-3756-4908-ADD2-4012F2B6EABE}"/>
              </a:ext>
            </a:extLst>
          </p:cNvPr>
          <p:cNvGrpSpPr/>
          <p:nvPr/>
        </p:nvGrpSpPr>
        <p:grpSpPr>
          <a:xfrm>
            <a:off x="1896081" y="4741056"/>
            <a:ext cx="8709597" cy="1584176"/>
            <a:chOff x="1896081" y="4653136"/>
            <a:chExt cx="8709597" cy="1584176"/>
          </a:xfrm>
        </p:grpSpPr>
        <p:sp>
          <p:nvSpPr>
            <p:cNvPr id="25" name="AutoShape 39"/>
            <p:cNvSpPr>
              <a:spLocks noChangeArrowheads="1"/>
            </p:cNvSpPr>
            <p:nvPr/>
          </p:nvSpPr>
          <p:spPr bwMode="auto">
            <a:xfrm>
              <a:off x="2044776" y="4653136"/>
              <a:ext cx="8443713"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3" name="TextBox 42"/>
            <p:cNvSpPr txBox="1"/>
            <p:nvPr/>
          </p:nvSpPr>
          <p:spPr>
            <a:xfrm>
              <a:off x="1896081" y="4661681"/>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Radar</a:t>
              </a:r>
            </a:p>
          </p:txBody>
        </p:sp>
        <p:sp>
          <p:nvSpPr>
            <p:cNvPr id="44" name="TextBox 43"/>
            <p:cNvSpPr txBox="1"/>
            <p:nvPr/>
          </p:nvSpPr>
          <p:spPr>
            <a:xfrm>
              <a:off x="3581039" y="5136461"/>
              <a:ext cx="4758326"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RADAR_COMPLIANCE_2_LAST_SNAPSHOTS</a:t>
              </a:r>
              <a:endParaRPr lang="fr-FR" sz="1200" dirty="0"/>
            </a:p>
          </p:txBody>
        </p:sp>
        <p:sp>
          <p:nvSpPr>
            <p:cNvPr id="45" name="TextBox 44"/>
            <p:cNvSpPr txBox="1"/>
            <p:nvPr/>
          </p:nvSpPr>
          <p:spPr>
            <a:xfrm>
              <a:off x="1967163" y="5085183"/>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46" name="TextBox 45"/>
            <p:cNvSpPr txBox="1"/>
            <p:nvPr/>
          </p:nvSpPr>
          <p:spPr>
            <a:xfrm>
              <a:off x="3581039" y="5445225"/>
              <a:ext cx="2984742" cy="27699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dirty="0"/>
                <a:t>none</a:t>
              </a:r>
            </a:p>
          </p:txBody>
        </p:sp>
        <p:sp>
          <p:nvSpPr>
            <p:cNvPr id="47" name="TextBox 46"/>
            <p:cNvSpPr txBox="1"/>
            <p:nvPr/>
          </p:nvSpPr>
          <p:spPr>
            <a:xfrm>
              <a:off x="2436844" y="5405153"/>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graphicFrame>
          <p:nvGraphicFramePr>
            <p:cNvPr id="48" name="Chart 47" descr="GRAPH;RADAR_COMPLIANCE_2_LAST_SNAPSHOTS"/>
            <p:cNvGraphicFramePr/>
            <p:nvPr>
              <p:extLst>
                <p:ext uri="{D42A27DB-BD31-4B8C-83A1-F6EECF244321}">
                  <p14:modId xmlns:p14="http://schemas.microsoft.com/office/powerpoint/2010/main" val="1911138798"/>
                </p:ext>
              </p:extLst>
            </p:nvPr>
          </p:nvGraphicFramePr>
          <p:xfrm>
            <a:off x="7320137" y="4725144"/>
            <a:ext cx="3285541" cy="1440160"/>
          </p:xfrm>
          <a:graphic>
            <a:graphicData uri="http://schemas.openxmlformats.org/drawingml/2006/chart">
              <c:chart xmlns:c="http://schemas.openxmlformats.org/drawingml/2006/chart" xmlns:r="http://schemas.openxmlformats.org/officeDocument/2006/relationships" r:id="rId4"/>
            </a:graphicData>
          </a:graphic>
        </p:graphicFrame>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[3]</a:t>
            </a:r>
          </a:p>
        </p:txBody>
      </p:sp>
      <p:grpSp>
        <p:nvGrpSpPr>
          <p:cNvPr id="2" name="Group 1">
            <a:extLst>
              <a:ext uri="{FF2B5EF4-FFF2-40B4-BE49-F238E27FC236}">
                <a16:creationId xmlns:a16="http://schemas.microsoft.com/office/drawing/2014/main" id="{E1D256AC-F05A-4590-8C89-4D5DFF0D518B}"/>
              </a:ext>
            </a:extLst>
          </p:cNvPr>
          <p:cNvGrpSpPr/>
          <p:nvPr/>
        </p:nvGrpSpPr>
        <p:grpSpPr>
          <a:xfrm>
            <a:off x="1800028" y="1334087"/>
            <a:ext cx="8374772" cy="4647695"/>
            <a:chOff x="1800028" y="1052736"/>
            <a:chExt cx="8374772" cy="4647695"/>
          </a:xfrm>
        </p:grpSpPr>
        <p:sp>
          <p:nvSpPr>
            <p:cNvPr id="33" name="Rounded Rectangle 32"/>
            <p:cNvSpPr/>
            <p:nvPr/>
          </p:nvSpPr>
          <p:spPr>
            <a:xfrm>
              <a:off x="1847528" y="1052736"/>
              <a:ext cx="8327272" cy="4594272"/>
            </a:xfrm>
            <a:prstGeom prst="roundRect">
              <a:avLst>
                <a:gd name="adj" fmla="val 1904"/>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800028"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Trending</a:t>
              </a:r>
            </a:p>
          </p:txBody>
        </p:sp>
        <p:sp>
          <p:nvSpPr>
            <p:cNvPr id="36" name="TextBox 35"/>
            <p:cNvSpPr txBox="1"/>
            <p:nvPr/>
          </p:nvSpPr>
          <p:spPr>
            <a:xfrm>
              <a:off x="3497914" y="1412776"/>
              <a:ext cx="6630534" cy="307777"/>
            </a:xfrm>
            <a:prstGeom prst="rect">
              <a:avLst/>
            </a:prstGeom>
            <a:noFill/>
          </p:spPr>
          <p:txBody>
            <a:bodyPr wrap="square" rtlCol="0">
              <a:spAutoFit/>
            </a:bodyPr>
            <a:lstStyle>
              <a:defPPr>
                <a:defRPr lang="fr-FR"/>
              </a:defPPr>
              <a:lvl1pPr>
                <a:defRPr b="1">
                  <a:solidFill>
                    <a:srgbClr val="5E5E5E"/>
                  </a:solidFill>
                </a:defRPr>
              </a:lvl1pPr>
            </a:lstStyle>
            <a:p>
              <a:r>
                <a:rPr lang="fr-FR" sz="1400" dirty="0"/>
                <a:t>TREND_HEALTH_FACTOR</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3"/>
              <a:ext cx="6630534" cy="89255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ZOOM=N.N (by default ZOOM=0.2)</a:t>
              </a:r>
            </a:p>
            <a:p>
              <a:r>
                <a:rPr lang="fr-FR" sz="1200" dirty="0" err="1"/>
                <a:t>where</a:t>
              </a:r>
              <a:r>
                <a:rPr lang="fr-FR" sz="1200" dirty="0"/>
                <a:t> N.N is the added value to the max value of the graph as superior border and removed value to the min value of the graph as inferior border ; no zoom is applied by default</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3" name="Chart 12" descr="GRAPH;TREND_HEALTH_FACTOR;ZOOM=0.2"/>
            <p:cNvGraphicFramePr/>
            <p:nvPr>
              <p:extLst>
                <p:ext uri="{D42A27DB-BD31-4B8C-83A1-F6EECF244321}">
                  <p14:modId xmlns:p14="http://schemas.microsoft.com/office/powerpoint/2010/main" val="1378069444"/>
                </p:ext>
              </p:extLst>
            </p:nvPr>
          </p:nvGraphicFramePr>
          <p:xfrm>
            <a:off x="2801918" y="2627545"/>
            <a:ext cx="6984776" cy="3072886"/>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[4]</a:t>
            </a:r>
          </a:p>
        </p:txBody>
      </p:sp>
      <p:grpSp>
        <p:nvGrpSpPr>
          <p:cNvPr id="2" name="Group 1">
            <a:extLst>
              <a:ext uri="{FF2B5EF4-FFF2-40B4-BE49-F238E27FC236}">
                <a16:creationId xmlns:a16="http://schemas.microsoft.com/office/drawing/2014/main" id="{0BD488C5-BFB0-4EDA-8295-8FF270F076AA}"/>
              </a:ext>
            </a:extLst>
          </p:cNvPr>
          <p:cNvGrpSpPr/>
          <p:nvPr/>
        </p:nvGrpSpPr>
        <p:grpSpPr>
          <a:xfrm>
            <a:off x="1775520" y="1347328"/>
            <a:ext cx="8399280" cy="4609269"/>
            <a:chOff x="1775520" y="1052736"/>
            <a:chExt cx="8399280" cy="4609269"/>
          </a:xfrm>
        </p:grpSpPr>
        <p:sp>
          <p:nvSpPr>
            <p:cNvPr id="33" name="Rounded Rectangle 32"/>
            <p:cNvSpPr/>
            <p:nvPr/>
          </p:nvSpPr>
          <p:spPr>
            <a:xfrm>
              <a:off x="1847528" y="1052736"/>
              <a:ext cx="8327272" cy="4609269"/>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Trending</a:t>
              </a:r>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TREND_COMPLIANCE</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68334"/>
              <a:ext cx="6630534"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ZOOM</a:t>
              </a:r>
              <a:r>
                <a:rPr lang="fr-FR" sz="1200" dirty="0"/>
                <a:t> (by default ZOOM </a:t>
              </a:r>
              <a:r>
                <a:rPr lang="fr-FR" sz="1200" dirty="0" err="1"/>
                <a:t>is</a:t>
              </a:r>
              <a:r>
                <a:rPr lang="fr-FR" sz="1200" dirty="0"/>
                <a:t> </a:t>
              </a:r>
              <a:r>
                <a:rPr lang="fr-FR" sz="1200" dirty="0" err="1"/>
                <a:t>present</a:t>
              </a:r>
              <a:r>
                <a:rPr lang="fr-FR" sz="1200" dirty="0"/>
                <a:t>)</a:t>
              </a:r>
            </a:p>
            <a:p>
              <a:r>
                <a:rPr lang="fr-FR" sz="1200" dirty="0"/>
                <a:t>if text « ZOOM » is present in options, it indicates that the min border value of the graph is the floor of the min value of the graph and the top border value is the ceiling of the max value (by default : min=1 and max=4)</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9" descr="GRAPH;TREND_COMPLIANCE;ZOOM"/>
            <p:cNvGraphicFramePr/>
            <p:nvPr>
              <p:extLst>
                <p:ext uri="{D42A27DB-BD31-4B8C-83A1-F6EECF244321}">
                  <p14:modId xmlns:p14="http://schemas.microsoft.com/office/powerpoint/2010/main" val="3774080765"/>
                </p:ext>
              </p:extLst>
            </p:nvPr>
          </p:nvGraphicFramePr>
          <p:xfrm>
            <a:off x="2446243" y="2855335"/>
            <a:ext cx="7034133" cy="2806670"/>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[5]</a:t>
            </a:r>
          </a:p>
        </p:txBody>
      </p:sp>
      <p:grpSp>
        <p:nvGrpSpPr>
          <p:cNvPr id="2" name="Group 1">
            <a:extLst>
              <a:ext uri="{FF2B5EF4-FFF2-40B4-BE49-F238E27FC236}">
                <a16:creationId xmlns:a16="http://schemas.microsoft.com/office/drawing/2014/main" id="{6260C55D-8416-4E5F-B028-469AD00E7327}"/>
              </a:ext>
            </a:extLst>
          </p:cNvPr>
          <p:cNvGrpSpPr/>
          <p:nvPr/>
        </p:nvGrpSpPr>
        <p:grpSpPr>
          <a:xfrm>
            <a:off x="1775520" y="1483559"/>
            <a:ext cx="8399280" cy="5024738"/>
            <a:chOff x="1775520" y="1052736"/>
            <a:chExt cx="8399280" cy="5024738"/>
          </a:xfrm>
        </p:grpSpPr>
        <p:sp>
          <p:nvSpPr>
            <p:cNvPr id="33" name="Rounded Rectangle 32"/>
            <p:cNvSpPr/>
            <p:nvPr/>
          </p:nvSpPr>
          <p:spPr>
            <a:xfrm>
              <a:off x="1847528" y="1052736"/>
              <a:ext cx="8327272" cy="439248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Debt Trending Progression</a:t>
              </a:r>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TREND_TECH_DEBT</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2"/>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TREND_TECH_DEBT"/>
            <p:cNvGraphicFramePr/>
            <p:nvPr>
              <p:extLst>
                <p:ext uri="{D42A27DB-BD31-4B8C-83A1-F6EECF244321}">
                  <p14:modId xmlns:p14="http://schemas.microsoft.com/office/powerpoint/2010/main" val="3172231993"/>
                </p:ext>
              </p:extLst>
            </p:nvPr>
          </p:nvGraphicFramePr>
          <p:xfrm>
            <a:off x="1913240" y="2191288"/>
            <a:ext cx="8143200" cy="3886186"/>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a:t>
            </a:r>
            <a:r>
              <a:rPr lang="fr-FR" dirty="0" err="1"/>
              <a:t>Graphics</a:t>
            </a:r>
            <a:r>
              <a:rPr lang="fr-FR" dirty="0"/>
              <a:t> [6]</a:t>
            </a:r>
          </a:p>
        </p:txBody>
      </p:sp>
      <p:grpSp>
        <p:nvGrpSpPr>
          <p:cNvPr id="2" name="Group 1">
            <a:extLst>
              <a:ext uri="{FF2B5EF4-FFF2-40B4-BE49-F238E27FC236}">
                <a16:creationId xmlns:a16="http://schemas.microsoft.com/office/drawing/2014/main" id="{BAAFC6BB-FBE7-441D-8AB7-694AD065079A}"/>
              </a:ext>
            </a:extLst>
          </p:cNvPr>
          <p:cNvGrpSpPr/>
          <p:nvPr/>
        </p:nvGrpSpPr>
        <p:grpSpPr>
          <a:xfrm>
            <a:off x="1775520" y="1184618"/>
            <a:ext cx="8496944" cy="4961202"/>
            <a:chOff x="1775520" y="1052736"/>
            <a:chExt cx="8496944" cy="4961202"/>
          </a:xfrm>
        </p:grpSpPr>
        <p:sp>
          <p:nvSpPr>
            <p:cNvPr id="33" name="Rounded Rectangle 32"/>
            <p:cNvSpPr/>
            <p:nvPr/>
          </p:nvSpPr>
          <p:spPr>
            <a:xfrm>
              <a:off x="1775520" y="1052736"/>
              <a:ext cx="8399280" cy="496120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Debt Trending Bubble</a:t>
              </a:r>
            </a:p>
          </p:txBody>
        </p:sp>
        <p:graphicFrame>
          <p:nvGraphicFramePr>
            <p:cNvPr id="35" name="Chart 34" descr="GRAPH;BUBBLE"/>
            <p:cNvGraphicFramePr/>
            <p:nvPr>
              <p:extLst>
                <p:ext uri="{D42A27DB-BD31-4B8C-83A1-F6EECF244321}">
                  <p14:modId xmlns:p14="http://schemas.microsoft.com/office/powerpoint/2010/main" val="1791099529"/>
                </p:ext>
              </p:extLst>
            </p:nvPr>
          </p:nvGraphicFramePr>
          <p:xfrm>
            <a:off x="2026706" y="2519660"/>
            <a:ext cx="8245758" cy="3424372"/>
          </p:xfrm>
          <a:graphic>
            <a:graphicData uri="http://schemas.openxmlformats.org/drawingml/2006/chart">
              <c:chart xmlns:c="http://schemas.openxmlformats.org/drawingml/2006/chart" xmlns:r="http://schemas.openxmlformats.org/officeDocument/2006/relationships" r:id="rId2"/>
            </a:graphicData>
          </a:graphic>
        </p:graphicFrame>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BUBBLE</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3"/>
              <a:ext cx="6630534"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M=</a:t>
              </a:r>
              <a:r>
                <a:rPr lang="fr-FR" sz="1200" b="1" dirty="0" err="1"/>
                <a:t>ModuleId</a:t>
              </a:r>
              <a:r>
                <a:rPr lang="fr-FR" sz="1200" dirty="0"/>
                <a:t> (by default M </a:t>
              </a:r>
              <a:r>
                <a:rPr lang="fr-FR" sz="1200" dirty="0" err="1"/>
                <a:t>is</a:t>
              </a:r>
              <a:r>
                <a:rPr lang="fr-FR" sz="1200" dirty="0"/>
                <a:t> </a:t>
              </a:r>
              <a:r>
                <a:rPr lang="fr-FR" sz="1200" dirty="0" err="1"/>
                <a:t>null</a:t>
              </a:r>
              <a:r>
                <a:rPr lang="fr-FR" sz="1200" dirty="0"/>
                <a:t>)</a:t>
              </a:r>
            </a:p>
            <a:p>
              <a:r>
                <a:rPr lang="fr-FR" sz="1200" dirty="0"/>
                <a:t>if present, only data from indicated module will be shown, obviously data from the entire snapshot will be shown.</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4E5FCF4-B661-4EC3-B983-4EC90AB96F0C}"/>
              </a:ext>
            </a:extLst>
          </p:cNvPr>
          <p:cNvGrpSpPr/>
          <p:nvPr/>
        </p:nvGrpSpPr>
        <p:grpSpPr>
          <a:xfrm>
            <a:off x="1955919" y="1067522"/>
            <a:ext cx="8316545" cy="5301670"/>
            <a:chOff x="1955919" y="935642"/>
            <a:chExt cx="8316545" cy="5301670"/>
          </a:xfrm>
        </p:grpSpPr>
        <p:sp>
          <p:nvSpPr>
            <p:cNvPr id="33" name="Rounded Rectangle 32"/>
            <p:cNvSpPr/>
            <p:nvPr/>
          </p:nvSpPr>
          <p:spPr>
            <a:xfrm>
              <a:off x="2017200" y="935642"/>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55919"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Cast</a:t>
              </a:r>
              <a:r>
                <a:rPr lang="fr-FR" sz="1600" dirty="0"/>
                <a:t> </a:t>
              </a:r>
              <a:r>
                <a:rPr lang="fr-FR" sz="1600" dirty="0" err="1"/>
                <a:t>Complexity</a:t>
              </a:r>
              <a:r>
                <a:rPr lang="fr-FR" sz="1600" dirty="0"/>
                <a:t> Distribution</a:t>
              </a:r>
            </a:p>
          </p:txBody>
        </p:sp>
        <p:sp>
          <p:nvSpPr>
            <p:cNvPr id="36" name="TextBox 35"/>
            <p:cNvSpPr txBox="1"/>
            <p:nvPr/>
          </p:nvSpPr>
          <p:spPr>
            <a:xfrm>
              <a:off x="3641930"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a:t>
              </a:r>
            </a:p>
          </p:txBody>
        </p:sp>
        <p:sp>
          <p:nvSpPr>
            <p:cNvPr id="37" name="TextBox 36"/>
            <p:cNvSpPr txBox="1"/>
            <p:nvPr/>
          </p:nvSpPr>
          <p:spPr>
            <a:xfrm>
              <a:off x="2194766"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41930" y="1662984"/>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39" name="TextBox 38"/>
            <p:cNvSpPr txBox="1"/>
            <p:nvPr/>
          </p:nvSpPr>
          <p:spPr>
            <a:xfrm>
              <a:off x="261154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CAST_COMPLEXITY"/>
            <p:cNvGraphicFramePr/>
            <p:nvPr>
              <p:extLst>
                <p:ext uri="{D42A27DB-BD31-4B8C-83A1-F6EECF244321}">
                  <p14:modId xmlns:p14="http://schemas.microsoft.com/office/powerpoint/2010/main" val="741181097"/>
                </p:ext>
              </p:extLst>
            </p:nvPr>
          </p:nvGraphicFramePr>
          <p:xfrm>
            <a:off x="2279576" y="2492896"/>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p:cNvSpPr txBox="1"/>
            <p:nvPr/>
          </p:nvSpPr>
          <p:spPr>
            <a:xfrm>
              <a:off x="6312024" y="1042572"/>
              <a:ext cx="3744416" cy="2092881"/>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00" dirty="0"/>
                <a:t>CAST provides a distribution of objects based on several distributions:</a:t>
              </a:r>
            </a:p>
            <a:p>
              <a:pPr lvl="0"/>
              <a:r>
                <a:rPr lang="en-GB" sz="1000" dirty="0"/>
                <a:t>-Algorithm Complexity (based on </a:t>
              </a:r>
              <a:r>
                <a:rPr lang="en-GB" sz="1000" dirty="0" err="1"/>
                <a:t>Cyclomatic</a:t>
              </a:r>
              <a:r>
                <a:rPr lang="en-GB" sz="1000" dirty="0"/>
                <a:t> complexity</a:t>
              </a:r>
            </a:p>
            <a:p>
              <a:pPr lvl="0"/>
              <a:r>
                <a:rPr lang="en-GB" sz="1000" dirty="0"/>
                <a:t>-SQL Complexity</a:t>
              </a:r>
            </a:p>
            <a:p>
              <a:pPr lvl="0"/>
              <a:r>
                <a:rPr lang="en-GB" sz="1000" dirty="0"/>
                <a:t>-Coupling (Fan in, Fan out)</a:t>
              </a:r>
            </a:p>
            <a:p>
              <a:pPr lvl="0"/>
              <a:r>
                <a:rPr lang="en-GB" sz="1000" dirty="0"/>
                <a:t>-Ratio of documentation</a:t>
              </a:r>
            </a:p>
            <a:p>
              <a:pPr lvl="0"/>
              <a:r>
                <a:rPr lang="en-GB" sz="1000" dirty="0"/>
                <a:t>-Size of components</a:t>
              </a:r>
            </a:p>
            <a:p>
              <a:pPr lvl="0"/>
              <a:r>
                <a:rPr lang="en-GB" sz="1000" dirty="0"/>
                <a:t>For more information,  go to chapter “Cost”</a:t>
              </a:r>
            </a:p>
            <a:p>
              <a:pPr lvl="0"/>
              <a:r>
                <a:rPr lang="en-GB" sz="1000" dirty="0">
                  <a:hlinkClick r:id="rId3"/>
                </a:rPr>
                <a:t>http://doc.castsoftware.com/help/index.jsp?topic=%2Fcurrent%2FHow+Complexity+metrics+are+calculated+by+CAST.html</a:t>
              </a:r>
              <a:endParaRPr lang="en-GB" sz="1000" dirty="0"/>
            </a:p>
            <a:p>
              <a:pPr lvl="0"/>
              <a:r>
                <a:rPr lang="en-GB" sz="1000" dirty="0"/>
                <a:t>This graph is relevant only on engineering databases.</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[7]</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878B235-8812-4F86-9D98-BB1E80508958}"/>
              </a:ext>
            </a:extLst>
          </p:cNvPr>
          <p:cNvGrpSpPr/>
          <p:nvPr/>
        </p:nvGrpSpPr>
        <p:grpSpPr>
          <a:xfrm>
            <a:off x="1919536" y="1049392"/>
            <a:ext cx="8343547" cy="5301670"/>
            <a:chOff x="1919536" y="908720"/>
            <a:chExt cx="8343547" cy="5301670"/>
          </a:xfrm>
        </p:grpSpPr>
        <p:sp>
          <p:nvSpPr>
            <p:cNvPr id="5" name="Rounded Rectangle 4"/>
            <p:cNvSpPr/>
            <p:nvPr/>
          </p:nvSpPr>
          <p:spPr>
            <a:xfrm>
              <a:off x="2017200" y="908720"/>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 name="TextBox 5"/>
            <p:cNvSpPr txBox="1"/>
            <p:nvPr/>
          </p:nvSpPr>
          <p:spPr>
            <a:xfrm>
              <a:off x="1919536"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CAST Distribution</a:t>
              </a:r>
            </a:p>
          </p:txBody>
        </p:sp>
        <p:sp>
          <p:nvSpPr>
            <p:cNvPr id="7" name="TextBox 6"/>
            <p:cNvSpPr txBox="1"/>
            <p:nvPr/>
          </p:nvSpPr>
          <p:spPr>
            <a:xfrm>
              <a:off x="3632549"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CAST_DISTRIBUTION</a:t>
              </a:r>
            </a:p>
          </p:txBody>
        </p:sp>
        <p:sp>
          <p:nvSpPr>
            <p:cNvPr id="8" name="TextBox 7"/>
            <p:cNvSpPr txBox="1"/>
            <p:nvPr/>
          </p:nvSpPr>
          <p:spPr>
            <a:xfrm>
              <a:off x="2185385"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32549" y="1662984"/>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PAR=distribution id</a:t>
              </a:r>
            </a:p>
          </p:txBody>
        </p:sp>
        <p:sp>
          <p:nvSpPr>
            <p:cNvPr id="10" name="TextBox 9"/>
            <p:cNvSpPr txBox="1"/>
            <p:nvPr/>
          </p:nvSpPr>
          <p:spPr>
            <a:xfrm>
              <a:off x="2602167"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CAST_DISTRIBUTION;PAR=65501"/>
            <p:cNvGraphicFramePr/>
            <p:nvPr>
              <p:extLst>
                <p:ext uri="{D42A27DB-BD31-4B8C-83A1-F6EECF244321}">
                  <p14:modId xmlns:p14="http://schemas.microsoft.com/office/powerpoint/2010/main" val="2403045350"/>
                </p:ext>
              </p:extLst>
            </p:nvPr>
          </p:nvGraphicFramePr>
          <p:xfrm>
            <a:off x="2279576" y="2465974"/>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p:cNvSpPr txBox="1"/>
            <p:nvPr/>
          </p:nvSpPr>
          <p:spPr>
            <a:xfrm>
              <a:off x="6452956" y="1052737"/>
              <a:ext cx="3609781" cy="1061829"/>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CAST provides a distribution of objects based on the chosen distribution. </a:t>
              </a:r>
              <a:br>
                <a:rPr lang="en-GB" sz="1050" dirty="0"/>
              </a:br>
              <a:r>
                <a:rPr lang="en-GB" sz="1050" dirty="0"/>
                <a:t>PAR = 65501 by default, </a:t>
              </a:r>
              <a:r>
                <a:rPr lang="en-GB" sz="1050" dirty="0" err="1"/>
                <a:t>Cyclomatic</a:t>
              </a:r>
              <a:r>
                <a:rPr lang="en-GB" sz="1050" dirty="0"/>
                <a:t> Complexity Distribution.</a:t>
              </a:r>
            </a:p>
            <a:p>
              <a:r>
                <a:rPr lang="en-GB" sz="1050" dirty="0"/>
                <a:t>This graph is relevant only on engineering databases, it is empty on analytics databases.</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[8]</a:t>
            </a:r>
            <a:endParaRPr lang="en-US" dirty="0"/>
          </a:p>
        </p:txBody>
      </p:sp>
    </p:spTree>
    <p:extLst>
      <p:ext uri="{BB962C8B-B14F-4D97-AF65-F5344CB8AC3E}">
        <p14:creationId xmlns:p14="http://schemas.microsoft.com/office/powerpoint/2010/main" val="29174942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9E55E04-9A67-4B2E-8E43-A390AF96C9C6}"/>
              </a:ext>
            </a:extLst>
          </p:cNvPr>
          <p:cNvGrpSpPr/>
          <p:nvPr/>
        </p:nvGrpSpPr>
        <p:grpSpPr>
          <a:xfrm>
            <a:off x="1967036" y="1051064"/>
            <a:ext cx="8335978" cy="5301670"/>
            <a:chOff x="1967036" y="980728"/>
            <a:chExt cx="8335978" cy="5301670"/>
          </a:xfrm>
        </p:grpSpPr>
        <p:sp>
          <p:nvSpPr>
            <p:cNvPr id="6" name="Rounded Rectangle 5"/>
            <p:cNvSpPr/>
            <p:nvPr/>
          </p:nvSpPr>
          <p:spPr>
            <a:xfrm>
              <a:off x="2020133" y="980728"/>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67036"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Distribution of Modules by </a:t>
              </a:r>
              <a:r>
                <a:rPr lang="fr-FR" sz="1600" dirty="0" err="1"/>
                <a:t>number</a:t>
              </a:r>
              <a:r>
                <a:rPr lang="fr-FR" sz="1600" dirty="0"/>
                <a:t> of </a:t>
              </a:r>
              <a:r>
                <a:rPr lang="fr-FR" sz="1600" dirty="0" err="1"/>
                <a:t>artifacts</a:t>
              </a:r>
              <a:endParaRPr lang="fr-FR" sz="1600" dirty="0"/>
            </a:p>
          </p:txBody>
        </p:sp>
        <p:sp>
          <p:nvSpPr>
            <p:cNvPr id="14" name="TextBox 13"/>
            <p:cNvSpPr txBox="1"/>
            <p:nvPr/>
          </p:nvSpPr>
          <p:spPr>
            <a:xfrm>
              <a:off x="3672480"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MODULES_ARTIFACTS</a:t>
              </a:r>
            </a:p>
          </p:txBody>
        </p:sp>
        <p:sp>
          <p:nvSpPr>
            <p:cNvPr id="15" name="TextBox 14"/>
            <p:cNvSpPr txBox="1"/>
            <p:nvPr/>
          </p:nvSpPr>
          <p:spPr>
            <a:xfrm>
              <a:off x="2225316"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72480" y="1782427"/>
              <a:ext cx="6630534" cy="43088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100" dirty="0"/>
                <a:t>COUNT=N </a:t>
              </a:r>
              <a:r>
                <a:rPr lang="fr-FR" sz="1100" dirty="0" err="1"/>
                <a:t>where</a:t>
              </a:r>
              <a:r>
                <a:rPr lang="fr-FR" sz="1100" dirty="0"/>
                <a:t> N </a:t>
              </a:r>
              <a:r>
                <a:rPr lang="fr-FR" sz="1100" dirty="0" err="1"/>
                <a:t>indicates</a:t>
              </a:r>
              <a:r>
                <a:rPr lang="fr-FR" sz="1100" dirty="0"/>
                <a:t> the </a:t>
              </a:r>
              <a:r>
                <a:rPr lang="fr-FR" sz="1100" dirty="0" err="1"/>
                <a:t>number</a:t>
              </a:r>
              <a:r>
                <a:rPr lang="fr-FR" sz="1100" dirty="0"/>
                <a:t> of top modules</a:t>
              </a:r>
            </a:p>
            <a:p>
              <a:r>
                <a:rPr lang="fr-FR" sz="1100" dirty="0"/>
                <a:t>By default COUNT=5</a:t>
              </a:r>
            </a:p>
          </p:txBody>
        </p:sp>
        <p:sp>
          <p:nvSpPr>
            <p:cNvPr id="17" name="TextBox 16"/>
            <p:cNvSpPr txBox="1"/>
            <p:nvPr/>
          </p:nvSpPr>
          <p:spPr>
            <a:xfrm>
              <a:off x="264209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12" descr="GRAPH;MODULES_ARTIFACTS"/>
            <p:cNvGraphicFramePr/>
            <p:nvPr>
              <p:extLst>
                <p:ext uri="{D42A27DB-BD31-4B8C-83A1-F6EECF244321}">
                  <p14:modId xmlns:p14="http://schemas.microsoft.com/office/powerpoint/2010/main" val="1224890003"/>
                </p:ext>
              </p:extLst>
            </p:nvPr>
          </p:nvGraphicFramePr>
          <p:xfrm>
            <a:off x="3503712" y="2708920"/>
            <a:ext cx="5472608" cy="2925406"/>
          </p:xfrm>
          <a:graphic>
            <a:graphicData uri="http://schemas.openxmlformats.org/drawingml/2006/chart">
              <c:chart xmlns:c="http://schemas.openxmlformats.org/drawingml/2006/chart" xmlns:r="http://schemas.openxmlformats.org/officeDocument/2006/relationships" r:id="rId2"/>
            </a:graphicData>
          </a:graphic>
        </p:graphicFrame>
      </p:gr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[9]</a:t>
            </a:r>
            <a:endParaRPr lang="en-US" dirty="0"/>
          </a:p>
        </p:txBody>
      </p:sp>
    </p:spTree>
    <p:extLst>
      <p:ext uri="{BB962C8B-B14F-4D97-AF65-F5344CB8AC3E}">
        <p14:creationId xmlns:p14="http://schemas.microsoft.com/office/powerpoint/2010/main" val="35569579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[10]</a:t>
            </a:r>
          </a:p>
        </p:txBody>
      </p:sp>
      <p:grpSp>
        <p:nvGrpSpPr>
          <p:cNvPr id="2" name="Group 1">
            <a:extLst>
              <a:ext uri="{FF2B5EF4-FFF2-40B4-BE49-F238E27FC236}">
                <a16:creationId xmlns:a16="http://schemas.microsoft.com/office/drawing/2014/main" id="{FB0724A3-2082-43E0-A230-2F9E7BB18C4D}"/>
              </a:ext>
            </a:extLst>
          </p:cNvPr>
          <p:cNvGrpSpPr/>
          <p:nvPr/>
        </p:nvGrpSpPr>
        <p:grpSpPr>
          <a:xfrm>
            <a:off x="1775520" y="1140656"/>
            <a:ext cx="8399280" cy="5112568"/>
            <a:chOff x="1775520" y="1052736"/>
            <a:chExt cx="8399280" cy="5112568"/>
          </a:xfrm>
        </p:grpSpPr>
        <p:sp>
          <p:nvSpPr>
            <p:cNvPr id="33" name="Rounded Rectangle 32"/>
            <p:cNvSpPr/>
            <p:nvPr/>
          </p:nvSpPr>
          <p:spPr>
            <a:xfrm>
              <a:off x="1847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Generic</a:t>
              </a:r>
              <a:r>
                <a:rPr lang="fr-FR" sz="1600" dirty="0"/>
                <a:t> </a:t>
              </a:r>
              <a:r>
                <a:rPr lang="fr-FR" sz="1600" dirty="0" err="1"/>
                <a:t>Trending</a:t>
              </a:r>
              <a:endParaRPr lang="fr-FR" sz="1600" dirty="0"/>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TREND_METRIC_ID</a:t>
              </a:r>
              <a:endParaRPr lang="fr-FR" sz="1600" dirty="0"/>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68334"/>
              <a:ext cx="6630534"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100" dirty="0"/>
                <a:t>QID=60017|66031|7126 : </a:t>
              </a:r>
              <a:r>
                <a:rPr lang="fr-FR" sz="1100" dirty="0" err="1"/>
                <a:t>list</a:t>
              </a:r>
              <a:r>
                <a:rPr lang="fr-FR" sz="1100" dirty="0"/>
                <a:t> BC, TC or QR </a:t>
              </a:r>
              <a:r>
                <a:rPr lang="fr-FR" sz="1100" dirty="0" err="1"/>
                <a:t>metric</a:t>
              </a:r>
              <a:r>
                <a:rPr lang="fr-FR" sz="1100" dirty="0"/>
                <a:t> id </a:t>
              </a:r>
              <a:r>
                <a:rPr lang="fr-FR" sz="1100" dirty="0" err="1"/>
                <a:t>separated</a:t>
              </a:r>
              <a:r>
                <a:rPr lang="fr-FR" sz="1100" dirty="0"/>
                <a:t> by | (max 10)</a:t>
              </a:r>
            </a:p>
            <a:p>
              <a:r>
                <a:rPr lang="fr-FR" sz="1100" dirty="0"/>
                <a:t>Or SID=10151|67211 : </a:t>
              </a:r>
              <a:r>
                <a:rPr lang="fr-FR" sz="1100" dirty="0" err="1"/>
                <a:t>list</a:t>
              </a:r>
              <a:r>
                <a:rPr lang="fr-FR" sz="1100" dirty="0"/>
                <a:t> of </a:t>
              </a:r>
              <a:r>
                <a:rPr lang="fr-FR" sz="1100" dirty="0" err="1"/>
                <a:t>sizing</a:t>
              </a:r>
              <a:r>
                <a:rPr lang="fr-FR" sz="1100" dirty="0"/>
                <a:t> </a:t>
              </a:r>
              <a:r>
                <a:rPr lang="fr-FR" sz="1100" dirty="0" err="1"/>
                <a:t>measures</a:t>
              </a:r>
              <a:r>
                <a:rPr lang="fr-FR" sz="1100" dirty="0"/>
                <a:t> id </a:t>
              </a:r>
              <a:r>
                <a:rPr lang="fr-FR" sz="1100" dirty="0" err="1"/>
                <a:t>separated</a:t>
              </a:r>
              <a:r>
                <a:rPr lang="fr-FR" sz="1100" dirty="0"/>
                <a:t> by | (max 10)</a:t>
              </a:r>
            </a:p>
            <a:p>
              <a:r>
                <a:rPr lang="fr-FR" sz="1100" dirty="0"/>
                <a:t>Or BID=66061|66062 : </a:t>
              </a:r>
              <a:r>
                <a:rPr lang="fr-FR" sz="1100" dirty="0" err="1"/>
                <a:t>list</a:t>
              </a:r>
              <a:r>
                <a:rPr lang="fr-FR" sz="1100" dirty="0"/>
                <a:t> of background </a:t>
              </a:r>
              <a:r>
                <a:rPr lang="fr-FR" sz="1100" dirty="0" err="1"/>
                <a:t>facts</a:t>
              </a:r>
              <a:r>
                <a:rPr lang="fr-FR" sz="1100" dirty="0"/>
                <a:t> id </a:t>
              </a:r>
              <a:r>
                <a:rPr lang="fr-FR" sz="1100" dirty="0" err="1"/>
                <a:t>separated</a:t>
              </a:r>
              <a:r>
                <a:rPr lang="fr-FR" sz="1100" dirty="0"/>
                <a:t> by | (max 10)</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9" descr="GRAPH;TREND_METRIC_ID;QID=60017|66032|66033|60016|60014|61013|66062|7448|6162|7502"/>
            <p:cNvGraphicFramePr/>
            <p:nvPr>
              <p:extLst>
                <p:ext uri="{D42A27DB-BD31-4B8C-83A1-F6EECF244321}">
                  <p14:modId xmlns:p14="http://schemas.microsoft.com/office/powerpoint/2010/main" val="2984492018"/>
                </p:ext>
              </p:extLst>
            </p:nvPr>
          </p:nvGraphicFramePr>
          <p:xfrm>
            <a:off x="1844040" y="2572522"/>
            <a:ext cx="8284408" cy="3520774"/>
          </p:xfrm>
          <a:graphic>
            <a:graphicData uri="http://schemas.openxmlformats.org/drawingml/2006/chart">
              <c:chart xmlns:c="http://schemas.openxmlformats.org/drawingml/2006/chart" xmlns:r="http://schemas.openxmlformats.org/officeDocument/2006/relationships" r:id="rId2"/>
            </a:graphicData>
          </a:graphic>
        </p:graphicFrame>
      </p:grpSp>
    </p:spTree>
    <p:extLst>
      <p:ext uri="{BB962C8B-B14F-4D97-AF65-F5344CB8AC3E}">
        <p14:creationId xmlns:p14="http://schemas.microsoft.com/office/powerpoint/2010/main" val="1513374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pPr algn="just"/>
            <a:r>
              <a:rPr lang="en-US"/>
              <a:t>When Word uses placeholders to target a customizable component, PowerPoint uses alternative text property of TextBox, Table or ChartArea</a:t>
            </a:r>
          </a:p>
          <a:p>
            <a:pPr algn="just"/>
            <a:endParaRPr lang="en-US"/>
          </a:p>
          <a:p>
            <a:pPr algn="just"/>
            <a:r>
              <a:rPr lang="en-US"/>
              <a:t>To see alternative text property of all component, you should activate « Size and Position »  button in Powerpoint properties</a:t>
            </a:r>
          </a:p>
        </p:txBody>
      </p:sp>
      <p:sp>
        <p:nvSpPr>
          <p:cNvPr id="2" name="Title 1"/>
          <p:cNvSpPr>
            <a:spLocks noGrp="1"/>
          </p:cNvSpPr>
          <p:nvPr>
            <p:ph type="title"/>
          </p:nvPr>
        </p:nvSpPr>
        <p:spPr/>
        <p:txBody>
          <a:bodyPr/>
          <a:lstStyle/>
          <a:p>
            <a:r>
              <a:rPr lang="fr-FR" dirty="0"/>
              <a:t>Powerpoint Templates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[11]</a:t>
            </a:r>
          </a:p>
        </p:txBody>
      </p:sp>
      <p:grpSp>
        <p:nvGrpSpPr>
          <p:cNvPr id="2" name="Group 1">
            <a:extLst>
              <a:ext uri="{FF2B5EF4-FFF2-40B4-BE49-F238E27FC236}">
                <a16:creationId xmlns:a16="http://schemas.microsoft.com/office/drawing/2014/main" id="{6FB76AD8-7070-47C8-AEC6-A29AE22B9280}"/>
              </a:ext>
            </a:extLst>
          </p:cNvPr>
          <p:cNvGrpSpPr/>
          <p:nvPr/>
        </p:nvGrpSpPr>
        <p:grpSpPr>
          <a:xfrm>
            <a:off x="1703512" y="1504795"/>
            <a:ext cx="8580532" cy="4231126"/>
            <a:chOff x="1703512" y="1021470"/>
            <a:chExt cx="8580532" cy="4231126"/>
          </a:xfrm>
        </p:grpSpPr>
        <p:sp>
          <p:nvSpPr>
            <p:cNvPr id="23" name="AutoShape 39"/>
            <p:cNvSpPr>
              <a:spLocks noChangeArrowheads="1"/>
            </p:cNvSpPr>
            <p:nvPr/>
          </p:nvSpPr>
          <p:spPr bwMode="auto">
            <a:xfrm>
              <a:off x="1813716" y="1021470"/>
              <a:ext cx="8470328" cy="423112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dirty="0"/>
            </a:p>
          </p:txBody>
        </p:sp>
        <p:sp>
          <p:nvSpPr>
            <p:cNvPr id="27" name="TextBox 26"/>
            <p:cNvSpPr txBox="1"/>
            <p:nvPr/>
          </p:nvSpPr>
          <p:spPr>
            <a:xfrm>
              <a:off x="1703512" y="1030015"/>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Generic</a:t>
              </a:r>
              <a:r>
                <a:rPr lang="fr-FR" sz="1600" dirty="0"/>
                <a:t> </a:t>
              </a:r>
              <a:r>
                <a:rPr lang="fr-FR" sz="1600" dirty="0" err="1"/>
                <a:t>Quality</a:t>
              </a:r>
              <a:r>
                <a:rPr lang="fr-FR" sz="1600" dirty="0"/>
                <a:t> </a:t>
              </a:r>
              <a:r>
                <a:rPr lang="fr-FR" sz="1600" dirty="0" err="1"/>
                <a:t>Indicator</a:t>
              </a:r>
              <a:r>
                <a:rPr lang="fr-FR" sz="1600" dirty="0"/>
                <a:t> Radar</a:t>
              </a:r>
            </a:p>
          </p:txBody>
        </p:sp>
        <p:sp>
          <p:nvSpPr>
            <p:cNvPr id="28" name="TextBox 27"/>
            <p:cNvSpPr txBox="1"/>
            <p:nvPr/>
          </p:nvSpPr>
          <p:spPr>
            <a:xfrm>
              <a:off x="3377353" y="1452043"/>
              <a:ext cx="519037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RADAR_METRIC_ID</a:t>
              </a:r>
              <a:endParaRPr lang="fr-FR" dirty="0"/>
            </a:p>
          </p:txBody>
        </p:sp>
        <p:sp>
          <p:nvSpPr>
            <p:cNvPr id="29" name="TextBox 28"/>
            <p:cNvSpPr txBox="1"/>
            <p:nvPr/>
          </p:nvSpPr>
          <p:spPr>
            <a:xfrm>
              <a:off x="1930189" y="1453517"/>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0" name="TextBox 29"/>
            <p:cNvSpPr txBox="1"/>
            <p:nvPr/>
          </p:nvSpPr>
          <p:spPr>
            <a:xfrm>
              <a:off x="3377353" y="1773489"/>
              <a:ext cx="6823103" cy="7386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dirty="0"/>
                <a:t>ID=</a:t>
              </a:r>
              <a:r>
                <a:rPr lang="fr-FR" sz="1400" dirty="0" err="1"/>
                <a:t>list</a:t>
              </a:r>
              <a:r>
                <a:rPr lang="fr-FR" sz="1400" dirty="0"/>
                <a:t> of </a:t>
              </a:r>
              <a:r>
                <a:rPr lang="fr-FR" sz="1400" dirty="0" err="1"/>
                <a:t>metric</a:t>
              </a:r>
              <a:r>
                <a:rPr lang="fr-FR" sz="1400" dirty="0"/>
                <a:t> id (BC, TC or QR) </a:t>
              </a:r>
              <a:r>
                <a:rPr lang="fr-FR" sz="1400" dirty="0" err="1"/>
                <a:t>separated</a:t>
              </a:r>
              <a:r>
                <a:rPr lang="fr-FR" sz="1400" dirty="0"/>
                <a:t> by ‘|’, for </a:t>
              </a:r>
              <a:r>
                <a:rPr lang="fr-FR" sz="1400" dirty="0" err="1"/>
                <a:t>example</a:t>
              </a:r>
              <a:r>
                <a:rPr lang="fr-FR" sz="1400" dirty="0"/>
                <a:t> ID=ID=60017|60016|66031|61007|7156|3566</a:t>
              </a:r>
            </a:p>
            <a:p>
              <a:r>
                <a:rPr lang="fr-FR" sz="1400" dirty="0"/>
                <a:t>SNAPSHOT=CURRENT or PREVIOUS or BOTH</a:t>
              </a:r>
            </a:p>
          </p:txBody>
        </p:sp>
        <p:sp>
          <p:nvSpPr>
            <p:cNvPr id="31" name="TextBox 30"/>
            <p:cNvSpPr txBox="1"/>
            <p:nvPr/>
          </p:nvSpPr>
          <p:spPr>
            <a:xfrm>
              <a:off x="2346971" y="177348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7" name="Chart 6" descr="GRAPH;RADAR_METRIC_ID;ID=60017|60016|66031|61007|7156|3566,SNAPSHOT=BOTH"/>
            <p:cNvGraphicFramePr/>
            <p:nvPr>
              <p:extLst>
                <p:ext uri="{D42A27DB-BD31-4B8C-83A1-F6EECF244321}">
                  <p14:modId xmlns:p14="http://schemas.microsoft.com/office/powerpoint/2010/main" val="21998712"/>
                </p:ext>
              </p:extLst>
            </p:nvPr>
          </p:nvGraphicFramePr>
          <p:xfrm>
            <a:off x="2423592" y="2736717"/>
            <a:ext cx="7272808" cy="2515879"/>
          </p:xfrm>
          <a:graphic>
            <a:graphicData uri="http://schemas.openxmlformats.org/drawingml/2006/chart">
              <c:chart xmlns:c="http://schemas.openxmlformats.org/drawingml/2006/chart" xmlns:r="http://schemas.openxmlformats.org/officeDocument/2006/relationships" r:id="rId2"/>
            </a:graphicData>
          </a:graphic>
        </p:graphicFrame>
      </p:grpSp>
    </p:spTree>
    <p:extLst>
      <p:ext uri="{BB962C8B-B14F-4D97-AF65-F5344CB8AC3E}">
        <p14:creationId xmlns:p14="http://schemas.microsoft.com/office/powerpoint/2010/main" val="16398816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5"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6"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Table templates</a:t>
            </a: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956327"/>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31</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33460753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TABLE</a:t>
            </a:r>
          </a:p>
          <a:p>
            <a:pPr marL="0" indent="0">
              <a:buNone/>
            </a:pPr>
            <a:endParaRPr lang="fr-FR" sz="2400" b="1" dirty="0"/>
          </a:p>
          <a:p>
            <a:pPr marL="0" indent="0">
              <a:buNone/>
            </a:pPr>
            <a:endParaRPr lang="fr-FR" sz="2400" b="1" dirty="0"/>
          </a:p>
        </p:txBody>
      </p:sp>
      <p:sp>
        <p:nvSpPr>
          <p:cNvPr id="2" name="Title 1"/>
          <p:cNvSpPr>
            <a:spLocks noGrp="1"/>
          </p:cNvSpPr>
          <p:nvPr>
            <p:ph type="title"/>
          </p:nvPr>
        </p:nvSpPr>
        <p:spPr/>
        <p:txBody>
          <a:bodyPr>
            <a:normAutofit/>
          </a:bodyPr>
          <a:lstStyle/>
          <a:p>
            <a:r>
              <a:rPr lang="fr-FR" dirty="0"/>
              <a:t>PowerPoint Templates – Tables [1]</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[2]</a:t>
            </a:r>
          </a:p>
        </p:txBody>
      </p:sp>
      <p:grpSp>
        <p:nvGrpSpPr>
          <p:cNvPr id="2" name="Group 1">
            <a:extLst>
              <a:ext uri="{FF2B5EF4-FFF2-40B4-BE49-F238E27FC236}">
                <a16:creationId xmlns:a16="http://schemas.microsoft.com/office/drawing/2014/main" id="{102CC7A2-CFF8-4721-BD31-7523288C17CA}"/>
              </a:ext>
            </a:extLst>
          </p:cNvPr>
          <p:cNvGrpSpPr/>
          <p:nvPr/>
        </p:nvGrpSpPr>
        <p:grpSpPr>
          <a:xfrm>
            <a:off x="1919536" y="1290589"/>
            <a:ext cx="8317303" cy="2316178"/>
            <a:chOff x="1919536" y="836712"/>
            <a:chExt cx="8317303" cy="2316178"/>
          </a:xfrm>
        </p:grpSpPr>
        <p:sp>
          <p:nvSpPr>
            <p:cNvPr id="33" name="Rounded Rectangle 32"/>
            <p:cNvSpPr/>
            <p:nvPr/>
          </p:nvSpPr>
          <p:spPr>
            <a:xfrm>
              <a:off x="2017200" y="836712"/>
              <a:ext cx="8157600" cy="23161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5 Technologies</a:t>
              </a:r>
            </a:p>
          </p:txBody>
        </p:sp>
        <p:sp>
          <p:nvSpPr>
            <p:cNvPr id="36" name="TextBox 35"/>
            <p:cNvSpPr txBox="1"/>
            <p:nvPr/>
          </p:nvSpPr>
          <p:spPr>
            <a:xfrm>
              <a:off x="3606305"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2"/>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 </a:t>
              </a:r>
              <a:r>
                <a:rPr lang="fr-FR" sz="1200" dirty="0"/>
                <a:t>(by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a:t>
              </a:r>
              <a:r>
                <a:rPr lang="fr-FR" sz="1200" dirty="0" err="1"/>
                <a:t>is</a:t>
              </a:r>
              <a:r>
                <a:rPr lang="fr-FR" sz="1200" dirty="0"/>
                <a:t> the shown </a:t>
              </a:r>
              <a:r>
                <a:rPr lang="fr-FR" sz="1200" dirty="0" err="1"/>
                <a:t>technology</a:t>
              </a:r>
              <a:r>
                <a:rPr lang="fr-FR" sz="1200" dirty="0"/>
                <a:t> count</a:t>
              </a:r>
            </a:p>
            <a:p>
              <a:r>
                <a:rPr lang="fr-FR" sz="1200" b="1" dirty="0"/>
                <a:t>NOSIZE</a:t>
              </a:r>
              <a:r>
                <a:rPr lang="fr-FR" sz="1200" dirty="0"/>
                <a:t> to </a:t>
              </a:r>
              <a:r>
                <a:rPr lang="fr-FR" sz="1200" dirty="0" err="1"/>
                <a:t>hide</a:t>
              </a:r>
              <a:r>
                <a:rPr lang="fr-FR" sz="1200" dirty="0"/>
                <a:t> the « LOC » </a:t>
              </a:r>
              <a:r>
                <a:rPr lang="fr-FR" sz="1200" dirty="0" err="1"/>
                <a:t>column</a:t>
              </a:r>
              <a:endParaRPr lang="fr-FR" sz="1200" dirty="0"/>
            </a:p>
            <a:p>
              <a:r>
                <a:rPr lang="fr-FR" sz="1200" dirty="0"/>
                <a:t>(by default the « LOC » </a:t>
              </a:r>
              <a:r>
                <a:rPr lang="fr-FR" sz="1200" dirty="0" err="1"/>
                <a:t>column</a:t>
              </a:r>
              <a:r>
                <a:rPr lang="fr-FR" sz="1200" dirty="0"/>
                <a:t> </a:t>
              </a:r>
              <a:r>
                <a:rPr lang="fr-FR" sz="1200" dirty="0" err="1"/>
                <a:t>is</a:t>
              </a:r>
              <a:r>
                <a:rPr lang="fr-FR" sz="1200" dirty="0"/>
                <a:t> </a:t>
              </a:r>
              <a:r>
                <a:rPr lang="fr-FR" sz="1200" dirty="0" err="1"/>
                <a:t>shown</a:t>
              </a:r>
              <a:r>
                <a:rPr lang="fr-FR" sz="1200" dirty="0"/>
                <a:t>)</a:t>
              </a:r>
            </a:p>
          </p:txBody>
        </p:sp>
        <p:sp>
          <p:nvSpPr>
            <p:cNvPr id="39" name="TextBox 38"/>
            <p:cNvSpPr txBox="1"/>
            <p:nvPr/>
          </p:nvSpPr>
          <p:spPr>
            <a:xfrm>
              <a:off x="2559628"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TECHNO_LOC"/>
          <p:cNvGraphicFramePr>
            <a:graphicFrameLocks noGrp="1"/>
          </p:cNvGraphicFramePr>
          <p:nvPr>
            <p:extLst>
              <p:ext uri="{D42A27DB-BD31-4B8C-83A1-F6EECF244321}">
                <p14:modId xmlns:p14="http://schemas.microsoft.com/office/powerpoint/2010/main" val="3910467852"/>
              </p:ext>
            </p:extLst>
          </p:nvPr>
        </p:nvGraphicFramePr>
        <p:xfrm>
          <a:off x="7680176" y="1783903"/>
          <a:ext cx="2268252" cy="1296143"/>
        </p:xfrm>
        <a:graphic>
          <a:graphicData uri="http://schemas.openxmlformats.org/drawingml/2006/table">
            <a:tbl>
              <a:tblPr firstRow="1" bandRow="1">
                <a:tableStyleId>{72833802-FEF1-4C79-8D5D-14CF1EAF98D9}</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7211CF2A-2544-4E0B-AA46-310E226A44C1}"/>
              </a:ext>
            </a:extLst>
          </p:cNvPr>
          <p:cNvGrpSpPr/>
          <p:nvPr/>
        </p:nvGrpSpPr>
        <p:grpSpPr>
          <a:xfrm>
            <a:off x="1919536" y="4013215"/>
            <a:ext cx="8424936" cy="2160240"/>
            <a:chOff x="1919536" y="3861048"/>
            <a:chExt cx="8424936" cy="2160240"/>
          </a:xfrm>
        </p:grpSpPr>
        <p:sp>
          <p:nvSpPr>
            <p:cNvPr id="12" name="Rounded Rectangle 11"/>
            <p:cNvSpPr/>
            <p:nvPr/>
          </p:nvSpPr>
          <p:spPr>
            <a:xfrm>
              <a:off x="2008636" y="3861048"/>
              <a:ext cx="8157600" cy="216024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86104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Size Information</a:t>
              </a:r>
            </a:p>
          </p:txBody>
        </p:sp>
        <p:sp>
          <p:nvSpPr>
            <p:cNvPr id="14" name="TextBox 13"/>
            <p:cNvSpPr txBox="1"/>
            <p:nvPr/>
          </p:nvSpPr>
          <p:spPr>
            <a:xfrm>
              <a:off x="3669226" y="42210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TECHNICAL_SIZING</a:t>
              </a:r>
            </a:p>
          </p:txBody>
        </p:sp>
        <p:sp>
          <p:nvSpPr>
            <p:cNvPr id="15" name="TextBox 14"/>
            <p:cNvSpPr txBox="1"/>
            <p:nvPr/>
          </p:nvSpPr>
          <p:spPr>
            <a:xfrm>
              <a:off x="2194766" y="42210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13938" y="4567054"/>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601468" y="45811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ECHNICAL_SIZING"/>
          <p:cNvGraphicFramePr>
            <a:graphicFrameLocks noGrp="1"/>
          </p:cNvGraphicFramePr>
          <p:nvPr>
            <p:extLst>
              <p:ext uri="{D42A27DB-BD31-4B8C-83A1-F6EECF244321}">
                <p14:modId xmlns:p14="http://schemas.microsoft.com/office/powerpoint/2010/main" val="900221844"/>
              </p:ext>
            </p:extLst>
          </p:nvPr>
        </p:nvGraphicFramePr>
        <p:xfrm>
          <a:off x="7536160" y="4407008"/>
          <a:ext cx="2196244" cy="1152126"/>
        </p:xfrm>
        <a:graphic>
          <a:graphicData uri="http://schemas.openxmlformats.org/drawingml/2006/table">
            <a:tbl>
              <a:tblPr firstRow="1" bandRow="1">
                <a:tableStyleId>{9DCAF9ED-07DC-4A11-8D7F-57B35C25682E}</a:tableStyleId>
              </a:tblPr>
              <a:tblGrid>
                <a:gridCol w="1287453">
                  <a:extLst>
                    <a:ext uri="{9D8B030D-6E8A-4147-A177-3AD203B41FA5}">
                      <a16:colId xmlns:a16="http://schemas.microsoft.com/office/drawing/2014/main" val="20000"/>
                    </a:ext>
                  </a:extLst>
                </a:gridCol>
                <a:gridCol w="908791">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marL="0" algn="l" defTabSz="914400" rtl="0" eaLnBrk="1" latinLnBrk="0" hangingPunct="1">
                        <a:lnSpc>
                          <a:spcPct val="115000"/>
                        </a:lnSpc>
                        <a:spcAft>
                          <a:spcPts val="0"/>
                        </a:spcAft>
                      </a:pPr>
                      <a:r>
                        <a:rPr lang="en-GB" sz="1000" kern="1200" dirty="0"/>
                        <a:t>Number</a:t>
                      </a:r>
                      <a:endParaRPr lang="fr-FR" sz="1000" b="1" kern="1200" dirty="0">
                        <a:solidFill>
                          <a:schemeClr val="bg1"/>
                        </a:solidFill>
                        <a:latin typeface="+mn-lt"/>
                        <a:ea typeface="+mn-ea"/>
                        <a:cs typeface="+mn-cs"/>
                      </a:endParaRPr>
                    </a:p>
                  </a:txBody>
                  <a:tcPr marL="68580" marR="68580" marT="0" marB="0"/>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92021">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92021">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192021">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809F6E5-9EC1-4598-BAB6-E274110D2753}"/>
              </a:ext>
            </a:extLst>
          </p:cNvPr>
          <p:cNvGrpSpPr/>
          <p:nvPr/>
        </p:nvGrpSpPr>
        <p:grpSpPr>
          <a:xfrm>
            <a:off x="1919536" y="4056254"/>
            <a:ext cx="8432144" cy="2029798"/>
            <a:chOff x="1919536" y="3861048"/>
            <a:chExt cx="8432144" cy="2029798"/>
          </a:xfrm>
        </p:grpSpPr>
        <p:sp>
          <p:nvSpPr>
            <p:cNvPr id="12" name="Rounded Rectangle 11"/>
            <p:cNvSpPr/>
            <p:nvPr/>
          </p:nvSpPr>
          <p:spPr>
            <a:xfrm>
              <a:off x="2008636" y="3861048"/>
              <a:ext cx="8157600" cy="202979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86104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Business </a:t>
              </a:r>
              <a:r>
                <a:rPr lang="fr-FR" sz="1600" dirty="0" err="1"/>
                <a:t>Criteria</a:t>
              </a:r>
              <a:r>
                <a:rPr lang="fr-FR" sz="1600" dirty="0"/>
                <a:t> by </a:t>
              </a:r>
              <a:r>
                <a:rPr lang="fr-FR" sz="1600" dirty="0" err="1"/>
                <a:t>Technology</a:t>
              </a:r>
              <a:endParaRPr lang="fr-FR" sz="1600" dirty="0"/>
            </a:p>
          </p:txBody>
        </p:sp>
        <p:sp>
          <p:nvSpPr>
            <p:cNvPr id="14" name="TextBox 13"/>
            <p:cNvSpPr txBox="1"/>
            <p:nvPr/>
          </p:nvSpPr>
          <p:spPr>
            <a:xfrm>
              <a:off x="3669226" y="42210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BC_BY_TECHNO</a:t>
              </a:r>
            </a:p>
          </p:txBody>
        </p:sp>
        <p:sp>
          <p:nvSpPr>
            <p:cNvPr id="15" name="TextBox 14"/>
            <p:cNvSpPr txBox="1"/>
            <p:nvPr/>
          </p:nvSpPr>
          <p:spPr>
            <a:xfrm>
              <a:off x="2194766" y="42210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7" name="TextBox 16"/>
            <p:cNvSpPr txBox="1"/>
            <p:nvPr/>
          </p:nvSpPr>
          <p:spPr>
            <a:xfrm>
              <a:off x="2601468" y="45811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1" name="TextBox 20"/>
            <p:cNvSpPr txBox="1"/>
            <p:nvPr/>
          </p:nvSpPr>
          <p:spPr>
            <a:xfrm>
              <a:off x="3721146" y="4621199"/>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 </a:t>
              </a:r>
              <a:r>
                <a:rPr lang="fr-FR" sz="1200" dirty="0"/>
                <a:t>(by default COUNT </a:t>
              </a:r>
              <a:r>
                <a:rPr lang="fr-FR" sz="1200" dirty="0" err="1"/>
                <a:t>is</a:t>
              </a:r>
              <a:r>
                <a:rPr lang="fr-FR" sz="1200" dirty="0"/>
                <a:t> </a:t>
              </a:r>
              <a:r>
                <a:rPr lang="fr-FR" sz="1200" dirty="0" err="1"/>
                <a:t>null</a:t>
              </a:r>
              <a:r>
                <a:rPr lang="fr-FR" sz="1200" dirty="0"/>
                <a:t>) </a:t>
              </a:r>
            </a:p>
            <a:p>
              <a:r>
                <a:rPr lang="fr-FR" sz="1200" dirty="0"/>
                <a:t>ID=BC ID by default ID </a:t>
              </a:r>
              <a:r>
                <a:rPr lang="fr-FR" sz="1200" dirty="0" err="1"/>
                <a:t>is</a:t>
              </a:r>
              <a:r>
                <a:rPr lang="fr-FR" sz="1200" dirty="0"/>
                <a:t> 60017</a:t>
              </a:r>
            </a:p>
          </p:txBody>
        </p:sp>
      </p:grpSp>
      <p:sp>
        <p:nvSpPr>
          <p:cNvPr id="24" name="Title 1"/>
          <p:cNvSpPr>
            <a:spLocks noGrp="1"/>
          </p:cNvSpPr>
          <p:nvPr>
            <p:ph type="title"/>
          </p:nvPr>
        </p:nvSpPr>
        <p:spPr/>
        <p:txBody>
          <a:bodyPr>
            <a:normAutofit/>
          </a:bodyPr>
          <a:lstStyle/>
          <a:p>
            <a:r>
              <a:rPr lang="fr-FR" dirty="0"/>
              <a:t>PowerPoint Templates – Tables – [3]</a:t>
            </a:r>
          </a:p>
        </p:txBody>
      </p:sp>
      <p:grpSp>
        <p:nvGrpSpPr>
          <p:cNvPr id="2" name="Group 1">
            <a:extLst>
              <a:ext uri="{FF2B5EF4-FFF2-40B4-BE49-F238E27FC236}">
                <a16:creationId xmlns:a16="http://schemas.microsoft.com/office/drawing/2014/main" id="{62EFE9C3-F5FA-40D2-BB46-BC75ADFDB16A}"/>
              </a:ext>
            </a:extLst>
          </p:cNvPr>
          <p:cNvGrpSpPr/>
          <p:nvPr/>
        </p:nvGrpSpPr>
        <p:grpSpPr>
          <a:xfrm>
            <a:off x="1919536" y="1287147"/>
            <a:ext cx="8317303" cy="2366878"/>
            <a:chOff x="1919536" y="836712"/>
            <a:chExt cx="8317303" cy="2366878"/>
          </a:xfrm>
        </p:grpSpPr>
        <p:sp>
          <p:nvSpPr>
            <p:cNvPr id="33" name="Rounded Rectangle 32"/>
            <p:cNvSpPr/>
            <p:nvPr/>
          </p:nvSpPr>
          <p:spPr>
            <a:xfrm>
              <a:off x="2017200" y="836712"/>
              <a:ext cx="8157600" cy="23668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Lines</a:t>
              </a:r>
              <a:r>
                <a:rPr lang="fr-FR" sz="1600" dirty="0"/>
                <a:t> of code by Module</a:t>
              </a:r>
            </a:p>
          </p:txBody>
        </p:sp>
        <p:sp>
          <p:nvSpPr>
            <p:cNvPr id="36" name="TextBox 35"/>
            <p:cNvSpPr txBox="1"/>
            <p:nvPr/>
          </p:nvSpPr>
          <p:spPr>
            <a:xfrm>
              <a:off x="3606305"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LOC_BY_MODULE</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3"/>
              <a:ext cx="2671403"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100" b="1" dirty="0"/>
                <a:t>FORMAT=LOC|KLOC, </a:t>
              </a:r>
              <a:r>
                <a:rPr lang="fr-FR" sz="1100" dirty="0"/>
                <a:t>by default or if </a:t>
              </a:r>
              <a:r>
                <a:rPr lang="fr-FR" sz="1100" dirty="0" err="1"/>
                <a:t>omitted</a:t>
              </a:r>
              <a:r>
                <a:rPr lang="fr-FR" sz="1100" dirty="0"/>
                <a:t>, format </a:t>
              </a:r>
              <a:r>
                <a:rPr lang="fr-FR" sz="1100" dirty="0" err="1"/>
                <a:t>is</a:t>
              </a:r>
              <a:r>
                <a:rPr lang="fr-FR" sz="1100" dirty="0"/>
                <a:t> LOC</a:t>
              </a:r>
              <a:endParaRPr lang="fr-FR" sz="1100" b="1" dirty="0"/>
            </a:p>
          </p:txBody>
        </p:sp>
        <p:sp>
          <p:nvSpPr>
            <p:cNvPr id="39" name="TextBox 38"/>
            <p:cNvSpPr txBox="1"/>
            <p:nvPr/>
          </p:nvSpPr>
          <p:spPr>
            <a:xfrm>
              <a:off x="2575923"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BC_BY_TECHNO;ID=60017&#10;"/>
          <p:cNvGraphicFramePr>
            <a:graphicFrameLocks noGrp="1"/>
          </p:cNvGraphicFramePr>
          <p:nvPr>
            <p:extLst>
              <p:ext uri="{D42A27DB-BD31-4B8C-83A1-F6EECF244321}">
                <p14:modId xmlns:p14="http://schemas.microsoft.com/office/powerpoint/2010/main" val="463516973"/>
              </p:ext>
            </p:extLst>
          </p:nvPr>
        </p:nvGraphicFramePr>
        <p:xfrm>
          <a:off x="7305445" y="4462007"/>
          <a:ext cx="2330822" cy="1152126"/>
        </p:xfrm>
        <a:graphic>
          <a:graphicData uri="http://schemas.openxmlformats.org/drawingml/2006/table">
            <a:tbl>
              <a:tblPr firstRow="1" bandRow="1">
                <a:tableStyleId>{9DCAF9ED-07DC-4A11-8D7F-57B35C25682E}</a:tableStyleId>
              </a:tblPr>
              <a:tblGrid>
                <a:gridCol w="1366344">
                  <a:extLst>
                    <a:ext uri="{9D8B030D-6E8A-4147-A177-3AD203B41FA5}">
                      <a16:colId xmlns:a16="http://schemas.microsoft.com/office/drawing/2014/main" val="20000"/>
                    </a:ext>
                  </a:extLst>
                </a:gridCol>
                <a:gridCol w="964478">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Techno</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Techno1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kern="1200" dirty="0"/>
                        <a:t>Techno4</a:t>
                      </a:r>
                      <a:endParaRPr lang="fr-FR" sz="1000" kern="1200" dirty="0">
                        <a:solidFill>
                          <a:schemeClr val="dk1"/>
                        </a:solidFill>
                        <a:latin typeface="+mn-lt"/>
                        <a:ea typeface="+mn-ea"/>
                        <a:cs typeface="+mn-cs"/>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Techno5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graphicFrame>
        <p:nvGraphicFramePr>
          <p:cNvPr id="10" name="Table 9" descr="TABLE;LOC_BY_MODULE;COUNT=5"/>
          <p:cNvGraphicFramePr>
            <a:graphicFrameLocks noGrp="1"/>
          </p:cNvGraphicFramePr>
          <p:nvPr>
            <p:extLst>
              <p:ext uri="{D42A27DB-BD31-4B8C-83A1-F6EECF244321}">
                <p14:modId xmlns:p14="http://schemas.microsoft.com/office/powerpoint/2010/main" val="164838818"/>
              </p:ext>
            </p:extLst>
          </p:nvPr>
        </p:nvGraphicFramePr>
        <p:xfrm>
          <a:off x="6890493" y="1607189"/>
          <a:ext cx="2268252" cy="1296143"/>
        </p:xfrm>
        <a:graphic>
          <a:graphicData uri="http://schemas.openxmlformats.org/drawingml/2006/table">
            <a:tbl>
              <a:tblPr firstRow="1" bandRow="1">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Module Name</a:t>
                      </a:r>
                      <a:endParaRPr lang="fr-FR" sz="1100" b="1" dirty="0">
                        <a:solidFill>
                          <a:schemeClr val="bg1"/>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Module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Module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145775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[3]</a:t>
            </a:r>
          </a:p>
        </p:txBody>
      </p:sp>
      <p:grpSp>
        <p:nvGrpSpPr>
          <p:cNvPr id="2" name="Group 1">
            <a:extLst>
              <a:ext uri="{FF2B5EF4-FFF2-40B4-BE49-F238E27FC236}">
                <a16:creationId xmlns:a16="http://schemas.microsoft.com/office/drawing/2014/main" id="{5DB058EF-69E3-4AB5-BFDB-0697BAD11233}"/>
              </a:ext>
            </a:extLst>
          </p:cNvPr>
          <p:cNvGrpSpPr/>
          <p:nvPr/>
        </p:nvGrpSpPr>
        <p:grpSpPr>
          <a:xfrm>
            <a:off x="1919536" y="1044448"/>
            <a:ext cx="8418859" cy="2736304"/>
            <a:chOff x="1919536" y="980728"/>
            <a:chExt cx="8418859" cy="2736304"/>
          </a:xfrm>
        </p:grpSpPr>
        <p:sp>
          <p:nvSpPr>
            <p:cNvPr id="33" name="Rounded Rectangle 32"/>
            <p:cNvSpPr/>
            <p:nvPr/>
          </p:nvSpPr>
          <p:spPr>
            <a:xfrm>
              <a:off x="1991544" y="980728"/>
              <a:ext cx="8157600" cy="273630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5 Technologies</a:t>
              </a:r>
            </a:p>
          </p:txBody>
        </p:sp>
        <p:sp>
          <p:nvSpPr>
            <p:cNvPr id="36" name="TextBox 35"/>
            <p:cNvSpPr txBox="1"/>
            <p:nvPr/>
          </p:nvSpPr>
          <p:spPr>
            <a:xfrm>
              <a:off x="3664922" y="1342541"/>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TECHNO_LOC_EVOLUTION</a:t>
              </a:r>
            </a:p>
          </p:txBody>
        </p:sp>
        <p:sp>
          <p:nvSpPr>
            <p:cNvPr id="37" name="TextBox 36"/>
            <p:cNvSpPr txBox="1"/>
            <p:nvPr/>
          </p:nvSpPr>
          <p:spPr>
            <a:xfrm>
              <a:off x="2217758" y="1328893"/>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707861" y="169861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a:t>
              </a:r>
              <a:r>
                <a:rPr lang="fr-FR" sz="1200" dirty="0" err="1"/>
                <a:t>is</a:t>
              </a:r>
              <a:r>
                <a:rPr lang="fr-FR" sz="1200" dirty="0"/>
                <a:t> the shown </a:t>
              </a:r>
              <a:r>
                <a:rPr lang="fr-FR" sz="1200" dirty="0" err="1"/>
                <a:t>technology</a:t>
              </a:r>
              <a:r>
                <a:rPr lang="fr-FR" sz="1200" dirty="0"/>
                <a:t> count</a:t>
              </a:r>
            </a:p>
          </p:txBody>
        </p:sp>
        <p:sp>
          <p:nvSpPr>
            <p:cNvPr id="39" name="TextBox 38"/>
            <p:cNvSpPr txBox="1"/>
            <p:nvPr/>
          </p:nvSpPr>
          <p:spPr>
            <a:xfrm>
              <a:off x="261013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TECHNO_LOC_EVOLUTION"/>
          <p:cNvGraphicFramePr>
            <a:graphicFrameLocks noGrp="1"/>
          </p:cNvGraphicFramePr>
          <p:nvPr>
            <p:extLst>
              <p:ext uri="{D42A27DB-BD31-4B8C-83A1-F6EECF244321}">
                <p14:modId xmlns:p14="http://schemas.microsoft.com/office/powerpoint/2010/main" val="1904728032"/>
              </p:ext>
            </p:extLst>
          </p:nvPr>
        </p:nvGraphicFramePr>
        <p:xfrm>
          <a:off x="2927649" y="2412600"/>
          <a:ext cx="6264697" cy="1084710"/>
        </p:xfrm>
        <a:graphic>
          <a:graphicData uri="http://schemas.openxmlformats.org/drawingml/2006/table">
            <a:tbl>
              <a:tblPr firstRow="1" bandRow="1">
                <a:tableStyleId>{9DCAF9ED-07DC-4A11-8D7F-57B35C25682E}</a:tableStyleId>
              </a:tblPr>
              <a:tblGrid>
                <a:gridCol w="1584176">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1354650">
                  <a:extLst>
                    <a:ext uri="{9D8B030D-6E8A-4147-A177-3AD203B41FA5}">
                      <a16:colId xmlns:a16="http://schemas.microsoft.com/office/drawing/2014/main" val="20002"/>
                    </a:ext>
                  </a:extLst>
                </a:gridCol>
                <a:gridCol w="939705">
                  <a:extLst>
                    <a:ext uri="{9D8B030D-6E8A-4147-A177-3AD203B41FA5}">
                      <a16:colId xmlns:a16="http://schemas.microsoft.com/office/drawing/2014/main" val="20003"/>
                    </a:ext>
                  </a:extLst>
                </a:gridCol>
                <a:gridCol w="1018014">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LOC</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err="1"/>
                        <a:t>Previous</a:t>
                      </a:r>
                      <a:r>
                        <a:rPr lang="fr-FR" sz="1100" dirty="0"/>
                        <a:t> LOC</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r h="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D39D19C5-1FB7-4F76-B420-8E134AF7F466}"/>
              </a:ext>
            </a:extLst>
          </p:cNvPr>
          <p:cNvGrpSpPr/>
          <p:nvPr/>
        </p:nvGrpSpPr>
        <p:grpSpPr>
          <a:xfrm>
            <a:off x="1913240" y="3993957"/>
            <a:ext cx="8397624" cy="2362881"/>
            <a:chOff x="1913240" y="3933056"/>
            <a:chExt cx="8397624" cy="2362881"/>
          </a:xfrm>
        </p:grpSpPr>
        <p:sp>
          <p:nvSpPr>
            <p:cNvPr id="12" name="Rounded Rectangle 11"/>
            <p:cNvSpPr/>
            <p:nvPr/>
          </p:nvSpPr>
          <p:spPr>
            <a:xfrm>
              <a:off x="2008636" y="3933056"/>
              <a:ext cx="8157600" cy="2362881"/>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3240" y="400506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Size Information</a:t>
              </a:r>
            </a:p>
          </p:txBody>
        </p:sp>
        <p:sp>
          <p:nvSpPr>
            <p:cNvPr id="14" name="TextBox 13"/>
            <p:cNvSpPr txBox="1"/>
            <p:nvPr/>
          </p:nvSpPr>
          <p:spPr>
            <a:xfrm>
              <a:off x="3641930" y="4378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TECHNICAL_SIZING_EVOLUTION</a:t>
              </a:r>
            </a:p>
          </p:txBody>
        </p:sp>
        <p:sp>
          <p:nvSpPr>
            <p:cNvPr id="15" name="TextBox 14"/>
            <p:cNvSpPr txBox="1"/>
            <p:nvPr/>
          </p:nvSpPr>
          <p:spPr>
            <a:xfrm>
              <a:off x="2172811" y="436510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80330" y="4683360"/>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589593" y="470882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ECHNICAL_SIZING_EVOLUTION"/>
          <p:cNvGraphicFramePr>
            <a:graphicFrameLocks noGrp="1"/>
          </p:cNvGraphicFramePr>
          <p:nvPr>
            <p:extLst>
              <p:ext uri="{D42A27DB-BD31-4B8C-83A1-F6EECF244321}">
                <p14:modId xmlns:p14="http://schemas.microsoft.com/office/powerpoint/2010/main" val="4188617178"/>
              </p:ext>
            </p:extLst>
          </p:nvPr>
        </p:nvGraphicFramePr>
        <p:xfrm>
          <a:off x="3359695" y="5157192"/>
          <a:ext cx="5328592" cy="1084710"/>
        </p:xfrm>
        <a:graphic>
          <a:graphicData uri="http://schemas.openxmlformats.org/drawingml/2006/table">
            <a:tbl>
              <a:tblPr firstRow="1" bandRow="1">
                <a:tableStyleId>{9DCAF9ED-07DC-4A11-8D7F-57B35C25682E}</a:tableStyleId>
              </a:tblPr>
              <a:tblGrid>
                <a:gridCol w="1231340">
                  <a:extLst>
                    <a:ext uri="{9D8B030D-6E8A-4147-A177-3AD203B41FA5}">
                      <a16:colId xmlns:a16="http://schemas.microsoft.com/office/drawing/2014/main" val="20000"/>
                    </a:ext>
                  </a:extLst>
                </a:gridCol>
                <a:gridCol w="879530">
                  <a:extLst>
                    <a:ext uri="{9D8B030D-6E8A-4147-A177-3AD203B41FA5}">
                      <a16:colId xmlns:a16="http://schemas.microsoft.com/office/drawing/2014/main" val="20001"/>
                    </a:ext>
                  </a:extLst>
                </a:gridCol>
                <a:gridCol w="879530">
                  <a:extLst>
                    <a:ext uri="{9D8B030D-6E8A-4147-A177-3AD203B41FA5}">
                      <a16:colId xmlns:a16="http://schemas.microsoft.com/office/drawing/2014/main" val="20002"/>
                    </a:ext>
                  </a:extLst>
                </a:gridCol>
                <a:gridCol w="1169096">
                  <a:extLst>
                    <a:ext uri="{9D8B030D-6E8A-4147-A177-3AD203B41FA5}">
                      <a16:colId xmlns:a16="http://schemas.microsoft.com/office/drawing/2014/main" val="20003"/>
                    </a:ext>
                  </a:extLst>
                </a:gridCol>
                <a:gridCol w="1169096">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5"/>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[4]</a:t>
            </a:r>
          </a:p>
        </p:txBody>
      </p:sp>
      <p:grpSp>
        <p:nvGrpSpPr>
          <p:cNvPr id="2" name="Group 1">
            <a:extLst>
              <a:ext uri="{FF2B5EF4-FFF2-40B4-BE49-F238E27FC236}">
                <a16:creationId xmlns:a16="http://schemas.microsoft.com/office/drawing/2014/main" id="{11261EE2-E90A-4311-9422-14C38B191702}"/>
              </a:ext>
            </a:extLst>
          </p:cNvPr>
          <p:cNvGrpSpPr/>
          <p:nvPr/>
        </p:nvGrpSpPr>
        <p:grpSpPr>
          <a:xfrm>
            <a:off x="1889246" y="1342660"/>
            <a:ext cx="8358710" cy="1780057"/>
            <a:chOff x="1889246" y="980728"/>
            <a:chExt cx="8358710" cy="1780057"/>
          </a:xfrm>
        </p:grpSpPr>
        <p:sp>
          <p:nvSpPr>
            <p:cNvPr id="19" name="Rounded Rectangle 18"/>
            <p:cNvSpPr/>
            <p:nvPr/>
          </p:nvSpPr>
          <p:spPr>
            <a:xfrm>
              <a:off x="1982038" y="980728"/>
              <a:ext cx="8157600" cy="1780057"/>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0" name="TextBox 19"/>
            <p:cNvSpPr txBox="1"/>
            <p:nvPr/>
          </p:nvSpPr>
          <p:spPr>
            <a:xfrm>
              <a:off x="1889246" y="1031185"/>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Functional Weight Information</a:t>
              </a:r>
            </a:p>
          </p:txBody>
        </p:sp>
        <p:sp>
          <p:nvSpPr>
            <p:cNvPr id="21" name="TextBox 20"/>
            <p:cNvSpPr txBox="1"/>
            <p:nvPr/>
          </p:nvSpPr>
          <p:spPr>
            <a:xfrm>
              <a:off x="3593672" y="139393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FUNCTIONAL_WEIGHT</a:t>
              </a:r>
            </a:p>
          </p:txBody>
        </p:sp>
        <p:sp>
          <p:nvSpPr>
            <p:cNvPr id="22" name="TextBox 21"/>
            <p:cNvSpPr txBox="1"/>
            <p:nvPr/>
          </p:nvSpPr>
          <p:spPr>
            <a:xfrm>
              <a:off x="2146508" y="1377151"/>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3" name="TextBox 22"/>
            <p:cNvSpPr txBox="1"/>
            <p:nvPr/>
          </p:nvSpPr>
          <p:spPr>
            <a:xfrm>
              <a:off x="3617422" y="168749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25" name="TextBox 24"/>
            <p:cNvSpPr txBox="1"/>
            <p:nvPr/>
          </p:nvSpPr>
          <p:spPr>
            <a:xfrm>
              <a:off x="2563290" y="169712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26" name="Table 25" descr="TABLE;FUNCTIONAL_WEIGHT"/>
          <p:cNvGraphicFramePr>
            <a:graphicFrameLocks noGrp="1"/>
          </p:cNvGraphicFramePr>
          <p:nvPr>
            <p:extLst>
              <p:ext uri="{D42A27DB-BD31-4B8C-83A1-F6EECF244321}">
                <p14:modId xmlns:p14="http://schemas.microsoft.com/office/powerpoint/2010/main" val="4132179145"/>
              </p:ext>
            </p:extLst>
          </p:nvPr>
        </p:nvGraphicFramePr>
        <p:xfrm>
          <a:off x="6653808" y="1878818"/>
          <a:ext cx="2880320" cy="879658"/>
        </p:xfrm>
        <a:graphic>
          <a:graphicData uri="http://schemas.openxmlformats.org/drawingml/2006/table">
            <a:tbl>
              <a:tblPr firstRow="1" bandRow="1">
                <a:tableStyleId>{9DCAF9ED-07DC-4A11-8D7F-57B35C25682E}</a:tableStyleId>
              </a:tblPr>
              <a:tblGrid>
                <a:gridCol w="1868316">
                  <a:extLst>
                    <a:ext uri="{9D8B030D-6E8A-4147-A177-3AD203B41FA5}">
                      <a16:colId xmlns:a16="http://schemas.microsoft.com/office/drawing/2014/main" val="20000"/>
                    </a:ext>
                  </a:extLst>
                </a:gridCol>
                <a:gridCol w="1012004">
                  <a:extLst>
                    <a:ext uri="{9D8B030D-6E8A-4147-A177-3AD203B41FA5}">
                      <a16:colId xmlns:a16="http://schemas.microsoft.com/office/drawing/2014/main" val="20001"/>
                    </a:ext>
                  </a:extLst>
                </a:gridCol>
              </a:tblGrid>
              <a:tr h="18002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80020">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80020">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80020">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grpSp>
        <p:nvGrpSpPr>
          <p:cNvPr id="3" name="Group 2">
            <a:extLst>
              <a:ext uri="{FF2B5EF4-FFF2-40B4-BE49-F238E27FC236}">
                <a16:creationId xmlns:a16="http://schemas.microsoft.com/office/drawing/2014/main" id="{5F13164A-8724-4F01-956D-DAE613E43AE9}"/>
              </a:ext>
            </a:extLst>
          </p:cNvPr>
          <p:cNvGrpSpPr/>
          <p:nvPr/>
        </p:nvGrpSpPr>
        <p:grpSpPr>
          <a:xfrm>
            <a:off x="1919536" y="3509715"/>
            <a:ext cx="8328420" cy="2448272"/>
            <a:chOff x="1919536" y="3645024"/>
            <a:chExt cx="8328420" cy="2448272"/>
          </a:xfrm>
        </p:grpSpPr>
        <p:sp>
          <p:nvSpPr>
            <p:cNvPr id="27" name="Rounded Rectangle 26"/>
            <p:cNvSpPr/>
            <p:nvPr/>
          </p:nvSpPr>
          <p:spPr>
            <a:xfrm>
              <a:off x="1982038" y="3645024"/>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8" name="TextBox 27"/>
            <p:cNvSpPr txBox="1"/>
            <p:nvPr/>
          </p:nvSpPr>
          <p:spPr>
            <a:xfrm>
              <a:off x="1919536" y="36450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Functional Weight Information</a:t>
              </a:r>
            </a:p>
          </p:txBody>
        </p:sp>
        <p:sp>
          <p:nvSpPr>
            <p:cNvPr id="29" name="TextBox 28"/>
            <p:cNvSpPr txBox="1"/>
            <p:nvPr/>
          </p:nvSpPr>
          <p:spPr>
            <a:xfrm>
              <a:off x="3605547" y="40218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FUNCTIONAL_WEIGHT_EVOLUTION</a:t>
              </a:r>
            </a:p>
          </p:txBody>
        </p:sp>
        <p:sp>
          <p:nvSpPr>
            <p:cNvPr id="30" name="TextBox 29"/>
            <p:cNvSpPr txBox="1"/>
            <p:nvPr/>
          </p:nvSpPr>
          <p:spPr>
            <a:xfrm>
              <a:off x="2158383" y="40050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1" name="TextBox 30"/>
            <p:cNvSpPr txBox="1"/>
            <p:nvPr/>
          </p:nvSpPr>
          <p:spPr>
            <a:xfrm>
              <a:off x="3617422" y="4303530"/>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2" name="TextBox 31"/>
            <p:cNvSpPr txBox="1"/>
            <p:nvPr/>
          </p:nvSpPr>
          <p:spPr>
            <a:xfrm>
              <a:off x="2575165" y="432503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35" name="Table 34" descr="TABLE;FUNCTIONAL_WEIGHT_EVOLUTION"/>
          <p:cNvGraphicFramePr>
            <a:graphicFrameLocks noGrp="1"/>
          </p:cNvGraphicFramePr>
          <p:nvPr>
            <p:extLst>
              <p:ext uri="{D42A27DB-BD31-4B8C-83A1-F6EECF244321}">
                <p14:modId xmlns:p14="http://schemas.microsoft.com/office/powerpoint/2010/main" val="758011217"/>
              </p:ext>
            </p:extLst>
          </p:nvPr>
        </p:nvGraphicFramePr>
        <p:xfrm>
          <a:off x="3359696" y="4589126"/>
          <a:ext cx="5616624" cy="1233552"/>
        </p:xfrm>
        <a:graphic>
          <a:graphicData uri="http://schemas.openxmlformats.org/drawingml/2006/table">
            <a:tbl>
              <a:tblPr firstRow="1" bandRow="1">
                <a:tableStyleId>{9DCAF9ED-07DC-4A11-8D7F-57B35C25682E}</a:tableStyleId>
              </a:tblPr>
              <a:tblGrid>
                <a:gridCol w="1728192">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E67C329-4FE8-4A80-830A-060EF831F388}"/>
              </a:ext>
            </a:extLst>
          </p:cNvPr>
          <p:cNvGrpSpPr/>
          <p:nvPr/>
        </p:nvGrpSpPr>
        <p:grpSpPr>
          <a:xfrm>
            <a:off x="1919831" y="1052736"/>
            <a:ext cx="8496649" cy="3024336"/>
            <a:chOff x="1919831" y="1052736"/>
            <a:chExt cx="8496649" cy="3024336"/>
          </a:xfrm>
        </p:grpSpPr>
        <p:sp>
          <p:nvSpPr>
            <p:cNvPr id="33" name="Rounded Rectangle 32"/>
            <p:cNvSpPr/>
            <p:nvPr/>
          </p:nvSpPr>
          <p:spPr>
            <a:xfrm>
              <a:off x="2017200" y="1052736"/>
              <a:ext cx="8157600" cy="302433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831"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Grades &amp; Evolution on Previous Snapshot</a:t>
              </a:r>
            </a:p>
          </p:txBody>
        </p:sp>
        <p:sp>
          <p:nvSpPr>
            <p:cNvPr id="36" name="TextBox 35"/>
            <p:cNvSpPr txBox="1"/>
            <p:nvPr/>
          </p:nvSpPr>
          <p:spPr>
            <a:xfrm>
              <a:off x="3617422" y="141454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HEALTH_FACTOR</a:t>
              </a:r>
            </a:p>
          </p:txBody>
        </p:sp>
        <p:sp>
          <p:nvSpPr>
            <p:cNvPr id="37" name="TextBox 36"/>
            <p:cNvSpPr txBox="1"/>
            <p:nvPr/>
          </p:nvSpPr>
          <p:spPr>
            <a:xfrm>
              <a:off x="2170258" y="1400901"/>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9" name="TextBox 38"/>
            <p:cNvSpPr txBox="1"/>
            <p:nvPr/>
          </p:nvSpPr>
          <p:spPr>
            <a:xfrm>
              <a:off x="2587040" y="172087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9" name="TextBox 18"/>
            <p:cNvSpPr txBox="1"/>
            <p:nvPr/>
          </p:nvSpPr>
          <p:spPr>
            <a:xfrm>
              <a:off x="3605547" y="1758742"/>
              <a:ext cx="6810933" cy="113877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HEADER=SHORT</a:t>
              </a:r>
              <a:r>
                <a:rPr lang="fr-FR" sz="1200" dirty="0"/>
                <a:t> (by default HEADER=SHORT)</a:t>
              </a:r>
            </a:p>
            <a:p>
              <a:r>
                <a:rPr lang="fr-FR" sz="1050" dirty="0"/>
                <a:t>Indicates that short headers will be shown, obviously long headers will </a:t>
              </a:r>
              <a:r>
                <a:rPr lang="fr-FR" sz="1050" dirty="0" err="1"/>
                <a:t>be</a:t>
              </a:r>
              <a:r>
                <a:rPr lang="fr-FR" sz="1050" dirty="0"/>
                <a:t> </a:t>
              </a:r>
              <a:r>
                <a:rPr lang="fr-FR" sz="1050" dirty="0" err="1"/>
                <a:t>shown</a:t>
              </a:r>
              <a:endParaRPr lang="fr-FR" sz="1050" dirty="0"/>
            </a:p>
            <a:p>
              <a:r>
                <a:rPr lang="fr-FR" sz="1200" b="1" dirty="0"/>
                <a:t>SHOW_EVOL=1 </a:t>
              </a:r>
              <a:r>
                <a:rPr lang="fr-FR" sz="1200" dirty="0"/>
                <a:t>(by default SHOW_EVOL=0)</a:t>
              </a:r>
            </a:p>
            <a:p>
              <a:r>
                <a:rPr lang="fr-FR" sz="1050" dirty="0"/>
                <a:t>Displays a </a:t>
              </a:r>
              <a:r>
                <a:rPr lang="fr-FR" sz="1050" dirty="0" err="1"/>
                <a:t>row</a:t>
              </a:r>
              <a:r>
                <a:rPr lang="fr-FR" sz="1050" dirty="0"/>
                <a:t> </a:t>
              </a:r>
              <a:r>
                <a:rPr lang="fr-FR" sz="1050" dirty="0" err="1"/>
                <a:t>indicating</a:t>
              </a:r>
              <a:r>
                <a:rPr lang="fr-FR" sz="1050" dirty="0"/>
                <a:t> </a:t>
              </a:r>
              <a:r>
                <a:rPr lang="fr-FR" sz="1050" dirty="0" err="1"/>
                <a:t>evolution</a:t>
              </a:r>
              <a:r>
                <a:rPr lang="fr-FR" sz="1050" dirty="0"/>
                <a:t> as </a:t>
              </a:r>
              <a:r>
                <a:rPr lang="fr-FR" sz="1050" dirty="0" err="1"/>
                <a:t>absolute</a:t>
              </a:r>
              <a:r>
                <a:rPr lang="fr-FR" sz="1050" dirty="0"/>
                <a:t> values (delta)</a:t>
              </a:r>
            </a:p>
            <a:p>
              <a:r>
                <a:rPr lang="fr-FR" sz="1200" b="1" dirty="0"/>
                <a:t>SHOW_EVOL_PERCENT=0 </a:t>
              </a:r>
              <a:r>
                <a:rPr lang="fr-FR" sz="1200" dirty="0"/>
                <a:t>(by default SHOW_EVOL_PERCENT=1)</a:t>
              </a:r>
            </a:p>
            <a:p>
              <a:r>
                <a:rPr lang="fr-FR" sz="1050" dirty="0"/>
                <a:t>Displays a </a:t>
              </a:r>
              <a:r>
                <a:rPr lang="fr-FR" sz="1050" dirty="0" err="1"/>
                <a:t>row</a:t>
              </a:r>
              <a:r>
                <a:rPr lang="fr-FR" sz="1050" dirty="0"/>
                <a:t> </a:t>
              </a:r>
              <a:r>
                <a:rPr lang="fr-FR" sz="1050" dirty="0" err="1"/>
                <a:t>indicating</a:t>
              </a:r>
              <a:r>
                <a:rPr lang="fr-FR" sz="1050" dirty="0"/>
                <a:t> </a:t>
              </a:r>
              <a:r>
                <a:rPr lang="fr-FR" sz="1050" dirty="0" err="1"/>
                <a:t>evolution</a:t>
              </a:r>
              <a:r>
                <a:rPr lang="fr-FR" sz="1050" dirty="0"/>
                <a:t> as relative values (percent)</a:t>
              </a:r>
            </a:p>
          </p:txBody>
        </p:sp>
      </p:grpSp>
      <p:sp>
        <p:nvSpPr>
          <p:cNvPr id="24" name="Title 1"/>
          <p:cNvSpPr>
            <a:spLocks noGrp="1"/>
          </p:cNvSpPr>
          <p:nvPr>
            <p:ph type="title"/>
          </p:nvPr>
        </p:nvSpPr>
        <p:spPr/>
        <p:txBody>
          <a:bodyPr>
            <a:normAutofit/>
          </a:bodyPr>
          <a:lstStyle/>
          <a:p>
            <a:r>
              <a:rPr lang="fr-FR" dirty="0"/>
              <a:t>PowerPoint Templates – Tables – [5]</a:t>
            </a:r>
          </a:p>
        </p:txBody>
      </p:sp>
      <p:graphicFrame>
        <p:nvGraphicFramePr>
          <p:cNvPr id="10" name="Table 9" descr="TABLE;HEALTH_FACTOR;HEADER=SHORT"/>
          <p:cNvGraphicFramePr>
            <a:graphicFrameLocks noGrp="1"/>
          </p:cNvGraphicFramePr>
          <p:nvPr>
            <p:extLst>
              <p:ext uri="{D42A27DB-BD31-4B8C-83A1-F6EECF244321}">
                <p14:modId xmlns:p14="http://schemas.microsoft.com/office/powerpoint/2010/main" val="2776126289"/>
              </p:ext>
            </p:extLst>
          </p:nvPr>
        </p:nvGraphicFramePr>
        <p:xfrm>
          <a:off x="3053560" y="3047986"/>
          <a:ext cx="5760640" cy="857119"/>
        </p:xfrm>
        <a:graphic>
          <a:graphicData uri="http://schemas.openxmlformats.org/drawingml/2006/table">
            <a:tbl>
              <a:tblPr firstRow="1" bandRow="1">
                <a:tableStyleId>{9DCAF9ED-07DC-4A11-8D7F-57B35C25682E}</a:tableStyleId>
              </a:tblPr>
              <a:tblGrid>
                <a:gridCol w="1152130">
                  <a:extLst>
                    <a:ext uri="{9D8B030D-6E8A-4147-A177-3AD203B41FA5}">
                      <a16:colId xmlns:a16="http://schemas.microsoft.com/office/drawing/2014/main" val="20000"/>
                    </a:ext>
                  </a:extLst>
                </a:gridCol>
                <a:gridCol w="768085">
                  <a:extLst>
                    <a:ext uri="{9D8B030D-6E8A-4147-A177-3AD203B41FA5}">
                      <a16:colId xmlns:a16="http://schemas.microsoft.com/office/drawing/2014/main" val="20001"/>
                    </a:ext>
                  </a:extLst>
                </a:gridCol>
                <a:gridCol w="768085">
                  <a:extLst>
                    <a:ext uri="{9D8B030D-6E8A-4147-A177-3AD203B41FA5}">
                      <a16:colId xmlns:a16="http://schemas.microsoft.com/office/drawing/2014/main" val="20002"/>
                    </a:ext>
                  </a:extLst>
                </a:gridCol>
                <a:gridCol w="768085">
                  <a:extLst>
                    <a:ext uri="{9D8B030D-6E8A-4147-A177-3AD203B41FA5}">
                      <a16:colId xmlns:a16="http://schemas.microsoft.com/office/drawing/2014/main" val="20003"/>
                    </a:ext>
                  </a:extLst>
                </a:gridCol>
                <a:gridCol w="768085">
                  <a:extLst>
                    <a:ext uri="{9D8B030D-6E8A-4147-A177-3AD203B41FA5}">
                      <a16:colId xmlns:a16="http://schemas.microsoft.com/office/drawing/2014/main" val="20004"/>
                    </a:ext>
                  </a:extLst>
                </a:gridCol>
                <a:gridCol w="768085">
                  <a:extLst>
                    <a:ext uri="{9D8B030D-6E8A-4147-A177-3AD203B41FA5}">
                      <a16:colId xmlns:a16="http://schemas.microsoft.com/office/drawing/2014/main" val="20005"/>
                    </a:ext>
                  </a:extLst>
                </a:gridCol>
                <a:gridCol w="768085">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Efcy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grpSp>
        <p:nvGrpSpPr>
          <p:cNvPr id="3" name="Group 2">
            <a:extLst>
              <a:ext uri="{FF2B5EF4-FFF2-40B4-BE49-F238E27FC236}">
                <a16:creationId xmlns:a16="http://schemas.microsoft.com/office/drawing/2014/main" id="{3CF8E7BF-B104-487B-895F-929186365F53}"/>
              </a:ext>
            </a:extLst>
          </p:cNvPr>
          <p:cNvGrpSpPr/>
          <p:nvPr/>
        </p:nvGrpSpPr>
        <p:grpSpPr>
          <a:xfrm>
            <a:off x="1935017" y="4178368"/>
            <a:ext cx="8324814" cy="2125717"/>
            <a:chOff x="1935017" y="4178368"/>
            <a:chExt cx="8324814" cy="2125717"/>
          </a:xfrm>
        </p:grpSpPr>
        <p:sp>
          <p:nvSpPr>
            <p:cNvPr id="12" name="Rounded Rectangle 11"/>
            <p:cNvSpPr/>
            <p:nvPr/>
          </p:nvSpPr>
          <p:spPr>
            <a:xfrm>
              <a:off x="2008636" y="4178368"/>
              <a:ext cx="8157600" cy="2125717"/>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5017" y="417895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Grades &amp; Evolution</a:t>
              </a:r>
            </a:p>
          </p:txBody>
        </p:sp>
        <p:sp>
          <p:nvSpPr>
            <p:cNvPr id="14" name="TextBox 13"/>
            <p:cNvSpPr txBox="1"/>
            <p:nvPr/>
          </p:nvSpPr>
          <p:spPr>
            <a:xfrm>
              <a:off x="3629297" y="451625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COMPLIANCE</a:t>
              </a:r>
            </a:p>
          </p:txBody>
        </p:sp>
        <p:sp>
          <p:nvSpPr>
            <p:cNvPr id="15" name="TextBox 14"/>
            <p:cNvSpPr txBox="1"/>
            <p:nvPr/>
          </p:nvSpPr>
          <p:spPr>
            <a:xfrm>
              <a:off x="2182133" y="450260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17422" y="4860450"/>
              <a:ext cx="6630534" cy="49244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b="1" dirty="0"/>
                <a:t>HEADER=SHORT</a:t>
              </a:r>
              <a:r>
                <a:rPr lang="fr-FR" sz="1400" dirty="0"/>
                <a:t> </a:t>
              </a:r>
              <a:r>
                <a:rPr lang="fr-FR" sz="1200" dirty="0"/>
                <a:t>(by default HEADER=SHORT)</a:t>
              </a:r>
            </a:p>
            <a:p>
              <a:r>
                <a:rPr lang="fr-FR" sz="1100" dirty="0"/>
                <a:t>Indicates that short headers will be shown, obviously long headers will be shown</a:t>
              </a:r>
            </a:p>
          </p:txBody>
        </p:sp>
        <p:sp>
          <p:nvSpPr>
            <p:cNvPr id="17" name="TextBox 16"/>
            <p:cNvSpPr txBox="1"/>
            <p:nvPr/>
          </p:nvSpPr>
          <p:spPr>
            <a:xfrm>
              <a:off x="2598915" y="482257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COMPLIANCE;HEADER=SHORT"/>
          <p:cNvGraphicFramePr>
            <a:graphicFrameLocks noGrp="1"/>
          </p:cNvGraphicFramePr>
          <p:nvPr>
            <p:extLst>
              <p:ext uri="{D42A27DB-BD31-4B8C-83A1-F6EECF244321}">
                <p14:modId xmlns:p14="http://schemas.microsoft.com/office/powerpoint/2010/main" val="1210988111"/>
              </p:ext>
            </p:extLst>
          </p:nvPr>
        </p:nvGraphicFramePr>
        <p:xfrm>
          <a:off x="3935760" y="5460689"/>
          <a:ext cx="3996240" cy="685540"/>
        </p:xfrm>
        <a:graphic>
          <a:graphicData uri="http://schemas.openxmlformats.org/drawingml/2006/table">
            <a:tbl>
              <a:tblPr firstRow="1" bandRow="1">
                <a:tableStyleId>{9DCAF9ED-07DC-4A11-8D7F-57B35C25682E}</a:tableStyleId>
              </a:tblPr>
              <a:tblGrid>
                <a:gridCol w="1296144">
                  <a:extLst>
                    <a:ext uri="{9D8B030D-6E8A-4147-A177-3AD203B41FA5}">
                      <a16:colId xmlns:a16="http://schemas.microsoft.com/office/drawing/2014/main" val="20000"/>
                    </a:ext>
                  </a:extLst>
                </a:gridCol>
                <a:gridCol w="900032">
                  <a:extLst>
                    <a:ext uri="{9D8B030D-6E8A-4147-A177-3AD203B41FA5}">
                      <a16:colId xmlns:a16="http://schemas.microsoft.com/office/drawing/2014/main" val="20001"/>
                    </a:ext>
                  </a:extLst>
                </a:gridCol>
                <a:gridCol w="900032">
                  <a:extLst>
                    <a:ext uri="{9D8B030D-6E8A-4147-A177-3AD203B41FA5}">
                      <a16:colId xmlns:a16="http://schemas.microsoft.com/office/drawing/2014/main" val="20002"/>
                    </a:ext>
                  </a:extLst>
                </a:gridCol>
                <a:gridCol w="900032">
                  <a:extLst>
                    <a:ext uri="{9D8B030D-6E8A-4147-A177-3AD203B41FA5}">
                      <a16:colId xmlns:a16="http://schemas.microsoft.com/office/drawing/2014/main" val="20003"/>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Prog.</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Arch.</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Doc.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[6]</a:t>
            </a:r>
          </a:p>
        </p:txBody>
      </p:sp>
      <p:grpSp>
        <p:nvGrpSpPr>
          <p:cNvPr id="2" name="Group 1">
            <a:extLst>
              <a:ext uri="{FF2B5EF4-FFF2-40B4-BE49-F238E27FC236}">
                <a16:creationId xmlns:a16="http://schemas.microsoft.com/office/drawing/2014/main" id="{8527F370-4F5C-4B8D-8158-445239F38095}"/>
              </a:ext>
            </a:extLst>
          </p:cNvPr>
          <p:cNvGrpSpPr/>
          <p:nvPr/>
        </p:nvGrpSpPr>
        <p:grpSpPr>
          <a:xfrm>
            <a:off x="1943581" y="1122756"/>
            <a:ext cx="8352633" cy="1834070"/>
            <a:chOff x="1943581" y="1005236"/>
            <a:chExt cx="8352633" cy="1834070"/>
          </a:xfrm>
        </p:grpSpPr>
        <p:sp>
          <p:nvSpPr>
            <p:cNvPr id="33" name="Rounded Rectangle 32"/>
            <p:cNvSpPr/>
            <p:nvPr/>
          </p:nvSpPr>
          <p:spPr>
            <a:xfrm>
              <a:off x="2017200" y="1052736"/>
              <a:ext cx="8157600" cy="17865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43581" y="10052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Statistics on Violations</a:t>
              </a:r>
            </a:p>
          </p:txBody>
        </p:sp>
        <p:sp>
          <p:nvSpPr>
            <p:cNvPr id="36" name="TextBox 35"/>
            <p:cNvSpPr txBox="1"/>
            <p:nvPr/>
          </p:nvSpPr>
          <p:spPr>
            <a:xfrm>
              <a:off x="3641930"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VIOLATION_STATISTICS</a:t>
              </a:r>
            </a:p>
          </p:txBody>
        </p:sp>
        <p:sp>
          <p:nvSpPr>
            <p:cNvPr id="37" name="TextBox 36"/>
            <p:cNvSpPr txBox="1"/>
            <p:nvPr/>
          </p:nvSpPr>
          <p:spPr>
            <a:xfrm>
              <a:off x="2194766"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65680" y="1662984"/>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9" name="TextBox 38"/>
            <p:cNvSpPr txBox="1"/>
            <p:nvPr/>
          </p:nvSpPr>
          <p:spPr>
            <a:xfrm>
              <a:off x="261154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VIOLATION_STATISTICS"/>
          <p:cNvGraphicFramePr>
            <a:graphicFrameLocks noGrp="1"/>
          </p:cNvGraphicFramePr>
          <p:nvPr>
            <p:extLst>
              <p:ext uri="{D42A27DB-BD31-4B8C-83A1-F6EECF244321}">
                <p14:modId xmlns:p14="http://schemas.microsoft.com/office/powerpoint/2010/main" val="1777054076"/>
              </p:ext>
            </p:extLst>
          </p:nvPr>
        </p:nvGraphicFramePr>
        <p:xfrm>
          <a:off x="6782034" y="1500019"/>
          <a:ext cx="2595057" cy="1251264"/>
        </p:xfrm>
        <a:graphic>
          <a:graphicData uri="http://schemas.openxmlformats.org/drawingml/2006/table">
            <a:tbl>
              <a:tblPr firstRow="1" bandRow="1">
                <a:tableStyleId>{9DCAF9ED-07DC-4A11-8D7F-57B35C25682E}</a:tableStyleId>
              </a:tblPr>
              <a:tblGrid>
                <a:gridCol w="1442930">
                  <a:extLst>
                    <a:ext uri="{9D8B030D-6E8A-4147-A177-3AD203B41FA5}">
                      <a16:colId xmlns:a16="http://schemas.microsoft.com/office/drawing/2014/main" val="20000"/>
                    </a:ext>
                  </a:extLst>
                </a:gridCol>
                <a:gridCol w="1152127">
                  <a:extLst>
                    <a:ext uri="{9D8B030D-6E8A-4147-A177-3AD203B41FA5}">
                      <a16:colId xmlns:a16="http://schemas.microsoft.com/office/drawing/2014/main" val="20001"/>
                    </a:ext>
                  </a:extLst>
                </a:gridCol>
              </a:tblGrid>
              <a:tr h="208544">
                <a:tc>
                  <a:txBody>
                    <a:bodyPr/>
                    <a:lstStyle/>
                    <a:p>
                      <a:pPr>
                        <a:lnSpc>
                          <a:spcPct val="115000"/>
                        </a:lnSpc>
                        <a:spcAft>
                          <a:spcPts val="0"/>
                        </a:spcAft>
                      </a:pPr>
                      <a:r>
                        <a:rPr lang="fr-FR" sz="1000" dirty="0"/>
                        <a:t>Name</a:t>
                      </a:r>
                      <a:endParaRPr lang="fr-FR" sz="10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08544">
                <a:tc>
                  <a:txBody>
                    <a:bodyPr/>
                    <a:lstStyle/>
                    <a:p>
                      <a:pPr>
                        <a:lnSpc>
                          <a:spcPct val="115000"/>
                        </a:lnSpc>
                        <a:spcAft>
                          <a:spcPts val="0"/>
                        </a:spcAft>
                      </a:pPr>
                      <a:r>
                        <a:rPr lang="en-GB" sz="1000" dirty="0"/>
                        <a:t>Critical Violations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8544">
                <a:tc>
                  <a:txBody>
                    <a:bodyPr/>
                    <a:lstStyle/>
                    <a:p>
                      <a:pPr>
                        <a:lnSpc>
                          <a:spcPct val="115000"/>
                        </a:lnSpc>
                        <a:spcAft>
                          <a:spcPts val="0"/>
                        </a:spcAft>
                      </a:pPr>
                      <a:r>
                        <a:rPr lang="en-GB" sz="1000" dirty="0"/>
                        <a:t>     per File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08544">
                <a:tc>
                  <a:txBody>
                    <a:bodyPr/>
                    <a:lstStyle/>
                    <a:p>
                      <a:pPr>
                        <a:lnSpc>
                          <a:spcPct val="115000"/>
                        </a:lnSpc>
                        <a:spcAft>
                          <a:spcPts val="0"/>
                        </a:spcAft>
                      </a:pPr>
                      <a:r>
                        <a:rPr lang="en-GB" sz="1000" dirty="0"/>
                        <a:t>     per 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0854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20854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2C4DE5DD-0859-48A2-AC2C-76296ACCAE68}"/>
              </a:ext>
            </a:extLst>
          </p:cNvPr>
          <p:cNvGrpSpPr/>
          <p:nvPr/>
        </p:nvGrpSpPr>
        <p:grpSpPr>
          <a:xfrm>
            <a:off x="1946892" y="3212976"/>
            <a:ext cx="8325572" cy="3011978"/>
            <a:chOff x="1946892" y="3212976"/>
            <a:chExt cx="8325572" cy="3011978"/>
          </a:xfrm>
        </p:grpSpPr>
        <p:sp>
          <p:nvSpPr>
            <p:cNvPr id="12" name="Rounded Rectangle 11"/>
            <p:cNvSpPr/>
            <p:nvPr/>
          </p:nvSpPr>
          <p:spPr>
            <a:xfrm>
              <a:off x="2008636" y="3212976"/>
              <a:ext cx="8157600" cy="30119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6892" y="321297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Critical Violations</a:t>
              </a:r>
            </a:p>
          </p:txBody>
        </p:sp>
        <p:sp>
          <p:nvSpPr>
            <p:cNvPr id="14" name="TextBox 13"/>
            <p:cNvSpPr txBox="1"/>
            <p:nvPr/>
          </p:nvSpPr>
          <p:spPr>
            <a:xfrm>
              <a:off x="3641930" y="354926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TOP_CRITICAL_VIOLATIONS</a:t>
              </a:r>
            </a:p>
          </p:txBody>
        </p:sp>
        <p:sp>
          <p:nvSpPr>
            <p:cNvPr id="15" name="TextBox 14"/>
            <p:cNvSpPr txBox="1"/>
            <p:nvPr/>
          </p:nvSpPr>
          <p:spPr>
            <a:xfrm>
              <a:off x="2194766" y="35492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3918983"/>
              <a:ext cx="6630534"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a:t>
              </a:r>
              <a:r>
                <a:rPr lang="en-US" sz="1100" dirty="0"/>
                <a:t> (by default COUNT=8) where N indicates the number of top N</a:t>
              </a:r>
            </a:p>
            <a:p>
              <a:r>
                <a:rPr lang="en-US" sz="1100" dirty="0"/>
                <a:t>PAR=BC-ID (by default PAR=60017) where BC-ID indicates the id of the business criterion </a:t>
              </a:r>
            </a:p>
          </p:txBody>
        </p:sp>
        <p:sp>
          <p:nvSpPr>
            <p:cNvPr id="17" name="TextBox 16"/>
            <p:cNvSpPr txBox="1"/>
            <p:nvPr/>
          </p:nvSpPr>
          <p:spPr>
            <a:xfrm>
              <a:off x="2611548" y="38692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CRITICAL_VIOLATIONS;BC-ID=60017,COUNT=8"/>
          <p:cNvGraphicFramePr>
            <a:graphicFrameLocks noGrp="1"/>
          </p:cNvGraphicFramePr>
          <p:nvPr>
            <p:extLst>
              <p:ext uri="{D42A27DB-BD31-4B8C-83A1-F6EECF244321}">
                <p14:modId xmlns:p14="http://schemas.microsoft.com/office/powerpoint/2010/main" val="2464760840"/>
              </p:ext>
            </p:extLst>
          </p:nvPr>
        </p:nvGraphicFramePr>
        <p:xfrm>
          <a:off x="2945934" y="4508589"/>
          <a:ext cx="6749666" cy="1462151"/>
        </p:xfrm>
        <a:graphic>
          <a:graphicData uri="http://schemas.openxmlformats.org/drawingml/2006/table">
            <a:tbl>
              <a:tblPr firstRow="1" bandRow="1">
                <a:tableStyleId>{9DCAF9ED-07DC-4A11-8D7F-57B35C25682E}</a:tableStyleId>
              </a:tblPr>
              <a:tblGrid>
                <a:gridCol w="5737854">
                  <a:extLst>
                    <a:ext uri="{9D8B030D-6E8A-4147-A177-3AD203B41FA5}">
                      <a16:colId xmlns:a16="http://schemas.microsoft.com/office/drawing/2014/main" val="20000"/>
                    </a:ext>
                  </a:extLst>
                </a:gridCol>
                <a:gridCol w="1011812">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B4CA332-F632-458F-B42B-453168B8B9B5}"/>
              </a:ext>
            </a:extLst>
          </p:cNvPr>
          <p:cNvGrpSpPr/>
          <p:nvPr/>
        </p:nvGrpSpPr>
        <p:grpSpPr>
          <a:xfrm>
            <a:off x="1006660" y="1089563"/>
            <a:ext cx="10178679" cy="1869310"/>
            <a:chOff x="1919536" y="836712"/>
            <a:chExt cx="10178679" cy="1869310"/>
          </a:xfrm>
        </p:grpSpPr>
        <p:sp>
          <p:nvSpPr>
            <p:cNvPr id="33" name="Rounded Rectangle 32"/>
            <p:cNvSpPr/>
            <p:nvPr/>
          </p:nvSpPr>
          <p:spPr>
            <a:xfrm>
              <a:off x="1991543" y="836712"/>
              <a:ext cx="10106672" cy="186931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Statistics on Violations</a:t>
              </a:r>
            </a:p>
          </p:txBody>
        </p:sp>
        <p:sp>
          <p:nvSpPr>
            <p:cNvPr id="36" name="TextBox 35"/>
            <p:cNvSpPr txBox="1"/>
            <p:nvPr/>
          </p:nvSpPr>
          <p:spPr>
            <a:xfrm>
              <a:off x="3605547" y="1218507"/>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VIOLATION_STATISTICS_EVOLUTION</a:t>
              </a:r>
            </a:p>
          </p:txBody>
        </p:sp>
        <p:sp>
          <p:nvSpPr>
            <p:cNvPr id="37" name="TextBox 36"/>
            <p:cNvSpPr txBox="1"/>
            <p:nvPr/>
          </p:nvSpPr>
          <p:spPr>
            <a:xfrm>
              <a:off x="2153806" y="119298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5547" y="1525728"/>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9" name="TextBox 38"/>
            <p:cNvSpPr txBox="1"/>
            <p:nvPr/>
          </p:nvSpPr>
          <p:spPr>
            <a:xfrm>
              <a:off x="2583099" y="15257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pSp>
        <p:nvGrpSpPr>
          <p:cNvPr id="4" name="Group 3">
            <a:extLst>
              <a:ext uri="{FF2B5EF4-FFF2-40B4-BE49-F238E27FC236}">
                <a16:creationId xmlns:a16="http://schemas.microsoft.com/office/drawing/2014/main" id="{73342227-3F69-432C-8668-7D5D4A74DE86}"/>
              </a:ext>
            </a:extLst>
          </p:cNvPr>
          <p:cNvGrpSpPr/>
          <p:nvPr/>
        </p:nvGrpSpPr>
        <p:grpSpPr>
          <a:xfrm>
            <a:off x="1919536" y="3058305"/>
            <a:ext cx="8357210" cy="3298632"/>
            <a:chOff x="1919536" y="3199328"/>
            <a:chExt cx="8357210" cy="3298632"/>
          </a:xfrm>
        </p:grpSpPr>
        <p:sp>
          <p:nvSpPr>
            <p:cNvPr id="12" name="Rounded Rectangle 11"/>
            <p:cNvSpPr/>
            <p:nvPr/>
          </p:nvSpPr>
          <p:spPr>
            <a:xfrm>
              <a:off x="1982980" y="3212976"/>
              <a:ext cx="8157600" cy="328498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1993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Critical Violations</a:t>
              </a:r>
            </a:p>
          </p:txBody>
        </p:sp>
        <p:sp>
          <p:nvSpPr>
            <p:cNvPr id="14" name="TextBox 13"/>
            <p:cNvSpPr txBox="1"/>
            <p:nvPr/>
          </p:nvSpPr>
          <p:spPr>
            <a:xfrm>
              <a:off x="3646212" y="355103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TOP_CRITICAL_VIOLATIONS_EVOLUTION</a:t>
              </a:r>
              <a:endParaRPr lang="fr-FR" sz="1600" dirty="0"/>
            </a:p>
          </p:txBody>
        </p:sp>
        <p:sp>
          <p:nvSpPr>
            <p:cNvPr id="15" name="TextBox 14"/>
            <p:cNvSpPr txBox="1"/>
            <p:nvPr/>
          </p:nvSpPr>
          <p:spPr>
            <a:xfrm>
              <a:off x="2177070" y="352830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09829" y="3879282"/>
              <a:ext cx="6630534"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 </a:t>
              </a:r>
              <a:r>
                <a:rPr lang="en-US" sz="1100" dirty="0"/>
                <a:t>(by default COUNT=8</a:t>
              </a:r>
              <a:r>
                <a:rPr lang="en-US" sz="1100"/>
                <a:t>) where </a:t>
              </a:r>
              <a:r>
                <a:rPr lang="en-US" sz="1100" dirty="0"/>
                <a:t>N indicates the number of top N</a:t>
              </a:r>
            </a:p>
            <a:p>
              <a:r>
                <a:rPr lang="en-US" sz="1100"/>
                <a:t>PAR=BC-ID where </a:t>
              </a:r>
              <a:r>
                <a:rPr lang="en-US" sz="1100" dirty="0"/>
                <a:t>BC-ID indicates the id of the business criterion </a:t>
              </a:r>
            </a:p>
          </p:txBody>
        </p:sp>
        <p:sp>
          <p:nvSpPr>
            <p:cNvPr id="17" name="TextBox 16"/>
            <p:cNvSpPr txBox="1"/>
            <p:nvPr/>
          </p:nvSpPr>
          <p:spPr>
            <a:xfrm>
              <a:off x="2591322" y="382419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CRITICAL_VIOLATIONS_EVOLUTION;BC-ID=60017,COUNT=8&#10;"/>
          <p:cNvGraphicFramePr>
            <a:graphicFrameLocks noGrp="1"/>
          </p:cNvGraphicFramePr>
          <p:nvPr>
            <p:extLst>
              <p:ext uri="{D42A27DB-BD31-4B8C-83A1-F6EECF244321}">
                <p14:modId xmlns:p14="http://schemas.microsoft.com/office/powerpoint/2010/main" val="3815440432"/>
              </p:ext>
            </p:extLst>
          </p:nvPr>
        </p:nvGraphicFramePr>
        <p:xfrm>
          <a:off x="2153026" y="4219141"/>
          <a:ext cx="7831406" cy="1944216"/>
        </p:xfrm>
        <a:graphic>
          <a:graphicData uri="http://schemas.openxmlformats.org/drawingml/2006/table">
            <a:tbl>
              <a:tblPr firstRow="1" bandRow="1">
                <a:tableStyleId>{9DCAF9ED-07DC-4A11-8D7F-57B35C25682E}</a:tableStyleId>
              </a:tblPr>
              <a:tblGrid>
                <a:gridCol w="4375022">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gridCol w="864096">
                  <a:extLst>
                    <a:ext uri="{9D8B030D-6E8A-4147-A177-3AD203B41FA5}">
                      <a16:colId xmlns:a16="http://schemas.microsoft.com/office/drawing/2014/main" val="20003"/>
                    </a:ext>
                  </a:extLst>
                </a:gridCol>
                <a:gridCol w="864096">
                  <a:extLst>
                    <a:ext uri="{9D8B030D-6E8A-4147-A177-3AD203B41FA5}">
                      <a16:colId xmlns:a16="http://schemas.microsoft.com/office/drawing/2014/main" val="20004"/>
                    </a:ext>
                  </a:extLst>
                </a:gridCol>
              </a:tblGrid>
              <a:tr h="258567">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fr-FR" sz="1000" dirty="0" err="1"/>
                        <a:t>Current</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fr-FR" sz="1000" dirty="0" err="1"/>
                        <a:t>Previous</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en-GB" sz="1000" kern="1200" dirty="0"/>
                        <a:t>Evolution</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kern="1200" dirty="0"/>
                        <a:t>% </a:t>
                      </a:r>
                      <a:r>
                        <a:rPr lang="en-GB" sz="1000" kern="1200" dirty="0" err="1"/>
                        <a:t>Evol</a:t>
                      </a:r>
                      <a:r>
                        <a:rPr lang="en-GB" sz="1000" kern="1200" dirty="0"/>
                        <a:t>.</a:t>
                      </a:r>
                      <a:endParaRPr lang="fr-FR" sz="10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217224">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tc>
                <a:extLst>
                  <a:ext uri="{0D108BD9-81ED-4DB2-BD59-A6C34878D82A}">
                    <a16:rowId xmlns:a16="http://schemas.microsoft.com/office/drawing/2014/main" val="10001"/>
                  </a:ext>
                </a:extLst>
              </a:tr>
              <a:tr h="20977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20977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r h="209775">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4"/>
                  </a:ext>
                </a:extLst>
              </a:tr>
              <a:tr h="209775">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5"/>
                  </a:ext>
                </a:extLst>
              </a:tr>
              <a:tr h="209775">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6"/>
                  </a:ext>
                </a:extLst>
              </a:tr>
              <a:tr h="209775">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7"/>
                  </a:ext>
                </a:extLst>
              </a:tr>
              <a:tr h="209775">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8"/>
                  </a:ext>
                </a:extLst>
              </a:tr>
            </a:tbl>
          </a:graphicData>
        </a:graphic>
      </p:graphicFrame>
      <p:graphicFrame>
        <p:nvGraphicFramePr>
          <p:cNvPr id="19" name="Table 18" descr="TABLE;VIOLATION_STATISTICS_EVOLUTION"/>
          <p:cNvGraphicFramePr>
            <a:graphicFrameLocks noGrp="1"/>
          </p:cNvGraphicFramePr>
          <p:nvPr>
            <p:extLst>
              <p:ext uri="{D42A27DB-BD31-4B8C-83A1-F6EECF244321}">
                <p14:modId xmlns:p14="http://schemas.microsoft.com/office/powerpoint/2010/main" val="2978080555"/>
              </p:ext>
            </p:extLst>
          </p:nvPr>
        </p:nvGraphicFramePr>
        <p:xfrm>
          <a:off x="6567240" y="1342414"/>
          <a:ext cx="4418144" cy="1463040"/>
        </p:xfrm>
        <a:graphic>
          <a:graphicData uri="http://schemas.openxmlformats.org/drawingml/2006/table">
            <a:tbl>
              <a:tblPr firstRow="1" bandRow="1">
                <a:tableStyleId>{9DCAF9ED-07DC-4A11-8D7F-57B35C25682E}</a:tableStyleId>
              </a:tblPr>
              <a:tblGrid>
                <a:gridCol w="1393808">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1008112">
                  <a:extLst>
                    <a:ext uri="{9D8B030D-6E8A-4147-A177-3AD203B41FA5}">
                      <a16:colId xmlns:a16="http://schemas.microsoft.com/office/drawing/2014/main" val="20003"/>
                    </a:ext>
                  </a:extLst>
                </a:gridCol>
              </a:tblGrid>
              <a:tr h="216024">
                <a:tc>
                  <a:txBody>
                    <a:bodyPr/>
                    <a:lstStyle/>
                    <a:p>
                      <a:pPr algn="l">
                        <a:lnSpc>
                          <a:spcPct val="115000"/>
                        </a:lnSpc>
                        <a:spcAft>
                          <a:spcPts val="0"/>
                        </a:spcAft>
                      </a:pPr>
                      <a:r>
                        <a:rPr lang="fr-FR" sz="1000" dirty="0"/>
                        <a:t>Name</a:t>
                      </a:r>
                      <a:endParaRPr lang="fr-FR" sz="1000" dirty="0">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dirty="0" err="1"/>
                        <a:t>Current</a:t>
                      </a:r>
                      <a:endParaRPr lang="fr-FR" sz="1000" dirty="0">
                        <a:latin typeface="+mn-lt"/>
                        <a:ea typeface="Calibri"/>
                        <a:cs typeface="Times New Roman"/>
                      </a:endParaRPr>
                    </a:p>
                  </a:txBody>
                  <a:tcPr marL="68580" marR="68580" marT="0" marB="0" anchor="ctr"/>
                </a:tc>
                <a:tc>
                  <a:txBody>
                    <a:bodyPr/>
                    <a:lstStyle/>
                    <a:p>
                      <a:pPr algn="ctr"/>
                      <a:r>
                        <a:rPr lang="fr-FR" sz="1000" dirty="0" err="1"/>
                        <a:t>Previous</a:t>
                      </a:r>
                      <a:endParaRPr lang="fr-FR" sz="1000" dirty="0">
                        <a:latin typeface="+mn-lt"/>
                      </a:endParaRPr>
                    </a:p>
                  </a:txBody>
                  <a:tcPr anchor="ctr"/>
                </a:tc>
                <a:tc>
                  <a:txBody>
                    <a:bodyPr/>
                    <a:lstStyle/>
                    <a:p>
                      <a:pPr algn="ctr"/>
                      <a:r>
                        <a:rPr lang="fr-FR" sz="1000" dirty="0"/>
                        <a:t>% Evolution</a:t>
                      </a:r>
                      <a:endParaRPr lang="fr-FR" sz="1000" dirty="0">
                        <a:latin typeface="+mn-lt"/>
                      </a:endParaRPr>
                    </a:p>
                  </a:txBody>
                  <a:tcPr anchor="ctr"/>
                </a:tc>
                <a:extLst>
                  <a:ext uri="{0D108BD9-81ED-4DB2-BD59-A6C34878D82A}">
                    <a16:rowId xmlns:a16="http://schemas.microsoft.com/office/drawing/2014/main" val="10000"/>
                  </a:ext>
                </a:extLst>
              </a:tr>
              <a:tr h="216024">
                <a:tc>
                  <a:txBody>
                    <a:bodyPr/>
                    <a:lstStyle/>
                    <a:p>
                      <a:pPr algn="l">
                        <a:lnSpc>
                          <a:spcPct val="115000"/>
                        </a:lnSpc>
                        <a:spcAft>
                          <a:spcPts val="0"/>
                        </a:spcAft>
                      </a:pPr>
                      <a:r>
                        <a:rPr lang="en-GB" sz="1000" dirty="0"/>
                        <a:t>Critical Violations</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en-GB" sz="10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1"/>
                  </a:ext>
                </a:extLst>
              </a:tr>
              <a:tr h="216024">
                <a:tc>
                  <a:txBody>
                    <a:bodyPr/>
                    <a:lstStyle/>
                    <a:p>
                      <a:pPr algn="l">
                        <a:lnSpc>
                          <a:spcPct val="115000"/>
                        </a:lnSpc>
                        <a:spcAft>
                          <a:spcPts val="0"/>
                        </a:spcAft>
                      </a:pPr>
                      <a:r>
                        <a:rPr lang="en-GB" sz="1000" dirty="0"/>
                        <a:t>     per File</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2"/>
                  </a:ext>
                </a:extLst>
              </a:tr>
              <a:tr h="216024">
                <a:tc>
                  <a:txBody>
                    <a:bodyPr/>
                    <a:lstStyle/>
                    <a:p>
                      <a:pPr algn="l">
                        <a:lnSpc>
                          <a:spcPct val="115000"/>
                        </a:lnSpc>
                        <a:spcAft>
                          <a:spcPts val="0"/>
                        </a:spcAft>
                      </a:pPr>
                      <a:r>
                        <a:rPr lang="en-GB" sz="1000" dirty="0"/>
                        <a:t>     per kLOCs</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 [7]</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pic>
        <p:nvPicPr>
          <p:cNvPr id="1026" name="Picture 2"/>
          <p:cNvPicPr>
            <a:picLocks noChangeAspect="1" noChangeArrowheads="1"/>
          </p:cNvPicPr>
          <p:nvPr/>
        </p:nvPicPr>
        <p:blipFill>
          <a:blip r:embed="rId2" cstate="print"/>
          <a:srcRect/>
          <a:stretch>
            <a:fillRect/>
          </a:stretch>
        </p:blipFill>
        <p:spPr bwMode="auto">
          <a:xfrm>
            <a:off x="3182041" y="1266647"/>
            <a:ext cx="5827918" cy="4752528"/>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[8]</a:t>
            </a:r>
          </a:p>
        </p:txBody>
      </p:sp>
      <p:grpSp>
        <p:nvGrpSpPr>
          <p:cNvPr id="2" name="Group 1">
            <a:extLst>
              <a:ext uri="{FF2B5EF4-FFF2-40B4-BE49-F238E27FC236}">
                <a16:creationId xmlns:a16="http://schemas.microsoft.com/office/drawing/2014/main" id="{3460B25F-F353-4240-ABE0-C5728F26DD57}"/>
              </a:ext>
            </a:extLst>
          </p:cNvPr>
          <p:cNvGrpSpPr/>
          <p:nvPr/>
        </p:nvGrpSpPr>
        <p:grpSpPr>
          <a:xfrm>
            <a:off x="1931411" y="1340768"/>
            <a:ext cx="8364045" cy="3888432"/>
            <a:chOff x="1931411" y="1340768"/>
            <a:chExt cx="8364045" cy="3888432"/>
          </a:xfrm>
        </p:grpSpPr>
        <p:sp>
          <p:nvSpPr>
            <p:cNvPr id="12" name="Rounded Rectangle 11"/>
            <p:cNvSpPr/>
            <p:nvPr/>
          </p:nvSpPr>
          <p:spPr>
            <a:xfrm>
              <a:off x="2017182" y="1340768"/>
              <a:ext cx="8157600" cy="3888432"/>
            </a:xfrm>
            <a:prstGeom prst="roundRect">
              <a:avLst>
                <a:gd name="adj" fmla="val 12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1411" y="13407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Non Critical Violations</a:t>
              </a:r>
            </a:p>
          </p:txBody>
        </p:sp>
        <p:sp>
          <p:nvSpPr>
            <p:cNvPr id="14" name="TextBox 13"/>
            <p:cNvSpPr txBox="1"/>
            <p:nvPr/>
          </p:nvSpPr>
          <p:spPr>
            <a:xfrm>
              <a:off x="3653047" y="172531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TOP_NON_CRITICAL_VIOLATIONS</a:t>
              </a:r>
            </a:p>
          </p:txBody>
        </p:sp>
        <p:sp>
          <p:nvSpPr>
            <p:cNvPr id="15" name="TextBox 14"/>
            <p:cNvSpPr txBox="1"/>
            <p:nvPr/>
          </p:nvSpPr>
          <p:spPr>
            <a:xfrm>
              <a:off x="2205883" y="17253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64922" y="2083158"/>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where </a:t>
              </a:r>
              <a:r>
                <a:rPr lang="fr-FR" sz="1200" dirty="0"/>
                <a:t>N indicates the number of top N</a:t>
              </a:r>
            </a:p>
          </p:txBody>
        </p:sp>
        <p:sp>
          <p:nvSpPr>
            <p:cNvPr id="17" name="TextBox 16"/>
            <p:cNvSpPr txBox="1"/>
            <p:nvPr/>
          </p:nvSpPr>
          <p:spPr>
            <a:xfrm>
              <a:off x="2622665" y="204528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NON_CRITICAL_VIOLATIONS;BC-ID=60017,COUNT=10"/>
          <p:cNvGraphicFramePr>
            <a:graphicFrameLocks noGrp="1"/>
          </p:cNvGraphicFramePr>
          <p:nvPr>
            <p:extLst>
              <p:ext uri="{D42A27DB-BD31-4B8C-83A1-F6EECF244321}">
                <p14:modId xmlns:p14="http://schemas.microsoft.com/office/powerpoint/2010/main" val="1795916231"/>
              </p:ext>
            </p:extLst>
          </p:nvPr>
        </p:nvGraphicFramePr>
        <p:xfrm>
          <a:off x="2496000" y="2852936"/>
          <a:ext cx="7200000" cy="1786001"/>
        </p:xfrm>
        <a:graphic>
          <a:graphicData uri="http://schemas.openxmlformats.org/drawingml/2006/table">
            <a:tbl>
              <a:tblPr firstRow="1" bandRow="1">
                <a:tableStyleId>{9DCAF9ED-07DC-4A11-8D7F-57B35C25682E}</a:tableStyleId>
              </a:tblPr>
              <a:tblGrid>
                <a:gridCol w="6120280">
                  <a:extLst>
                    <a:ext uri="{9D8B030D-6E8A-4147-A177-3AD203B41FA5}">
                      <a16:colId xmlns:a16="http://schemas.microsoft.com/office/drawing/2014/main" val="20000"/>
                    </a:ext>
                  </a:extLst>
                </a:gridCol>
                <a:gridCol w="1079720">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[9]</a:t>
            </a:r>
          </a:p>
        </p:txBody>
      </p:sp>
      <p:grpSp>
        <p:nvGrpSpPr>
          <p:cNvPr id="2" name="Group 1">
            <a:extLst>
              <a:ext uri="{FF2B5EF4-FFF2-40B4-BE49-F238E27FC236}">
                <a16:creationId xmlns:a16="http://schemas.microsoft.com/office/drawing/2014/main" id="{E392A8AD-8812-4A9E-AC96-67033463B87B}"/>
              </a:ext>
            </a:extLst>
          </p:cNvPr>
          <p:cNvGrpSpPr/>
          <p:nvPr/>
        </p:nvGrpSpPr>
        <p:grpSpPr>
          <a:xfrm>
            <a:off x="1919536" y="1340768"/>
            <a:ext cx="8364803" cy="4320480"/>
            <a:chOff x="1919536" y="1340768"/>
            <a:chExt cx="8364803" cy="4320480"/>
          </a:xfrm>
        </p:grpSpPr>
        <p:sp>
          <p:nvSpPr>
            <p:cNvPr id="12" name="Rounded Rectangle 11"/>
            <p:cNvSpPr/>
            <p:nvPr/>
          </p:nvSpPr>
          <p:spPr>
            <a:xfrm>
              <a:off x="2017182" y="1340768"/>
              <a:ext cx="8267157" cy="4320480"/>
            </a:xfrm>
            <a:prstGeom prst="roundRect">
              <a:avLst>
                <a:gd name="adj" fmla="val 266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13407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Non Critical Violations</a:t>
              </a:r>
            </a:p>
          </p:txBody>
        </p:sp>
        <p:sp>
          <p:nvSpPr>
            <p:cNvPr id="14" name="TextBox 13"/>
            <p:cNvSpPr txBox="1"/>
            <p:nvPr/>
          </p:nvSpPr>
          <p:spPr>
            <a:xfrm>
              <a:off x="3641930" y="170080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TOP_NON_CRITICAL_VIOLATIONS_EVOLUTION</a:t>
              </a:r>
            </a:p>
          </p:txBody>
        </p:sp>
        <p:sp>
          <p:nvSpPr>
            <p:cNvPr id="15" name="TextBox 14"/>
            <p:cNvSpPr txBox="1"/>
            <p:nvPr/>
          </p:nvSpPr>
          <p:spPr>
            <a:xfrm>
              <a:off x="2194766" y="170080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3805" y="206148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where </a:t>
              </a:r>
              <a:r>
                <a:rPr lang="fr-FR" sz="1200" dirty="0"/>
                <a:t>N indicates the number of top N</a:t>
              </a:r>
            </a:p>
          </p:txBody>
        </p:sp>
        <p:sp>
          <p:nvSpPr>
            <p:cNvPr id="17" name="TextBox 16"/>
            <p:cNvSpPr txBox="1"/>
            <p:nvPr/>
          </p:nvSpPr>
          <p:spPr>
            <a:xfrm>
              <a:off x="2611548" y="202077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NON_CRITICAL_VIOLATIONS_EVOLUTION;BC-ID=60017,COUNT=10"/>
          <p:cNvGraphicFramePr>
            <a:graphicFrameLocks noGrp="1"/>
          </p:cNvGraphicFramePr>
          <p:nvPr>
            <p:extLst>
              <p:ext uri="{D42A27DB-BD31-4B8C-83A1-F6EECF244321}">
                <p14:modId xmlns:p14="http://schemas.microsoft.com/office/powerpoint/2010/main" val="2294630445"/>
              </p:ext>
            </p:extLst>
          </p:nvPr>
        </p:nvGraphicFramePr>
        <p:xfrm>
          <a:off x="2135560" y="2780929"/>
          <a:ext cx="7920880" cy="1995234"/>
        </p:xfrm>
        <a:graphic>
          <a:graphicData uri="http://schemas.openxmlformats.org/drawingml/2006/table">
            <a:tbl>
              <a:tblPr firstRow="1" bandRow="1">
                <a:tableStyleId>{9DCAF9ED-07DC-4A11-8D7F-57B35C25682E}</a:tableStyleId>
              </a:tblPr>
              <a:tblGrid>
                <a:gridCol w="4032448">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44446">
                <a:tc>
                  <a:txBody>
                    <a:bodyPr/>
                    <a:lstStyle/>
                    <a:p>
                      <a:pPr>
                        <a:lnSpc>
                          <a:spcPct val="115000"/>
                        </a:lnSpc>
                        <a:spcAft>
                          <a:spcPts val="0"/>
                        </a:spcAft>
                      </a:pPr>
                      <a:r>
                        <a:rPr lang="fr-FR" sz="1100" dirty="0"/>
                        <a:t>Rules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Actual</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0 %</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[10]</a:t>
            </a:r>
          </a:p>
        </p:txBody>
      </p:sp>
      <p:grpSp>
        <p:nvGrpSpPr>
          <p:cNvPr id="2" name="Group 1">
            <a:extLst>
              <a:ext uri="{FF2B5EF4-FFF2-40B4-BE49-F238E27FC236}">
                <a16:creationId xmlns:a16="http://schemas.microsoft.com/office/drawing/2014/main" id="{872FD6F8-7471-4E23-BF39-73A904CD5D0A}"/>
              </a:ext>
            </a:extLst>
          </p:cNvPr>
          <p:cNvGrpSpPr/>
          <p:nvPr/>
        </p:nvGrpSpPr>
        <p:grpSpPr>
          <a:xfrm>
            <a:off x="1932169" y="1412776"/>
            <a:ext cx="8340295" cy="4248472"/>
            <a:chOff x="1932169" y="1412776"/>
            <a:chExt cx="8340295" cy="4248472"/>
          </a:xfrm>
        </p:grpSpPr>
        <p:sp>
          <p:nvSpPr>
            <p:cNvPr id="12" name="Rounded Rectangle 11"/>
            <p:cNvSpPr/>
            <p:nvPr/>
          </p:nvSpPr>
          <p:spPr>
            <a:xfrm>
              <a:off x="2017182" y="1412776"/>
              <a:ext cx="8157600" cy="4248472"/>
            </a:xfrm>
            <a:prstGeom prst="roundRect">
              <a:avLst>
                <a:gd name="adj" fmla="val 2315"/>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2169" y="142465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Criteria List by Highest Improvement Opportunity</a:t>
              </a:r>
            </a:p>
          </p:txBody>
        </p:sp>
        <p:sp>
          <p:nvSpPr>
            <p:cNvPr id="14" name="TextBox 13"/>
            <p:cNvSpPr txBox="1"/>
            <p:nvPr/>
          </p:nvSpPr>
          <p:spPr>
            <a:xfrm>
              <a:off x="3641930" y="178979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TC_IMPROVEMENT_OPPORTUNITY</a:t>
              </a:r>
              <a:endParaRPr lang="fr-FR" sz="1600" dirty="0"/>
            </a:p>
          </p:txBody>
        </p:sp>
        <p:sp>
          <p:nvSpPr>
            <p:cNvPr id="15" name="TextBox 14"/>
            <p:cNvSpPr txBox="1"/>
            <p:nvPr/>
          </p:nvSpPr>
          <p:spPr>
            <a:xfrm>
              <a:off x="2194766" y="178979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2159508"/>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         where </a:t>
              </a:r>
              <a:r>
                <a:rPr lang="fr-FR" sz="1200" dirty="0"/>
                <a:t>N indicates the number of top N</a:t>
              </a:r>
            </a:p>
            <a:p>
              <a:r>
                <a:rPr lang="fr-FR" sz="1200" b="1" dirty="0"/>
                <a:t>PAR=N</a:t>
              </a:r>
              <a:r>
                <a:rPr lang="fr-FR" sz="1200" dirty="0"/>
                <a:t> (by default PAR=60017)</a:t>
              </a:r>
            </a:p>
            <a:p>
              <a:r>
                <a:rPr lang="fr-FR" sz="1200"/>
                <a:t>         where </a:t>
              </a:r>
              <a:r>
                <a:rPr lang="fr-FR" sz="1200" dirty="0"/>
                <a:t>N indicates the Business Criterion Id</a:t>
              </a:r>
            </a:p>
          </p:txBody>
        </p:sp>
        <p:sp>
          <p:nvSpPr>
            <p:cNvPr id="17" name="TextBox 16"/>
            <p:cNvSpPr txBox="1"/>
            <p:nvPr/>
          </p:nvSpPr>
          <p:spPr>
            <a:xfrm>
              <a:off x="2611548" y="210976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C_IMPROVEMENT_OPPORTUNITY;COUNT=10,PAR=60017"/>
          <p:cNvGraphicFramePr>
            <a:graphicFrameLocks noGrp="1"/>
          </p:cNvGraphicFramePr>
          <p:nvPr>
            <p:extLst>
              <p:ext uri="{D42A27DB-BD31-4B8C-83A1-F6EECF244321}">
                <p14:modId xmlns:p14="http://schemas.microsoft.com/office/powerpoint/2010/main" val="3387863157"/>
              </p:ext>
            </p:extLst>
          </p:nvPr>
        </p:nvGraphicFramePr>
        <p:xfrm>
          <a:off x="2518923" y="3501009"/>
          <a:ext cx="7154154" cy="1995234"/>
        </p:xfrm>
        <a:graphic>
          <a:graphicData uri="http://schemas.openxmlformats.org/drawingml/2006/table">
            <a:tbl>
              <a:tblPr firstRow="1" bandRow="1">
                <a:tableStyleId>{9DCAF9ED-07DC-4A11-8D7F-57B35C25682E}</a:tableStyleId>
              </a:tblPr>
              <a:tblGrid>
                <a:gridCol w="3649085">
                  <a:extLst>
                    <a:ext uri="{9D8B030D-6E8A-4147-A177-3AD203B41FA5}">
                      <a16:colId xmlns:a16="http://schemas.microsoft.com/office/drawing/2014/main" val="20000"/>
                    </a:ext>
                  </a:extLst>
                </a:gridCol>
                <a:gridCol w="1273069">
                  <a:extLst>
                    <a:ext uri="{9D8B030D-6E8A-4147-A177-3AD203B41FA5}">
                      <a16:colId xmlns:a16="http://schemas.microsoft.com/office/drawing/2014/main" val="20001"/>
                    </a:ext>
                  </a:extLst>
                </a:gridCol>
                <a:gridCol w="1247211">
                  <a:extLst>
                    <a:ext uri="{9D8B030D-6E8A-4147-A177-3AD203B41FA5}">
                      <a16:colId xmlns:a16="http://schemas.microsoft.com/office/drawing/2014/main" val="20002"/>
                    </a:ext>
                  </a:extLst>
                </a:gridCol>
                <a:gridCol w="984789">
                  <a:extLst>
                    <a:ext uri="{9D8B030D-6E8A-4147-A177-3AD203B41FA5}">
                      <a16:colId xmlns:a16="http://schemas.microsoft.com/office/drawing/2014/main" val="20003"/>
                    </a:ext>
                  </a:extLst>
                </a:gridCol>
              </a:tblGrid>
              <a:tr h="144446">
                <a:tc>
                  <a:txBody>
                    <a:bodyPr/>
                    <a:lstStyle/>
                    <a:p>
                      <a:pPr>
                        <a:lnSpc>
                          <a:spcPct val="115000"/>
                        </a:lnSpc>
                        <a:spcAft>
                          <a:spcPts val="0"/>
                        </a:spcAft>
                      </a:pPr>
                      <a:r>
                        <a:rPr lang="fr-FR" sz="1100" dirty="0"/>
                        <a:t>Technical Criterion</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Total Violation (#)</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Total Check (#)</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Criteria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Criteria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Criteria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Criteria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Criteria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Criteria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Criteria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Criteria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Criteria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en-GB" sz="1000" dirty="0"/>
                        <a:t>Criteria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[11]</a:t>
            </a:r>
          </a:p>
        </p:txBody>
      </p:sp>
      <p:grpSp>
        <p:nvGrpSpPr>
          <p:cNvPr id="2" name="Group 1">
            <a:extLst>
              <a:ext uri="{FF2B5EF4-FFF2-40B4-BE49-F238E27FC236}">
                <a16:creationId xmlns:a16="http://schemas.microsoft.com/office/drawing/2014/main" id="{0B6DDB75-6CD9-4396-B234-C771F0503B1B}"/>
              </a:ext>
            </a:extLst>
          </p:cNvPr>
          <p:cNvGrpSpPr/>
          <p:nvPr/>
        </p:nvGrpSpPr>
        <p:grpSpPr>
          <a:xfrm>
            <a:off x="1932169" y="1254096"/>
            <a:ext cx="8350636" cy="4886771"/>
            <a:chOff x="1932169" y="980728"/>
            <a:chExt cx="8350636" cy="4886771"/>
          </a:xfrm>
        </p:grpSpPr>
        <p:sp>
          <p:nvSpPr>
            <p:cNvPr id="12" name="Rounded Rectangle 11"/>
            <p:cNvSpPr/>
            <p:nvPr/>
          </p:nvSpPr>
          <p:spPr>
            <a:xfrm>
              <a:off x="2026688" y="980728"/>
              <a:ext cx="8157600" cy="4886771"/>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2169" y="99050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Criteria List by Highest Improvement Opportunity</a:t>
              </a:r>
            </a:p>
          </p:txBody>
        </p:sp>
        <p:sp>
          <p:nvSpPr>
            <p:cNvPr id="14" name="TextBox 13"/>
            <p:cNvSpPr txBox="1"/>
            <p:nvPr/>
          </p:nvSpPr>
          <p:spPr>
            <a:xfrm>
              <a:off x="3652271" y="138971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RULE_IMPROVEMENT_OPPORTUNITY</a:t>
              </a:r>
            </a:p>
          </p:txBody>
        </p:sp>
        <p:sp>
          <p:nvSpPr>
            <p:cNvPr id="15" name="TextBox 14"/>
            <p:cNvSpPr txBox="1"/>
            <p:nvPr/>
          </p:nvSpPr>
          <p:spPr>
            <a:xfrm>
              <a:off x="2205107" y="138971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2271" y="1775997"/>
              <a:ext cx="6630534" cy="161582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a:t>
              </a:r>
              <a:r>
                <a:rPr lang="en-US" sz="1100" dirty="0"/>
                <a:t> (by default COUNT=5)</a:t>
              </a:r>
            </a:p>
            <a:p>
              <a:r>
                <a:rPr lang="en-US" sz="1100" dirty="0"/>
                <a:t>where N indicates the number of top N</a:t>
              </a:r>
            </a:p>
            <a:p>
              <a:r>
                <a:rPr lang="en-US" sz="1100" b="1" dirty="0"/>
                <a:t>PAR=N</a:t>
              </a:r>
              <a:r>
                <a:rPr lang="en-US" sz="1100" dirty="0"/>
                <a:t> (by default PAR=60017)</a:t>
              </a:r>
            </a:p>
            <a:p>
              <a:r>
                <a:rPr lang="en-US" sz="1100" dirty="0"/>
                <a:t>where N indicates the Business Criterion Id</a:t>
              </a:r>
            </a:p>
            <a:p>
              <a:r>
                <a:rPr lang="en-US" sz="1100" b="1" dirty="0"/>
                <a:t>C=N</a:t>
              </a:r>
              <a:r>
                <a:rPr lang="en-US" sz="1100" dirty="0"/>
                <a:t> (by default C is null)</a:t>
              </a:r>
            </a:p>
            <a:p>
              <a:r>
                <a:rPr lang="en-US" sz="1100" dirty="0"/>
                <a:t>where N represents the order of the result</a:t>
              </a:r>
            </a:p>
            <a:p>
              <a:r>
                <a:rPr lang="en-US" sz="1100" dirty="0"/>
                <a:t>  - C=0 or nothing indicates a descending Improvement Gap order</a:t>
              </a:r>
            </a:p>
            <a:p>
              <a:r>
                <a:rPr lang="en-US" sz="1100" dirty="0"/>
                <a:t>  - C=1 indicates a descending Improvement Variation order</a:t>
              </a:r>
            </a:p>
            <a:p>
              <a:r>
                <a:rPr lang="en-US" sz="1100" dirty="0"/>
                <a:t>  - C=2 indicates a descending Degradation Variation order</a:t>
              </a:r>
            </a:p>
          </p:txBody>
        </p:sp>
        <p:sp>
          <p:nvSpPr>
            <p:cNvPr id="17" name="TextBox 16"/>
            <p:cNvSpPr txBox="1"/>
            <p:nvPr/>
          </p:nvSpPr>
          <p:spPr>
            <a:xfrm>
              <a:off x="2621889" y="170968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_IMPROVEMENT_OPPORTUNITY;PAR=60017,COUNT=5"/>
          <p:cNvGraphicFramePr>
            <a:graphicFrameLocks noGrp="1"/>
          </p:cNvGraphicFramePr>
          <p:nvPr>
            <p:extLst>
              <p:ext uri="{D42A27DB-BD31-4B8C-83A1-F6EECF244321}">
                <p14:modId xmlns:p14="http://schemas.microsoft.com/office/powerpoint/2010/main" val="4049001967"/>
              </p:ext>
            </p:extLst>
          </p:nvPr>
        </p:nvGraphicFramePr>
        <p:xfrm>
          <a:off x="2097741" y="3970850"/>
          <a:ext cx="7977628" cy="1671384"/>
        </p:xfrm>
        <a:graphic>
          <a:graphicData uri="http://schemas.openxmlformats.org/drawingml/2006/table">
            <a:tbl>
              <a:tblPr firstRow="1" bandRow="1">
                <a:tableStyleId>{9DCAF9ED-07DC-4A11-8D7F-57B35C25682E}</a:tableStyleId>
              </a:tblPr>
              <a:tblGrid>
                <a:gridCol w="3858910">
                  <a:extLst>
                    <a:ext uri="{9D8B030D-6E8A-4147-A177-3AD203B41FA5}">
                      <a16:colId xmlns:a16="http://schemas.microsoft.com/office/drawing/2014/main" val="20000"/>
                    </a:ext>
                  </a:extLst>
                </a:gridCol>
                <a:gridCol w="798622">
                  <a:extLst>
                    <a:ext uri="{9D8B030D-6E8A-4147-A177-3AD203B41FA5}">
                      <a16:colId xmlns:a16="http://schemas.microsoft.com/office/drawing/2014/main" val="1605289418"/>
                    </a:ext>
                  </a:extLst>
                </a:gridCol>
                <a:gridCol w="784045">
                  <a:extLst>
                    <a:ext uri="{9D8B030D-6E8A-4147-A177-3AD203B41FA5}">
                      <a16:colId xmlns:a16="http://schemas.microsoft.com/office/drawing/2014/main" val="20001"/>
                    </a:ext>
                  </a:extLst>
                </a:gridCol>
                <a:gridCol w="797858">
                  <a:extLst>
                    <a:ext uri="{9D8B030D-6E8A-4147-A177-3AD203B41FA5}">
                      <a16:colId xmlns:a16="http://schemas.microsoft.com/office/drawing/2014/main" val="20002"/>
                    </a:ext>
                  </a:extLst>
                </a:gridCol>
                <a:gridCol w="540151">
                  <a:extLst>
                    <a:ext uri="{9D8B030D-6E8A-4147-A177-3AD203B41FA5}">
                      <a16:colId xmlns:a16="http://schemas.microsoft.com/office/drawing/2014/main" val="20003"/>
                    </a:ext>
                  </a:extLst>
                </a:gridCol>
                <a:gridCol w="599021">
                  <a:extLst>
                    <a:ext uri="{9D8B030D-6E8A-4147-A177-3AD203B41FA5}">
                      <a16:colId xmlns:a16="http://schemas.microsoft.com/office/drawing/2014/main" val="20004"/>
                    </a:ext>
                  </a:extLst>
                </a:gridCol>
                <a:gridCol w="599021">
                  <a:extLst>
                    <a:ext uri="{9D8B030D-6E8A-4147-A177-3AD203B41FA5}">
                      <a16:colId xmlns:a16="http://schemas.microsoft.com/office/drawing/2014/main" val="20005"/>
                    </a:ext>
                  </a:extLst>
                </a:gridCol>
              </a:tblGrid>
              <a:tr h="144446">
                <a:tc>
                  <a:txBody>
                    <a:bodyPr/>
                    <a:lstStyle/>
                    <a:p>
                      <a:pPr>
                        <a:lnSpc>
                          <a:spcPct val="115000"/>
                        </a:lnSpc>
                        <a:spcAft>
                          <a:spcPts val="0"/>
                        </a:spcAft>
                      </a:pPr>
                      <a:r>
                        <a:rPr lang="fr-FR" sz="1100" dirty="0"/>
                        <a:t>Rule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b="1" kern="1200" dirty="0">
                          <a:solidFill>
                            <a:schemeClr val="lt1"/>
                          </a:solidFill>
                          <a:latin typeface="+mn-lt"/>
                          <a:ea typeface="+mn-ea"/>
                          <a:cs typeface="+mn-cs"/>
                        </a:rPr>
                        <a:t>Critical</a:t>
                      </a:r>
                    </a:p>
                  </a:txBody>
                  <a:tcPr marL="68580" marR="68580" marT="0" marB="0" anchor="ctr"/>
                </a:tc>
                <a:tc>
                  <a:txBody>
                    <a:bodyPr/>
                    <a:lstStyle/>
                    <a:p>
                      <a:pPr algn="ctr">
                        <a:lnSpc>
                          <a:spcPct val="115000"/>
                        </a:lnSpc>
                        <a:spcAft>
                          <a:spcPts val="0"/>
                        </a:spcAft>
                      </a:pPr>
                      <a:r>
                        <a:rPr lang="en-GB" sz="1000" dirty="0"/>
                        <a:t>Current Violation</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Previous violation</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Evol.</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Grade </a:t>
                      </a:r>
                      <a:r>
                        <a:rPr lang="fr-FR" sz="1100" dirty="0" err="1"/>
                        <a:t>Evol</a:t>
                      </a:r>
                      <a:r>
                        <a:rPr lang="fr-FR" sz="1100" dirty="0"/>
                        <a:t>.</a:t>
                      </a:r>
                      <a:endParaRPr lang="fr-FR" sz="11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Y</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bl>
          </a:graphicData>
        </a:graphic>
      </p:graphicFrame>
      <p:sp>
        <p:nvSpPr>
          <p:cNvPr id="11" name="TextBox 10">
            <a:extLst>
              <a:ext uri="{FF2B5EF4-FFF2-40B4-BE49-F238E27FC236}">
                <a16:creationId xmlns:a16="http://schemas.microsoft.com/office/drawing/2014/main" id="{98C1CB53-EE41-452F-AE41-FA760A719630}"/>
              </a:ext>
            </a:extLst>
          </p:cNvPr>
          <p:cNvSpPr txBox="1"/>
          <p:nvPr/>
        </p:nvSpPr>
        <p:spPr>
          <a:xfrm>
            <a:off x="8330828" y="1700788"/>
            <a:ext cx="1526380" cy="338554"/>
          </a:xfrm>
          <a:prstGeom prst="rect">
            <a:avLst/>
          </a:prstGeom>
        </p:spPr>
        <p:txBody>
          <a:bodyPr vert="horz" wrap="square" lIns="91440" tIns="45720" rIns="91440" bIns="45720" rtlCol="0" anchor="t">
            <a:noAutofit/>
          </a:bodyPr>
          <a:lstStyle/>
          <a:p>
            <a:r>
              <a:rPr lang="en-US" b="1" dirty="0">
                <a:solidFill>
                  <a:srgbClr val="FF0000"/>
                </a:solidFill>
              </a:rPr>
              <a:t>UPDATED</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[12]</a:t>
            </a:r>
          </a:p>
        </p:txBody>
      </p:sp>
      <p:grpSp>
        <p:nvGrpSpPr>
          <p:cNvPr id="2" name="Group 1">
            <a:extLst>
              <a:ext uri="{FF2B5EF4-FFF2-40B4-BE49-F238E27FC236}">
                <a16:creationId xmlns:a16="http://schemas.microsoft.com/office/drawing/2014/main" id="{520EB740-ADA6-41CE-91ED-2C4D25A56BF3}"/>
              </a:ext>
            </a:extLst>
          </p:cNvPr>
          <p:cNvGrpSpPr/>
          <p:nvPr/>
        </p:nvGrpSpPr>
        <p:grpSpPr>
          <a:xfrm>
            <a:off x="1941790" y="1298921"/>
            <a:ext cx="8330674" cy="4752528"/>
            <a:chOff x="1941790" y="1052736"/>
            <a:chExt cx="8330674" cy="4752528"/>
          </a:xfrm>
        </p:grpSpPr>
        <p:sp>
          <p:nvSpPr>
            <p:cNvPr id="12" name="Rounded Rectangle 11"/>
            <p:cNvSpPr/>
            <p:nvPr/>
          </p:nvSpPr>
          <p:spPr>
            <a:xfrm>
              <a:off x="2017182" y="1052736"/>
              <a:ext cx="8157600" cy="4752528"/>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179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Rule List for Criteria List</a:t>
              </a:r>
            </a:p>
          </p:txBody>
        </p:sp>
        <p:sp>
          <p:nvSpPr>
            <p:cNvPr id="14" name="TextBox 13"/>
            <p:cNvSpPr txBox="1"/>
            <p:nvPr/>
          </p:nvSpPr>
          <p:spPr>
            <a:xfrm>
              <a:off x="3641930" y="141277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RULES_LIST</a:t>
              </a:r>
              <a:endParaRPr lang="fr-FR" sz="1600" dirty="0"/>
            </a:p>
          </p:txBody>
        </p:sp>
        <p:sp>
          <p:nvSpPr>
            <p:cNvPr id="15" name="TextBox 14"/>
            <p:cNvSpPr txBox="1"/>
            <p:nvPr/>
          </p:nvSpPr>
          <p:spPr>
            <a:xfrm>
              <a:off x="2194766"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799061"/>
              <a:ext cx="6630534" cy="93871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PAR=N[|N]</a:t>
              </a:r>
              <a:r>
                <a:rPr lang="en-US" sz="1100" dirty="0"/>
                <a:t>* (by default PAR=60014|60013|60012|60011|60016)</a:t>
              </a:r>
            </a:p>
            <a:p>
              <a:r>
                <a:rPr lang="en-US" sz="1100" dirty="0"/>
                <a:t>where each submitted N indicates a business criterion Id</a:t>
              </a:r>
            </a:p>
            <a:p>
              <a:r>
                <a:rPr lang="en-US" sz="1100" b="1" dirty="0"/>
                <a:t>COUNT=N</a:t>
              </a:r>
              <a:r>
                <a:rPr lang="en-US" sz="1100" dirty="0"/>
                <a:t> (by default COUNT=7)</a:t>
              </a:r>
            </a:p>
            <a:p>
              <a:r>
                <a:rPr lang="en-US" sz="1100" dirty="0"/>
                <a:t>where N is the limit number of shown item ; if COUNT options isn’t indicated, no limit is applied</a:t>
              </a:r>
            </a:p>
          </p:txBody>
        </p:sp>
        <p:sp>
          <p:nvSpPr>
            <p:cNvPr id="17" name="TextBox 16"/>
            <p:cNvSpPr txBox="1"/>
            <p:nvPr/>
          </p:nvSpPr>
          <p:spPr>
            <a:xfrm>
              <a:off x="261154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S_LIST;PAR=60014|60013|60012|60011|60016,COUNT=7"/>
          <p:cNvGraphicFramePr>
            <a:graphicFrameLocks noGrp="1"/>
          </p:cNvGraphicFramePr>
          <p:nvPr>
            <p:extLst>
              <p:ext uri="{D42A27DB-BD31-4B8C-83A1-F6EECF244321}">
                <p14:modId xmlns:p14="http://schemas.microsoft.com/office/powerpoint/2010/main" val="3063258720"/>
              </p:ext>
            </p:extLst>
          </p:nvPr>
        </p:nvGraphicFramePr>
        <p:xfrm>
          <a:off x="2279575" y="3459162"/>
          <a:ext cx="7632847" cy="2151193"/>
        </p:xfrm>
        <a:graphic>
          <a:graphicData uri="http://schemas.openxmlformats.org/drawingml/2006/table">
            <a:tbl>
              <a:tblPr firstRow="1" bandRow="1">
                <a:tableStyleId>{9DCAF9ED-07DC-4A11-8D7F-57B35C25682E}</a:tableStyleId>
              </a:tblPr>
              <a:tblGrid>
                <a:gridCol w="393447">
                  <a:extLst>
                    <a:ext uri="{9D8B030D-6E8A-4147-A177-3AD203B41FA5}">
                      <a16:colId xmlns:a16="http://schemas.microsoft.com/office/drawing/2014/main" val="20000"/>
                    </a:ext>
                  </a:extLst>
                </a:gridCol>
                <a:gridCol w="470651">
                  <a:extLst>
                    <a:ext uri="{9D8B030D-6E8A-4147-A177-3AD203B41FA5}">
                      <a16:colId xmlns:a16="http://schemas.microsoft.com/office/drawing/2014/main" val="20001"/>
                    </a:ext>
                  </a:extLst>
                </a:gridCol>
                <a:gridCol w="432048">
                  <a:extLst>
                    <a:ext uri="{9D8B030D-6E8A-4147-A177-3AD203B41FA5}">
                      <a16:colId xmlns:a16="http://schemas.microsoft.com/office/drawing/2014/main" val="20002"/>
                    </a:ext>
                  </a:extLst>
                </a:gridCol>
                <a:gridCol w="1584176">
                  <a:extLst>
                    <a:ext uri="{9D8B030D-6E8A-4147-A177-3AD203B41FA5}">
                      <a16:colId xmlns:a16="http://schemas.microsoft.com/office/drawing/2014/main" val="20003"/>
                    </a:ext>
                  </a:extLst>
                </a:gridCol>
                <a:gridCol w="3024336">
                  <a:extLst>
                    <a:ext uri="{9D8B030D-6E8A-4147-A177-3AD203B41FA5}">
                      <a16:colId xmlns:a16="http://schemas.microsoft.com/office/drawing/2014/main" val="20004"/>
                    </a:ext>
                  </a:extLst>
                </a:gridCol>
                <a:gridCol w="864096">
                  <a:extLst>
                    <a:ext uri="{9D8B030D-6E8A-4147-A177-3AD203B41FA5}">
                      <a16:colId xmlns:a16="http://schemas.microsoft.com/office/drawing/2014/main" val="2628160590"/>
                    </a:ext>
                  </a:extLst>
                </a:gridCol>
                <a:gridCol w="864093">
                  <a:extLst>
                    <a:ext uri="{9D8B030D-6E8A-4147-A177-3AD203B41FA5}">
                      <a16:colId xmlns:a16="http://schemas.microsoft.com/office/drawing/2014/main" val="2066785049"/>
                    </a:ext>
                  </a:extLst>
                </a:gridCol>
              </a:tblGrid>
              <a:tr h="216024">
                <a:tc>
                  <a:txBody>
                    <a:bodyPr/>
                    <a:lstStyle/>
                    <a:p>
                      <a:pPr>
                        <a:lnSpc>
                          <a:spcPct val="115000"/>
                        </a:lnSpc>
                        <a:spcAft>
                          <a:spcPts val="0"/>
                        </a:spcAft>
                      </a:pPr>
                      <a:r>
                        <a:rPr lang="fr-FR" sz="1000" dirty="0"/>
                        <a:t>Criticality</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Weight</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Grade</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Technical Criteria</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Rule Name</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 Violations</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Total</a:t>
                      </a:r>
                      <a:endParaRPr lang="fr-FR" sz="10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µ</a:t>
                      </a:r>
                      <a:endParaRPr lang="fr-FR" sz="1100" dirty="0">
                        <a:solidFill>
                          <a:schemeClr val="accent3">
                            <a:lumMod val="50000"/>
                          </a:schemeClr>
                        </a:solidFill>
                        <a:latin typeface="Wingdings" pitchFamily="2" charset="2"/>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1</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2</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3</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4</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5</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6</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7</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8</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9</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10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[13]</a:t>
            </a:r>
          </a:p>
        </p:txBody>
      </p:sp>
      <p:grpSp>
        <p:nvGrpSpPr>
          <p:cNvPr id="2" name="Group 1">
            <a:extLst>
              <a:ext uri="{FF2B5EF4-FFF2-40B4-BE49-F238E27FC236}">
                <a16:creationId xmlns:a16="http://schemas.microsoft.com/office/drawing/2014/main" id="{7F1D0067-4D22-40A3-A784-FEF3AC57C288}"/>
              </a:ext>
            </a:extLst>
          </p:cNvPr>
          <p:cNvGrpSpPr/>
          <p:nvPr/>
        </p:nvGrpSpPr>
        <p:grpSpPr>
          <a:xfrm>
            <a:off x="1919536" y="1124744"/>
            <a:ext cx="8421707" cy="4608512"/>
            <a:chOff x="1919536" y="1124744"/>
            <a:chExt cx="8421707" cy="4608512"/>
          </a:xfrm>
        </p:grpSpPr>
        <p:sp>
          <p:nvSpPr>
            <p:cNvPr id="12" name="Rounded Rectangle 11"/>
            <p:cNvSpPr/>
            <p:nvPr/>
          </p:nvSpPr>
          <p:spPr>
            <a:xfrm>
              <a:off x="2017182" y="1124744"/>
              <a:ext cx="8157600" cy="4608512"/>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112474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Technical Criteria List for Business Criteria List</a:t>
              </a:r>
            </a:p>
          </p:txBody>
        </p:sp>
        <p:sp>
          <p:nvSpPr>
            <p:cNvPr id="14" name="TextBox 13"/>
            <p:cNvSpPr txBox="1"/>
            <p:nvPr/>
          </p:nvSpPr>
          <p:spPr>
            <a:xfrm>
              <a:off x="3641930" y="149843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CRITERIA_GRADE</a:t>
              </a:r>
            </a:p>
          </p:txBody>
        </p:sp>
        <p:sp>
          <p:nvSpPr>
            <p:cNvPr id="15" name="TextBox 14"/>
            <p:cNvSpPr txBox="1"/>
            <p:nvPr/>
          </p:nvSpPr>
          <p:spPr>
            <a:xfrm>
              <a:off x="2194766" y="148478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4404" y="1856700"/>
              <a:ext cx="6696839" cy="76944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PAR=N</a:t>
              </a:r>
              <a:r>
                <a:rPr lang="en-US" sz="1100" dirty="0"/>
                <a:t> (by default PAR=60017)</a:t>
              </a:r>
            </a:p>
            <a:p>
              <a:r>
                <a:rPr lang="en-US" sz="1100" dirty="0"/>
                <a:t>where N indicates the business criterion Id</a:t>
              </a:r>
            </a:p>
            <a:p>
              <a:r>
                <a:rPr lang="en-US" sz="1100" b="1"/>
                <a:t>COUNT=N</a:t>
              </a:r>
              <a:r>
                <a:rPr lang="en-US" sz="1100"/>
                <a:t> where </a:t>
              </a:r>
              <a:r>
                <a:rPr lang="en-US" sz="1100" dirty="0"/>
                <a:t>N indicates the limit number of shown items. If this value isn’t indicated, all items will be shown</a:t>
              </a:r>
            </a:p>
          </p:txBody>
        </p:sp>
        <p:sp>
          <p:nvSpPr>
            <p:cNvPr id="17" name="TextBox 16"/>
            <p:cNvSpPr txBox="1"/>
            <p:nvPr/>
          </p:nvSpPr>
          <p:spPr>
            <a:xfrm>
              <a:off x="2611548"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CRITERIA_GRADE;PAR=60017,COUNT=10"/>
          <p:cNvGraphicFramePr>
            <a:graphicFrameLocks noGrp="1"/>
          </p:cNvGraphicFramePr>
          <p:nvPr>
            <p:extLst>
              <p:ext uri="{D42A27DB-BD31-4B8C-83A1-F6EECF244321}">
                <p14:modId xmlns:p14="http://schemas.microsoft.com/office/powerpoint/2010/main" val="2850446954"/>
              </p:ext>
            </p:extLst>
          </p:nvPr>
        </p:nvGraphicFramePr>
        <p:xfrm>
          <a:off x="3359695" y="2966288"/>
          <a:ext cx="5904657" cy="2531144"/>
        </p:xfrm>
        <a:graphic>
          <a:graphicData uri="http://schemas.openxmlformats.org/drawingml/2006/table">
            <a:tbl>
              <a:tblPr firstRow="1" bandRow="1">
                <a:tableStyleId>{9DCAF9ED-07DC-4A11-8D7F-57B35C25682E}</a:tableStyleId>
              </a:tblPr>
              <a:tblGrid>
                <a:gridCol w="4536506">
                  <a:extLst>
                    <a:ext uri="{9D8B030D-6E8A-4147-A177-3AD203B41FA5}">
                      <a16:colId xmlns:a16="http://schemas.microsoft.com/office/drawing/2014/main" val="20000"/>
                    </a:ext>
                  </a:extLst>
                </a:gridCol>
                <a:gridCol w="576064">
                  <a:extLst>
                    <a:ext uri="{9D8B030D-6E8A-4147-A177-3AD203B41FA5}">
                      <a16:colId xmlns:a16="http://schemas.microsoft.com/office/drawing/2014/main" val="20001"/>
                    </a:ext>
                  </a:extLst>
                </a:gridCol>
                <a:gridCol w="792087">
                  <a:extLst>
                    <a:ext uri="{9D8B030D-6E8A-4147-A177-3AD203B41FA5}">
                      <a16:colId xmlns:a16="http://schemas.microsoft.com/office/drawing/2014/main" val="20002"/>
                    </a:ext>
                  </a:extLst>
                </a:gridCol>
              </a:tblGrid>
              <a:tr h="216024">
                <a:tc>
                  <a:txBody>
                    <a:bodyPr/>
                    <a:lstStyle/>
                    <a:p>
                      <a:pPr marL="0" algn="l" defTabSz="914400" rtl="0" eaLnBrk="1" latinLnBrk="0" hangingPunct="1">
                        <a:lnSpc>
                          <a:spcPct val="115000"/>
                        </a:lnSpc>
                        <a:spcAft>
                          <a:spcPts val="0"/>
                        </a:spcAft>
                      </a:pPr>
                      <a:r>
                        <a:rPr lang="fr-FR" sz="1100" kern="1200" dirty="0" err="1"/>
                        <a:t>Technical</a:t>
                      </a:r>
                      <a:r>
                        <a:rPr lang="fr-FR" sz="1100" kern="1200" dirty="0"/>
                        <a:t> </a:t>
                      </a:r>
                      <a:r>
                        <a:rPr lang="fr-FR" sz="1100" kern="1200" baseline="0" dirty="0"/>
                        <a:t> </a:t>
                      </a:r>
                      <a:r>
                        <a:rPr lang="fr-FR" sz="1100" kern="1200" baseline="0" dirty="0" err="1"/>
                        <a:t>Criteria</a:t>
                      </a:r>
                      <a:r>
                        <a:rPr lang="fr-FR" sz="1100" kern="1200" baseline="0" dirty="0"/>
                        <a:t> Name</a:t>
                      </a:r>
                      <a:endParaRPr lang="fr-FR" sz="1100" b="1" kern="1200" dirty="0">
                        <a:solidFill>
                          <a:schemeClr val="bg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100" kern="1200" dirty="0"/>
                        <a:t>Grade</a:t>
                      </a:r>
                      <a:endParaRPr lang="fr-FR" sz="1100" b="1" kern="1200" dirty="0">
                        <a:solidFill>
                          <a:schemeClr val="bg1"/>
                        </a:solidFill>
                      </a:endParaRPr>
                    </a:p>
                  </a:txBody>
                  <a:tcPr marL="68580" marR="68580" marT="0" marB="0" anchor="ctr"/>
                </a:tc>
                <a:tc>
                  <a:txBody>
                    <a:bodyPr/>
                    <a:lstStyle/>
                    <a:p>
                      <a:pPr marL="0" algn="ctr" defTabSz="914400" rtl="0" eaLnBrk="1" latinLnBrk="0" hangingPunct="1">
                        <a:lnSpc>
                          <a:spcPct val="115000"/>
                        </a:lnSpc>
                        <a:spcAft>
                          <a:spcPts val="0"/>
                        </a:spcAft>
                      </a:pPr>
                      <a:r>
                        <a:rPr lang="fr-FR" sz="1100" kern="1200" dirty="0"/>
                        <a:t>Evolution</a:t>
                      </a:r>
                      <a:endParaRPr lang="fr-FR" sz="1100" b="1" kern="1200" dirty="0">
                        <a:solidFill>
                          <a:schemeClr val="bg1"/>
                        </a:solidFill>
                      </a:endParaRPr>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Technical Criteria 1</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0.0</a:t>
                      </a: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0.0 %</a:t>
                      </a:r>
                    </a:p>
                  </a:txBody>
                  <a:tcPr marL="68580" marR="68580" marT="0" marB="0" anchor="ct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Technical Criteria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Technical Criteria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en-GB" sz="1000" kern="1200" dirty="0"/>
                        <a:t>Technical Criteria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en-GB" sz="1000" kern="1200" dirty="0"/>
                        <a:t>Technical Criteria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216024">
                <a:tc>
                  <a:txBody>
                    <a:bodyPr/>
                    <a:lstStyle/>
                    <a:p>
                      <a:pPr marL="0" algn="l" defTabSz="914400" rtl="0" eaLnBrk="1" latinLnBrk="0" hangingPunct="1">
                        <a:lnSpc>
                          <a:spcPct val="115000"/>
                        </a:lnSpc>
                        <a:spcAft>
                          <a:spcPts val="0"/>
                        </a:spcAft>
                      </a:pPr>
                      <a:r>
                        <a:rPr lang="en-GB" sz="1000" kern="1200" dirty="0"/>
                        <a:t>Technical Criteria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216024">
                <a:tc>
                  <a:txBody>
                    <a:bodyPr/>
                    <a:lstStyle/>
                    <a:p>
                      <a:pPr marL="0" algn="l" defTabSz="914400" rtl="0" eaLnBrk="1" latinLnBrk="0" hangingPunct="1">
                        <a:lnSpc>
                          <a:spcPct val="115000"/>
                        </a:lnSpc>
                        <a:spcAft>
                          <a:spcPts val="0"/>
                        </a:spcAft>
                      </a:pPr>
                      <a:r>
                        <a:rPr lang="en-GB" sz="1000" kern="1200" dirty="0"/>
                        <a:t>Technical Criteria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216024">
                <a:tc>
                  <a:txBody>
                    <a:bodyPr/>
                    <a:lstStyle/>
                    <a:p>
                      <a:pPr marL="0" algn="l" defTabSz="914400" rtl="0" eaLnBrk="1" latinLnBrk="0" hangingPunct="1">
                        <a:lnSpc>
                          <a:spcPct val="115000"/>
                        </a:lnSpc>
                        <a:spcAft>
                          <a:spcPts val="0"/>
                        </a:spcAft>
                      </a:pPr>
                      <a:r>
                        <a:rPr lang="en-GB" sz="1000" kern="1200" dirty="0"/>
                        <a:t>Technical Criteria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216024">
                <a:tc>
                  <a:txBody>
                    <a:bodyPr/>
                    <a:lstStyle/>
                    <a:p>
                      <a:pPr marL="0" algn="l" defTabSz="914400" rtl="0" eaLnBrk="1" latinLnBrk="0" hangingPunct="1">
                        <a:lnSpc>
                          <a:spcPct val="115000"/>
                        </a:lnSpc>
                        <a:spcAft>
                          <a:spcPts val="0"/>
                        </a:spcAft>
                      </a:pPr>
                      <a:r>
                        <a:rPr lang="en-GB" sz="1000" kern="1200" dirty="0"/>
                        <a:t>Technical Criteria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216024">
                <a:tc>
                  <a:txBody>
                    <a:bodyPr/>
                    <a:lstStyle/>
                    <a:p>
                      <a:pPr marL="0" algn="l" defTabSz="914400" rtl="0" eaLnBrk="1" latinLnBrk="0" hangingPunct="1">
                        <a:lnSpc>
                          <a:spcPct val="115000"/>
                        </a:lnSpc>
                        <a:spcAft>
                          <a:spcPts val="0"/>
                        </a:spcAft>
                      </a:pPr>
                      <a:r>
                        <a:rPr lang="en-GB" sz="1000" kern="1200" dirty="0"/>
                        <a:t>Technical Criteria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[14]</a:t>
            </a:r>
          </a:p>
        </p:txBody>
      </p:sp>
      <p:grpSp>
        <p:nvGrpSpPr>
          <p:cNvPr id="2" name="Group 1">
            <a:extLst>
              <a:ext uri="{FF2B5EF4-FFF2-40B4-BE49-F238E27FC236}">
                <a16:creationId xmlns:a16="http://schemas.microsoft.com/office/drawing/2014/main" id="{91B92174-3157-41EB-8410-78091A224BC0}"/>
              </a:ext>
            </a:extLst>
          </p:cNvPr>
          <p:cNvGrpSpPr/>
          <p:nvPr/>
        </p:nvGrpSpPr>
        <p:grpSpPr>
          <a:xfrm>
            <a:off x="1985248" y="1628788"/>
            <a:ext cx="8295582" cy="3960440"/>
            <a:chOff x="1985248" y="1052736"/>
            <a:chExt cx="8295582" cy="3960440"/>
          </a:xfrm>
        </p:grpSpPr>
        <p:sp>
          <p:nvSpPr>
            <p:cNvPr id="12" name="Rounded Rectangle 11"/>
            <p:cNvSpPr/>
            <p:nvPr/>
          </p:nvSpPr>
          <p:spPr>
            <a:xfrm>
              <a:off x="2017182" y="1052736"/>
              <a:ext cx="8157600" cy="3960440"/>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 name="TextBox 9"/>
            <p:cNvSpPr txBox="1"/>
            <p:nvPr/>
          </p:nvSpPr>
          <p:spPr>
            <a:xfrm>
              <a:off x="1985248" y="122869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Rule Name Details &amp; Violation Count for top critical violations</a:t>
              </a:r>
            </a:p>
          </p:txBody>
        </p:sp>
        <p:sp>
          <p:nvSpPr>
            <p:cNvPr id="11" name="TextBox 10"/>
            <p:cNvSpPr txBox="1"/>
            <p:nvPr/>
          </p:nvSpPr>
          <p:spPr>
            <a:xfrm>
              <a:off x="3650296" y="162880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RULE_NAME_DESCRIPTION_TOPCRITVIOL</a:t>
              </a:r>
            </a:p>
          </p:txBody>
        </p:sp>
        <p:sp>
          <p:nvSpPr>
            <p:cNvPr id="19" name="TextBox 18"/>
            <p:cNvSpPr txBox="1"/>
            <p:nvPr/>
          </p:nvSpPr>
          <p:spPr>
            <a:xfrm>
              <a:off x="2203132"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0" name="TextBox 19"/>
            <p:cNvSpPr txBox="1"/>
            <p:nvPr/>
          </p:nvSpPr>
          <p:spPr>
            <a:xfrm>
              <a:off x="3650296" y="1979460"/>
              <a:ext cx="6630534" cy="111569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COUNT=N </a:t>
              </a:r>
              <a:r>
                <a:rPr lang="en-US" sz="1200" dirty="0"/>
                <a:t>where N indicates the number of top N</a:t>
              </a:r>
            </a:p>
            <a:p>
              <a:r>
                <a:rPr lang="en-US" sz="1200" b="1" dirty="0"/>
                <a:t>PAR=BC-ID</a:t>
              </a:r>
              <a:r>
                <a:rPr lang="en-US" sz="1200" dirty="0"/>
                <a:t> where BC-ID indicates the ID of the business criterion</a:t>
              </a:r>
            </a:p>
            <a:p>
              <a:pPr lvl="2"/>
              <a:r>
                <a:rPr lang="en-US" sz="1000" i="1" dirty="0">
                  <a:solidFill>
                    <a:schemeClr val="bg1">
                      <a:lumMod val="50000"/>
                    </a:schemeClr>
                  </a:solidFill>
                </a:rPr>
                <a:t>PAR also supports several business criteria. Multiple business criteria are indicated as a list of BCID separated by “|”, for instance PAR=60011|60012</a:t>
              </a:r>
            </a:p>
            <a:p>
              <a:r>
                <a:rPr lang="en-US" sz="1200" b="1" dirty="0"/>
                <a:t>IDX=</a:t>
              </a:r>
              <a:r>
                <a:rPr lang="en-US" sz="1200" b="1" dirty="0" err="1"/>
                <a:t>i</a:t>
              </a:r>
              <a:r>
                <a:rPr lang="en-US" sz="1200" b="1" dirty="0"/>
                <a:t> </a:t>
              </a:r>
              <a:r>
                <a:rPr lang="en-US" sz="1200" dirty="0"/>
                <a:t>where </a:t>
              </a:r>
              <a:r>
                <a:rPr lang="en-US" sz="1200" dirty="0" err="1"/>
                <a:t>i</a:t>
              </a:r>
              <a:r>
                <a:rPr lang="en-US" sz="1200" dirty="0"/>
                <a:t> indicates the </a:t>
              </a:r>
              <a:r>
                <a:rPr lang="en-GB" sz="1200" dirty="0"/>
                <a:t>index of the specific rule wanted</a:t>
              </a:r>
            </a:p>
            <a:p>
              <a:pPr lvl="2"/>
              <a:r>
                <a:rPr lang="en-GB" sz="1000" i="1" dirty="0">
                  <a:solidFill>
                    <a:schemeClr val="bg1">
                      <a:lumMod val="50000"/>
                    </a:schemeClr>
                  </a:solidFill>
                </a:rPr>
                <a:t>for instance </a:t>
              </a:r>
              <a:r>
                <a:rPr lang="en-GB" sz="1000" i="1" dirty="0" err="1">
                  <a:solidFill>
                    <a:schemeClr val="bg1">
                      <a:lumMod val="50000"/>
                    </a:schemeClr>
                  </a:solidFill>
                </a:rPr>
                <a:t>i</a:t>
              </a:r>
              <a:r>
                <a:rPr lang="en-GB" sz="1000" i="1" dirty="0">
                  <a:solidFill>
                    <a:schemeClr val="bg1">
                      <a:lumMod val="50000"/>
                    </a:schemeClr>
                  </a:solidFill>
                </a:rPr>
                <a:t> = 0 to display only 1</a:t>
              </a:r>
              <a:r>
                <a:rPr lang="en-GB" sz="1000" i="1" baseline="30000" dirty="0">
                  <a:solidFill>
                    <a:schemeClr val="bg1">
                      <a:lumMod val="50000"/>
                    </a:schemeClr>
                  </a:solidFill>
                </a:rPr>
                <a:t>st</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 1 for 2</a:t>
              </a:r>
              <a:r>
                <a:rPr lang="en-GB" sz="1000" i="1" baseline="30000" dirty="0">
                  <a:solidFill>
                    <a:schemeClr val="bg1">
                      <a:lumMod val="50000"/>
                    </a:schemeClr>
                  </a:solidFill>
                </a:rPr>
                <a:t>nd</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=2 for 3</a:t>
              </a:r>
              <a:r>
                <a:rPr lang="en-GB" sz="1000" i="1" baseline="30000" dirty="0">
                  <a:solidFill>
                    <a:schemeClr val="bg1">
                      <a:lumMod val="50000"/>
                    </a:schemeClr>
                  </a:solidFill>
                </a:rPr>
                <a:t>rd</a:t>
              </a:r>
              <a:r>
                <a:rPr lang="en-GB" sz="1000" i="1" dirty="0">
                  <a:solidFill>
                    <a:schemeClr val="bg1">
                      <a:lumMod val="50000"/>
                    </a:schemeClr>
                  </a:solidFill>
                </a:rPr>
                <a:t> rule…</a:t>
              </a:r>
              <a:endParaRPr lang="en-US" sz="1000" i="1" dirty="0">
                <a:solidFill>
                  <a:schemeClr val="bg1">
                    <a:lumMod val="50000"/>
                  </a:schemeClr>
                </a:solidFill>
              </a:endParaRPr>
            </a:p>
          </p:txBody>
        </p:sp>
        <p:sp>
          <p:nvSpPr>
            <p:cNvPr id="21" name="TextBox 20"/>
            <p:cNvSpPr txBox="1"/>
            <p:nvPr/>
          </p:nvSpPr>
          <p:spPr>
            <a:xfrm>
              <a:off x="2619914" y="19487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22" name="Table 21" descr="TABLE;RULE_NAME_DESCRIPTION_TOPCRITVIOL;COUNT=4,PAR=60016"/>
          <p:cNvGraphicFramePr>
            <a:graphicFrameLocks noGrp="1"/>
          </p:cNvGraphicFramePr>
          <p:nvPr>
            <p:extLst>
              <p:ext uri="{D42A27DB-BD31-4B8C-83A1-F6EECF244321}">
                <p14:modId xmlns:p14="http://schemas.microsoft.com/office/powerpoint/2010/main" val="2690114011"/>
              </p:ext>
            </p:extLst>
          </p:nvPr>
        </p:nvGraphicFramePr>
        <p:xfrm>
          <a:off x="3359696" y="4005052"/>
          <a:ext cx="5472610" cy="864096"/>
        </p:xfrm>
        <a:graphic>
          <a:graphicData uri="http://schemas.openxmlformats.org/drawingml/2006/table">
            <a:tbl>
              <a:tblPr firstRow="1" bandRow="1">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Rules Descriptions</a:t>
                      </a:r>
                      <a:r>
                        <a:rPr lang="en-GB" sz="1000" kern="1200" baseline="0" dirty="0"/>
                        <a:t> for Top Critical Violations for Business Criterion</a:t>
                      </a:r>
                      <a:endParaRPr lang="fr-FR" sz="1000" kern="1200" dirty="0">
                        <a:solidFill>
                          <a:schemeClr val="dk1"/>
                        </a:solidFill>
                        <a:latin typeface="+mn-lt"/>
                        <a:ea typeface="+mn-ea"/>
                        <a:cs typeface="+mn-cs"/>
                      </a:endParaRPr>
                    </a:p>
                  </a:txBody>
                  <a:tcPr marL="68580" marR="68580" marT="0" marB="0" anchor="ct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err="1"/>
                        <a:t>Rule</a:t>
                      </a:r>
                      <a:r>
                        <a:rPr lang="fr-FR" sz="1000" kern="1200" dirty="0"/>
                        <a:t> Name</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Rule</a:t>
                      </a:r>
                      <a:r>
                        <a:rPr lang="fr-FR" sz="1000" kern="1200" dirty="0"/>
                        <a:t> Name</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955598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B8C24C0-7045-4212-A61F-9CF437E7C052}"/>
              </a:ext>
            </a:extLst>
          </p:cNvPr>
          <p:cNvGrpSpPr/>
          <p:nvPr/>
        </p:nvGrpSpPr>
        <p:grpSpPr>
          <a:xfrm>
            <a:off x="1985248" y="1228690"/>
            <a:ext cx="8295582" cy="4576574"/>
            <a:chOff x="1985248" y="1052736"/>
            <a:chExt cx="8295582" cy="4576574"/>
          </a:xfrm>
        </p:grpSpPr>
        <p:sp>
          <p:nvSpPr>
            <p:cNvPr id="12" name="Rounded Rectangle 11"/>
            <p:cNvSpPr/>
            <p:nvPr/>
          </p:nvSpPr>
          <p:spPr>
            <a:xfrm>
              <a:off x="2017182" y="1052736"/>
              <a:ext cx="8157600" cy="4576574"/>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 name="TextBox 9"/>
            <p:cNvSpPr txBox="1"/>
            <p:nvPr/>
          </p:nvSpPr>
          <p:spPr>
            <a:xfrm>
              <a:off x="1985248" y="122869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artefacts in violation to a business criteria</a:t>
              </a:r>
            </a:p>
          </p:txBody>
        </p:sp>
        <p:sp>
          <p:nvSpPr>
            <p:cNvPr id="11" name="TextBox 10"/>
            <p:cNvSpPr txBox="1"/>
            <p:nvPr/>
          </p:nvSpPr>
          <p:spPr>
            <a:xfrm>
              <a:off x="3650296" y="162880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METRIC_TOP_ARTEFACT</a:t>
              </a:r>
            </a:p>
          </p:txBody>
        </p:sp>
        <p:sp>
          <p:nvSpPr>
            <p:cNvPr id="19" name="TextBox 18"/>
            <p:cNvSpPr txBox="1"/>
            <p:nvPr/>
          </p:nvSpPr>
          <p:spPr>
            <a:xfrm>
              <a:off x="2203132"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0" name="TextBox 19"/>
            <p:cNvSpPr txBox="1"/>
            <p:nvPr/>
          </p:nvSpPr>
          <p:spPr>
            <a:xfrm>
              <a:off x="3650296" y="1979460"/>
              <a:ext cx="6630534" cy="111569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COUNT=N </a:t>
              </a:r>
              <a:r>
                <a:rPr lang="en-US" sz="1200" dirty="0"/>
                <a:t>where N indicates the number of top N</a:t>
              </a:r>
            </a:p>
            <a:p>
              <a:r>
                <a:rPr lang="en-US" sz="1200" b="1" dirty="0"/>
                <a:t>PAR=BC-ID</a:t>
              </a:r>
              <a:r>
                <a:rPr lang="en-US" sz="1200" dirty="0"/>
                <a:t> where BC-ID indicates the ID of the business criterion</a:t>
              </a:r>
            </a:p>
            <a:p>
              <a:pPr lvl="2"/>
              <a:r>
                <a:rPr lang="en-US" sz="1000" i="1" dirty="0">
                  <a:solidFill>
                    <a:schemeClr val="bg1">
                      <a:lumMod val="50000"/>
                    </a:schemeClr>
                  </a:solidFill>
                </a:rPr>
                <a:t>PAR also supports several business criteria. Multiple business criteria are indicated as a list of BCID separated by “|”, for instance PAR=60011|60012</a:t>
              </a:r>
            </a:p>
            <a:p>
              <a:r>
                <a:rPr lang="en-US" sz="1200" b="1" dirty="0"/>
                <a:t>IDX=</a:t>
              </a:r>
              <a:r>
                <a:rPr lang="en-US" sz="1200" b="1" dirty="0" err="1"/>
                <a:t>i</a:t>
              </a:r>
              <a:r>
                <a:rPr lang="en-US" sz="1200" b="1" dirty="0"/>
                <a:t> </a:t>
              </a:r>
              <a:r>
                <a:rPr lang="en-US" sz="1200" dirty="0"/>
                <a:t>where </a:t>
              </a:r>
              <a:r>
                <a:rPr lang="en-US" sz="1200" dirty="0" err="1"/>
                <a:t>i</a:t>
              </a:r>
              <a:r>
                <a:rPr lang="en-US" sz="1200" dirty="0"/>
                <a:t> indicates the </a:t>
              </a:r>
              <a:r>
                <a:rPr lang="en-GB" sz="1200" dirty="0"/>
                <a:t>index of the specific rule wanted</a:t>
              </a:r>
            </a:p>
            <a:p>
              <a:pPr lvl="2"/>
              <a:r>
                <a:rPr lang="en-GB" sz="1000" i="1" dirty="0">
                  <a:solidFill>
                    <a:schemeClr val="bg1">
                      <a:lumMod val="50000"/>
                    </a:schemeClr>
                  </a:solidFill>
                </a:rPr>
                <a:t>for instance </a:t>
              </a:r>
              <a:r>
                <a:rPr lang="en-GB" sz="1000" i="1" dirty="0" err="1">
                  <a:solidFill>
                    <a:schemeClr val="bg1">
                      <a:lumMod val="50000"/>
                    </a:schemeClr>
                  </a:solidFill>
                </a:rPr>
                <a:t>i</a:t>
              </a:r>
              <a:r>
                <a:rPr lang="en-GB" sz="1000" i="1" dirty="0">
                  <a:solidFill>
                    <a:schemeClr val="bg1">
                      <a:lumMod val="50000"/>
                    </a:schemeClr>
                  </a:solidFill>
                </a:rPr>
                <a:t> = 0 to display only 1</a:t>
              </a:r>
              <a:r>
                <a:rPr lang="en-GB" sz="1000" i="1" baseline="30000" dirty="0">
                  <a:solidFill>
                    <a:schemeClr val="bg1">
                      <a:lumMod val="50000"/>
                    </a:schemeClr>
                  </a:solidFill>
                </a:rPr>
                <a:t>st</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 1 for 2</a:t>
              </a:r>
              <a:r>
                <a:rPr lang="en-GB" sz="1000" i="1" baseline="30000" dirty="0">
                  <a:solidFill>
                    <a:schemeClr val="bg1">
                      <a:lumMod val="50000"/>
                    </a:schemeClr>
                  </a:solidFill>
                </a:rPr>
                <a:t>nd</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=2 for 3</a:t>
              </a:r>
              <a:r>
                <a:rPr lang="en-GB" sz="1000" i="1" baseline="30000" dirty="0">
                  <a:solidFill>
                    <a:schemeClr val="bg1">
                      <a:lumMod val="50000"/>
                    </a:schemeClr>
                  </a:solidFill>
                </a:rPr>
                <a:t>rd</a:t>
              </a:r>
              <a:r>
                <a:rPr lang="en-GB" sz="1000" i="1" dirty="0">
                  <a:solidFill>
                    <a:schemeClr val="bg1">
                      <a:lumMod val="50000"/>
                    </a:schemeClr>
                  </a:solidFill>
                </a:rPr>
                <a:t> rule…</a:t>
              </a:r>
              <a:endParaRPr lang="en-US" sz="1000" i="1" dirty="0">
                <a:solidFill>
                  <a:schemeClr val="bg1">
                    <a:lumMod val="50000"/>
                  </a:schemeClr>
                </a:solidFill>
              </a:endParaRPr>
            </a:p>
          </p:txBody>
        </p:sp>
        <p:sp>
          <p:nvSpPr>
            <p:cNvPr id="21" name="TextBox 20"/>
            <p:cNvSpPr txBox="1"/>
            <p:nvPr/>
          </p:nvSpPr>
          <p:spPr>
            <a:xfrm>
              <a:off x="2619914" y="19487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3" name="TextBox 12">
              <a:extLst>
                <a:ext uri="{FF2B5EF4-FFF2-40B4-BE49-F238E27FC236}">
                  <a16:creationId xmlns:a16="http://schemas.microsoft.com/office/drawing/2014/main" id="{AE07C435-459B-4F6E-BA9A-4971FE55BC8E}"/>
                </a:ext>
              </a:extLst>
            </p:cNvPr>
            <p:cNvSpPr txBox="1"/>
            <p:nvPr/>
          </p:nvSpPr>
          <p:spPr>
            <a:xfrm>
              <a:off x="3071664" y="341259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4" name="TextBox 13">
              <a:extLst>
                <a:ext uri="{FF2B5EF4-FFF2-40B4-BE49-F238E27FC236}">
                  <a16:creationId xmlns:a16="http://schemas.microsoft.com/office/drawing/2014/main" id="{BCD3FF01-D6F7-42FE-A210-1174B3132B11}"/>
                </a:ext>
              </a:extLst>
            </p:cNvPr>
            <p:cNvSpPr txBox="1"/>
            <p:nvPr/>
          </p:nvSpPr>
          <p:spPr>
            <a:xfrm>
              <a:off x="2514067" y="337847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 – [15]</a:t>
            </a:r>
          </a:p>
        </p:txBody>
      </p:sp>
      <p:graphicFrame>
        <p:nvGraphicFramePr>
          <p:cNvPr id="22" name="Table 21" descr="TABLE;METRIC_TOP_ARTEFACT;COUNT=4,PAR=60016,IDX=0"/>
          <p:cNvGraphicFramePr>
            <a:graphicFrameLocks noGrp="1"/>
          </p:cNvGraphicFramePr>
          <p:nvPr>
            <p:extLst>
              <p:ext uri="{D42A27DB-BD31-4B8C-83A1-F6EECF244321}">
                <p14:modId xmlns:p14="http://schemas.microsoft.com/office/powerpoint/2010/main" val="2222306430"/>
              </p:ext>
            </p:extLst>
          </p:nvPr>
        </p:nvGraphicFramePr>
        <p:xfrm>
          <a:off x="3359696" y="4109010"/>
          <a:ext cx="5472610" cy="864096"/>
        </p:xfrm>
        <a:graphic>
          <a:graphicData uri="http://schemas.openxmlformats.org/drawingml/2006/table">
            <a:tbl>
              <a:tblPr firstRow="1" bandRow="1">
                <a:tableStyleId>{9DCAF9ED-07DC-4A11-8D7F-57B35C25682E}</a:tableStyleId>
              </a:tblPr>
              <a:tblGrid>
                <a:gridCol w="4392488">
                  <a:extLst>
                    <a:ext uri="{9D8B030D-6E8A-4147-A177-3AD203B41FA5}">
                      <a16:colId xmlns:a16="http://schemas.microsoft.com/office/drawing/2014/main" val="20000"/>
                    </a:ext>
                  </a:extLst>
                </a:gridCol>
                <a:gridCol w="1080122">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Artefacts violating rules </a:t>
                      </a:r>
                      <a:r>
                        <a:rPr lang="en-GB" sz="1000" kern="1200" baseline="0" dirty="0"/>
                        <a:t>for Business Criterion</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 of #</a:t>
                      </a:r>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a:t>C:\SRC\MODULE\Artefact1.cs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fr-FR" sz="1000" kern="1200" dirty="0"/>
                        <a:t>C:\SRC\MODULE\Artefact2.cs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fr-FR" sz="1000" kern="1200" dirty="0"/>
                        <a:t>C:\SRC\MODULE\Artefact3.cs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420570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[16]</a:t>
            </a:r>
          </a:p>
        </p:txBody>
      </p:sp>
      <p:grpSp>
        <p:nvGrpSpPr>
          <p:cNvPr id="2" name="Group 1">
            <a:extLst>
              <a:ext uri="{FF2B5EF4-FFF2-40B4-BE49-F238E27FC236}">
                <a16:creationId xmlns:a16="http://schemas.microsoft.com/office/drawing/2014/main" id="{C72F544A-36FE-46C0-A515-C77D56CAE0BB}"/>
              </a:ext>
            </a:extLst>
          </p:cNvPr>
          <p:cNvGrpSpPr/>
          <p:nvPr/>
        </p:nvGrpSpPr>
        <p:grpSpPr>
          <a:xfrm>
            <a:off x="1943563" y="1340768"/>
            <a:ext cx="8342549" cy="4536504"/>
            <a:chOff x="1943563" y="1340768"/>
            <a:chExt cx="8342549" cy="4536504"/>
          </a:xfrm>
        </p:grpSpPr>
        <p:sp>
          <p:nvSpPr>
            <p:cNvPr id="12" name="Rounded Rectangle 11"/>
            <p:cNvSpPr/>
            <p:nvPr/>
          </p:nvSpPr>
          <p:spPr>
            <a:xfrm>
              <a:off x="2017182" y="1340768"/>
              <a:ext cx="8157600" cy="4536504"/>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3563" y="13882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Rule Name Details &amp; Violation Count</a:t>
              </a:r>
            </a:p>
          </p:txBody>
        </p:sp>
        <p:sp>
          <p:nvSpPr>
            <p:cNvPr id="14" name="TextBox 13"/>
            <p:cNvSpPr txBox="1"/>
            <p:nvPr/>
          </p:nvSpPr>
          <p:spPr>
            <a:xfrm>
              <a:off x="3655578" y="180011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RULE_NAME_DESCRIPTION</a:t>
              </a:r>
            </a:p>
          </p:txBody>
        </p:sp>
        <p:sp>
          <p:nvSpPr>
            <p:cNvPr id="15" name="TextBox 14"/>
            <p:cNvSpPr txBox="1"/>
            <p:nvPr/>
          </p:nvSpPr>
          <p:spPr>
            <a:xfrm>
              <a:off x="2208414" y="17864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5578" y="2137124"/>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RULID=N (by default RULID=4670)</a:t>
              </a:r>
            </a:p>
            <a:p>
              <a:r>
                <a:rPr lang="en-US" sz="1200" dirty="0"/>
                <a:t>where N indicates the rule Id</a:t>
              </a:r>
            </a:p>
          </p:txBody>
        </p:sp>
        <p:sp>
          <p:nvSpPr>
            <p:cNvPr id="17" name="TextBox 16"/>
            <p:cNvSpPr txBox="1"/>
            <p:nvPr/>
          </p:nvSpPr>
          <p:spPr>
            <a:xfrm>
              <a:off x="2625196" y="210643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_NAME_DESCRIPTION;RULID=4670"/>
          <p:cNvGraphicFramePr>
            <a:graphicFrameLocks noGrp="1"/>
          </p:cNvGraphicFramePr>
          <p:nvPr>
            <p:extLst>
              <p:ext uri="{D42A27DB-BD31-4B8C-83A1-F6EECF244321}">
                <p14:modId xmlns:p14="http://schemas.microsoft.com/office/powerpoint/2010/main" val="1076136605"/>
              </p:ext>
            </p:extLst>
          </p:nvPr>
        </p:nvGraphicFramePr>
        <p:xfrm>
          <a:off x="3431721" y="2996952"/>
          <a:ext cx="5472610" cy="648072"/>
        </p:xfrm>
        <a:graphic>
          <a:graphicData uri="http://schemas.openxmlformats.org/drawingml/2006/table">
            <a:tbl>
              <a:tblPr firstRow="1" bandRow="1">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 name</a:t>
                      </a:r>
                      <a:endParaRPr lang="fr-FR" sz="1000" kern="1200" dirty="0">
                        <a:solidFill>
                          <a:schemeClr val="dk1"/>
                        </a:solidFill>
                        <a:latin typeface="+mn-lt"/>
                        <a:ea typeface="+mn-ea"/>
                        <a:cs typeface="+mn-cs"/>
                      </a:endParaRPr>
                    </a:p>
                  </a:txBody>
                  <a:tcPr marL="68580" marR="68580" marT="0" marB="0" anchor="ct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8F33D66-9DD2-4F19-A526-67FE7F75F555}"/>
              </a:ext>
            </a:extLst>
          </p:cNvPr>
          <p:cNvGrpSpPr/>
          <p:nvPr/>
        </p:nvGrpSpPr>
        <p:grpSpPr>
          <a:xfrm>
            <a:off x="1949623" y="1245722"/>
            <a:ext cx="8394849" cy="4968552"/>
            <a:chOff x="1949623" y="1412776"/>
            <a:chExt cx="8394849" cy="4968552"/>
          </a:xfrm>
        </p:grpSpPr>
        <p:sp>
          <p:nvSpPr>
            <p:cNvPr id="12" name="Rounded Rectangle 11"/>
            <p:cNvSpPr/>
            <p:nvPr/>
          </p:nvSpPr>
          <p:spPr>
            <a:xfrm>
              <a:off x="2017182" y="1412776"/>
              <a:ext cx="8157600" cy="4968552"/>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9623" y="146846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by Technical Criteria</a:t>
              </a:r>
            </a:p>
          </p:txBody>
        </p:sp>
        <p:sp>
          <p:nvSpPr>
            <p:cNvPr id="14" name="TextBox 13"/>
            <p:cNvSpPr txBox="1"/>
            <p:nvPr/>
          </p:nvSpPr>
          <p:spPr>
            <a:xfrm>
              <a:off x="3641912" y="185847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TECHNICAL_CRITERIA_RULES</a:t>
              </a:r>
            </a:p>
          </p:txBody>
        </p:sp>
        <p:sp>
          <p:nvSpPr>
            <p:cNvPr id="15" name="TextBox 14"/>
            <p:cNvSpPr txBox="1"/>
            <p:nvPr/>
          </p:nvSpPr>
          <p:spPr>
            <a:xfrm>
              <a:off x="2194748" y="18448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12" y="2195484"/>
              <a:ext cx="6630534" cy="116955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CNT=N</a:t>
              </a:r>
              <a:r>
                <a:rPr lang="en-US" sz="1200" dirty="0"/>
                <a:t> (by default CNT=1)</a:t>
              </a:r>
            </a:p>
            <a:p>
              <a:r>
                <a:rPr lang="en-US" sz="1100" dirty="0"/>
                <a:t>where N indicates the shown rule number ; if this item missed, no limitation will be applied</a:t>
              </a:r>
            </a:p>
            <a:p>
              <a:r>
                <a:rPr lang="en-US" sz="1200" b="1" dirty="0"/>
                <a:t>TCID=N</a:t>
              </a:r>
              <a:r>
                <a:rPr lang="en-US" sz="1200" dirty="0"/>
                <a:t> (by default TCID=61001)</a:t>
              </a:r>
            </a:p>
            <a:p>
              <a:r>
                <a:rPr lang="en-US" sz="1100" dirty="0"/>
                <a:t>where N indicates the technical criterion Id</a:t>
              </a:r>
            </a:p>
            <a:p>
              <a:r>
                <a:rPr lang="en-US" sz="1200" b="1" dirty="0"/>
                <a:t>BZID=N</a:t>
              </a:r>
              <a:r>
                <a:rPr lang="en-US" sz="1200" dirty="0"/>
                <a:t> (by default BZID=60016)</a:t>
              </a:r>
            </a:p>
            <a:p>
              <a:r>
                <a:rPr lang="en-US" sz="1100" dirty="0"/>
                <a:t>where N indicates the business criterion Id</a:t>
              </a:r>
            </a:p>
          </p:txBody>
        </p:sp>
        <p:sp>
          <p:nvSpPr>
            <p:cNvPr id="17" name="TextBox 16"/>
            <p:cNvSpPr txBox="1"/>
            <p:nvPr/>
          </p:nvSpPr>
          <p:spPr>
            <a:xfrm>
              <a:off x="2611530" y="216479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 name="TextBox 10"/>
            <p:cNvSpPr txBox="1"/>
            <p:nvPr/>
          </p:nvSpPr>
          <p:spPr>
            <a:xfrm>
              <a:off x="2593083" y="3933056"/>
              <a:ext cx="120007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Behavior :</a:t>
              </a:r>
            </a:p>
          </p:txBody>
        </p:sp>
        <p:sp>
          <p:nvSpPr>
            <p:cNvPr id="10" name="TextBox 9"/>
            <p:cNvSpPr txBox="1"/>
            <p:nvPr/>
          </p:nvSpPr>
          <p:spPr>
            <a:xfrm>
              <a:off x="3713938" y="3967176"/>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dirty="0"/>
                <a:t>If no new violation appeared on rule, rule description is not loaded</a:t>
              </a:r>
            </a:p>
          </p:txBody>
        </p:sp>
      </p:grpSp>
      <p:sp>
        <p:nvSpPr>
          <p:cNvPr id="24" name="Title 1"/>
          <p:cNvSpPr>
            <a:spLocks noGrp="1"/>
          </p:cNvSpPr>
          <p:nvPr>
            <p:ph type="title"/>
          </p:nvPr>
        </p:nvSpPr>
        <p:spPr/>
        <p:txBody>
          <a:bodyPr>
            <a:normAutofit/>
          </a:bodyPr>
          <a:lstStyle/>
          <a:p>
            <a:r>
              <a:rPr lang="fr-FR" dirty="0"/>
              <a:t>PowerPoint Templates – Tables – [17]</a:t>
            </a:r>
          </a:p>
        </p:txBody>
      </p:sp>
      <p:graphicFrame>
        <p:nvGraphicFramePr>
          <p:cNvPr id="18" name="Table 17" descr="TABLE;TECHNICAL_CRITERIA_RULES;CNT=5,TCID=61001,BZID=60016"/>
          <p:cNvGraphicFramePr>
            <a:graphicFrameLocks noGrp="1"/>
          </p:cNvGraphicFramePr>
          <p:nvPr>
            <p:extLst>
              <p:ext uri="{D42A27DB-BD31-4B8C-83A1-F6EECF244321}">
                <p14:modId xmlns:p14="http://schemas.microsoft.com/office/powerpoint/2010/main" val="4262074696"/>
              </p:ext>
            </p:extLst>
          </p:nvPr>
        </p:nvGraphicFramePr>
        <p:xfrm>
          <a:off x="2279575" y="4702106"/>
          <a:ext cx="7560840" cy="647700"/>
        </p:xfrm>
        <a:graphic>
          <a:graphicData uri="http://schemas.openxmlformats.org/drawingml/2006/table">
            <a:tbl>
              <a:tblPr firstRow="1" bandRow="1">
                <a:tableStyleId>{9DCAF9ED-07DC-4A11-8D7F-57B35C25682E}</a:tableStyleId>
              </a:tblPr>
              <a:tblGrid>
                <a:gridCol w="3168353">
                  <a:extLst>
                    <a:ext uri="{9D8B030D-6E8A-4147-A177-3AD203B41FA5}">
                      <a16:colId xmlns:a16="http://schemas.microsoft.com/office/drawing/2014/main" val="20000"/>
                    </a:ext>
                  </a:extLst>
                </a:gridCol>
                <a:gridCol w="3384376">
                  <a:extLst>
                    <a:ext uri="{9D8B030D-6E8A-4147-A177-3AD203B41FA5}">
                      <a16:colId xmlns:a16="http://schemas.microsoft.com/office/drawing/2014/main" val="20001"/>
                    </a:ext>
                  </a:extLst>
                </a:gridCol>
                <a:gridCol w="100811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 Violations</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2</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3</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a:t>
            </a:r>
          </a:p>
        </p:txBody>
      </p:sp>
      <p:pic>
        <p:nvPicPr>
          <p:cNvPr id="2050" name="Picture 2"/>
          <p:cNvPicPr>
            <a:picLocks noChangeAspect="1" noChangeArrowheads="1"/>
          </p:cNvPicPr>
          <p:nvPr/>
        </p:nvPicPr>
        <p:blipFill>
          <a:blip r:embed="rId2" cstate="print"/>
          <a:srcRect/>
          <a:stretch>
            <a:fillRect/>
          </a:stretch>
        </p:blipFill>
        <p:spPr bwMode="auto">
          <a:xfrm>
            <a:off x="3182042" y="1266649"/>
            <a:ext cx="5827916" cy="4752527"/>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6C48606-C499-4224-B8FF-218BA6899E8A}"/>
              </a:ext>
            </a:extLst>
          </p:cNvPr>
          <p:cNvGrpSpPr/>
          <p:nvPr/>
        </p:nvGrpSpPr>
        <p:grpSpPr>
          <a:xfrm>
            <a:off x="1920294" y="1124744"/>
            <a:ext cx="8352170" cy="5184576"/>
            <a:chOff x="1920294" y="1268760"/>
            <a:chExt cx="8352170" cy="5184576"/>
          </a:xfrm>
        </p:grpSpPr>
        <p:sp>
          <p:nvSpPr>
            <p:cNvPr id="12" name="Rounded Rectangle 11"/>
            <p:cNvSpPr/>
            <p:nvPr/>
          </p:nvSpPr>
          <p:spPr>
            <a:xfrm>
              <a:off x="2017182" y="1268760"/>
              <a:ext cx="8157600" cy="5184576"/>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20294" y="136097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a:t>
              </a:r>
              <a:r>
                <a:rPr lang="en-US" sz="1600" dirty="0"/>
                <a:t>Riskiest</a:t>
              </a:r>
              <a:r>
                <a:rPr lang="fr-FR" sz="1600" dirty="0"/>
                <a:t> Transactions</a:t>
              </a:r>
            </a:p>
          </p:txBody>
        </p:sp>
        <p:sp>
          <p:nvSpPr>
            <p:cNvPr id="14" name="TextBox 13"/>
            <p:cNvSpPr txBox="1"/>
            <p:nvPr/>
          </p:nvSpPr>
          <p:spPr>
            <a:xfrm>
              <a:off x="3641930" y="1786464"/>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TOP_RISKIEST_TRANSACTIONS</a:t>
              </a:r>
            </a:p>
          </p:txBody>
        </p:sp>
        <p:sp>
          <p:nvSpPr>
            <p:cNvPr id="15" name="TextBox 14"/>
            <p:cNvSpPr txBox="1"/>
            <p:nvPr/>
          </p:nvSpPr>
          <p:spPr>
            <a:xfrm>
              <a:off x="2194766" y="17728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2166536"/>
              <a:ext cx="6630534" cy="80021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SRC=PERF|ROB|SEC (by default SRC=PERF)</a:t>
              </a:r>
            </a:p>
            <a:p>
              <a:r>
                <a:rPr lang="en-US" sz="1100" dirty="0"/>
                <a:t>Indicates the transaction type where top riskiest transactions will be searched</a:t>
              </a:r>
              <a:endParaRPr lang="en-US" sz="1200" dirty="0"/>
            </a:p>
            <a:p>
              <a:r>
                <a:rPr lang="en-US" sz="1200" dirty="0"/>
                <a:t>COUNT=N (by default COUNT=10)</a:t>
              </a:r>
            </a:p>
            <a:p>
              <a:r>
                <a:rPr lang="en-US" sz="1100" dirty="0"/>
                <a:t>where N indicates the top N number (default value = 10)</a:t>
              </a:r>
            </a:p>
          </p:txBody>
        </p:sp>
        <p:sp>
          <p:nvSpPr>
            <p:cNvPr id="17" name="TextBox 16"/>
            <p:cNvSpPr txBox="1"/>
            <p:nvPr/>
          </p:nvSpPr>
          <p:spPr>
            <a:xfrm>
              <a:off x="2611548" y="213584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A8AE1388-9792-463E-97E4-BA7030AA2A20}"/>
                </a:ext>
              </a:extLst>
            </p:cNvPr>
            <p:cNvSpPr txBox="1"/>
            <p:nvPr/>
          </p:nvSpPr>
          <p:spPr>
            <a:xfrm>
              <a:off x="3071664" y="324709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B7607569-0377-4986-8297-82F6A6ABA6AC}"/>
                </a:ext>
              </a:extLst>
            </p:cNvPr>
            <p:cNvSpPr txBox="1"/>
            <p:nvPr/>
          </p:nvSpPr>
          <p:spPr>
            <a:xfrm>
              <a:off x="2514067" y="321297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 – [18]</a:t>
            </a:r>
          </a:p>
        </p:txBody>
      </p:sp>
      <p:graphicFrame>
        <p:nvGraphicFramePr>
          <p:cNvPr id="18" name="Table 17" descr="TABLE;TOP_RISKIEST_TRANSACTIONS;COUNT=10,SRC=PERF"/>
          <p:cNvGraphicFramePr>
            <a:graphicFrameLocks noGrp="1"/>
          </p:cNvGraphicFramePr>
          <p:nvPr>
            <p:extLst>
              <p:ext uri="{D42A27DB-BD31-4B8C-83A1-F6EECF244321}">
                <p14:modId xmlns:p14="http://schemas.microsoft.com/office/powerpoint/2010/main" val="2583543688"/>
              </p:ext>
            </p:extLst>
          </p:nvPr>
        </p:nvGraphicFramePr>
        <p:xfrm>
          <a:off x="2711625" y="3573016"/>
          <a:ext cx="6768753" cy="1866518"/>
        </p:xfrm>
        <a:graphic>
          <a:graphicData uri="http://schemas.openxmlformats.org/drawingml/2006/table">
            <a:tbl>
              <a:tblPr firstRow="1" bandRow="1">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47268">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TRI</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TRI 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Artefact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6</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Artefact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7</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Artefact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8</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Artefact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9</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Artefact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10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F0197AF-564C-4F05-9B91-0134DE344002}"/>
              </a:ext>
            </a:extLst>
          </p:cNvPr>
          <p:cNvGrpSpPr/>
          <p:nvPr/>
        </p:nvGrpSpPr>
        <p:grpSpPr>
          <a:xfrm>
            <a:off x="1892240" y="1290246"/>
            <a:ext cx="8349160" cy="4608512"/>
            <a:chOff x="1892240" y="980728"/>
            <a:chExt cx="8349160" cy="4608512"/>
          </a:xfrm>
        </p:grpSpPr>
        <p:sp>
          <p:nvSpPr>
            <p:cNvPr id="12" name="Rounded Rectangle 11"/>
            <p:cNvSpPr/>
            <p:nvPr/>
          </p:nvSpPr>
          <p:spPr>
            <a:xfrm>
              <a:off x="2003534" y="980728"/>
              <a:ext cx="8224218" cy="4608512"/>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9224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Top Riskiest Components</a:t>
              </a:r>
            </a:p>
          </p:txBody>
        </p:sp>
        <p:sp>
          <p:nvSpPr>
            <p:cNvPr id="14" name="TextBox 13"/>
            <p:cNvSpPr txBox="1"/>
            <p:nvPr/>
          </p:nvSpPr>
          <p:spPr>
            <a:xfrm>
              <a:off x="3610866" y="14574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TOP_RISKIEST_COMPONENTS</a:t>
              </a:r>
            </a:p>
          </p:txBody>
        </p:sp>
        <p:sp>
          <p:nvSpPr>
            <p:cNvPr id="15" name="TextBox 14"/>
            <p:cNvSpPr txBox="1"/>
            <p:nvPr/>
          </p:nvSpPr>
          <p:spPr>
            <a:xfrm>
              <a:off x="2163702" y="14574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10866" y="1835444"/>
              <a:ext cx="6630534" cy="127727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dirty="0"/>
                <a:t>SRC=PERF|ROB|SEC</a:t>
              </a:r>
            </a:p>
            <a:p>
              <a:r>
                <a:rPr lang="en-US" sz="1100" dirty="0"/>
                <a:t>(by default SRC=PERF) indicates the searched business criterion type</a:t>
              </a:r>
            </a:p>
            <a:p>
              <a:r>
                <a:rPr lang="en-US" sz="1100" dirty="0"/>
                <a:t>MOD=N (by default MOD is null)</a:t>
              </a:r>
            </a:p>
            <a:p>
              <a:r>
                <a:rPr lang="en-US" sz="1100" dirty="0"/>
                <a:t>where N indicates that the searched result will be applied on the module identified by this id and on the entire snapshot if this value isn’t indicated</a:t>
              </a:r>
            </a:p>
            <a:p>
              <a:r>
                <a:rPr lang="en-US" sz="1100" dirty="0"/>
                <a:t>COUNT=N (by default COUNT=5)</a:t>
              </a:r>
            </a:p>
            <a:p>
              <a:r>
                <a:rPr lang="en-US" sz="1100" dirty="0"/>
                <a:t>where N indicates the top N number (default value = 10)</a:t>
              </a:r>
            </a:p>
          </p:txBody>
        </p:sp>
        <p:sp>
          <p:nvSpPr>
            <p:cNvPr id="17" name="TextBox 16"/>
            <p:cNvSpPr txBox="1"/>
            <p:nvPr/>
          </p:nvSpPr>
          <p:spPr>
            <a:xfrm>
              <a:off x="2580484"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8ADD936D-EE52-413E-BB40-BE781A3C9B91}"/>
                </a:ext>
              </a:extLst>
            </p:cNvPr>
            <p:cNvSpPr txBox="1"/>
            <p:nvPr/>
          </p:nvSpPr>
          <p:spPr>
            <a:xfrm>
              <a:off x="3071664" y="3628622"/>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E313140F-3694-463B-9B7B-E89FCB2603D4}"/>
                </a:ext>
              </a:extLst>
            </p:cNvPr>
            <p:cNvSpPr txBox="1"/>
            <p:nvPr/>
          </p:nvSpPr>
          <p:spPr>
            <a:xfrm>
              <a:off x="2514067" y="3594502"/>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Autofit/>
          </a:bodyPr>
          <a:lstStyle/>
          <a:p>
            <a:pPr algn="l"/>
            <a:r>
              <a:rPr lang="fr-FR" dirty="0"/>
              <a:t>PowerPoint Templates – Tables [19]</a:t>
            </a:r>
          </a:p>
        </p:txBody>
      </p:sp>
      <p:graphicFrame>
        <p:nvGraphicFramePr>
          <p:cNvPr id="18" name="Table 17" descr="TABLE;TOP_RISKIEST_COMPONENTS;COUNT=5,SRC=PERF"/>
          <p:cNvGraphicFramePr>
            <a:graphicFrameLocks noGrp="1"/>
          </p:cNvGraphicFramePr>
          <p:nvPr>
            <p:extLst>
              <p:ext uri="{D42A27DB-BD31-4B8C-83A1-F6EECF244321}">
                <p14:modId xmlns:p14="http://schemas.microsoft.com/office/powerpoint/2010/main" val="3933852896"/>
              </p:ext>
            </p:extLst>
          </p:nvPr>
        </p:nvGraphicFramePr>
        <p:xfrm>
          <a:off x="2711625" y="4458598"/>
          <a:ext cx="6768753" cy="1025649"/>
        </p:xfrm>
        <a:graphic>
          <a:graphicData uri="http://schemas.openxmlformats.org/drawingml/2006/table">
            <a:tbl>
              <a:tblPr firstRow="1" bandRow="1">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PRI</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PRI 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C436E4F-5AC0-4ECD-AB86-4A30F940F853}"/>
              </a:ext>
            </a:extLst>
          </p:cNvPr>
          <p:cNvGrpSpPr/>
          <p:nvPr/>
        </p:nvGrpSpPr>
        <p:grpSpPr>
          <a:xfrm>
            <a:off x="1964248" y="1196752"/>
            <a:ext cx="8399984" cy="4729263"/>
            <a:chOff x="1964248" y="1196752"/>
            <a:chExt cx="8399984" cy="4729263"/>
          </a:xfrm>
        </p:grpSpPr>
        <p:sp>
          <p:nvSpPr>
            <p:cNvPr id="12" name="Rounded Rectangle 11"/>
            <p:cNvSpPr/>
            <p:nvPr/>
          </p:nvSpPr>
          <p:spPr>
            <a:xfrm>
              <a:off x="2017182" y="1196752"/>
              <a:ext cx="8157600" cy="4729263"/>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64248" y="123769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Action Plans</a:t>
              </a:r>
            </a:p>
          </p:txBody>
        </p:sp>
        <p:sp>
          <p:nvSpPr>
            <p:cNvPr id="14" name="TextBox 13"/>
            <p:cNvSpPr txBox="1"/>
            <p:nvPr/>
          </p:nvSpPr>
          <p:spPr>
            <a:xfrm>
              <a:off x="3713938" y="165609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ACTION_PLANS</a:t>
              </a:r>
            </a:p>
          </p:txBody>
        </p:sp>
        <p:sp>
          <p:nvSpPr>
            <p:cNvPr id="15" name="TextBox 14"/>
            <p:cNvSpPr txBox="1"/>
            <p:nvPr/>
          </p:nvSpPr>
          <p:spPr>
            <a:xfrm>
              <a:off x="2193356"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33698" y="2043057"/>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dirty="0"/>
                <a:t>none</a:t>
              </a:r>
            </a:p>
          </p:txBody>
        </p:sp>
        <p:sp>
          <p:nvSpPr>
            <p:cNvPr id="17" name="TextBox 16"/>
            <p:cNvSpPr txBox="1"/>
            <p:nvPr/>
          </p:nvSpPr>
          <p:spPr>
            <a:xfrm>
              <a:off x="2607780" y="202601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20E43597-F58A-43A8-B6C0-CCFD4CC59B74}"/>
                </a:ext>
              </a:extLst>
            </p:cNvPr>
            <p:cNvSpPr txBox="1"/>
            <p:nvPr/>
          </p:nvSpPr>
          <p:spPr>
            <a:xfrm>
              <a:off x="3071664" y="281504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E5A1225B-ED8E-433B-90C6-DD7ABE6D71FB}"/>
                </a:ext>
              </a:extLst>
            </p:cNvPr>
            <p:cNvSpPr txBox="1"/>
            <p:nvPr/>
          </p:nvSpPr>
          <p:spPr>
            <a:xfrm>
              <a:off x="2514067" y="278092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 [20]</a:t>
            </a:r>
          </a:p>
        </p:txBody>
      </p:sp>
      <p:graphicFrame>
        <p:nvGraphicFramePr>
          <p:cNvPr id="18" name="Table 17" descr="TABLE;ACTION_PLANS"/>
          <p:cNvGraphicFramePr>
            <a:graphicFrameLocks noGrp="1"/>
          </p:cNvGraphicFramePr>
          <p:nvPr>
            <p:extLst>
              <p:ext uri="{D42A27DB-BD31-4B8C-83A1-F6EECF244321}">
                <p14:modId xmlns:p14="http://schemas.microsoft.com/office/powerpoint/2010/main" val="276043103"/>
              </p:ext>
            </p:extLst>
          </p:nvPr>
        </p:nvGraphicFramePr>
        <p:xfrm>
          <a:off x="2783651" y="3486120"/>
          <a:ext cx="6768753" cy="1956435"/>
        </p:xfrm>
        <a:graphic>
          <a:graphicData uri="http://schemas.openxmlformats.org/drawingml/2006/table">
            <a:tbl>
              <a:tblPr firstRow="1" bandRow="1">
                <a:tableStyleId>{9DCAF9ED-07DC-4A11-8D7F-57B35C25682E}</a:tableStyleId>
              </a:tblPr>
              <a:tblGrid>
                <a:gridCol w="4608512">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108012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Still</a:t>
                      </a:r>
                      <a:r>
                        <a:rPr lang="fr-FR" sz="1000" kern="1200" dirty="0"/>
                        <a:t> Violation </a:t>
                      </a:r>
                      <a:r>
                        <a:rPr lang="fr-FR" sz="1000" kern="1200" baseline="0" dirty="0"/>
                        <a:t>(#)</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New Violation</a:t>
                      </a:r>
                      <a:r>
                        <a:rPr lang="fr-FR" sz="1000" kern="1200" baseline="0" dirty="0"/>
                        <a:t> (#)</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6</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6</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19990AE-15F5-4135-B784-B821F98C7B26}"/>
              </a:ext>
            </a:extLst>
          </p:cNvPr>
          <p:cNvGrpSpPr/>
          <p:nvPr/>
        </p:nvGrpSpPr>
        <p:grpSpPr>
          <a:xfrm>
            <a:off x="410925" y="3786161"/>
            <a:ext cx="11300429" cy="2680114"/>
            <a:chOff x="1964248" y="3600312"/>
            <a:chExt cx="11300429" cy="2680114"/>
          </a:xfrm>
        </p:grpSpPr>
        <p:sp>
          <p:nvSpPr>
            <p:cNvPr id="27" name="Rounded Rectangle 26"/>
            <p:cNvSpPr/>
            <p:nvPr/>
          </p:nvSpPr>
          <p:spPr>
            <a:xfrm>
              <a:off x="2052095" y="3616129"/>
              <a:ext cx="11212582" cy="2664297"/>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9" name="TextBox 18"/>
            <p:cNvSpPr txBox="1"/>
            <p:nvPr/>
          </p:nvSpPr>
          <p:spPr>
            <a:xfrm>
              <a:off x="1964248" y="36003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CAST Distribution</a:t>
              </a:r>
            </a:p>
          </p:txBody>
        </p:sp>
        <p:sp>
          <p:nvSpPr>
            <p:cNvPr id="20" name="TextBox 19"/>
            <p:cNvSpPr txBox="1"/>
            <p:nvPr/>
          </p:nvSpPr>
          <p:spPr>
            <a:xfrm>
              <a:off x="3650296" y="3960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CAST_DISTRIBUTION</a:t>
              </a:r>
            </a:p>
          </p:txBody>
        </p:sp>
        <p:sp>
          <p:nvSpPr>
            <p:cNvPr id="21" name="TextBox 20"/>
            <p:cNvSpPr txBox="1"/>
            <p:nvPr/>
          </p:nvSpPr>
          <p:spPr>
            <a:xfrm>
              <a:off x="2203132" y="3933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2" name="TextBox 21"/>
            <p:cNvSpPr txBox="1"/>
            <p:nvPr/>
          </p:nvSpPr>
          <p:spPr>
            <a:xfrm>
              <a:off x="3650296" y="4265425"/>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PAR = distribution id</a:t>
              </a:r>
            </a:p>
          </p:txBody>
        </p:sp>
        <p:sp>
          <p:nvSpPr>
            <p:cNvPr id="23" name="TextBox 22"/>
            <p:cNvSpPr txBox="1"/>
            <p:nvPr/>
          </p:nvSpPr>
          <p:spPr>
            <a:xfrm>
              <a:off x="2619914" y="422108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8" name="TextBox 27"/>
            <p:cNvSpPr txBox="1"/>
            <p:nvPr/>
          </p:nvSpPr>
          <p:spPr>
            <a:xfrm>
              <a:off x="2465557" y="5264545"/>
              <a:ext cx="3096344" cy="43088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PAR = 65501 by default, </a:t>
              </a:r>
              <a:r>
                <a:rPr lang="en-GB" sz="1050" dirty="0" err="1"/>
                <a:t>Cyclomatic</a:t>
              </a:r>
              <a:r>
                <a:rPr lang="en-GB" sz="1050" dirty="0"/>
                <a:t> Complexity Distribution</a:t>
              </a:r>
            </a:p>
          </p:txBody>
        </p:sp>
        <p:sp>
          <p:nvSpPr>
            <p:cNvPr id="26" name="TextBox 25">
              <a:extLst>
                <a:ext uri="{FF2B5EF4-FFF2-40B4-BE49-F238E27FC236}">
                  <a16:creationId xmlns:a16="http://schemas.microsoft.com/office/drawing/2014/main" id="{8187FE0A-3B89-4119-B0B9-E20DF1DF4C13}"/>
                </a:ext>
              </a:extLst>
            </p:cNvPr>
            <p:cNvSpPr txBox="1"/>
            <p:nvPr/>
          </p:nvSpPr>
          <p:spPr>
            <a:xfrm>
              <a:off x="3071664" y="4615247"/>
              <a:ext cx="1972206"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 It is empty on an analytics database.</a:t>
              </a:r>
            </a:p>
          </p:txBody>
        </p:sp>
        <p:sp>
          <p:nvSpPr>
            <p:cNvPr id="29" name="TextBox 28">
              <a:extLst>
                <a:ext uri="{FF2B5EF4-FFF2-40B4-BE49-F238E27FC236}">
                  <a16:creationId xmlns:a16="http://schemas.microsoft.com/office/drawing/2014/main" id="{D1C77085-829E-4B50-A13C-F5BE78D7110F}"/>
                </a:ext>
              </a:extLst>
            </p:cNvPr>
            <p:cNvSpPr txBox="1"/>
            <p:nvPr/>
          </p:nvSpPr>
          <p:spPr>
            <a:xfrm>
              <a:off x="2625570" y="4581128"/>
              <a:ext cx="530915" cy="2308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900" dirty="0"/>
                <a:t>Note :</a:t>
              </a:r>
            </a:p>
          </p:txBody>
        </p:sp>
      </p:grpSp>
      <p:grpSp>
        <p:nvGrpSpPr>
          <p:cNvPr id="2" name="Group 1">
            <a:extLst>
              <a:ext uri="{FF2B5EF4-FFF2-40B4-BE49-F238E27FC236}">
                <a16:creationId xmlns:a16="http://schemas.microsoft.com/office/drawing/2014/main" id="{736E738D-4B34-4F54-B940-E0181421B750}"/>
              </a:ext>
            </a:extLst>
          </p:cNvPr>
          <p:cNvGrpSpPr/>
          <p:nvPr/>
        </p:nvGrpSpPr>
        <p:grpSpPr>
          <a:xfrm>
            <a:off x="1138272" y="1031053"/>
            <a:ext cx="9985248" cy="2664296"/>
            <a:chOff x="1919536" y="836712"/>
            <a:chExt cx="9985248" cy="2664296"/>
          </a:xfrm>
        </p:grpSpPr>
        <p:sp>
          <p:nvSpPr>
            <p:cNvPr id="12" name="Rounded Rectangle 11"/>
            <p:cNvSpPr/>
            <p:nvPr/>
          </p:nvSpPr>
          <p:spPr>
            <a:xfrm>
              <a:off x="2017181" y="836712"/>
              <a:ext cx="9887603" cy="2664296"/>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Complexity Distribution</a:t>
              </a:r>
            </a:p>
          </p:txBody>
        </p:sp>
        <p:sp>
          <p:nvSpPr>
            <p:cNvPr id="14" name="TextBox 13"/>
            <p:cNvSpPr txBox="1"/>
            <p:nvPr/>
          </p:nvSpPr>
          <p:spPr>
            <a:xfrm>
              <a:off x="3641930" y="123769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a:t>
              </a:r>
            </a:p>
          </p:txBody>
        </p:sp>
        <p:sp>
          <p:nvSpPr>
            <p:cNvPr id="15" name="TextBox 14"/>
            <p:cNvSpPr txBox="1"/>
            <p:nvPr/>
          </p:nvSpPr>
          <p:spPr>
            <a:xfrm>
              <a:off x="2194766" y="122404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515473"/>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611548" y="151208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0" name="TextBox 29">
              <a:extLst>
                <a:ext uri="{FF2B5EF4-FFF2-40B4-BE49-F238E27FC236}">
                  <a16:creationId xmlns:a16="http://schemas.microsoft.com/office/drawing/2014/main" id="{5A0E4E14-C4BB-448F-BF59-24F5D7DA89EC}"/>
                </a:ext>
              </a:extLst>
            </p:cNvPr>
            <p:cNvSpPr txBox="1"/>
            <p:nvPr/>
          </p:nvSpPr>
          <p:spPr>
            <a:xfrm>
              <a:off x="7464152" y="980367"/>
              <a:ext cx="222386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a:t>
              </a:r>
            </a:p>
          </p:txBody>
        </p:sp>
        <p:sp>
          <p:nvSpPr>
            <p:cNvPr id="31" name="TextBox 30">
              <a:extLst>
                <a:ext uri="{FF2B5EF4-FFF2-40B4-BE49-F238E27FC236}">
                  <a16:creationId xmlns:a16="http://schemas.microsoft.com/office/drawing/2014/main" id="{B31ED0F3-72EA-4DA9-B9DD-F5ECBF89ED69}"/>
                </a:ext>
              </a:extLst>
            </p:cNvPr>
            <p:cNvSpPr txBox="1"/>
            <p:nvPr/>
          </p:nvSpPr>
          <p:spPr>
            <a:xfrm>
              <a:off x="6856120" y="956369"/>
              <a:ext cx="608033" cy="230832"/>
            </a:xfrm>
            <a:prstGeom prst="rect">
              <a:avLst/>
            </a:prstGeom>
            <a:noFill/>
          </p:spPr>
          <p:txBody>
            <a:bodyPr wrap="square" rtlCol="0">
              <a:spAutoFit/>
            </a:bodyPr>
            <a:lstStyle>
              <a:defPPr>
                <a:defRPr lang="fr-FR"/>
              </a:defPPr>
              <a:lvl1pPr algn="r">
                <a:defRPr sz="2000">
                  <a:solidFill>
                    <a:schemeClr val="bg1">
                      <a:lumMod val="50000"/>
                    </a:schemeClr>
                  </a:solidFill>
                </a:defRPr>
              </a:lvl1pPr>
            </a:lstStyle>
            <a:p>
              <a:r>
                <a:rPr lang="en-US" sz="900" dirty="0"/>
                <a:t>Note :</a:t>
              </a:r>
            </a:p>
          </p:txBody>
        </p:sp>
      </p:grpSp>
      <p:sp>
        <p:nvSpPr>
          <p:cNvPr id="24" name="Title 1"/>
          <p:cNvSpPr>
            <a:spLocks noGrp="1"/>
          </p:cNvSpPr>
          <p:nvPr>
            <p:ph type="title"/>
          </p:nvPr>
        </p:nvSpPr>
        <p:spPr/>
        <p:txBody>
          <a:bodyPr>
            <a:normAutofit/>
          </a:bodyPr>
          <a:lstStyle/>
          <a:p>
            <a:r>
              <a:rPr lang="fr-FR" dirty="0"/>
              <a:t>PowerPoint Templates – Tables [21]</a:t>
            </a:r>
          </a:p>
        </p:txBody>
      </p:sp>
      <p:graphicFrame>
        <p:nvGraphicFramePr>
          <p:cNvPr id="18" name="Table 17" descr="TABLE;CAST_COMPLEXITY"/>
          <p:cNvGraphicFramePr>
            <a:graphicFrameLocks noGrp="1"/>
          </p:cNvGraphicFramePr>
          <p:nvPr>
            <p:extLst>
              <p:ext uri="{D42A27DB-BD31-4B8C-83A1-F6EECF244321}">
                <p14:modId xmlns:p14="http://schemas.microsoft.com/office/powerpoint/2010/main" val="943209628"/>
              </p:ext>
            </p:extLst>
          </p:nvPr>
        </p:nvGraphicFramePr>
        <p:xfrm>
          <a:off x="4145152" y="1802353"/>
          <a:ext cx="6738322" cy="1685925"/>
        </p:xfrm>
        <a:graphic>
          <a:graphicData uri="http://schemas.openxmlformats.org/drawingml/2006/table">
            <a:tbl>
              <a:tblPr firstRow="1" bandRow="1">
                <a:tableStyleId>{9DCAF9ED-07DC-4A11-8D7F-57B35C25682E}</a:tableStyleId>
              </a:tblPr>
              <a:tblGrid>
                <a:gridCol w="1664504">
                  <a:extLst>
                    <a:ext uri="{9D8B030D-6E8A-4147-A177-3AD203B41FA5}">
                      <a16:colId xmlns:a16="http://schemas.microsoft.com/office/drawing/2014/main" val="20000"/>
                    </a:ext>
                  </a:extLst>
                </a:gridCol>
                <a:gridCol w="928783">
                  <a:extLst>
                    <a:ext uri="{9D8B030D-6E8A-4147-A177-3AD203B41FA5}">
                      <a16:colId xmlns:a16="http://schemas.microsoft.com/office/drawing/2014/main" val="20001"/>
                    </a:ext>
                  </a:extLst>
                </a:gridCol>
                <a:gridCol w="989841">
                  <a:extLst>
                    <a:ext uri="{9D8B030D-6E8A-4147-A177-3AD203B41FA5}">
                      <a16:colId xmlns:a16="http://schemas.microsoft.com/office/drawing/2014/main" val="20002"/>
                    </a:ext>
                  </a:extLst>
                </a:gridCol>
                <a:gridCol w="769040">
                  <a:extLst>
                    <a:ext uri="{9D8B030D-6E8A-4147-A177-3AD203B41FA5}">
                      <a16:colId xmlns:a16="http://schemas.microsoft.com/office/drawing/2014/main" val="20003"/>
                    </a:ext>
                  </a:extLst>
                </a:gridCol>
                <a:gridCol w="817133">
                  <a:extLst>
                    <a:ext uri="{9D8B030D-6E8A-4147-A177-3AD203B41FA5}">
                      <a16:colId xmlns:a16="http://schemas.microsoft.com/office/drawing/2014/main" val="20004"/>
                    </a:ext>
                  </a:extLst>
                </a:gridCol>
                <a:gridCol w="1569021">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4"/>
                  </a:ext>
                </a:extLst>
              </a:tr>
            </a:tbl>
          </a:graphicData>
        </a:graphic>
      </p:graphicFrame>
      <p:graphicFrame>
        <p:nvGraphicFramePr>
          <p:cNvPr id="25" name="Table 24" descr="TABLE;CAST_DISTRIBUTION;PAR=65501"/>
          <p:cNvGraphicFramePr>
            <a:graphicFrameLocks noGrp="1"/>
          </p:cNvGraphicFramePr>
          <p:nvPr>
            <p:extLst>
              <p:ext uri="{D42A27DB-BD31-4B8C-83A1-F6EECF244321}">
                <p14:modId xmlns:p14="http://schemas.microsoft.com/office/powerpoint/2010/main" val="2379563428"/>
              </p:ext>
            </p:extLst>
          </p:nvPr>
        </p:nvGraphicFramePr>
        <p:xfrm>
          <a:off x="4579102" y="4381886"/>
          <a:ext cx="6938607" cy="1685925"/>
        </p:xfrm>
        <a:graphic>
          <a:graphicData uri="http://schemas.openxmlformats.org/drawingml/2006/table">
            <a:tbl>
              <a:tblPr firstRow="1" bandRow="1">
                <a:tableStyleId>{9DCAF9ED-07DC-4A11-8D7F-57B35C25682E}</a:tableStyleId>
              </a:tblPr>
              <a:tblGrid>
                <a:gridCol w="1713978">
                  <a:extLst>
                    <a:ext uri="{9D8B030D-6E8A-4147-A177-3AD203B41FA5}">
                      <a16:colId xmlns:a16="http://schemas.microsoft.com/office/drawing/2014/main" val="20000"/>
                    </a:ext>
                  </a:extLst>
                </a:gridCol>
                <a:gridCol w="956389">
                  <a:extLst>
                    <a:ext uri="{9D8B030D-6E8A-4147-A177-3AD203B41FA5}">
                      <a16:colId xmlns:a16="http://schemas.microsoft.com/office/drawing/2014/main" val="20001"/>
                    </a:ext>
                  </a:extLst>
                </a:gridCol>
                <a:gridCol w="1019263">
                  <a:extLst>
                    <a:ext uri="{9D8B030D-6E8A-4147-A177-3AD203B41FA5}">
                      <a16:colId xmlns:a16="http://schemas.microsoft.com/office/drawing/2014/main" val="20002"/>
                    </a:ext>
                  </a:extLst>
                </a:gridCol>
                <a:gridCol w="791899">
                  <a:extLst>
                    <a:ext uri="{9D8B030D-6E8A-4147-A177-3AD203B41FA5}">
                      <a16:colId xmlns:a16="http://schemas.microsoft.com/office/drawing/2014/main" val="20003"/>
                    </a:ext>
                  </a:extLst>
                </a:gridCol>
                <a:gridCol w="841421">
                  <a:extLst>
                    <a:ext uri="{9D8B030D-6E8A-4147-A177-3AD203B41FA5}">
                      <a16:colId xmlns:a16="http://schemas.microsoft.com/office/drawing/2014/main" val="20004"/>
                    </a:ext>
                  </a:extLst>
                </a:gridCol>
                <a:gridCol w="1615657">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B2996F0-E672-4799-924C-A8F3AE344FA0}"/>
              </a:ext>
            </a:extLst>
          </p:cNvPr>
          <p:cNvGrpSpPr/>
          <p:nvPr/>
        </p:nvGrpSpPr>
        <p:grpSpPr>
          <a:xfrm>
            <a:off x="1964248" y="3717032"/>
            <a:ext cx="8321864" cy="2520280"/>
            <a:chOff x="1964248" y="3717032"/>
            <a:chExt cx="8321864" cy="2520280"/>
          </a:xfrm>
        </p:grpSpPr>
        <p:sp>
          <p:nvSpPr>
            <p:cNvPr id="27" name="Rounded Rectangle 26"/>
            <p:cNvSpPr/>
            <p:nvPr/>
          </p:nvSpPr>
          <p:spPr>
            <a:xfrm>
              <a:off x="2018840" y="3717032"/>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9" name="TextBox 18"/>
            <p:cNvSpPr txBox="1"/>
            <p:nvPr/>
          </p:nvSpPr>
          <p:spPr>
            <a:xfrm>
              <a:off x="1964248" y="380268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High and Very High Distribution</a:t>
              </a:r>
            </a:p>
          </p:txBody>
        </p:sp>
        <p:sp>
          <p:nvSpPr>
            <p:cNvPr id="20" name="TextBox 19"/>
            <p:cNvSpPr txBox="1"/>
            <p:nvPr/>
          </p:nvSpPr>
          <p:spPr>
            <a:xfrm>
              <a:off x="3641930" y="421732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CAST_HIGH_DISTRIBUTION</a:t>
              </a:r>
            </a:p>
          </p:txBody>
        </p:sp>
        <p:sp>
          <p:nvSpPr>
            <p:cNvPr id="21" name="TextBox 20"/>
            <p:cNvSpPr txBox="1"/>
            <p:nvPr/>
          </p:nvSpPr>
          <p:spPr>
            <a:xfrm>
              <a:off x="2194766" y="41900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2" name="TextBox 21"/>
            <p:cNvSpPr txBox="1"/>
            <p:nvPr/>
          </p:nvSpPr>
          <p:spPr>
            <a:xfrm>
              <a:off x="3655578" y="4570359"/>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dirty="0"/>
                <a:t>PAR = distribution id</a:t>
              </a:r>
            </a:p>
          </p:txBody>
        </p:sp>
        <p:sp>
          <p:nvSpPr>
            <p:cNvPr id="23" name="TextBox 22"/>
            <p:cNvSpPr txBox="1"/>
            <p:nvPr/>
          </p:nvSpPr>
          <p:spPr>
            <a:xfrm>
              <a:off x="2611548" y="455331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8" name="TextBox 27"/>
            <p:cNvSpPr txBox="1"/>
            <p:nvPr/>
          </p:nvSpPr>
          <p:spPr>
            <a:xfrm>
              <a:off x="7176120" y="3903440"/>
              <a:ext cx="2880320" cy="43088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PAR = 65501 by default, </a:t>
              </a:r>
              <a:r>
                <a:rPr lang="en-GB" sz="1050" dirty="0" err="1"/>
                <a:t>Cyclomatic</a:t>
              </a:r>
              <a:r>
                <a:rPr lang="en-GB" sz="1050" dirty="0"/>
                <a:t> Complexity Distribution</a:t>
              </a:r>
            </a:p>
          </p:txBody>
        </p:sp>
        <p:sp>
          <p:nvSpPr>
            <p:cNvPr id="26" name="TextBox 25">
              <a:extLst>
                <a:ext uri="{FF2B5EF4-FFF2-40B4-BE49-F238E27FC236}">
                  <a16:creationId xmlns:a16="http://schemas.microsoft.com/office/drawing/2014/main" id="{EC30DE6B-7693-44A2-900A-9028845597A9}"/>
                </a:ext>
              </a:extLst>
            </p:cNvPr>
            <p:cNvSpPr txBox="1"/>
            <p:nvPr/>
          </p:nvSpPr>
          <p:spPr>
            <a:xfrm>
              <a:off x="3071664" y="492476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29" name="TextBox 28">
              <a:extLst>
                <a:ext uri="{FF2B5EF4-FFF2-40B4-BE49-F238E27FC236}">
                  <a16:creationId xmlns:a16="http://schemas.microsoft.com/office/drawing/2014/main" id="{33C446D5-57A2-4B7F-8153-91958B208E2B}"/>
                </a:ext>
              </a:extLst>
            </p:cNvPr>
            <p:cNvSpPr txBox="1"/>
            <p:nvPr/>
          </p:nvSpPr>
          <p:spPr>
            <a:xfrm>
              <a:off x="2514067" y="489064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pSp>
        <p:nvGrpSpPr>
          <p:cNvPr id="2" name="Group 1">
            <a:extLst>
              <a:ext uri="{FF2B5EF4-FFF2-40B4-BE49-F238E27FC236}">
                <a16:creationId xmlns:a16="http://schemas.microsoft.com/office/drawing/2014/main" id="{E9F6D119-E814-45C5-B1F5-7551C85A224E}"/>
              </a:ext>
            </a:extLst>
          </p:cNvPr>
          <p:cNvGrpSpPr/>
          <p:nvPr/>
        </p:nvGrpSpPr>
        <p:grpSpPr>
          <a:xfrm>
            <a:off x="1991544" y="980728"/>
            <a:ext cx="8424936" cy="2520280"/>
            <a:chOff x="1991544" y="980728"/>
            <a:chExt cx="8424936" cy="2520280"/>
          </a:xfrm>
        </p:grpSpPr>
        <p:sp>
          <p:nvSpPr>
            <p:cNvPr id="12" name="Rounded Rectangle 11"/>
            <p:cNvSpPr/>
            <p:nvPr/>
          </p:nvSpPr>
          <p:spPr>
            <a:xfrm>
              <a:off x="2017182" y="980728"/>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91544" y="10080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High and Very High Complexity</a:t>
              </a:r>
            </a:p>
          </p:txBody>
        </p:sp>
        <p:sp>
          <p:nvSpPr>
            <p:cNvPr id="14" name="TextBox 13"/>
            <p:cNvSpPr txBox="1"/>
            <p:nvPr/>
          </p:nvSpPr>
          <p:spPr>
            <a:xfrm>
              <a:off x="3678776" y="145372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CAST_HIGH_COMPLEXITY</a:t>
              </a:r>
            </a:p>
          </p:txBody>
        </p:sp>
        <p:sp>
          <p:nvSpPr>
            <p:cNvPr id="15" name="TextBox 14"/>
            <p:cNvSpPr txBox="1"/>
            <p:nvPr/>
          </p:nvSpPr>
          <p:spPr>
            <a:xfrm>
              <a:off x="2231612" y="144007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85946" y="1776584"/>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637434"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0" name="TextBox 29">
              <a:extLst>
                <a:ext uri="{FF2B5EF4-FFF2-40B4-BE49-F238E27FC236}">
                  <a16:creationId xmlns:a16="http://schemas.microsoft.com/office/drawing/2014/main" id="{78303904-91F9-48CF-B17C-66BC20343AED}"/>
                </a:ext>
              </a:extLst>
            </p:cNvPr>
            <p:cNvSpPr txBox="1"/>
            <p:nvPr/>
          </p:nvSpPr>
          <p:spPr>
            <a:xfrm>
              <a:off x="7760568" y="1763524"/>
              <a:ext cx="222386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a:t>
              </a:r>
            </a:p>
          </p:txBody>
        </p:sp>
        <p:sp>
          <p:nvSpPr>
            <p:cNvPr id="31" name="TextBox 30">
              <a:extLst>
                <a:ext uri="{FF2B5EF4-FFF2-40B4-BE49-F238E27FC236}">
                  <a16:creationId xmlns:a16="http://schemas.microsoft.com/office/drawing/2014/main" id="{B96AF788-C58F-4663-9311-2A7E17557539}"/>
                </a:ext>
              </a:extLst>
            </p:cNvPr>
            <p:cNvSpPr txBox="1"/>
            <p:nvPr/>
          </p:nvSpPr>
          <p:spPr>
            <a:xfrm>
              <a:off x="7152536" y="1739526"/>
              <a:ext cx="608033" cy="230832"/>
            </a:xfrm>
            <a:prstGeom prst="rect">
              <a:avLst/>
            </a:prstGeom>
            <a:noFill/>
          </p:spPr>
          <p:txBody>
            <a:bodyPr wrap="square" rtlCol="0">
              <a:spAutoFit/>
            </a:bodyPr>
            <a:lstStyle>
              <a:defPPr>
                <a:defRPr lang="fr-FR"/>
              </a:defPPr>
              <a:lvl1pPr algn="r">
                <a:defRPr sz="2000">
                  <a:solidFill>
                    <a:schemeClr val="bg1">
                      <a:lumMod val="50000"/>
                    </a:schemeClr>
                  </a:solidFill>
                </a:defRPr>
              </a:lvl1pPr>
            </a:lstStyle>
            <a:p>
              <a:r>
                <a:rPr lang="en-US" sz="900" dirty="0"/>
                <a:t>Note :</a:t>
              </a:r>
            </a:p>
          </p:txBody>
        </p:sp>
      </p:grpSp>
      <p:sp>
        <p:nvSpPr>
          <p:cNvPr id="24" name="Title 1"/>
          <p:cNvSpPr>
            <a:spLocks noGrp="1"/>
          </p:cNvSpPr>
          <p:nvPr>
            <p:ph type="title"/>
          </p:nvPr>
        </p:nvSpPr>
        <p:spPr/>
        <p:txBody>
          <a:bodyPr>
            <a:normAutofit/>
          </a:bodyPr>
          <a:lstStyle/>
          <a:p>
            <a:r>
              <a:rPr lang="fr-FR" dirty="0"/>
              <a:t>PowerPoint Templates – Tables [22]</a:t>
            </a:r>
          </a:p>
        </p:txBody>
      </p:sp>
      <p:graphicFrame>
        <p:nvGraphicFramePr>
          <p:cNvPr id="18" name="Table 17" descr="TABLE;CAST_HIGH_COMPLEXITY"/>
          <p:cNvGraphicFramePr>
            <a:graphicFrameLocks noGrp="1"/>
          </p:cNvGraphicFramePr>
          <p:nvPr>
            <p:extLst>
              <p:ext uri="{D42A27DB-BD31-4B8C-83A1-F6EECF244321}">
                <p14:modId xmlns:p14="http://schemas.microsoft.com/office/powerpoint/2010/main" val="2522474382"/>
              </p:ext>
            </p:extLst>
          </p:nvPr>
        </p:nvGraphicFramePr>
        <p:xfrm>
          <a:off x="3071664" y="2471172"/>
          <a:ext cx="6272952" cy="674370"/>
        </p:xfrm>
        <a:graphic>
          <a:graphicData uri="http://schemas.openxmlformats.org/drawingml/2006/table">
            <a:tbl>
              <a:tblPr firstRow="1" bandRow="1">
                <a:tableStyleId>{9DCAF9ED-07DC-4A11-8D7F-57B35C25682E}</a:tableStyleId>
              </a:tblPr>
              <a:tblGrid>
                <a:gridCol w="1959440">
                  <a:extLst>
                    <a:ext uri="{9D8B030D-6E8A-4147-A177-3AD203B41FA5}">
                      <a16:colId xmlns:a16="http://schemas.microsoft.com/office/drawing/2014/main" val="20000"/>
                    </a:ext>
                  </a:extLst>
                </a:gridCol>
                <a:gridCol w="941182">
                  <a:extLst>
                    <a:ext uri="{9D8B030D-6E8A-4147-A177-3AD203B41FA5}">
                      <a16:colId xmlns:a16="http://schemas.microsoft.com/office/drawing/2014/main" val="20001"/>
                    </a:ext>
                  </a:extLst>
                </a:gridCol>
                <a:gridCol w="1003056">
                  <a:extLst>
                    <a:ext uri="{9D8B030D-6E8A-4147-A177-3AD203B41FA5}">
                      <a16:colId xmlns:a16="http://schemas.microsoft.com/office/drawing/2014/main" val="20002"/>
                    </a:ext>
                  </a:extLst>
                </a:gridCol>
                <a:gridCol w="779307">
                  <a:extLst>
                    <a:ext uri="{9D8B030D-6E8A-4147-A177-3AD203B41FA5}">
                      <a16:colId xmlns:a16="http://schemas.microsoft.com/office/drawing/2014/main" val="20003"/>
                    </a:ext>
                  </a:extLst>
                </a:gridCol>
                <a:gridCol w="1589967">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bl>
          </a:graphicData>
        </a:graphic>
      </p:graphicFrame>
      <p:graphicFrame>
        <p:nvGraphicFramePr>
          <p:cNvPr id="25" name="Table 24" descr="TABLE;CAST_HIGH_DISTRIBUTION;PAR=65501"/>
          <p:cNvGraphicFramePr>
            <a:graphicFrameLocks noGrp="1"/>
          </p:cNvGraphicFramePr>
          <p:nvPr>
            <p:extLst>
              <p:ext uri="{D42A27DB-BD31-4B8C-83A1-F6EECF244321}">
                <p14:modId xmlns:p14="http://schemas.microsoft.com/office/powerpoint/2010/main" val="206823754"/>
              </p:ext>
            </p:extLst>
          </p:nvPr>
        </p:nvGraphicFramePr>
        <p:xfrm>
          <a:off x="3155703" y="5351492"/>
          <a:ext cx="6252666" cy="674370"/>
        </p:xfrm>
        <a:graphic>
          <a:graphicData uri="http://schemas.openxmlformats.org/drawingml/2006/table">
            <a:tbl>
              <a:tblPr firstRow="1" bandRow="1">
                <a:tableStyleId>{9DCAF9ED-07DC-4A11-8D7F-57B35C25682E}</a:tableStyleId>
              </a:tblPr>
              <a:tblGrid>
                <a:gridCol w="1953104">
                  <a:extLst>
                    <a:ext uri="{9D8B030D-6E8A-4147-A177-3AD203B41FA5}">
                      <a16:colId xmlns:a16="http://schemas.microsoft.com/office/drawing/2014/main" val="20000"/>
                    </a:ext>
                  </a:extLst>
                </a:gridCol>
                <a:gridCol w="938138">
                  <a:extLst>
                    <a:ext uri="{9D8B030D-6E8A-4147-A177-3AD203B41FA5}">
                      <a16:colId xmlns:a16="http://schemas.microsoft.com/office/drawing/2014/main" val="20001"/>
                    </a:ext>
                  </a:extLst>
                </a:gridCol>
                <a:gridCol w="999811">
                  <a:extLst>
                    <a:ext uri="{9D8B030D-6E8A-4147-A177-3AD203B41FA5}">
                      <a16:colId xmlns:a16="http://schemas.microsoft.com/office/drawing/2014/main" val="20002"/>
                    </a:ext>
                  </a:extLst>
                </a:gridCol>
                <a:gridCol w="776787">
                  <a:extLst>
                    <a:ext uri="{9D8B030D-6E8A-4147-A177-3AD203B41FA5}">
                      <a16:colId xmlns:a16="http://schemas.microsoft.com/office/drawing/2014/main" val="20003"/>
                    </a:ext>
                  </a:extLst>
                </a:gridCol>
                <a:gridCol w="1584826">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err="1"/>
                        <a:t>Cyclomatic</a:t>
                      </a:r>
                      <a:r>
                        <a:rPr lang="en-GB" sz="1000" kern="1200" dirty="0"/>
                        <a:t> Complexity Distribution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PowerPoint Templates – Tables [23]</a:t>
            </a:r>
          </a:p>
        </p:txBody>
      </p:sp>
      <p:grpSp>
        <p:nvGrpSpPr>
          <p:cNvPr id="3" name="Group 2">
            <a:extLst>
              <a:ext uri="{FF2B5EF4-FFF2-40B4-BE49-F238E27FC236}">
                <a16:creationId xmlns:a16="http://schemas.microsoft.com/office/drawing/2014/main" id="{6C897E11-7D32-484C-95AF-9BF6D05C31D7}"/>
              </a:ext>
            </a:extLst>
          </p:cNvPr>
          <p:cNvGrpSpPr/>
          <p:nvPr/>
        </p:nvGrpSpPr>
        <p:grpSpPr>
          <a:xfrm>
            <a:off x="1913240" y="1209328"/>
            <a:ext cx="8503240" cy="4896544"/>
            <a:chOff x="1913240" y="980728"/>
            <a:chExt cx="8503240" cy="4896544"/>
          </a:xfrm>
        </p:grpSpPr>
        <p:sp>
          <p:nvSpPr>
            <p:cNvPr id="5" name="Rounded Rectangle 4"/>
            <p:cNvSpPr/>
            <p:nvPr/>
          </p:nvSpPr>
          <p:spPr>
            <a:xfrm>
              <a:off x="2017200" y="980728"/>
              <a:ext cx="8157600" cy="4896544"/>
            </a:xfrm>
            <a:prstGeom prst="roundRect">
              <a:avLst>
                <a:gd name="adj" fmla="val 124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 name="TextBox 5"/>
            <p:cNvSpPr txBox="1"/>
            <p:nvPr/>
          </p:nvSpPr>
          <p:spPr>
            <a:xfrm>
              <a:off x="1913240" y="980728"/>
              <a:ext cx="850324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Health Factor Score by Modules &amp; Evolution on Previous version</a:t>
              </a:r>
            </a:p>
          </p:txBody>
        </p:sp>
        <p:sp>
          <p:nvSpPr>
            <p:cNvPr id="7" name="TextBox 6"/>
            <p:cNvSpPr txBox="1"/>
            <p:nvPr/>
          </p:nvSpPr>
          <p:spPr>
            <a:xfrm>
              <a:off x="3620746" y="1426424"/>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HF_BY_MODULE</a:t>
              </a:r>
            </a:p>
          </p:txBody>
        </p:sp>
        <p:sp>
          <p:nvSpPr>
            <p:cNvPr id="8" name="TextBox 7"/>
            <p:cNvSpPr txBox="1"/>
            <p:nvPr/>
          </p:nvSpPr>
          <p:spPr>
            <a:xfrm>
              <a:off x="2173582" y="139912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01243" y="1807001"/>
              <a:ext cx="6696839"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HEADER=SHORT (by default HEADER=SHORT)</a:t>
              </a:r>
            </a:p>
            <a:p>
              <a:r>
                <a:rPr lang="en-US" sz="1200" dirty="0"/>
                <a:t>Indicates that short headers will be shown, obviously long headers will be shown</a:t>
              </a:r>
            </a:p>
          </p:txBody>
        </p:sp>
        <p:sp>
          <p:nvSpPr>
            <p:cNvPr id="10" name="TextBox 9"/>
            <p:cNvSpPr txBox="1"/>
            <p:nvPr/>
          </p:nvSpPr>
          <p:spPr>
            <a:xfrm>
              <a:off x="2590364"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HF_BY_MODULE;HEADER=SHORT"/>
          <p:cNvGraphicFramePr>
            <a:graphicFrameLocks noGrp="1"/>
          </p:cNvGraphicFramePr>
          <p:nvPr>
            <p:extLst>
              <p:ext uri="{D42A27DB-BD31-4B8C-83A1-F6EECF244321}">
                <p14:modId xmlns:p14="http://schemas.microsoft.com/office/powerpoint/2010/main" val="3281290425"/>
              </p:ext>
            </p:extLst>
          </p:nvPr>
        </p:nvGraphicFramePr>
        <p:xfrm>
          <a:off x="2569072" y="2740165"/>
          <a:ext cx="7127330" cy="3123932"/>
        </p:xfrm>
        <a:graphic>
          <a:graphicData uri="http://schemas.openxmlformats.org/drawingml/2006/table">
            <a:tbl>
              <a:tblPr firstRow="1" bandRow="1">
                <a:tableStyleId>{9DCAF9ED-07DC-4A11-8D7F-57B35C25682E}</a:tableStyleId>
              </a:tblPr>
              <a:tblGrid>
                <a:gridCol w="1681730">
                  <a:extLst>
                    <a:ext uri="{9D8B030D-6E8A-4147-A177-3AD203B41FA5}">
                      <a16:colId xmlns:a16="http://schemas.microsoft.com/office/drawing/2014/main" val="20000"/>
                    </a:ext>
                  </a:extLst>
                </a:gridCol>
                <a:gridCol w="907600">
                  <a:extLst>
                    <a:ext uri="{9D8B030D-6E8A-4147-A177-3AD203B41FA5}">
                      <a16:colId xmlns:a16="http://schemas.microsoft.com/office/drawing/2014/main" val="20001"/>
                    </a:ext>
                  </a:extLst>
                </a:gridCol>
                <a:gridCol w="907600">
                  <a:extLst>
                    <a:ext uri="{9D8B030D-6E8A-4147-A177-3AD203B41FA5}">
                      <a16:colId xmlns:a16="http://schemas.microsoft.com/office/drawing/2014/main" val="20002"/>
                    </a:ext>
                  </a:extLst>
                </a:gridCol>
                <a:gridCol w="907600">
                  <a:extLst>
                    <a:ext uri="{9D8B030D-6E8A-4147-A177-3AD203B41FA5}">
                      <a16:colId xmlns:a16="http://schemas.microsoft.com/office/drawing/2014/main" val="20003"/>
                    </a:ext>
                  </a:extLst>
                </a:gridCol>
                <a:gridCol w="907600">
                  <a:extLst>
                    <a:ext uri="{9D8B030D-6E8A-4147-A177-3AD203B41FA5}">
                      <a16:colId xmlns:a16="http://schemas.microsoft.com/office/drawing/2014/main" val="20004"/>
                    </a:ext>
                  </a:extLst>
                </a:gridCol>
                <a:gridCol w="907600">
                  <a:extLst>
                    <a:ext uri="{9D8B030D-6E8A-4147-A177-3AD203B41FA5}">
                      <a16:colId xmlns:a16="http://schemas.microsoft.com/office/drawing/2014/main" val="20005"/>
                    </a:ext>
                  </a:extLst>
                </a:gridCol>
                <a:gridCol w="907600">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1"/>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3"/>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4"/>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2</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5"/>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3</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6"/>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4</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14721509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AC326BE2-33C5-4A86-B695-76450FA9801F}"/>
              </a:ext>
            </a:extLst>
          </p:cNvPr>
          <p:cNvGrpSpPr/>
          <p:nvPr/>
        </p:nvGrpSpPr>
        <p:grpSpPr>
          <a:xfrm>
            <a:off x="1919536" y="3933056"/>
            <a:ext cx="8469648" cy="2232248"/>
            <a:chOff x="1919536" y="3933056"/>
            <a:chExt cx="8469648" cy="2232248"/>
          </a:xfrm>
        </p:grpSpPr>
        <p:sp>
          <p:nvSpPr>
            <p:cNvPr id="12" name="Rounded Rectangle 11"/>
            <p:cNvSpPr/>
            <p:nvPr/>
          </p:nvSpPr>
          <p:spPr>
            <a:xfrm>
              <a:off x="1991544" y="3933056"/>
              <a:ext cx="8157600" cy="2232248"/>
            </a:xfrm>
            <a:prstGeom prst="roundRect">
              <a:avLst>
                <a:gd name="adj" fmla="val 197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8" name="TextBox 17"/>
            <p:cNvSpPr txBox="1"/>
            <p:nvPr/>
          </p:nvSpPr>
          <p:spPr>
            <a:xfrm>
              <a:off x="1919536" y="393305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Total Quality index Grade &amp; Evolution</a:t>
              </a:r>
            </a:p>
          </p:txBody>
        </p:sp>
        <p:sp>
          <p:nvSpPr>
            <p:cNvPr id="19" name="TextBox 18"/>
            <p:cNvSpPr txBox="1"/>
            <p:nvPr/>
          </p:nvSpPr>
          <p:spPr>
            <a:xfrm>
              <a:off x="3732184" y="43476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TQI</a:t>
              </a:r>
            </a:p>
          </p:txBody>
        </p:sp>
        <p:sp>
          <p:nvSpPr>
            <p:cNvPr id="20" name="TextBox 19"/>
            <p:cNvSpPr txBox="1"/>
            <p:nvPr/>
          </p:nvSpPr>
          <p:spPr>
            <a:xfrm>
              <a:off x="2189484" y="433404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5" name="TextBox 24"/>
            <p:cNvSpPr txBox="1"/>
            <p:nvPr/>
          </p:nvSpPr>
          <p:spPr>
            <a:xfrm>
              <a:off x="3758650" y="4671426"/>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26" name="TextBox 25"/>
            <p:cNvSpPr txBox="1"/>
            <p:nvPr/>
          </p:nvSpPr>
          <p:spPr>
            <a:xfrm>
              <a:off x="2610138" y="468507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pSp>
        <p:nvGrpSpPr>
          <p:cNvPr id="3" name="Group 2">
            <a:extLst>
              <a:ext uri="{FF2B5EF4-FFF2-40B4-BE49-F238E27FC236}">
                <a16:creationId xmlns:a16="http://schemas.microsoft.com/office/drawing/2014/main" id="{756029FF-009B-4D3C-89D1-87809832CF35}"/>
              </a:ext>
            </a:extLst>
          </p:cNvPr>
          <p:cNvGrpSpPr/>
          <p:nvPr/>
        </p:nvGrpSpPr>
        <p:grpSpPr>
          <a:xfrm>
            <a:off x="1919536" y="1083854"/>
            <a:ext cx="8374942" cy="2609037"/>
            <a:chOff x="1919536" y="908720"/>
            <a:chExt cx="8374942" cy="2609037"/>
          </a:xfrm>
        </p:grpSpPr>
        <p:sp>
          <p:nvSpPr>
            <p:cNvPr id="6" name="Rounded Rectangle 5"/>
            <p:cNvSpPr/>
            <p:nvPr/>
          </p:nvSpPr>
          <p:spPr>
            <a:xfrm>
              <a:off x="1919536" y="908720"/>
              <a:ext cx="8157600" cy="2609037"/>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4304"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List of Modules</a:t>
              </a:r>
            </a:p>
          </p:txBody>
        </p:sp>
        <p:sp>
          <p:nvSpPr>
            <p:cNvPr id="14" name="TextBox 13"/>
            <p:cNvSpPr txBox="1"/>
            <p:nvPr/>
          </p:nvSpPr>
          <p:spPr>
            <a:xfrm>
              <a:off x="3663944" y="128240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MODULE_LIST</a:t>
              </a:r>
            </a:p>
          </p:txBody>
        </p:sp>
        <p:sp>
          <p:nvSpPr>
            <p:cNvPr id="15" name="TextBox 14"/>
            <p:cNvSpPr txBox="1"/>
            <p:nvPr/>
          </p:nvSpPr>
          <p:spPr>
            <a:xfrm>
              <a:off x="2203132" y="126876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0296" y="161942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HEADER=SHORT </a:t>
              </a:r>
              <a:r>
                <a:rPr lang="en-US" sz="1200" dirty="0"/>
                <a:t>(by default HEADER=SHORT)</a:t>
              </a:r>
            </a:p>
            <a:p>
              <a:r>
                <a:rPr lang="en-US" sz="1200" dirty="0"/>
                <a:t>Indicates that short headers will be shown, obviously long headers will be shown</a:t>
              </a:r>
            </a:p>
          </p:txBody>
        </p:sp>
        <p:sp>
          <p:nvSpPr>
            <p:cNvPr id="17" name="TextBox 16"/>
            <p:cNvSpPr txBox="1"/>
            <p:nvPr/>
          </p:nvSpPr>
          <p:spPr>
            <a:xfrm>
              <a:off x="2619914" y="158873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Tables [24]</a:t>
            </a:r>
            <a:endParaRPr lang="en-US" dirty="0"/>
          </a:p>
        </p:txBody>
      </p:sp>
      <p:graphicFrame>
        <p:nvGraphicFramePr>
          <p:cNvPr id="22" name="Table 17" descr="TABLE;TQI"/>
          <p:cNvGraphicFramePr>
            <a:graphicFrameLocks noGrp="1"/>
          </p:cNvGraphicFramePr>
          <p:nvPr>
            <p:extLst>
              <p:ext uri="{D42A27DB-BD31-4B8C-83A1-F6EECF244321}">
                <p14:modId xmlns:p14="http://schemas.microsoft.com/office/powerpoint/2010/main" val="3358851563"/>
              </p:ext>
            </p:extLst>
          </p:nvPr>
        </p:nvGraphicFramePr>
        <p:xfrm>
          <a:off x="4575858" y="5157192"/>
          <a:ext cx="3248334" cy="353315"/>
        </p:xfrm>
        <a:graphic>
          <a:graphicData uri="http://schemas.openxmlformats.org/drawingml/2006/table">
            <a:tbl>
              <a:tblPr firstRow="1" bandRow="1">
                <a:tableStyleId>{9DCAF9ED-07DC-4A11-8D7F-57B35C25682E}</a:tableStyleId>
              </a:tblPr>
              <a:tblGrid>
                <a:gridCol w="1337548">
                  <a:extLst>
                    <a:ext uri="{9D8B030D-6E8A-4147-A177-3AD203B41FA5}">
                      <a16:colId xmlns:a16="http://schemas.microsoft.com/office/drawing/2014/main" val="20000"/>
                    </a:ext>
                  </a:extLst>
                </a:gridCol>
                <a:gridCol w="955393">
                  <a:extLst>
                    <a:ext uri="{9D8B030D-6E8A-4147-A177-3AD203B41FA5}">
                      <a16:colId xmlns:a16="http://schemas.microsoft.com/office/drawing/2014/main" val="20001"/>
                    </a:ext>
                  </a:extLst>
                </a:gridCol>
                <a:gridCol w="955393">
                  <a:extLst>
                    <a:ext uri="{9D8B030D-6E8A-4147-A177-3AD203B41FA5}">
                      <a16:colId xmlns:a16="http://schemas.microsoft.com/office/drawing/2014/main" val="20002"/>
                    </a:ext>
                  </a:extLst>
                </a:gridCol>
              </a:tblGrid>
              <a:tr h="168019">
                <a:tc>
                  <a:txBody>
                    <a:bodyPr/>
                    <a:lstStyle/>
                    <a:p>
                      <a:pPr>
                        <a:lnSpc>
                          <a:spcPct val="115000"/>
                        </a:lnSpc>
                        <a:spcAft>
                          <a:spcPts val="0"/>
                        </a:spcAft>
                      </a:pPr>
                      <a:r>
                        <a:rPr lang="en-GB" sz="1000" dirty="0"/>
                        <a:t>Statistics</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TQI</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050" dirty="0"/>
                        <a:t>0</a:t>
                      </a:r>
                      <a:endParaRPr lang="fr-FR" sz="105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bl>
          </a:graphicData>
        </a:graphic>
      </p:graphicFrame>
      <p:graphicFrame>
        <p:nvGraphicFramePr>
          <p:cNvPr id="11" name="Table 17" descr="TABLE;MODULE_LIST"/>
          <p:cNvGraphicFramePr>
            <a:graphicFrameLocks noGrp="1"/>
          </p:cNvGraphicFramePr>
          <p:nvPr>
            <p:extLst>
              <p:ext uri="{D42A27DB-BD31-4B8C-83A1-F6EECF244321}">
                <p14:modId xmlns:p14="http://schemas.microsoft.com/office/powerpoint/2010/main" val="2966848300"/>
              </p:ext>
            </p:extLst>
          </p:nvPr>
        </p:nvGraphicFramePr>
        <p:xfrm>
          <a:off x="4655840" y="2564904"/>
          <a:ext cx="3312368" cy="342456"/>
        </p:xfrm>
        <a:graphic>
          <a:graphicData uri="http://schemas.openxmlformats.org/drawingml/2006/table">
            <a:tbl>
              <a:tblPr firstRow="1" bandRow="1">
                <a:tableStyleId>{9DCAF9ED-07DC-4A11-8D7F-57B35C25682E}</a:tableStyleId>
              </a:tblPr>
              <a:tblGrid>
                <a:gridCol w="3312368">
                  <a:extLst>
                    <a:ext uri="{9D8B030D-6E8A-4147-A177-3AD203B41FA5}">
                      <a16:colId xmlns:a16="http://schemas.microsoft.com/office/drawing/2014/main" val="20000"/>
                    </a:ext>
                  </a:extLst>
                </a:gridCol>
              </a:tblGrid>
              <a:tr h="140556">
                <a:tc>
                  <a:txBody>
                    <a:bodyPr/>
                    <a:lstStyle/>
                    <a:p>
                      <a:pPr>
                        <a:lnSpc>
                          <a:spcPct val="115000"/>
                        </a:lnSpc>
                        <a:spcAft>
                          <a:spcPts val="0"/>
                        </a:spcAft>
                      </a:pPr>
                      <a:r>
                        <a:rPr lang="en-GB" sz="1000" dirty="0"/>
                        <a:t>Module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19908">
                <a:tc>
                  <a:txBody>
                    <a:bodyPr/>
                    <a:lstStyle/>
                    <a:p>
                      <a:pPr>
                        <a:lnSpc>
                          <a:spcPct val="115000"/>
                        </a:lnSpc>
                        <a:spcAft>
                          <a:spcPts val="0"/>
                        </a:spcAft>
                      </a:pPr>
                      <a:r>
                        <a:rPr lang="fr-FR" sz="1100" kern="1200" dirty="0"/>
                        <a:t>Module</a:t>
                      </a:r>
                      <a:r>
                        <a:rPr lang="fr-FR" sz="1100" baseline="0" dirty="0"/>
                        <a:t> </a:t>
                      </a:r>
                      <a:r>
                        <a:rPr lang="fr-FR" sz="1100" kern="1200" dirty="0"/>
                        <a:t>1</a:t>
                      </a:r>
                      <a:endParaRPr lang="fr-FR" sz="11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848824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BC6D95A-6B0E-4D12-9799-168383ABA7BA}"/>
              </a:ext>
            </a:extLst>
          </p:cNvPr>
          <p:cNvGrpSpPr/>
          <p:nvPr/>
        </p:nvGrpSpPr>
        <p:grpSpPr>
          <a:xfrm>
            <a:off x="1892240" y="1239810"/>
            <a:ext cx="8338766" cy="4999616"/>
            <a:chOff x="1892240" y="949664"/>
            <a:chExt cx="8338766" cy="4999616"/>
          </a:xfrm>
        </p:grpSpPr>
        <p:sp>
          <p:nvSpPr>
            <p:cNvPr id="6" name="Rounded Rectangle 5"/>
            <p:cNvSpPr/>
            <p:nvPr/>
          </p:nvSpPr>
          <p:spPr>
            <a:xfrm>
              <a:off x="1991544" y="949664"/>
              <a:ext cx="8157600" cy="499961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92240" y="102167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Total Quality Index by Module &amp; Evolution</a:t>
              </a:r>
            </a:p>
          </p:txBody>
        </p:sp>
        <p:sp>
          <p:nvSpPr>
            <p:cNvPr id="14" name="TextBox 13"/>
            <p:cNvSpPr txBox="1"/>
            <p:nvPr/>
          </p:nvSpPr>
          <p:spPr>
            <a:xfrm>
              <a:off x="3600472" y="1440073"/>
              <a:ext cx="6630534" cy="523220"/>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TQI_BY_MODULE</a:t>
              </a:r>
            </a:p>
            <a:p>
              <a:endParaRPr lang="fr-FR" sz="1400" dirty="0"/>
            </a:p>
          </p:txBody>
        </p:sp>
        <p:sp>
          <p:nvSpPr>
            <p:cNvPr id="15" name="TextBox 14"/>
            <p:cNvSpPr txBox="1"/>
            <p:nvPr/>
          </p:nvSpPr>
          <p:spPr>
            <a:xfrm>
              <a:off x="2153308" y="14264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00472" y="184686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HEADER=SHORT (by default HEADER=SHORT)</a:t>
              </a:r>
            </a:p>
            <a:p>
              <a:r>
                <a:rPr lang="en-US" sz="1200" dirty="0"/>
                <a:t>Indicates that short headers will be shown, obviously long headers will be shown</a:t>
              </a:r>
            </a:p>
          </p:txBody>
        </p:sp>
        <p:sp>
          <p:nvSpPr>
            <p:cNvPr id="17" name="TextBox 16"/>
            <p:cNvSpPr txBox="1"/>
            <p:nvPr/>
          </p:nvSpPr>
          <p:spPr>
            <a:xfrm>
              <a:off x="2570090" y="18161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2" name="Table 10" descr="TABLE;TQI_BY_MODULE;HEADER=SHORT"/>
          <p:cNvGraphicFramePr>
            <a:graphicFrameLocks noGrp="1"/>
          </p:cNvGraphicFramePr>
          <p:nvPr>
            <p:extLst>
              <p:ext uri="{D42A27DB-BD31-4B8C-83A1-F6EECF244321}">
                <p14:modId xmlns:p14="http://schemas.microsoft.com/office/powerpoint/2010/main" val="3263544287"/>
              </p:ext>
            </p:extLst>
          </p:nvPr>
        </p:nvGraphicFramePr>
        <p:xfrm>
          <a:off x="3143673" y="3181913"/>
          <a:ext cx="5786295" cy="1346413"/>
        </p:xfrm>
        <a:graphic>
          <a:graphicData uri="http://schemas.openxmlformats.org/drawingml/2006/table">
            <a:tbl>
              <a:tblPr firstRow="1" bandRow="1">
                <a:tableStyleId>{9DCAF9ED-07DC-4A11-8D7F-57B35C25682E}</a:tableStyleId>
              </a:tblPr>
              <a:tblGrid>
                <a:gridCol w="2111215">
                  <a:extLst>
                    <a:ext uri="{9D8B030D-6E8A-4147-A177-3AD203B41FA5}">
                      <a16:colId xmlns:a16="http://schemas.microsoft.com/office/drawing/2014/main" val="20000"/>
                    </a:ext>
                  </a:extLst>
                </a:gridCol>
                <a:gridCol w="1417014">
                  <a:extLst>
                    <a:ext uri="{9D8B030D-6E8A-4147-A177-3AD203B41FA5}">
                      <a16:colId xmlns:a16="http://schemas.microsoft.com/office/drawing/2014/main" val="20001"/>
                    </a:ext>
                  </a:extLst>
                </a:gridCol>
                <a:gridCol w="1129033">
                  <a:extLst>
                    <a:ext uri="{9D8B030D-6E8A-4147-A177-3AD203B41FA5}">
                      <a16:colId xmlns:a16="http://schemas.microsoft.com/office/drawing/2014/main" val="20002"/>
                    </a:ext>
                  </a:extLst>
                </a:gridCol>
                <a:gridCol w="1129033">
                  <a:extLst>
                    <a:ext uri="{9D8B030D-6E8A-4147-A177-3AD203B41FA5}">
                      <a16:colId xmlns:a16="http://schemas.microsoft.com/office/drawing/2014/main" val="20003"/>
                    </a:ext>
                  </a:extLst>
                </a:gridCol>
              </a:tblGrid>
              <a:tr h="247088">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TQI</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TQI</a:t>
                      </a:r>
                      <a:endParaRPr lang="fr-FR" sz="1000" b="1" kern="1200" dirty="0">
                        <a:solidFill>
                          <a:schemeClr val="lt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Varariaion</a:t>
                      </a:r>
                      <a:r>
                        <a:rPr lang="fr-FR" sz="1000" kern="1200" dirty="0"/>
                        <a:t>.</a:t>
                      </a:r>
                      <a:endParaRPr lang="fr-FR"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68128">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68128">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68128">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[25]</a:t>
            </a:r>
            <a:endParaRPr lang="en-US" dirty="0"/>
          </a:p>
        </p:txBody>
      </p:sp>
    </p:spTree>
    <p:extLst>
      <p:ext uri="{BB962C8B-B14F-4D97-AF65-F5344CB8AC3E}">
        <p14:creationId xmlns:p14="http://schemas.microsoft.com/office/powerpoint/2010/main" val="42742026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4F5D0D6-B78D-4448-B7F3-0DF3B106516E}"/>
              </a:ext>
            </a:extLst>
          </p:cNvPr>
          <p:cNvGrpSpPr/>
          <p:nvPr/>
        </p:nvGrpSpPr>
        <p:grpSpPr>
          <a:xfrm>
            <a:off x="1847528" y="1391290"/>
            <a:ext cx="8487064" cy="4392488"/>
            <a:chOff x="1847528" y="980728"/>
            <a:chExt cx="8487064" cy="4392488"/>
          </a:xfrm>
        </p:grpSpPr>
        <p:sp>
          <p:nvSpPr>
            <p:cNvPr id="6" name="Rounded Rectangle 5"/>
            <p:cNvSpPr/>
            <p:nvPr/>
          </p:nvSpPr>
          <p:spPr>
            <a:xfrm>
              <a:off x="1919536" y="980728"/>
              <a:ext cx="8157600" cy="439248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47528"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Technology distribution by Module</a:t>
              </a:r>
            </a:p>
          </p:txBody>
        </p:sp>
        <p:sp>
          <p:nvSpPr>
            <p:cNvPr id="14" name="TextBox 13"/>
            <p:cNvSpPr txBox="1"/>
            <p:nvPr/>
          </p:nvSpPr>
          <p:spPr>
            <a:xfrm>
              <a:off x="3651810" y="152572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TECHNO_LOC_BY_MODULE</a:t>
              </a:r>
            </a:p>
          </p:txBody>
        </p:sp>
        <p:sp>
          <p:nvSpPr>
            <p:cNvPr id="15" name="TextBox 14"/>
            <p:cNvSpPr txBox="1"/>
            <p:nvPr/>
          </p:nvSpPr>
          <p:spPr>
            <a:xfrm>
              <a:off x="2122758" y="151208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 name="TextBox 10"/>
            <p:cNvSpPr txBox="1"/>
            <p:nvPr/>
          </p:nvSpPr>
          <p:spPr>
            <a:xfrm>
              <a:off x="3704058" y="1879656"/>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2" name="TextBox 11"/>
            <p:cNvSpPr txBox="1"/>
            <p:nvPr/>
          </p:nvSpPr>
          <p:spPr>
            <a:xfrm>
              <a:off x="2555546" y="189330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9" name="Table 10" descr="TABLE;TECHNO_LOC_BY_MODULE;HEADER=SHORT"/>
          <p:cNvGraphicFramePr>
            <a:graphicFrameLocks noGrp="1"/>
          </p:cNvGraphicFramePr>
          <p:nvPr>
            <p:extLst>
              <p:ext uri="{D42A27DB-BD31-4B8C-83A1-F6EECF244321}">
                <p14:modId xmlns:p14="http://schemas.microsoft.com/office/powerpoint/2010/main" val="679652044"/>
              </p:ext>
            </p:extLst>
          </p:nvPr>
        </p:nvGraphicFramePr>
        <p:xfrm>
          <a:off x="2613960" y="2975467"/>
          <a:ext cx="6794408" cy="1690729"/>
        </p:xfrm>
        <a:graphic>
          <a:graphicData uri="http://schemas.openxmlformats.org/drawingml/2006/table">
            <a:tbl>
              <a:tblPr firstRow="1" bandRow="1">
                <a:tableStyleId>{9DCAF9ED-07DC-4A11-8D7F-57B35C25682E}</a:tableStyleId>
              </a:tblPr>
              <a:tblGrid>
                <a:gridCol w="2948517">
                  <a:extLst>
                    <a:ext uri="{9D8B030D-6E8A-4147-A177-3AD203B41FA5}">
                      <a16:colId xmlns:a16="http://schemas.microsoft.com/office/drawing/2014/main" val="20000"/>
                    </a:ext>
                  </a:extLst>
                </a:gridCol>
                <a:gridCol w="2034725">
                  <a:extLst>
                    <a:ext uri="{9D8B030D-6E8A-4147-A177-3AD203B41FA5}">
                      <a16:colId xmlns:a16="http://schemas.microsoft.com/office/drawing/2014/main" val="20001"/>
                    </a:ext>
                  </a:extLst>
                </a:gridCol>
                <a:gridCol w="1811166">
                  <a:extLst>
                    <a:ext uri="{9D8B030D-6E8A-4147-A177-3AD203B41FA5}">
                      <a16:colId xmlns:a16="http://schemas.microsoft.com/office/drawing/2014/main" val="20002"/>
                    </a:ext>
                  </a:extLst>
                </a:gridCol>
              </a:tblGrid>
              <a:tr h="216024">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Tech 1</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Tech 2</a:t>
                      </a:r>
                      <a:endParaRPr lang="fr-FR"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Module</a:t>
                      </a:r>
                      <a:r>
                        <a:rPr lang="en-GB" sz="1100" baseline="0" dirty="0"/>
                        <a:t> 2</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Module</a:t>
                      </a:r>
                      <a:r>
                        <a:rPr lang="en-GB" sz="1100" baseline="0" dirty="0"/>
                        <a:t> 3</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4"/>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en-US" dirty="0"/>
              <a:t>PowerPoint Templates – Tables [26]</a:t>
            </a:r>
          </a:p>
        </p:txBody>
      </p:sp>
    </p:spTree>
    <p:extLst>
      <p:ext uri="{BB962C8B-B14F-4D97-AF65-F5344CB8AC3E}">
        <p14:creationId xmlns:p14="http://schemas.microsoft.com/office/powerpoint/2010/main" val="18038427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FE78CED-B494-42D6-914C-5DB54F28E9A9}"/>
              </a:ext>
            </a:extLst>
          </p:cNvPr>
          <p:cNvGrpSpPr/>
          <p:nvPr/>
        </p:nvGrpSpPr>
        <p:grpSpPr>
          <a:xfrm>
            <a:off x="1985248" y="1594520"/>
            <a:ext cx="8433246" cy="4104456"/>
            <a:chOff x="1985248" y="908720"/>
            <a:chExt cx="8433246" cy="4104456"/>
          </a:xfrm>
        </p:grpSpPr>
        <p:sp>
          <p:nvSpPr>
            <p:cNvPr id="6" name="Rounded Rectangle 5"/>
            <p:cNvSpPr/>
            <p:nvPr/>
          </p:nvSpPr>
          <p:spPr>
            <a:xfrm>
              <a:off x="1991544" y="908720"/>
              <a:ext cx="8157600" cy="4104456"/>
            </a:xfrm>
            <a:prstGeom prst="roundRect">
              <a:avLst>
                <a:gd name="adj" fmla="val 17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85248"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Statistics about Artifacts – CAST Complexity &amp; Violations</a:t>
              </a:r>
            </a:p>
          </p:txBody>
        </p:sp>
        <p:sp>
          <p:nvSpPr>
            <p:cNvPr id="14" name="TextBox 13"/>
            <p:cNvSpPr txBox="1"/>
            <p:nvPr/>
          </p:nvSpPr>
          <p:spPr>
            <a:xfrm>
              <a:off x="3787960" y="149786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CAST_COMPLEXITY_WITH_VIOL</a:t>
              </a:r>
            </a:p>
          </p:txBody>
        </p:sp>
        <p:sp>
          <p:nvSpPr>
            <p:cNvPr id="15" name="TextBox 14"/>
            <p:cNvSpPr txBox="1"/>
            <p:nvPr/>
          </p:nvSpPr>
          <p:spPr>
            <a:xfrm>
              <a:off x="2231612" y="14705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 name="TextBox 10"/>
            <p:cNvSpPr txBox="1"/>
            <p:nvPr/>
          </p:nvSpPr>
          <p:spPr>
            <a:xfrm>
              <a:off x="3785946" y="183871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2" name="TextBox 11"/>
            <p:cNvSpPr txBox="1"/>
            <p:nvPr/>
          </p:nvSpPr>
          <p:spPr>
            <a:xfrm>
              <a:off x="2637434" y="185236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003F6E4F-BB7E-4CF1-82AA-91004A0254DC}"/>
                </a:ext>
              </a:extLst>
            </p:cNvPr>
            <p:cNvSpPr txBox="1"/>
            <p:nvPr/>
          </p:nvSpPr>
          <p:spPr>
            <a:xfrm>
              <a:off x="3071664" y="245500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6" name="TextBox 15">
              <a:extLst>
                <a:ext uri="{FF2B5EF4-FFF2-40B4-BE49-F238E27FC236}">
                  <a16:creationId xmlns:a16="http://schemas.microsoft.com/office/drawing/2014/main" id="{5B9C1290-E227-4E7E-9D9A-5B1BD193BC65}"/>
                </a:ext>
              </a:extLst>
            </p:cNvPr>
            <p:cNvSpPr txBox="1"/>
            <p:nvPr/>
          </p:nvSpPr>
          <p:spPr>
            <a:xfrm>
              <a:off x="2514067" y="242088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aphicFrame>
        <p:nvGraphicFramePr>
          <p:cNvPr id="9" name="Table 10" descr="TABLE;CAST_COMPLEXITY_WITH_VIOL;HEADER=SHORT"/>
          <p:cNvGraphicFramePr>
            <a:graphicFrameLocks noGrp="1"/>
          </p:cNvGraphicFramePr>
          <p:nvPr>
            <p:extLst>
              <p:ext uri="{D42A27DB-BD31-4B8C-83A1-F6EECF244321}">
                <p14:modId xmlns:p14="http://schemas.microsoft.com/office/powerpoint/2010/main" val="2416186701"/>
              </p:ext>
            </p:extLst>
          </p:nvPr>
        </p:nvGraphicFramePr>
        <p:xfrm>
          <a:off x="3696650" y="3610745"/>
          <a:ext cx="4199551" cy="1474705"/>
        </p:xfrm>
        <a:graphic>
          <a:graphicData uri="http://schemas.openxmlformats.org/drawingml/2006/table">
            <a:tbl>
              <a:tblPr firstRow="1" bandRow="1">
                <a:tableStyleId>{9DCAF9ED-07DC-4A11-8D7F-57B35C25682E}</a:tableStyleId>
              </a:tblPr>
              <a:tblGrid>
                <a:gridCol w="1741128">
                  <a:extLst>
                    <a:ext uri="{9D8B030D-6E8A-4147-A177-3AD203B41FA5}">
                      <a16:colId xmlns:a16="http://schemas.microsoft.com/office/drawing/2014/main" val="20000"/>
                    </a:ext>
                  </a:extLst>
                </a:gridCol>
                <a:gridCol w="1245780">
                  <a:extLst>
                    <a:ext uri="{9D8B030D-6E8A-4147-A177-3AD203B41FA5}">
                      <a16:colId xmlns:a16="http://schemas.microsoft.com/office/drawing/2014/main" val="20001"/>
                    </a:ext>
                  </a:extLst>
                </a:gridCol>
                <a:gridCol w="1212643">
                  <a:extLst>
                    <a:ext uri="{9D8B030D-6E8A-4147-A177-3AD203B41FA5}">
                      <a16:colId xmlns:a16="http://schemas.microsoft.com/office/drawing/2014/main" val="20002"/>
                    </a:ext>
                  </a:extLst>
                </a:gridCol>
              </a:tblGrid>
              <a:tr h="294941">
                <a:tc>
                  <a:txBody>
                    <a:bodyPr/>
                    <a:lstStyle/>
                    <a:p>
                      <a:pPr>
                        <a:lnSpc>
                          <a:spcPct val="115000"/>
                        </a:lnSpc>
                        <a:spcAft>
                          <a:spcPts val="0"/>
                        </a:spcAft>
                      </a:pPr>
                      <a:r>
                        <a:rPr lang="en-US" sz="1100" noProof="0" dirty="0"/>
                        <a:t>Complexity level</a:t>
                      </a:r>
                      <a:endParaRPr lang="en-US" sz="1100" noProof="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Artifacts</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en-US" sz="1000" kern="1200" noProof="0" dirty="0"/>
                        <a:t>w/ violations</a:t>
                      </a:r>
                      <a:endParaRPr lang="en-US" sz="1000" b="1" kern="1200" noProof="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Extreme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High</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Average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Low</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[27]</a:t>
            </a:r>
            <a:endParaRPr lang="en-US" dirty="0"/>
          </a:p>
        </p:txBody>
      </p:sp>
    </p:spTree>
    <p:extLst>
      <p:ext uri="{BB962C8B-B14F-4D97-AF65-F5344CB8AC3E}">
        <p14:creationId xmlns:p14="http://schemas.microsoft.com/office/powerpoint/2010/main" val="468496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normAutofit/>
          </a:bodyPr>
          <a:lstStyle/>
          <a:p>
            <a:pPr algn="just"/>
            <a:r>
              <a:rPr lang="fr-FR" dirty="0"/>
              <a:t>A new enabled button is now available on the top head of Powerpoint application</a:t>
            </a:r>
          </a:p>
          <a:p>
            <a:endParaRPr lang="fr-FR" dirty="0"/>
          </a:p>
          <a:p>
            <a:endParaRPr lang="fr-FR" dirty="0"/>
          </a:p>
          <a:p>
            <a:endParaRPr lang="fr-FR" dirty="0"/>
          </a:p>
          <a:p>
            <a:pPr algn="just"/>
            <a:r>
              <a:rPr lang="fr-FR" dirty="0"/>
              <a:t>This button gives you the possibility to access to the alternative text property of all components</a:t>
            </a:r>
          </a:p>
        </p:txBody>
      </p:sp>
      <p:sp>
        <p:nvSpPr>
          <p:cNvPr id="2" name="Title 1"/>
          <p:cNvSpPr>
            <a:spLocks noGrp="1"/>
          </p:cNvSpPr>
          <p:nvPr>
            <p:ph type="title"/>
          </p:nvPr>
        </p:nvSpPr>
        <p:spPr/>
        <p:txBody>
          <a:bodyPr/>
          <a:lstStyle/>
          <a:p>
            <a:r>
              <a:rPr lang="fr-FR" dirty="0"/>
              <a:t>Powerpoint Templates</a:t>
            </a:r>
          </a:p>
        </p:txBody>
      </p:sp>
      <p:grpSp>
        <p:nvGrpSpPr>
          <p:cNvPr id="7" name="Group 6"/>
          <p:cNvGrpSpPr/>
          <p:nvPr/>
        </p:nvGrpSpPr>
        <p:grpSpPr>
          <a:xfrm>
            <a:off x="4762500" y="4374630"/>
            <a:ext cx="2667000" cy="1358627"/>
            <a:chOff x="3238500" y="3078485"/>
            <a:chExt cx="2667000" cy="1358627"/>
          </a:xfrm>
        </p:grpSpPr>
        <p:pic>
          <p:nvPicPr>
            <p:cNvPr id="3075" name="Picture 3"/>
            <p:cNvPicPr>
              <a:picLocks noChangeAspect="1" noChangeArrowheads="1"/>
            </p:cNvPicPr>
            <p:nvPr/>
          </p:nvPicPr>
          <p:blipFill>
            <a:blip r:embed="rId2" cstate="print"/>
            <a:srcRect/>
            <a:stretch>
              <a:fillRect/>
            </a:stretch>
          </p:blipFill>
          <p:spPr bwMode="auto">
            <a:xfrm>
              <a:off x="3238500" y="3094087"/>
              <a:ext cx="2667000" cy="1343025"/>
            </a:xfrm>
            <a:prstGeom prst="rect">
              <a:avLst/>
            </a:prstGeom>
            <a:noFill/>
            <a:ln w="9525">
              <a:noFill/>
              <a:miter lim="800000"/>
              <a:headEnd/>
              <a:tailEnd/>
            </a:ln>
          </p:spPr>
        </p:pic>
        <p:sp>
          <p:nvSpPr>
            <p:cNvPr id="6" name="Rectangle 5"/>
            <p:cNvSpPr/>
            <p:nvPr/>
          </p:nvSpPr>
          <p:spPr>
            <a:xfrm>
              <a:off x="4394077" y="3078485"/>
              <a:ext cx="268982" cy="288032"/>
            </a:xfrm>
            <a:prstGeom prst="rect">
              <a:avLst/>
            </a:prstGeom>
            <a:noFill/>
            <a:ln w="28575">
              <a:solidFill>
                <a:srgbClr val="293C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C351D38-FC28-4A58-A5FB-FF8B7BE57793}"/>
              </a:ext>
            </a:extLst>
          </p:cNvPr>
          <p:cNvGrpSpPr/>
          <p:nvPr/>
        </p:nvGrpSpPr>
        <p:grpSpPr>
          <a:xfrm>
            <a:off x="1919536" y="1075773"/>
            <a:ext cx="8335638" cy="5301670"/>
            <a:chOff x="1919536" y="908720"/>
            <a:chExt cx="8335638" cy="5301670"/>
          </a:xfrm>
        </p:grpSpPr>
        <p:sp>
          <p:nvSpPr>
            <p:cNvPr id="6" name="Rounded Rectangle 5"/>
            <p:cNvSpPr/>
            <p:nvPr/>
          </p:nvSpPr>
          <p:spPr>
            <a:xfrm>
              <a:off x="1991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Critical Violations by Module</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CRITICAL_VIOL_BY_MODULE</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5"/>
              <a:ext cx="6630534" cy="3077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HEADER=SHORT</a:t>
              </a:r>
              <a:r>
                <a:rPr lang="fr-FR" sz="1400" dirty="0"/>
                <a:t> (by default HEADER=SHORT)</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CRITICAL_VIOL_BY_MODULE;HEADER=SHORT"/>
          <p:cNvGraphicFramePr>
            <a:graphicFrameLocks noGrp="1"/>
          </p:cNvGraphicFramePr>
          <p:nvPr>
            <p:extLst>
              <p:ext uri="{D42A27DB-BD31-4B8C-83A1-F6EECF244321}">
                <p14:modId xmlns:p14="http://schemas.microsoft.com/office/powerpoint/2010/main" val="3880429120"/>
              </p:ext>
            </p:extLst>
          </p:nvPr>
        </p:nvGraphicFramePr>
        <p:xfrm>
          <a:off x="2572970" y="2561019"/>
          <a:ext cx="6809747" cy="3448495"/>
        </p:xfrm>
        <a:graphic>
          <a:graphicData uri="http://schemas.openxmlformats.org/drawingml/2006/table">
            <a:tbl>
              <a:tblPr firstRow="1" bandRow="1">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77748">
                <a:tc>
                  <a:txBody>
                    <a:bodyPr/>
                    <a:lstStyle/>
                    <a:p>
                      <a:pPr>
                        <a:lnSpc>
                          <a:spcPct val="115000"/>
                        </a:lnSpc>
                        <a:spcAft>
                          <a:spcPts val="0"/>
                        </a:spcAft>
                      </a:pP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1"/>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2"/>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3"/>
                  </a:ext>
                </a:extLst>
              </a:tr>
              <a:tr h="161589">
                <a:tc>
                  <a:txBody>
                    <a:bodyPr/>
                    <a:lstStyle/>
                    <a:p>
                      <a:pP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4"/>
                  </a:ext>
                </a:extLst>
              </a:tr>
              <a:tr h="161589">
                <a:tc>
                  <a:txBody>
                    <a:bodyPr/>
                    <a:lstStyle/>
                    <a:p>
                      <a:pPr>
                        <a:lnSpc>
                          <a:spcPct val="115000"/>
                        </a:lnSpc>
                        <a:spcAft>
                          <a:spcPts val="0"/>
                        </a:spcAft>
                      </a:pPr>
                      <a:r>
                        <a:rPr lang="en-GB" sz="1000" dirty="0"/>
                        <a:t>Deleted</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5"/>
                  </a:ext>
                </a:extLst>
              </a:tr>
              <a:tr h="161589">
                <a:tc>
                  <a:txBody>
                    <a:bodyPr/>
                    <a:lstStyle/>
                    <a:p>
                      <a:pPr>
                        <a:lnSpc>
                          <a:spcPct val="115000"/>
                        </a:lnSpc>
                        <a:spcAft>
                          <a:spcPts val="0"/>
                        </a:spcAft>
                      </a:pPr>
                      <a:r>
                        <a:rPr lang="en-GB" sz="100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6"/>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7"/>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8"/>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9"/>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20"/>
                  </a:ext>
                </a:extLst>
              </a:tr>
            </a:tbl>
          </a:graphicData>
        </a:graphic>
      </p:graphicFrame>
      <p:sp>
        <p:nvSpPr>
          <p:cNvPr id="3" name="Title 2"/>
          <p:cNvSpPr>
            <a:spLocks noGrp="1"/>
          </p:cNvSpPr>
          <p:nvPr>
            <p:ph type="title"/>
          </p:nvPr>
        </p:nvSpPr>
        <p:spPr/>
        <p:txBody>
          <a:bodyPr/>
          <a:lstStyle/>
          <a:p>
            <a:r>
              <a:rPr lang="en-US" dirty="0"/>
              <a:t>PowerPoint Templates – Tables [28]</a:t>
            </a:r>
          </a:p>
        </p:txBody>
      </p:sp>
    </p:spTree>
    <p:extLst>
      <p:ext uri="{BB962C8B-B14F-4D97-AF65-F5344CB8AC3E}">
        <p14:creationId xmlns:p14="http://schemas.microsoft.com/office/powerpoint/2010/main" val="112231975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6E4B52F-36F3-40FC-B058-3DA424B776AC}"/>
              </a:ext>
            </a:extLst>
          </p:cNvPr>
          <p:cNvGrpSpPr/>
          <p:nvPr/>
        </p:nvGrpSpPr>
        <p:grpSpPr>
          <a:xfrm>
            <a:off x="1919536" y="1497804"/>
            <a:ext cx="8335638" cy="4410626"/>
            <a:chOff x="1919536" y="908720"/>
            <a:chExt cx="8335638" cy="4410626"/>
          </a:xfrm>
        </p:grpSpPr>
        <p:sp>
          <p:nvSpPr>
            <p:cNvPr id="6" name="Rounded Rectangle 5"/>
            <p:cNvSpPr/>
            <p:nvPr/>
          </p:nvSpPr>
          <p:spPr>
            <a:xfrm>
              <a:off x="1991544" y="908720"/>
              <a:ext cx="8157600" cy="441062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33688"/>
              <a:ext cx="830508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to objectives </a:t>
              </a:r>
            </a:p>
          </p:txBody>
        </p:sp>
        <p:sp>
          <p:nvSpPr>
            <p:cNvPr id="14" name="TextBox 13"/>
            <p:cNvSpPr txBox="1"/>
            <p:nvPr/>
          </p:nvSpPr>
          <p:spPr>
            <a:xfrm>
              <a:off x="3624640" y="135441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COMPLIANCE_TO_OBJ_TABLE</a:t>
              </a:r>
            </a:p>
          </p:txBody>
        </p:sp>
        <p:sp>
          <p:nvSpPr>
            <p:cNvPr id="15" name="TextBox 14"/>
            <p:cNvSpPr txBox="1"/>
            <p:nvPr/>
          </p:nvSpPr>
          <p:spPr>
            <a:xfrm>
              <a:off x="2177476" y="13544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763435"/>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HEADER=SHORT (by default HEADER=SHORT)</a:t>
              </a:r>
            </a:p>
          </p:txBody>
        </p:sp>
        <p:sp>
          <p:nvSpPr>
            <p:cNvPr id="17" name="TextBox 16"/>
            <p:cNvSpPr txBox="1"/>
            <p:nvPr/>
          </p:nvSpPr>
          <p:spPr>
            <a:xfrm>
              <a:off x="2594258" y="171909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 name="TextBox 2"/>
            <p:cNvSpPr txBox="1"/>
            <p:nvPr/>
          </p:nvSpPr>
          <p:spPr>
            <a:xfrm>
              <a:off x="2279576" y="4005064"/>
              <a:ext cx="7200800" cy="120032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This component works only if current snapshot and previous snapshot selected are continuous snapshots</a:t>
              </a:r>
            </a:p>
            <a:p>
              <a:r>
                <a:rPr lang="en-US" sz="1200" dirty="0"/>
                <a:t>Objectives corresponds to the number of critical rules in the current snapshot</a:t>
              </a:r>
            </a:p>
            <a:p>
              <a:r>
                <a:rPr lang="en-US" sz="1200" dirty="0"/>
                <a:t>Achievement corresponds to the number of critical rules with no violation for each critical rule</a:t>
              </a:r>
            </a:p>
            <a:p>
              <a:endParaRPr lang="en-US" sz="1200" dirty="0"/>
            </a:p>
          </p:txBody>
        </p:sp>
      </p:grpSp>
      <p:graphicFrame>
        <p:nvGraphicFramePr>
          <p:cNvPr id="10" name="Table 10" descr="TABLE;COMPLIANCE_TO_OBJ_TABLE;"/>
          <p:cNvGraphicFramePr>
            <a:graphicFrameLocks noGrp="1"/>
          </p:cNvGraphicFramePr>
          <p:nvPr>
            <p:extLst>
              <p:ext uri="{D42A27DB-BD31-4B8C-83A1-F6EECF244321}">
                <p14:modId xmlns:p14="http://schemas.microsoft.com/office/powerpoint/2010/main" val="4102314714"/>
              </p:ext>
            </p:extLst>
          </p:nvPr>
        </p:nvGraphicFramePr>
        <p:xfrm>
          <a:off x="2958868" y="3056240"/>
          <a:ext cx="6497751" cy="985527"/>
        </p:xfrm>
        <a:graphic>
          <a:graphicData uri="http://schemas.openxmlformats.org/drawingml/2006/table">
            <a:tbl>
              <a:tblPr firstRow="1" bandRow="1">
                <a:tableStyleId>{9DCAF9ED-07DC-4A11-8D7F-57B35C25682E}</a:tableStyleId>
              </a:tblPr>
              <a:tblGrid>
                <a:gridCol w="2208848">
                  <a:extLst>
                    <a:ext uri="{9D8B030D-6E8A-4147-A177-3AD203B41FA5}">
                      <a16:colId xmlns:a16="http://schemas.microsoft.com/office/drawing/2014/main" val="20000"/>
                    </a:ext>
                  </a:extLst>
                </a:gridCol>
                <a:gridCol w="1055730">
                  <a:extLst>
                    <a:ext uri="{9D8B030D-6E8A-4147-A177-3AD203B41FA5}">
                      <a16:colId xmlns:a16="http://schemas.microsoft.com/office/drawing/2014/main" val="20001"/>
                    </a:ext>
                  </a:extLst>
                </a:gridCol>
                <a:gridCol w="1055730">
                  <a:extLst>
                    <a:ext uri="{9D8B030D-6E8A-4147-A177-3AD203B41FA5}">
                      <a16:colId xmlns:a16="http://schemas.microsoft.com/office/drawing/2014/main" val="20002"/>
                    </a:ext>
                  </a:extLst>
                </a:gridCol>
                <a:gridCol w="2177443">
                  <a:extLst>
                    <a:ext uri="{9D8B030D-6E8A-4147-A177-3AD203B41FA5}">
                      <a16:colId xmlns:a16="http://schemas.microsoft.com/office/drawing/2014/main" val="20003"/>
                    </a:ext>
                  </a:extLst>
                </a:gridCol>
              </a:tblGrid>
              <a:tr h="2437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Objectives</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US" sz="1000" kern="1200" noProof="0" dirty="0"/>
                        <a:t>Achievement</a:t>
                      </a:r>
                      <a:endParaRPr lang="en-US" sz="1000" b="1" kern="1200" noProof="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US" sz="1000" kern="1200" noProof="0" dirty="0"/>
                        <a:t>Achievement ratio</a:t>
                      </a:r>
                      <a:endParaRPr lang="en-US" sz="1000" b="1" kern="1200" noProof="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31738">
                <a:tc>
                  <a:txBody>
                    <a:bodyPr/>
                    <a:lstStyle/>
                    <a:p>
                      <a:pPr>
                        <a:lnSpc>
                          <a:spcPct val="115000"/>
                        </a:lnSpc>
                        <a:spcAft>
                          <a:spcPts val="0"/>
                        </a:spcAft>
                      </a:pPr>
                      <a:r>
                        <a:rPr lang="en-GB" sz="1100" dirty="0"/>
                        <a:t>Entire Application (whole code)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738">
                <a:tc>
                  <a:txBody>
                    <a:bodyPr/>
                    <a:lstStyle/>
                    <a:p>
                      <a:pPr>
                        <a:lnSpc>
                          <a:spcPct val="115000"/>
                        </a:lnSpc>
                        <a:spcAft>
                          <a:spcPts val="0"/>
                        </a:spcAft>
                      </a:pPr>
                      <a:r>
                        <a:rPr lang="en-GB" sz="1100" dirty="0"/>
                        <a:t>Last Delivery (new and modified)</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bl>
          </a:graphicData>
        </a:graphic>
      </p:graphicFrame>
      <p:sp>
        <p:nvSpPr>
          <p:cNvPr id="2" name="Title 1"/>
          <p:cNvSpPr>
            <a:spLocks noGrp="1"/>
          </p:cNvSpPr>
          <p:nvPr>
            <p:ph type="title"/>
          </p:nvPr>
        </p:nvSpPr>
        <p:spPr/>
        <p:txBody>
          <a:bodyPr/>
          <a:lstStyle/>
          <a:p>
            <a:r>
              <a:rPr lang="en-US" dirty="0"/>
              <a:t>PowerPoint Templates – Tables [29]</a:t>
            </a:r>
          </a:p>
        </p:txBody>
      </p:sp>
    </p:spTree>
    <p:extLst>
      <p:ext uri="{BB962C8B-B14F-4D97-AF65-F5344CB8AC3E}">
        <p14:creationId xmlns:p14="http://schemas.microsoft.com/office/powerpoint/2010/main" val="14140802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B0DA24E-6FAE-4DB9-A754-D02772CE8233}"/>
              </a:ext>
            </a:extLst>
          </p:cNvPr>
          <p:cNvGrpSpPr/>
          <p:nvPr/>
        </p:nvGrpSpPr>
        <p:grpSpPr>
          <a:xfrm>
            <a:off x="1919536" y="1437487"/>
            <a:ext cx="8352928" cy="4419418"/>
            <a:chOff x="1919536" y="908720"/>
            <a:chExt cx="8352928" cy="4419418"/>
          </a:xfrm>
        </p:grpSpPr>
        <p:sp>
          <p:nvSpPr>
            <p:cNvPr id="6" name="Rounded Rectangle 5"/>
            <p:cNvSpPr/>
            <p:nvPr/>
          </p:nvSpPr>
          <p:spPr>
            <a:xfrm>
              <a:off x="2008834" y="908720"/>
              <a:ext cx="8157600" cy="4419418"/>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765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Technical debt Information</a:t>
              </a:r>
            </a:p>
          </p:txBody>
        </p:sp>
        <p:sp>
          <p:nvSpPr>
            <p:cNvPr id="14" name="TextBox 13"/>
            <p:cNvSpPr txBox="1"/>
            <p:nvPr/>
          </p:nvSpPr>
          <p:spPr>
            <a:xfrm>
              <a:off x="3641930" y="141277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TECHNICAL_DEBT</a:t>
              </a:r>
            </a:p>
          </p:txBody>
        </p:sp>
        <p:sp>
          <p:nvSpPr>
            <p:cNvPr id="15" name="TextBox 14"/>
            <p:cNvSpPr txBox="1"/>
            <p:nvPr/>
          </p:nvSpPr>
          <p:spPr>
            <a:xfrm>
              <a:off x="2194766" y="139912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778759"/>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HEADER=SHORT</a:t>
              </a:r>
              <a:r>
                <a:rPr lang="fr-FR" sz="1200" dirty="0"/>
                <a:t> (by default HEADER=SHORT)</a:t>
              </a:r>
            </a:p>
          </p:txBody>
        </p:sp>
        <p:sp>
          <p:nvSpPr>
            <p:cNvPr id="17" name="TextBox 16"/>
            <p:cNvSpPr txBox="1"/>
            <p:nvPr/>
          </p:nvSpPr>
          <p:spPr>
            <a:xfrm>
              <a:off x="261154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 name="TextBox 10"/>
            <p:cNvSpPr txBox="1"/>
            <p:nvPr/>
          </p:nvSpPr>
          <p:spPr>
            <a:xfrm>
              <a:off x="2207568" y="4182180"/>
              <a:ext cx="7200800"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if current snapshot and previous snapshot selected are not continuous snapshots, results will be the sum of Technical Debt added and Technical Debt removed</a:t>
              </a:r>
            </a:p>
          </p:txBody>
        </p:sp>
      </p:grpSp>
      <p:graphicFrame>
        <p:nvGraphicFramePr>
          <p:cNvPr id="10" name="Table 10" descr="TABLE;TECHNICAL_DEBT;"/>
          <p:cNvGraphicFramePr>
            <a:graphicFrameLocks noGrp="1"/>
          </p:cNvGraphicFramePr>
          <p:nvPr>
            <p:extLst>
              <p:ext uri="{D42A27DB-BD31-4B8C-83A1-F6EECF244321}">
                <p14:modId xmlns:p14="http://schemas.microsoft.com/office/powerpoint/2010/main" val="3895547837"/>
              </p:ext>
            </p:extLst>
          </p:nvPr>
        </p:nvGraphicFramePr>
        <p:xfrm>
          <a:off x="3279322" y="3021666"/>
          <a:ext cx="5616624" cy="1154297"/>
        </p:xfrm>
        <a:graphic>
          <a:graphicData uri="http://schemas.openxmlformats.org/drawingml/2006/table">
            <a:tbl>
              <a:tblPr firstRow="1" bandRow="1">
                <a:tableStyleId>{9DCAF9ED-07DC-4A11-8D7F-57B35C25682E}</a:tableStyleId>
              </a:tblPr>
              <a:tblGrid>
                <a:gridCol w="3819305">
                  <a:extLst>
                    <a:ext uri="{9D8B030D-6E8A-4147-A177-3AD203B41FA5}">
                      <a16:colId xmlns:a16="http://schemas.microsoft.com/office/drawing/2014/main" val="20000"/>
                    </a:ext>
                  </a:extLst>
                </a:gridCol>
                <a:gridCol w="1797319">
                  <a:extLst>
                    <a:ext uri="{9D8B030D-6E8A-4147-A177-3AD203B41FA5}">
                      <a16:colId xmlns:a16="http://schemas.microsoft.com/office/drawing/2014/main" val="20001"/>
                    </a:ext>
                  </a:extLst>
                </a:gridCol>
              </a:tblGrid>
              <a:tr h="206260">
                <a:tc>
                  <a:txBody>
                    <a:bodyPr/>
                    <a:lstStyle/>
                    <a:p>
                      <a:pPr marL="0" algn="l" defTabSz="914400" rtl="0" eaLnBrk="1" latinLnBrk="0" hangingPunct="1">
                        <a:lnSpc>
                          <a:spcPct val="100000"/>
                        </a:lnSpc>
                        <a:spcAft>
                          <a:spcPts val="0"/>
                        </a:spcAft>
                      </a:pPr>
                      <a:r>
                        <a:rPr lang="fr-FR" sz="1000" kern="1200" dirty="0"/>
                        <a:t>Name</a:t>
                      </a:r>
                      <a:endParaRPr lang="fr-FR" sz="1000" b="1" kern="1200" dirty="0">
                        <a:solidFill>
                          <a:schemeClr val="bg1"/>
                        </a:solidFill>
                        <a:latin typeface="+mn-lt"/>
                        <a:ea typeface="+mn-ea"/>
                        <a:cs typeface="+mn-cs"/>
                      </a:endParaRPr>
                    </a:p>
                  </a:txBody>
                  <a:tcPr marL="68580" marR="68580" marT="0" marB="0" anchor="ctr"/>
                </a:tc>
                <a:tc>
                  <a:txBody>
                    <a:bodyPr/>
                    <a:lstStyle/>
                    <a:p>
                      <a:pPr marL="0" algn="l" defTabSz="914400" rtl="0" eaLnBrk="1" latinLnBrk="0" hangingPunct="1">
                        <a:lnSpc>
                          <a:spcPct val="100000"/>
                        </a:lnSpc>
                        <a:spcAft>
                          <a:spcPts val="0"/>
                        </a:spcAft>
                      </a:pPr>
                      <a:r>
                        <a:rPr lang="fr-FR" sz="1000" kern="1200" dirty="0"/>
                        <a:t>Value</a:t>
                      </a:r>
                      <a:endParaRPr lang="fr-FR" sz="1000" b="1" kern="1200" dirty="0">
                        <a:solidFill>
                          <a:schemeClr val="bg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7794">
                <a:tc>
                  <a:txBody>
                    <a:bodyPr/>
                    <a:lstStyle/>
                    <a:p>
                      <a:pPr marL="0" algn="l" defTabSz="914400" rtl="0" eaLnBrk="1" latinLnBrk="0" hangingPunct="1">
                        <a:lnSpc>
                          <a:spcPct val="100000"/>
                        </a:lnSpc>
                        <a:spcAft>
                          <a:spcPts val="0"/>
                        </a:spcAft>
                      </a:pPr>
                      <a:r>
                        <a:rPr lang="en-GB" sz="1100" kern="1200" dirty="0"/>
                        <a:t>Technical Debt</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320499">
                <a:tc>
                  <a:txBody>
                    <a:bodyPr/>
                    <a:lstStyle/>
                    <a:p>
                      <a:pPr marL="0" algn="l" defTabSz="914400" rtl="0" eaLnBrk="1" latinLnBrk="0" hangingPunct="1">
                        <a:lnSpc>
                          <a:spcPct val="100000"/>
                        </a:lnSpc>
                        <a:spcAft>
                          <a:spcPts val="0"/>
                        </a:spcAft>
                      </a:pPr>
                      <a:r>
                        <a:rPr lang="en-GB" sz="1100" kern="1200" dirty="0"/>
                        <a:t>Technical Debt added</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329744">
                <a:tc>
                  <a:txBody>
                    <a:bodyPr/>
                    <a:lstStyle/>
                    <a:p>
                      <a:pPr marL="0" algn="l" defTabSz="914400" rtl="0" eaLnBrk="1" latinLnBrk="0" hangingPunct="1">
                        <a:lnSpc>
                          <a:spcPct val="100000"/>
                        </a:lnSpc>
                        <a:spcAft>
                          <a:spcPts val="0"/>
                        </a:spcAft>
                      </a:pPr>
                      <a:r>
                        <a:rPr lang="en-GB" sz="1100" kern="1200" dirty="0"/>
                        <a:t>Technical Debt removed</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
        <p:nvSpPr>
          <p:cNvPr id="2" name="Title 1"/>
          <p:cNvSpPr>
            <a:spLocks noGrp="1"/>
          </p:cNvSpPr>
          <p:nvPr>
            <p:ph type="title"/>
          </p:nvPr>
        </p:nvSpPr>
        <p:spPr/>
        <p:txBody>
          <a:bodyPr/>
          <a:lstStyle/>
          <a:p>
            <a:r>
              <a:rPr lang="en-US" dirty="0"/>
              <a:t>PowerPoint Templates – Tables [30]</a:t>
            </a:r>
          </a:p>
        </p:txBody>
      </p:sp>
    </p:spTree>
    <p:extLst>
      <p:ext uri="{BB962C8B-B14F-4D97-AF65-F5344CB8AC3E}">
        <p14:creationId xmlns:p14="http://schemas.microsoft.com/office/powerpoint/2010/main" val="122133619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[31]</a:t>
            </a:r>
          </a:p>
        </p:txBody>
      </p:sp>
      <p:grpSp>
        <p:nvGrpSpPr>
          <p:cNvPr id="2" name="Group 1">
            <a:extLst>
              <a:ext uri="{FF2B5EF4-FFF2-40B4-BE49-F238E27FC236}">
                <a16:creationId xmlns:a16="http://schemas.microsoft.com/office/drawing/2014/main" id="{30E9D170-D5B5-4097-B1CD-406966E4C602}"/>
              </a:ext>
            </a:extLst>
          </p:cNvPr>
          <p:cNvGrpSpPr/>
          <p:nvPr/>
        </p:nvGrpSpPr>
        <p:grpSpPr>
          <a:xfrm>
            <a:off x="1919536" y="2222281"/>
            <a:ext cx="8317303" cy="2880320"/>
            <a:chOff x="1919536" y="836712"/>
            <a:chExt cx="8317303" cy="2880320"/>
          </a:xfrm>
        </p:grpSpPr>
        <p:sp>
          <p:nvSpPr>
            <p:cNvPr id="33" name="Rounded Rectangle 32"/>
            <p:cNvSpPr/>
            <p:nvPr/>
          </p:nvSpPr>
          <p:spPr>
            <a:xfrm>
              <a:off x="2017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List of all versions</a:t>
              </a:r>
            </a:p>
          </p:txBody>
        </p:sp>
        <p:sp>
          <p:nvSpPr>
            <p:cNvPr id="36" name="TextBox 35"/>
            <p:cNvSpPr txBox="1"/>
            <p:nvPr/>
          </p:nvSpPr>
          <p:spPr>
            <a:xfrm>
              <a:off x="3575720"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LIST_OF_ALL_VERSIONS</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2"/>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none</a:t>
              </a:r>
            </a:p>
          </p:txBody>
        </p:sp>
        <p:sp>
          <p:nvSpPr>
            <p:cNvPr id="39" name="TextBox 38"/>
            <p:cNvSpPr txBox="1"/>
            <p:nvPr/>
          </p:nvSpPr>
          <p:spPr>
            <a:xfrm>
              <a:off x="2575923"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LIST_OF_ALL_VERSIONS"/>
          <p:cNvGraphicFramePr>
            <a:graphicFrameLocks noGrp="1"/>
          </p:cNvGraphicFramePr>
          <p:nvPr>
            <p:extLst>
              <p:ext uri="{D42A27DB-BD31-4B8C-83A1-F6EECF244321}">
                <p14:modId xmlns:p14="http://schemas.microsoft.com/office/powerpoint/2010/main" val="108091944"/>
              </p:ext>
            </p:extLst>
          </p:nvPr>
        </p:nvGraphicFramePr>
        <p:xfrm>
          <a:off x="5051884" y="3607850"/>
          <a:ext cx="2268252" cy="862183"/>
        </p:xfrm>
        <a:graphic>
          <a:graphicData uri="http://schemas.openxmlformats.org/drawingml/2006/table">
            <a:tbl>
              <a:tblPr firstRow="1" bandRow="1">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Date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V1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baseline="0" dirty="0"/>
                        <a:t> 2010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V2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dirty="0"/>
                        <a:t> 2011</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V3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dirty="0"/>
                        <a:t> 2012</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3981812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C9C23A0-85AC-4BD0-9995-588606C9C688}"/>
              </a:ext>
            </a:extLst>
          </p:cNvPr>
          <p:cNvGrpSpPr/>
          <p:nvPr/>
        </p:nvGrpSpPr>
        <p:grpSpPr>
          <a:xfrm>
            <a:off x="1919536" y="1796743"/>
            <a:ext cx="8335638" cy="3656234"/>
            <a:chOff x="1919536" y="908720"/>
            <a:chExt cx="8335638" cy="3656234"/>
          </a:xfrm>
        </p:grpSpPr>
        <p:sp>
          <p:nvSpPr>
            <p:cNvPr id="6" name="Rounded Rectangle 5"/>
            <p:cNvSpPr/>
            <p:nvPr/>
          </p:nvSpPr>
          <p:spPr>
            <a:xfrm>
              <a:off x="1991544" y="908720"/>
              <a:ext cx="8157600" cy="3656234"/>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Critical Violations by Application</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CRITICAL_VIOL_BY_APPLICATION</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6"/>
              <a:ext cx="6630534" cy="52322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HEADER=SHORT</a:t>
              </a:r>
              <a:r>
                <a:rPr lang="fr-FR" sz="1400" dirty="0"/>
                <a:t> (by default HEADER=SHORT)</a:t>
              </a:r>
            </a:p>
            <a:p>
              <a:r>
                <a:rPr lang="fr-FR" sz="1400" b="1" dirty="0"/>
                <a:t>SHOW_PREVIOUS=1</a:t>
              </a:r>
              <a:r>
                <a:rPr lang="fr-FR" sz="1400" dirty="0"/>
                <a:t> (by default SHOW_PREVIOUS=0)</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CRITICAL_VIOL_BY_APPLICATION"/>
          <p:cNvGraphicFramePr>
            <a:graphicFrameLocks noGrp="1"/>
          </p:cNvGraphicFramePr>
          <p:nvPr>
            <p:extLst>
              <p:ext uri="{D42A27DB-BD31-4B8C-83A1-F6EECF244321}">
                <p14:modId xmlns:p14="http://schemas.microsoft.com/office/powerpoint/2010/main" val="1621109859"/>
              </p:ext>
            </p:extLst>
          </p:nvPr>
        </p:nvGraphicFramePr>
        <p:xfrm>
          <a:off x="2572970" y="3452928"/>
          <a:ext cx="6809747" cy="666560"/>
        </p:xfrm>
        <a:graphic>
          <a:graphicData uri="http://schemas.openxmlformats.org/drawingml/2006/table">
            <a:tbl>
              <a:tblPr firstRow="1" bandRow="1">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   Removed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
        <p:nvSpPr>
          <p:cNvPr id="3" name="Title 2"/>
          <p:cNvSpPr>
            <a:spLocks noGrp="1"/>
          </p:cNvSpPr>
          <p:nvPr>
            <p:ph type="title"/>
          </p:nvPr>
        </p:nvSpPr>
        <p:spPr/>
        <p:txBody>
          <a:bodyPr/>
          <a:lstStyle/>
          <a:p>
            <a:r>
              <a:rPr lang="en-US" dirty="0"/>
              <a:t>PowerPoint Templates – Tables [32]</a:t>
            </a:r>
          </a:p>
        </p:txBody>
      </p:sp>
    </p:spTree>
    <p:extLst>
      <p:ext uri="{BB962C8B-B14F-4D97-AF65-F5344CB8AC3E}">
        <p14:creationId xmlns:p14="http://schemas.microsoft.com/office/powerpoint/2010/main" val="1388325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B38523B-3C52-435E-B012-8EA595B3F21D}"/>
              </a:ext>
            </a:extLst>
          </p:cNvPr>
          <p:cNvGrpSpPr/>
          <p:nvPr/>
        </p:nvGrpSpPr>
        <p:grpSpPr>
          <a:xfrm>
            <a:off x="1919536" y="1374018"/>
            <a:ext cx="8335638" cy="4653224"/>
            <a:chOff x="1919536" y="908720"/>
            <a:chExt cx="8335638" cy="4653224"/>
          </a:xfrm>
        </p:grpSpPr>
        <p:sp>
          <p:nvSpPr>
            <p:cNvPr id="6" name="Rounded Rectangle 5"/>
            <p:cNvSpPr/>
            <p:nvPr/>
          </p:nvSpPr>
          <p:spPr>
            <a:xfrm>
              <a:off x="1991544" y="908720"/>
              <a:ext cx="8157600" cy="4653224"/>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Automated Function Points</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IFPUG_FUNCTIONS</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5"/>
              <a:ext cx="6524504" cy="116955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COUNT=N</a:t>
              </a:r>
              <a:r>
                <a:rPr lang="fr-FR" sz="1400" dirty="0"/>
                <a:t> to </a:t>
              </a:r>
              <a:r>
                <a:rPr lang="fr-FR" sz="1400" dirty="0" err="1"/>
                <a:t>limit</a:t>
              </a:r>
              <a:r>
                <a:rPr lang="fr-FR" sz="1400" dirty="0"/>
                <a:t> </a:t>
              </a:r>
              <a:r>
                <a:rPr lang="fr-FR" sz="1400" dirty="0" err="1"/>
                <a:t>number</a:t>
              </a:r>
              <a:r>
                <a:rPr lang="fr-FR" sz="1400" dirty="0"/>
                <a:t> of items </a:t>
              </a:r>
              <a:r>
                <a:rPr lang="fr-FR" sz="1400" dirty="0" err="1"/>
                <a:t>displayed</a:t>
              </a:r>
              <a:r>
                <a:rPr lang="fr-FR" sz="1400" dirty="0"/>
                <a:t> (by default N=5) – </a:t>
              </a:r>
              <a:r>
                <a:rPr lang="fr-FR" sz="1400" dirty="0" err="1"/>
                <a:t>this</a:t>
              </a:r>
              <a:r>
                <a:rPr lang="fr-FR" sz="1400" dirty="0"/>
                <a:t> </a:t>
              </a:r>
              <a:r>
                <a:rPr lang="fr-FR" sz="1400" dirty="0" err="1"/>
                <a:t>list</a:t>
              </a:r>
              <a:r>
                <a:rPr lang="fr-FR" sz="1400" dirty="0"/>
                <a:t> </a:t>
              </a:r>
              <a:r>
                <a:rPr lang="fr-FR" sz="1400" dirty="0" err="1"/>
                <a:t>will</a:t>
              </a:r>
              <a:r>
                <a:rPr lang="fr-FR" sz="1400" dirty="0"/>
                <a:t> </a:t>
              </a:r>
              <a:r>
                <a:rPr lang="fr-FR" sz="1400" dirty="0" err="1"/>
                <a:t>usually</a:t>
              </a:r>
              <a:r>
                <a:rPr lang="fr-FR" sz="1400" dirty="0"/>
                <a:t> </a:t>
              </a:r>
              <a:r>
                <a:rPr lang="fr-FR" sz="1400" dirty="0" err="1"/>
                <a:t>be</a:t>
              </a:r>
              <a:r>
                <a:rPr lang="fr-FR" sz="1400" dirty="0"/>
                <a:t> </a:t>
              </a:r>
              <a:r>
                <a:rPr lang="fr-FR" sz="1400" dirty="0" err="1"/>
                <a:t>quite</a:t>
              </a:r>
              <a:r>
                <a:rPr lang="fr-FR" sz="1400" dirty="0"/>
                <a:t> large and </a:t>
              </a:r>
              <a:r>
                <a:rPr lang="fr-FR" sz="1400" dirty="0" err="1"/>
                <a:t>will</a:t>
              </a:r>
              <a:r>
                <a:rPr lang="fr-FR" sz="1400" dirty="0"/>
                <a:t> </a:t>
              </a:r>
              <a:r>
                <a:rPr lang="fr-FR" sz="1400" dirty="0" err="1"/>
                <a:t>be</a:t>
              </a:r>
              <a:r>
                <a:rPr lang="fr-FR" sz="1400" dirty="0"/>
                <a:t> best </a:t>
              </a:r>
              <a:r>
                <a:rPr lang="fr-FR" sz="1400" dirty="0" err="1"/>
                <a:t>used</a:t>
              </a:r>
              <a:r>
                <a:rPr lang="fr-FR" sz="1400" dirty="0"/>
                <a:t> in Excel reports</a:t>
              </a:r>
            </a:p>
            <a:p>
              <a:r>
                <a:rPr lang="fr-FR" sz="1400" b="1" dirty="0"/>
                <a:t>TYPE=T</a:t>
              </a:r>
              <a:r>
                <a:rPr lang="fr-FR" sz="1400" dirty="0"/>
                <a:t> to </a:t>
              </a:r>
              <a:r>
                <a:rPr lang="fr-FR" sz="1400" dirty="0" err="1"/>
                <a:t>filter</a:t>
              </a:r>
              <a:r>
                <a:rPr lang="fr-FR" sz="1400" dirty="0"/>
                <a:t> </a:t>
              </a:r>
              <a:r>
                <a:rPr lang="fr-FR" sz="1400" dirty="0" err="1"/>
                <a:t>list</a:t>
              </a:r>
              <a:r>
                <a:rPr lang="fr-FR" sz="1400" dirty="0"/>
                <a:t> by </a:t>
              </a:r>
              <a:r>
                <a:rPr lang="fr-FR" sz="1400" dirty="0" err="1"/>
                <a:t>function</a:t>
              </a:r>
              <a:r>
                <a:rPr lang="fr-FR" sz="1400" dirty="0"/>
                <a:t> types. T </a:t>
              </a:r>
              <a:r>
                <a:rPr lang="fr-FR" sz="1400" dirty="0" err="1"/>
                <a:t>may</a:t>
              </a:r>
              <a:r>
                <a:rPr lang="fr-FR" sz="1400" dirty="0"/>
                <a:t> </a:t>
              </a:r>
              <a:r>
                <a:rPr lang="fr-FR" sz="1400" dirty="0" err="1"/>
                <a:t>be</a:t>
              </a:r>
              <a:r>
                <a:rPr lang="fr-FR" sz="1400" dirty="0"/>
                <a:t> ‘TF’ for </a:t>
              </a:r>
              <a:r>
                <a:rPr lang="fr-FR" sz="1400" dirty="0" err="1"/>
                <a:t>transactional</a:t>
              </a:r>
              <a:r>
                <a:rPr lang="fr-FR" sz="1400" dirty="0"/>
                <a:t> </a:t>
              </a:r>
              <a:r>
                <a:rPr lang="fr-FR" sz="1400" dirty="0" err="1"/>
                <a:t>functions</a:t>
              </a:r>
              <a:r>
                <a:rPr lang="fr-FR" sz="1400" dirty="0"/>
                <a:t>, or ‘DF’ for data </a:t>
              </a:r>
              <a:r>
                <a:rPr lang="fr-FR" sz="1400" dirty="0" err="1"/>
                <a:t>functions</a:t>
              </a:r>
              <a:r>
                <a:rPr lang="fr-FR" sz="1400" dirty="0"/>
                <a:t> (by default no </a:t>
              </a:r>
              <a:r>
                <a:rPr lang="fr-FR" sz="1400" dirty="0" err="1"/>
                <a:t>filtering</a:t>
              </a:r>
              <a:r>
                <a:rPr lang="fr-FR" sz="1400" dirty="0"/>
                <a:t> </a:t>
              </a:r>
              <a:r>
                <a:rPr lang="fr-FR" sz="1400" dirty="0" err="1"/>
                <a:t>will</a:t>
              </a:r>
              <a:r>
                <a:rPr lang="fr-FR" sz="1400" dirty="0"/>
                <a:t> </a:t>
              </a:r>
              <a:r>
                <a:rPr lang="fr-FR" sz="1400" dirty="0" err="1"/>
                <a:t>be</a:t>
              </a:r>
              <a:r>
                <a:rPr lang="fr-FR" sz="1400" dirty="0"/>
                <a:t> </a:t>
              </a:r>
              <a:r>
                <a:rPr lang="fr-FR" sz="1400" dirty="0" err="1"/>
                <a:t>applied</a:t>
              </a:r>
              <a:r>
                <a:rPr lang="fr-FR" sz="1400" dirty="0"/>
                <a:t>)</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ACBE7E57-9999-4619-B071-E82DC7BAB299}"/>
                </a:ext>
              </a:extLst>
            </p:cNvPr>
            <p:cNvSpPr txBox="1"/>
            <p:nvPr/>
          </p:nvSpPr>
          <p:spPr>
            <a:xfrm>
              <a:off x="3071664" y="3700630"/>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2" name="TextBox 11">
              <a:extLst>
                <a:ext uri="{FF2B5EF4-FFF2-40B4-BE49-F238E27FC236}">
                  <a16:creationId xmlns:a16="http://schemas.microsoft.com/office/drawing/2014/main" id="{26FD42C4-B362-4662-B9BB-8CD49AA224AF}"/>
                </a:ext>
              </a:extLst>
            </p:cNvPr>
            <p:cNvSpPr txBox="1"/>
            <p:nvPr/>
          </p:nvSpPr>
          <p:spPr>
            <a:xfrm>
              <a:off x="2514067" y="3666510"/>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aphicFrame>
        <p:nvGraphicFramePr>
          <p:cNvPr id="11" name="Table 10" descr="TABLE;IFPUG_FUNCTIONS;COUNT=10"/>
          <p:cNvGraphicFramePr>
            <a:graphicFrameLocks noGrp="1"/>
          </p:cNvGraphicFramePr>
          <p:nvPr>
            <p:extLst>
              <p:ext uri="{D42A27DB-BD31-4B8C-83A1-F6EECF244321}">
                <p14:modId xmlns:p14="http://schemas.microsoft.com/office/powerpoint/2010/main" val="1286820536"/>
              </p:ext>
            </p:extLst>
          </p:nvPr>
        </p:nvGraphicFramePr>
        <p:xfrm>
          <a:off x="2279577" y="4791152"/>
          <a:ext cx="7560839" cy="888429"/>
        </p:xfrm>
        <a:graphic>
          <a:graphicData uri="http://schemas.openxmlformats.org/drawingml/2006/table">
            <a:tbl>
              <a:tblPr firstRow="1" bandRow="1">
                <a:tableStyleId>{9DCAF9ED-07DC-4A11-8D7F-57B35C25682E}</a:tableStyleId>
              </a:tblPr>
              <a:tblGrid>
                <a:gridCol w="1101093">
                  <a:extLst>
                    <a:ext uri="{9D8B030D-6E8A-4147-A177-3AD203B41FA5}">
                      <a16:colId xmlns:a16="http://schemas.microsoft.com/office/drawing/2014/main" val="20000"/>
                    </a:ext>
                  </a:extLst>
                </a:gridCol>
                <a:gridCol w="1537265">
                  <a:extLst>
                    <a:ext uri="{9D8B030D-6E8A-4147-A177-3AD203B41FA5}">
                      <a16:colId xmlns:a16="http://schemas.microsoft.com/office/drawing/2014/main" val="20001"/>
                    </a:ext>
                  </a:extLst>
                </a:gridCol>
                <a:gridCol w="664921">
                  <a:extLst>
                    <a:ext uri="{9D8B030D-6E8A-4147-A177-3AD203B41FA5}">
                      <a16:colId xmlns:a16="http://schemas.microsoft.com/office/drawing/2014/main" val="20002"/>
                    </a:ext>
                  </a:extLst>
                </a:gridCol>
                <a:gridCol w="1321312">
                  <a:extLst>
                    <a:ext uri="{9D8B030D-6E8A-4147-A177-3AD203B41FA5}">
                      <a16:colId xmlns:a16="http://schemas.microsoft.com/office/drawing/2014/main" val="20003"/>
                    </a:ext>
                  </a:extLst>
                </a:gridCol>
                <a:gridCol w="1211776">
                  <a:extLst>
                    <a:ext uri="{9D8B030D-6E8A-4147-A177-3AD203B41FA5}">
                      <a16:colId xmlns:a16="http://schemas.microsoft.com/office/drawing/2014/main" val="20004"/>
                    </a:ext>
                  </a:extLst>
                </a:gridCol>
                <a:gridCol w="932385">
                  <a:extLst>
                    <a:ext uri="{9D8B030D-6E8A-4147-A177-3AD203B41FA5}">
                      <a16:colId xmlns:a16="http://schemas.microsoft.com/office/drawing/2014/main" val="20005"/>
                    </a:ext>
                  </a:extLst>
                </a:gridCol>
                <a:gridCol w="792087">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en-GB" sz="1100" dirty="0">
                          <a:effectLst/>
                        </a:rPr>
                        <a:t>Element Type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Object Name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 of FPs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FP Details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Object Type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Module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Technology</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US" sz="1000" dirty="0">
                          <a:effectLst/>
                        </a:rPr>
                        <a:t>Data Function</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Object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7</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DET: 1, RET: 1, ILF: 7 (Internal)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NodeJS Mongoose model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Module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HTML5</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bl>
          </a:graphicData>
        </a:graphic>
      </p:graphicFrame>
      <p:sp>
        <p:nvSpPr>
          <p:cNvPr id="3" name="Title 2"/>
          <p:cNvSpPr>
            <a:spLocks noGrp="1"/>
          </p:cNvSpPr>
          <p:nvPr>
            <p:ph type="title"/>
          </p:nvPr>
        </p:nvSpPr>
        <p:spPr/>
        <p:txBody>
          <a:bodyPr/>
          <a:lstStyle/>
          <a:p>
            <a:r>
              <a:rPr lang="en-US" dirty="0"/>
              <a:t>PowerPoint Templates – Tables [33]</a:t>
            </a:r>
          </a:p>
        </p:txBody>
      </p:sp>
    </p:spTree>
    <p:extLst>
      <p:ext uri="{BB962C8B-B14F-4D97-AF65-F5344CB8AC3E}">
        <p14:creationId xmlns:p14="http://schemas.microsoft.com/office/powerpoint/2010/main" val="395522996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368F1E7-B789-4C83-895F-A60CB3825787}"/>
              </a:ext>
            </a:extLst>
          </p:cNvPr>
          <p:cNvGrpSpPr/>
          <p:nvPr/>
        </p:nvGrpSpPr>
        <p:grpSpPr>
          <a:xfrm>
            <a:off x="1955882" y="1276500"/>
            <a:ext cx="8343878" cy="4823865"/>
            <a:chOff x="1955882" y="908720"/>
            <a:chExt cx="8343878" cy="4823865"/>
          </a:xfrm>
        </p:grpSpPr>
        <p:sp>
          <p:nvSpPr>
            <p:cNvPr id="6" name="Rounded Rectangle 5"/>
            <p:cNvSpPr/>
            <p:nvPr/>
          </p:nvSpPr>
          <p:spPr>
            <a:xfrm>
              <a:off x="2008834" y="908720"/>
              <a:ext cx="8157600" cy="4823865"/>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Mapping Name: Violation Summary per application or modules</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VIOLATION_SUMMARY</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86974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050" b="1" dirty="0"/>
                <a:t>MODULES=1|0</a:t>
              </a:r>
              <a:r>
                <a:rPr lang="fr-FR" sz="1050" dirty="0"/>
                <a:t> to display violations for the </a:t>
              </a:r>
              <a:r>
                <a:rPr lang="fr-FR" sz="1050" dirty="0" err="1"/>
                <a:t>whole</a:t>
              </a:r>
              <a:r>
                <a:rPr lang="fr-FR" sz="1050" dirty="0"/>
                <a:t> application (=0 by default) or per modules (=1)</a:t>
              </a:r>
            </a:p>
            <a:p>
              <a:r>
                <a:rPr lang="en-US" sz="1050" b="1" dirty="0"/>
                <a:t>CRITICAL=1|0</a:t>
              </a:r>
              <a:r>
                <a:rPr lang="en-US" sz="1050" dirty="0"/>
                <a:t> to include critical violations (=1 by default) or not (=0)</a:t>
              </a:r>
            </a:p>
            <a:p>
              <a:r>
                <a:rPr lang="en-US" sz="1050" b="1" dirty="0"/>
                <a:t>NONCRITICAL=1|0 </a:t>
              </a:r>
              <a:r>
                <a:rPr lang="en-US" sz="1050" dirty="0"/>
                <a:t>to include the non-critical violations (=1) or not (=0 by default)</a:t>
              </a:r>
            </a:p>
            <a:p>
              <a:r>
                <a:rPr lang="en-US" sz="1050" b="1" dirty="0"/>
                <a:t>GRADE=1|0</a:t>
              </a:r>
              <a:r>
                <a:rPr lang="en-US" sz="1050" dirty="0"/>
                <a:t> to show the “Grade” column (1 by default)</a:t>
              </a:r>
            </a:p>
            <a:p>
              <a:r>
                <a:rPr lang="en-US" sz="1050" b="1" dirty="0"/>
                <a:t>TOTAL=1|0 </a:t>
              </a:r>
              <a:r>
                <a:rPr lang="en-US" sz="1050" dirty="0"/>
                <a:t>to show the “Total Checks” column (1 by default)</a:t>
              </a:r>
            </a:p>
            <a:p>
              <a:r>
                <a:rPr lang="en-US" sz="1050" b="1" dirty="0"/>
                <a:t>FAILED=1|0 </a:t>
              </a:r>
              <a:r>
                <a:rPr lang="en-US" sz="1050" dirty="0"/>
                <a:t>to show the “Failed Checks” column (0 by default)</a:t>
              </a:r>
            </a:p>
            <a:p>
              <a:r>
                <a:rPr lang="en-US" sz="1050" b="1" dirty="0"/>
                <a:t>SUCCESSFUL=1|0 </a:t>
              </a:r>
              <a:r>
                <a:rPr lang="en-US" sz="1050" dirty="0"/>
                <a:t>to show the “Successful Checks” column (0 by default)</a:t>
              </a:r>
            </a:p>
            <a:p>
              <a:r>
                <a:rPr lang="en-US" sz="1050" b="1" dirty="0"/>
                <a:t>ADDEDREMOVED=1|0</a:t>
              </a:r>
              <a:r>
                <a:rPr lang="en-US" sz="1050" dirty="0"/>
                <a:t> to show the “Added” and “Removed” columns (0 by default)</a:t>
              </a:r>
            </a:p>
            <a:p>
              <a:r>
                <a:rPr lang="en-US" sz="1050" b="1" dirty="0"/>
                <a:t>COMPLIANCE=1|0 </a:t>
              </a:r>
              <a:r>
                <a:rPr lang="en-US" sz="1050" dirty="0"/>
                <a:t>to show the “Compliance Ratio” column (0 by default)</a:t>
              </a:r>
            </a:p>
            <a:p>
              <a:r>
                <a:rPr lang="en-US" sz="1050" b="1" dirty="0"/>
                <a:t>COUNT=-1|N </a:t>
              </a:r>
              <a:r>
                <a:rPr lang="en-US" sz="1050" dirty="0"/>
                <a:t>display only N results, or all results if -1 (5 by default)</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[34]</a:t>
            </a:r>
          </a:p>
        </p:txBody>
      </p:sp>
      <p:graphicFrame>
        <p:nvGraphicFramePr>
          <p:cNvPr id="2" name="Table 1" descr="TABLE;VIOLATION_SUMMARY;MODULES=0,CRITICAL=1,NONCRITICAL=0,GRADE=1,TOTAL=0,FAILED=1,SUCCESSFUL=0,ADDEDREMOVED=1,COMPLIANCE=0,COUNT=5"/>
          <p:cNvGraphicFramePr>
            <a:graphicFrameLocks noGrp="1"/>
          </p:cNvGraphicFramePr>
          <p:nvPr>
            <p:extLst>
              <p:ext uri="{D42A27DB-BD31-4B8C-83A1-F6EECF244321}">
                <p14:modId xmlns:p14="http://schemas.microsoft.com/office/powerpoint/2010/main" val="2573868683"/>
              </p:ext>
            </p:extLst>
          </p:nvPr>
        </p:nvGraphicFramePr>
        <p:xfrm>
          <a:off x="2343218" y="4444852"/>
          <a:ext cx="7488832" cy="1226820"/>
        </p:xfrm>
        <a:graphic>
          <a:graphicData uri="http://schemas.openxmlformats.org/drawingml/2006/table">
            <a:tbl>
              <a:tblPr firstRow="1" bandRow="1">
                <a:tableStyleId>{9DCAF9ED-07DC-4A11-8D7F-57B35C25682E}</a:tableStyleId>
              </a:tblPr>
              <a:tblGrid>
                <a:gridCol w="3384376">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r>
                        <a:rPr lang="fr-FR" sz="1050" dirty="0" err="1"/>
                        <a:t>Rule</a:t>
                      </a:r>
                      <a:r>
                        <a:rPr lang="fr-FR" sz="1050" dirty="0"/>
                        <a:t> Name</a:t>
                      </a:r>
                    </a:p>
                  </a:txBody>
                  <a:tcPr/>
                </a:tc>
                <a:tc>
                  <a:txBody>
                    <a:bodyPr/>
                    <a:lstStyle/>
                    <a:p>
                      <a:r>
                        <a:rPr lang="fr-FR" sz="1050" dirty="0"/>
                        <a:t>Grade</a:t>
                      </a:r>
                    </a:p>
                  </a:txBody>
                  <a:tcPr/>
                </a:tc>
                <a:tc>
                  <a:txBody>
                    <a:bodyPr/>
                    <a:lstStyle/>
                    <a:p>
                      <a:pPr algn="ctr"/>
                      <a:r>
                        <a:rPr lang="fr-FR" sz="1050" dirty="0"/>
                        <a:t># Violations</a:t>
                      </a:r>
                    </a:p>
                  </a:txBody>
                  <a:tcPr/>
                </a:tc>
                <a:tc>
                  <a:txBody>
                    <a:bodyPr/>
                    <a:lstStyle/>
                    <a:p>
                      <a:pPr algn="ctr"/>
                      <a:r>
                        <a:rPr lang="fr-FR" sz="1050" dirty="0" err="1"/>
                        <a:t>Added</a:t>
                      </a:r>
                      <a:endParaRPr lang="fr-FR" sz="1050" dirty="0"/>
                    </a:p>
                  </a:txBody>
                  <a:tcPr/>
                </a:tc>
                <a:tc>
                  <a:txBody>
                    <a:bodyPr/>
                    <a:lstStyle/>
                    <a:p>
                      <a:pPr algn="ctr"/>
                      <a:r>
                        <a:rPr lang="fr-FR" sz="1050" dirty="0" err="1"/>
                        <a:t>Removed</a:t>
                      </a:r>
                      <a:endParaRPr lang="fr-FR" sz="1050" dirty="0"/>
                    </a:p>
                  </a:txBody>
                  <a:tcPr/>
                </a:tc>
                <a:tc>
                  <a:txBody>
                    <a:bodyPr/>
                    <a:lstStyle/>
                    <a:p>
                      <a:r>
                        <a:rPr lang="fr-FR" sz="1050" dirty="0"/>
                        <a:t>Critical</a:t>
                      </a:r>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Rule1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2.8</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4321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4</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Rule2</a:t>
                      </a:r>
                    </a:p>
                  </a:txBody>
                  <a:tcPr anchor="ctr"/>
                </a:tc>
                <a:tc>
                  <a:txBody>
                    <a:bodyPr/>
                    <a:lstStyle/>
                    <a:p>
                      <a:pPr marL="0" algn="l" defTabSz="914400" rtl="0" eaLnBrk="1" latinLnBrk="0" hangingPunct="1"/>
                      <a:r>
                        <a:rPr lang="fr-FR" sz="1000" kern="1200" dirty="0"/>
                        <a:t>2.9</a:t>
                      </a:r>
                    </a:p>
                  </a:txBody>
                  <a:tcPr anchor="ctr"/>
                </a:tc>
                <a:tc>
                  <a:txBody>
                    <a:bodyPr/>
                    <a:lstStyle/>
                    <a:p>
                      <a:pPr marL="0" algn="r" defTabSz="914400" rtl="0" eaLnBrk="1" latinLnBrk="0" hangingPunct="1"/>
                      <a:r>
                        <a:rPr lang="fr-FR" sz="1000" kern="1200" dirty="0"/>
                        <a:t>321</a:t>
                      </a:r>
                    </a:p>
                  </a:txBody>
                  <a:tcPr anchor="ctr"/>
                </a:tc>
                <a:tc>
                  <a:txBody>
                    <a:bodyPr/>
                    <a:lstStyle/>
                    <a:p>
                      <a:pPr marL="0" algn="r" defTabSz="914400" rtl="0" eaLnBrk="1" latinLnBrk="0" hangingPunct="1"/>
                      <a:r>
                        <a:rPr lang="fr-FR" sz="1000" kern="1200" dirty="0"/>
                        <a:t>3</a:t>
                      </a:r>
                    </a:p>
                  </a:txBody>
                  <a:tcPr anchor="ctr"/>
                </a:tc>
                <a:tc>
                  <a:txBody>
                    <a:bodyPr/>
                    <a:lstStyle/>
                    <a:p>
                      <a:pPr marL="0" algn="r" defTabSz="914400" rtl="0" eaLnBrk="1" latinLnBrk="0" hangingPunct="1"/>
                      <a:r>
                        <a:rPr lang="fr-FR" sz="1000" kern="1200" dirty="0"/>
                        <a:t>1</a:t>
                      </a: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Rule3</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3.0</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21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2</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0</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Rule4</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3.1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0</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20526599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980CB96-2E0E-47D6-8383-CA074A3CF1B4}"/>
              </a:ext>
            </a:extLst>
          </p:cNvPr>
          <p:cNvGrpSpPr/>
          <p:nvPr/>
        </p:nvGrpSpPr>
        <p:grpSpPr>
          <a:xfrm>
            <a:off x="1955882" y="1093358"/>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a rule</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QUALITY_RULE_VIOLATIONS</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66968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BCID= </a:t>
              </a:r>
              <a:r>
                <a:rPr lang="en-GB" sz="1050" dirty="0"/>
                <a:t>The Id of the business criterion. If this id correspond to efficiency (60014), robustness (60013), or security (60016), the </a:t>
              </a:r>
              <a:r>
                <a:rPr lang="en-GB" sz="1050" dirty="0" err="1"/>
                <a:t>propagatedRiskIndex</a:t>
              </a:r>
              <a:r>
                <a:rPr lang="en-GB" sz="1050" dirty="0"/>
                <a:t> is displayed. By default, BCID = 60013</a:t>
              </a:r>
              <a:br>
                <a:rPr lang="en-GB" sz="1050" dirty="0"/>
              </a:br>
              <a:r>
                <a:rPr lang="en-GB" sz="1050" dirty="0"/>
                <a:t>- </a:t>
              </a:r>
              <a:r>
                <a:rPr lang="en-GB" sz="1050" b="1" dirty="0"/>
                <a:t>ID=</a:t>
              </a:r>
              <a:r>
                <a:rPr lang="en-GB" sz="1050" dirty="0"/>
                <a:t> The Id of the quality rule for which you want to display the list of violations. By default, ID=7788 (Avoid empty </a:t>
              </a:r>
              <a:r>
                <a:rPr lang="en-GB" sz="1050"/>
                <a:t>catch block)</a:t>
              </a:r>
              <a:br>
                <a:rPr lang="en-GB" sz="1050" dirty="0"/>
              </a:br>
              <a:r>
                <a:rPr lang="en-GB" sz="1050" dirty="0"/>
                <a:t>- </a:t>
              </a:r>
              <a:r>
                <a:rPr lang="en-GB" sz="1050" b="1" dirty="0"/>
                <a:t>COUNT=N</a:t>
              </a:r>
              <a:r>
                <a:rPr lang="en-GB" sz="1050" dirty="0"/>
                <a:t> where N indicates the top N number ; default value = 10</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r>
                <a:rPr lang="en-GB" sz="1050" dirty="0"/>
                <a:t>- </a:t>
              </a:r>
              <a:r>
                <a:rPr lang="en-GB" sz="1050" b="1" dirty="0"/>
                <a:t>SNAPSHOT=CURRENT|PREVIOUS</a:t>
              </a:r>
              <a:r>
                <a:rPr lang="en-GB" sz="1050" dirty="0"/>
                <a:t> to select from which snapshot we take results; default is Current</a:t>
              </a:r>
              <a:endParaRPr lang="en-US" sz="1050" dirty="0"/>
            </a:p>
            <a:p>
              <a:r>
                <a:rPr lang="en-GB" sz="1050" dirty="0"/>
                <a:t>If there is no previous snapshot, column Status is not displayed</a:t>
              </a:r>
              <a:endParaRPr lang="en-US" sz="1050" dirty="0"/>
            </a:p>
            <a:p>
              <a:endParaRPr lang="en-US" sz="7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4750D274-4F63-4C7D-A8E5-8E17BCFA7CAE}"/>
                </a:ext>
              </a:extLst>
            </p:cNvPr>
            <p:cNvSpPr txBox="1"/>
            <p:nvPr/>
          </p:nvSpPr>
          <p:spPr>
            <a:xfrm>
              <a:off x="3071664" y="377263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6" name="TextBox 15">
              <a:extLst>
                <a:ext uri="{FF2B5EF4-FFF2-40B4-BE49-F238E27FC236}">
                  <a16:creationId xmlns:a16="http://schemas.microsoft.com/office/drawing/2014/main" id="{7C216C8A-29DC-47E1-8542-08256935B43A}"/>
                </a:ext>
              </a:extLst>
            </p:cNvPr>
            <p:cNvSpPr txBox="1"/>
            <p:nvPr/>
          </p:nvSpPr>
          <p:spPr>
            <a:xfrm>
              <a:off x="2514067" y="373851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[35]</a:t>
            </a:r>
          </a:p>
        </p:txBody>
      </p:sp>
      <p:graphicFrame>
        <p:nvGraphicFramePr>
          <p:cNvPr id="2" name="Table 1" descr="TABLE;QUALITY_RULE_VIOLATIONS;BCID=60013,ID=7788,COUNT=10"/>
          <p:cNvGraphicFramePr>
            <a:graphicFrameLocks noGrp="1"/>
          </p:cNvGraphicFramePr>
          <p:nvPr>
            <p:extLst>
              <p:ext uri="{D42A27DB-BD31-4B8C-83A1-F6EECF244321}">
                <p14:modId xmlns:p14="http://schemas.microsoft.com/office/powerpoint/2010/main" val="3893033375"/>
              </p:ext>
            </p:extLst>
          </p:nvPr>
        </p:nvGraphicFramePr>
        <p:xfrm>
          <a:off x="2711624" y="4691074"/>
          <a:ext cx="6840760" cy="1226820"/>
        </p:xfrm>
        <a:graphic>
          <a:graphicData uri="http://schemas.openxmlformats.org/drawingml/2006/table">
            <a:tbl>
              <a:tblPr firstRow="1" bandRow="1">
                <a:tableStyleId>{9DCAF9ED-07DC-4A11-8D7F-57B35C25682E}</a:tableStyleId>
              </a:tblPr>
              <a:tblGrid>
                <a:gridCol w="4545762">
                  <a:extLst>
                    <a:ext uri="{9D8B030D-6E8A-4147-A177-3AD203B41FA5}">
                      <a16:colId xmlns:a16="http://schemas.microsoft.com/office/drawing/2014/main" val="20000"/>
                    </a:ext>
                  </a:extLst>
                </a:gridCol>
                <a:gridCol w="1297173">
                  <a:extLst>
                    <a:ext uri="{9D8B030D-6E8A-4147-A177-3AD203B41FA5}">
                      <a16:colId xmlns:a16="http://schemas.microsoft.com/office/drawing/2014/main" val="20004"/>
                    </a:ext>
                  </a:extLst>
                </a:gridCol>
                <a:gridCol w="997825">
                  <a:extLst>
                    <a:ext uri="{9D8B030D-6E8A-4147-A177-3AD203B41FA5}">
                      <a16:colId xmlns:a16="http://schemas.microsoft.com/office/drawing/2014/main" val="20005"/>
                    </a:ext>
                  </a:extLst>
                </a:gridCol>
              </a:tblGrid>
              <a:tr h="226695">
                <a:tc>
                  <a:txBody>
                    <a:bodyPr/>
                    <a:lstStyle/>
                    <a:p>
                      <a:r>
                        <a:rPr lang="fr-FR" sz="1050" dirty="0"/>
                        <a:t>Object Name</a:t>
                      </a:r>
                    </a:p>
                  </a:txBody>
                  <a:tcPr/>
                </a:tc>
                <a:tc>
                  <a:txBody>
                    <a:bodyPr/>
                    <a:lstStyle/>
                    <a:p>
                      <a:r>
                        <a:rPr lang="fr-FR" sz="1050" dirty="0"/>
                        <a:t>PRI</a:t>
                      </a:r>
                    </a:p>
                  </a:txBody>
                  <a:tcPr/>
                </a:tc>
                <a:tc>
                  <a:txBody>
                    <a:bodyPr/>
                    <a:lstStyle/>
                    <a:p>
                      <a:r>
                        <a:rPr lang="fr-FR" sz="1050" dirty="0" err="1"/>
                        <a:t>Status</a:t>
                      </a:r>
                      <a:endParaRPr lang="fr-FR" sz="1050" dirty="0"/>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Object1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1,234</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added</a:t>
                      </a:r>
                      <a:endParaRPr lang="fr-FR" sz="1000" kern="1200" dirty="0"/>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Object2</a:t>
                      </a:r>
                    </a:p>
                  </a:txBody>
                  <a:tcPr anchor="ctr"/>
                </a:tc>
                <a:tc>
                  <a:txBody>
                    <a:bodyPr/>
                    <a:lstStyle/>
                    <a:p>
                      <a:pPr marL="0" algn="r" defTabSz="914400" rtl="0" eaLnBrk="1" latinLnBrk="0" hangingPunct="1"/>
                      <a:r>
                        <a:rPr lang="fr-FR" sz="1000" kern="1200" dirty="0"/>
                        <a:t>123</a:t>
                      </a:r>
                    </a:p>
                  </a:txBody>
                  <a:tcPr anchor="ctr"/>
                </a:tc>
                <a:tc>
                  <a:txBody>
                    <a:bodyPr/>
                    <a:lstStyle/>
                    <a:p>
                      <a:pPr marL="0" algn="l" defTabSz="914400" rtl="0" eaLnBrk="1" latinLnBrk="0" hangingPunct="1"/>
                      <a:r>
                        <a:rPr lang="fr-FR" sz="1000" kern="1200" dirty="0" err="1"/>
                        <a:t>updated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Object3</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12</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unchanged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Object4</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unchanged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83817794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94D651E-FE58-4D17-B5E6-33C2C20C71B0}"/>
              </a:ext>
            </a:extLst>
          </p:cNvPr>
          <p:cNvGrpSpPr/>
          <p:nvPr/>
        </p:nvGrpSpPr>
        <p:grpSpPr>
          <a:xfrm>
            <a:off x="1955882" y="1093359"/>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in </a:t>
              </a:r>
              <a:r>
                <a:rPr lang="en-US" sz="1600"/>
                <a:t>action plan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ACTION_PLAN_VIOLATIONS</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1"/>
              <a:ext cx="6524504" cy="900246"/>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COUNT=N|ALL</a:t>
              </a:r>
              <a:r>
                <a:rPr lang="en-GB" sz="1050" dirty="0"/>
                <a:t> where N indicates the top N number ; default value = 10 (ALL for all violations)</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r>
                <a:rPr lang="en-GB" sz="1050" dirty="0"/>
                <a:t>- </a:t>
              </a:r>
              <a:r>
                <a:rPr lang="en-GB" sz="1050" b="1" dirty="0"/>
                <a:t>FILTER=ADDED|SOLVED|PENDING|ALL</a:t>
              </a:r>
              <a:r>
                <a:rPr lang="en-GB" sz="1050" dirty="0"/>
                <a:t> to filter the list by the remedial action status; default is ALL</a:t>
              </a:r>
              <a:endParaRPr lang="en-US" sz="7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6" name="TextBox 15">
              <a:extLst>
                <a:ext uri="{FF2B5EF4-FFF2-40B4-BE49-F238E27FC236}">
                  <a16:creationId xmlns:a16="http://schemas.microsoft.com/office/drawing/2014/main" id="{87D9D11F-85A9-4326-B787-2DA683DFA1C9}"/>
                </a:ext>
              </a:extLst>
            </p:cNvPr>
            <p:cNvSpPr txBox="1"/>
            <p:nvPr/>
          </p:nvSpPr>
          <p:spPr>
            <a:xfrm>
              <a:off x="3071664" y="324709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F2D79465-4F37-4980-9E55-D67D7D76298E}"/>
                </a:ext>
              </a:extLst>
            </p:cNvPr>
            <p:cNvSpPr txBox="1"/>
            <p:nvPr/>
          </p:nvSpPr>
          <p:spPr>
            <a:xfrm>
              <a:off x="2514067" y="321297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[36]</a:t>
            </a:r>
          </a:p>
        </p:txBody>
      </p:sp>
      <p:graphicFrame>
        <p:nvGraphicFramePr>
          <p:cNvPr id="12" name="Table 11" descr="TABLE;ACTION_PLAN_VIOLATIONS;COUNT=10,NAME=SHORT">
            <a:extLst>
              <a:ext uri="{FF2B5EF4-FFF2-40B4-BE49-F238E27FC236}">
                <a16:creationId xmlns:a16="http://schemas.microsoft.com/office/drawing/2014/main" id="{859D7656-1CF3-4BB0-B948-E4C7E1DCA147}"/>
              </a:ext>
            </a:extLst>
          </p:cNvPr>
          <p:cNvGraphicFramePr>
            <a:graphicFrameLocks noGrp="1"/>
          </p:cNvGraphicFramePr>
          <p:nvPr>
            <p:extLst>
              <p:ext uri="{D42A27DB-BD31-4B8C-83A1-F6EECF244321}">
                <p14:modId xmlns:p14="http://schemas.microsoft.com/office/powerpoint/2010/main" val="602338285"/>
              </p:ext>
            </p:extLst>
          </p:nvPr>
        </p:nvGraphicFramePr>
        <p:xfrm>
          <a:off x="2351584" y="4164672"/>
          <a:ext cx="7488832" cy="1194054"/>
        </p:xfrm>
        <a:graphic>
          <a:graphicData uri="http://schemas.openxmlformats.org/drawingml/2006/table">
            <a:tbl>
              <a:tblPr firstRow="1" bandRow="1">
                <a:tableStyleId>{9DCAF9ED-07DC-4A11-8D7F-57B35C25682E}</a:tableStyleId>
              </a:tblPr>
              <a:tblGrid>
                <a:gridCol w="2016224">
                  <a:extLst>
                    <a:ext uri="{9D8B030D-6E8A-4147-A177-3AD203B41FA5}">
                      <a16:colId xmlns:a16="http://schemas.microsoft.com/office/drawing/2014/main" val="20000"/>
                    </a:ext>
                  </a:extLst>
                </a:gridCol>
                <a:gridCol w="2016224">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pPr marL="0" marR="0">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a:effectLst/>
                        </a:rPr>
                        <a:t>Object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Priority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Last Updated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nSpc>
                          <a:spcPct val="115000"/>
                        </a:lnSpc>
                        <a:spcBef>
                          <a:spcPts val="0"/>
                        </a:spcBef>
                        <a:spcAft>
                          <a:spcPts val="0"/>
                        </a:spcAft>
                      </a:pPr>
                      <a:r>
                        <a:rPr lang="en-GB" sz="1000">
                          <a:effectLst/>
                        </a:rPr>
                        <a:t>Rule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a:effectLst/>
                        </a:rPr>
                        <a:t>Artefact 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Low</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updated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01/01/2010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dirty="0">
                          <a:effectLst/>
                        </a:rPr>
                        <a:t>Artefact two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Extreme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added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dirty="0">
                          <a:effectLst/>
                        </a:rPr>
                        <a:t>02/02/2012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2824272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health factor</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VIOLATIONS_LIST</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031325"/>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BCID= </a:t>
              </a:r>
              <a:r>
                <a:rPr lang="en-GB" sz="1050" dirty="0"/>
                <a:t>list of ids of business criterion separated by | : </a:t>
              </a:r>
              <a:r>
                <a:rPr lang="en-GB" sz="1050" b="1" dirty="0"/>
                <a:t>60011|60012|60013|60014|60016|60017</a:t>
              </a:r>
              <a:r>
                <a:rPr lang="en-GB" sz="1050" dirty="0"/>
                <a:t> one or several ; default value = 60016 (Security)</a:t>
              </a:r>
              <a:endParaRPr lang="en-US" sz="1050" dirty="0"/>
            </a:p>
            <a:p>
              <a:r>
                <a:rPr lang="en-GB" sz="1050" dirty="0"/>
                <a:t>-   </a:t>
              </a:r>
              <a:r>
                <a:rPr lang="en-GB" sz="1050" b="1" dirty="0"/>
                <a:t>COUNT=N|ALL</a:t>
              </a:r>
              <a:r>
                <a:rPr lang="en-GB" sz="1050" dirty="0"/>
                <a:t> where N indicates the top N number ; default value = 10 (ALL for all violations)</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pPr marL="171450" indent="-171450">
                <a:buFontTx/>
                <a:buChar char="-"/>
              </a:pPr>
              <a:r>
                <a:rPr lang="en-GB" sz="1050" b="1" dirty="0"/>
                <a:t>FILTER=ADDED|UNCHANGED|UPDATED|ALL</a:t>
              </a:r>
              <a:r>
                <a:rPr lang="en-GB" sz="1050" dirty="0"/>
                <a:t> to filter the list by the violation status; default is ALL</a:t>
              </a:r>
            </a:p>
            <a:p>
              <a:pPr marL="171450" indent="-171450">
                <a:buFontTx/>
                <a:buChar char="-"/>
              </a:pPr>
              <a:r>
                <a:rPr lang="en-US" sz="1050" b="1" dirty="0"/>
                <a:t>VIOLATIONS=CRITICAL|ALL </a:t>
              </a:r>
              <a:r>
                <a:rPr lang="en-US" sz="1050" dirty="0"/>
                <a:t>by default, only CRITICAL violations are listed</a:t>
              </a:r>
              <a:endParaRPr lang="en-GB" sz="1050" dirty="0"/>
            </a:p>
            <a:p>
              <a:pPr marL="171450" indent="-171450">
                <a:buFontTx/>
                <a:buChar char="-"/>
              </a:pPr>
              <a:r>
                <a:rPr lang="en-US" sz="1050" b="1" dirty="0"/>
                <a:t>MODULE=</a:t>
              </a:r>
              <a:r>
                <a:rPr lang="en-US" sz="1050" b="1" dirty="0" err="1"/>
                <a:t>ModuleName</a:t>
              </a:r>
              <a:r>
                <a:rPr lang="en-US" sz="1050" dirty="0"/>
                <a:t>, parameter used to restrict the list for one module, by default violation are listed for the application</a:t>
              </a:r>
            </a:p>
            <a:p>
              <a:pPr marL="171450" indent="-171450">
                <a:buFontTx/>
                <a:buChar char="-"/>
              </a:pPr>
              <a:r>
                <a:rPr lang="en-US" sz="1050" b="1" dirty="0"/>
                <a:t>TECHNOLOGIES=techno1|techno2</a:t>
              </a:r>
              <a:r>
                <a:rPr lang="en-US" sz="1050" dirty="0"/>
                <a:t>, parameter used to restrict the list of violations, by default all technologies</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4276694"/>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424257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[37]</a:t>
            </a:r>
          </a:p>
        </p:txBody>
      </p:sp>
      <p:graphicFrame>
        <p:nvGraphicFramePr>
          <p:cNvPr id="16" name="Table 15" descr="TABLE;VIOLATIONS_LIST;BCID=60016,COUNT=10,NAME=SHORT,FILTER=ALL">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1262532686"/>
              </p:ext>
            </p:extLst>
          </p:nvPr>
        </p:nvGraphicFramePr>
        <p:xfrm>
          <a:off x="2067660" y="4996642"/>
          <a:ext cx="7964210" cy="1086740"/>
        </p:xfrm>
        <a:graphic>
          <a:graphicData uri="http://schemas.openxmlformats.org/drawingml/2006/table">
            <a:tbl>
              <a:tblPr firstRow="1" bandRow="1">
                <a:tableStyleId>{9DCAF9ED-07DC-4A11-8D7F-57B35C25682E}</a:tableStyleId>
              </a:tblPr>
              <a:tblGrid>
                <a:gridCol w="823358">
                  <a:extLst>
                    <a:ext uri="{9D8B030D-6E8A-4147-A177-3AD203B41FA5}">
                      <a16:colId xmlns:a16="http://schemas.microsoft.com/office/drawing/2014/main" val="20000"/>
                    </a:ext>
                  </a:extLst>
                </a:gridCol>
                <a:gridCol w="596131">
                  <a:extLst>
                    <a:ext uri="{9D8B030D-6E8A-4147-A177-3AD203B41FA5}">
                      <a16:colId xmlns:a16="http://schemas.microsoft.com/office/drawing/2014/main" val="20001"/>
                    </a:ext>
                  </a:extLst>
                </a:gridCol>
                <a:gridCol w="812759">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1512168">
                  <a:extLst>
                    <a:ext uri="{9D8B030D-6E8A-4147-A177-3AD203B41FA5}">
                      <a16:colId xmlns:a16="http://schemas.microsoft.com/office/drawing/2014/main" val="20004"/>
                    </a:ext>
                  </a:extLst>
                </a:gridCol>
                <a:gridCol w="1224136">
                  <a:extLst>
                    <a:ext uri="{9D8B030D-6E8A-4147-A177-3AD203B41FA5}">
                      <a16:colId xmlns:a16="http://schemas.microsoft.com/office/drawing/2014/main" val="20005"/>
                    </a:ext>
                  </a:extLst>
                </a:gridCol>
                <a:gridCol w="1368152">
                  <a:extLst>
                    <a:ext uri="{9D8B030D-6E8A-4147-A177-3AD203B41FA5}">
                      <a16:colId xmlns:a16="http://schemas.microsoft.com/office/drawing/2014/main" val="768148408"/>
                    </a:ext>
                  </a:extLst>
                </a:gridCol>
                <a:gridCol w="907426">
                  <a:extLst>
                    <a:ext uri="{9D8B030D-6E8A-4147-A177-3AD203B41FA5}">
                      <a16:colId xmlns:a16="http://schemas.microsoft.com/office/drawing/2014/main" val="2204979982"/>
                    </a:ext>
                  </a:extLst>
                </a:gridCol>
              </a:tblGrid>
              <a:tr h="226695">
                <a:tc>
                  <a:txBody>
                    <a:bodyPr/>
                    <a:lstStyle/>
                    <a:p>
                      <a:pPr marL="0" marR="0" algn="ctr">
                        <a:lnSpc>
                          <a:spcPct val="115000"/>
                        </a:lnSpc>
                        <a:spcBef>
                          <a:spcPts val="0"/>
                        </a:spcBef>
                        <a:spcAft>
                          <a:spcPts val="0"/>
                        </a:spcAft>
                      </a:pPr>
                      <a:r>
                        <a:rPr lang="en-GB" sz="1000" dirty="0">
                          <a:effectLst/>
                        </a:rPr>
                        <a:t>Violation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PRI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Exclusion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Action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Business Criterion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ctr">
                        <a:lnSpc>
                          <a:spcPct val="115000"/>
                        </a:lnSpc>
                        <a:spcBef>
                          <a:spcPts val="0"/>
                        </a:spcBef>
                        <a:spcAft>
                          <a:spcPts val="0"/>
                        </a:spcAft>
                      </a:pPr>
                      <a:r>
                        <a:rPr lang="en-GB" sz="1000" dirty="0">
                          <a:effectLst/>
                        </a:rPr>
                        <a:t>added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1,235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n/a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pending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Security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Updated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ctr">
                        <a:lnSpc>
                          <a:spcPct val="115000"/>
                        </a:lnSpc>
                        <a:spcBef>
                          <a:spcPts val="0"/>
                        </a:spcBef>
                        <a:spcAft>
                          <a:spcPts val="0"/>
                        </a:spcAft>
                      </a:pPr>
                      <a:r>
                        <a:rPr lang="en-GB" sz="1000" dirty="0">
                          <a:effectLst/>
                        </a:rPr>
                        <a:t>unchanged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n/a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Security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unchanged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556208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r>
              <a:rPr lang="fr-FR" dirty="0"/>
              <a:t>Now you can select a Shape and edit the alternative text property value</a:t>
            </a:r>
          </a:p>
        </p:txBody>
      </p:sp>
      <p:sp>
        <p:nvSpPr>
          <p:cNvPr id="2" name="Title 1"/>
          <p:cNvSpPr>
            <a:spLocks noGrp="1"/>
          </p:cNvSpPr>
          <p:nvPr>
            <p:ph type="title"/>
          </p:nvPr>
        </p:nvSpPr>
        <p:spPr/>
        <p:txBody>
          <a:bodyPr/>
          <a:lstStyle/>
          <a:p>
            <a:r>
              <a:rPr lang="fr-FR" dirty="0"/>
              <a:t>Powerpoint Templates</a:t>
            </a:r>
          </a:p>
        </p:txBody>
      </p:sp>
      <p:pic>
        <p:nvPicPr>
          <p:cNvPr id="4099" name="Picture 3"/>
          <p:cNvPicPr>
            <a:picLocks noChangeAspect="1" noChangeArrowheads="1"/>
          </p:cNvPicPr>
          <p:nvPr/>
        </p:nvPicPr>
        <p:blipFill>
          <a:blip r:embed="rId2" cstate="print"/>
          <a:srcRect/>
          <a:stretch>
            <a:fillRect/>
          </a:stretch>
        </p:blipFill>
        <p:spPr bwMode="auto">
          <a:xfrm>
            <a:off x="2890453" y="2060849"/>
            <a:ext cx="6411094" cy="3682405"/>
          </a:xfrm>
          <a:prstGeom prst="rect">
            <a:avLst/>
          </a:prstGeom>
          <a:noFill/>
          <a:ln w="9525">
            <a:noFill/>
            <a:miter lim="800000"/>
            <a:headEnd/>
            <a:tailEnd/>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health factor</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RULES_LIST_STATISTICS_RATIO</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031325"/>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900" dirty="0"/>
                <a:t>-   </a:t>
              </a:r>
              <a:r>
                <a:rPr lang="en-US" sz="900" b="1" dirty="0"/>
                <a:t>METRICS</a:t>
              </a:r>
              <a:r>
                <a:rPr lang="en-GB" sz="900" b="1" dirty="0"/>
                <a:t>= </a:t>
              </a:r>
              <a:r>
                <a:rPr lang="en-GB" sz="900" dirty="0"/>
                <a:t>list of ids or standard tags, separated by | (can be Business or Technical Criterion, quality rules or quality standard tags)</a:t>
              </a:r>
              <a:endParaRPr lang="en-US" sz="900" dirty="0"/>
            </a:p>
            <a:p>
              <a:r>
                <a:rPr lang="en-GB" sz="900" dirty="0"/>
                <a:t>-   </a:t>
              </a:r>
              <a:r>
                <a:rPr lang="en-GB" sz="900" b="1" dirty="0"/>
                <a:t>COMPLIANCE=true or false</a:t>
              </a:r>
              <a:r>
                <a:rPr lang="en-GB" sz="900" dirty="0"/>
                <a:t> if you want to display the Compliance ratio column (default false)</a:t>
              </a:r>
              <a:endParaRPr lang="en-US" sz="900" dirty="0"/>
            </a:p>
            <a:p>
              <a:pPr marL="171450" indent="-171450">
                <a:buFontTx/>
                <a:buChar char="-"/>
              </a:pPr>
              <a:r>
                <a:rPr lang="en-GB" sz="900" b="1" dirty="0"/>
                <a:t>CRITICAL=true or false </a:t>
              </a:r>
              <a:r>
                <a:rPr lang="en-GB" sz="900" dirty="0"/>
                <a:t>if you want to filter the metrics from the Business or Technical Criteria by critical metrics (default false)</a:t>
              </a:r>
              <a:endParaRPr lang="en-US" sz="900" dirty="0"/>
            </a:p>
            <a:p>
              <a:pPr marL="171450" indent="-171450">
                <a:buFontTx/>
                <a:buChar char="-"/>
              </a:pPr>
              <a:r>
                <a:rPr lang="en-GB" sz="900" b="1" dirty="0"/>
                <a:t>SORTED=TOTAL|COMPLIANCE</a:t>
              </a:r>
              <a:r>
                <a:rPr lang="en-GB" sz="900" dirty="0"/>
                <a:t> to sort the results from max number of violations to min, or by compliance score by worse to better (if compliance score column is displayed), default is TOTAL</a:t>
              </a:r>
            </a:p>
            <a:p>
              <a:pPr marL="171450" indent="-171450">
                <a:buFontTx/>
                <a:buChar char="-"/>
              </a:pPr>
              <a:r>
                <a:rPr lang="en-GB" sz="900" b="1" dirty="0"/>
                <a:t>LBL= </a:t>
              </a:r>
              <a:r>
                <a:rPr lang="en-GB" sz="900" dirty="0"/>
                <a:t>violations or vulnerabilities (vulnerabilities if not set), this change the headers from Vulnerabilities to Violations</a:t>
              </a:r>
            </a:p>
            <a:p>
              <a:pPr marL="171450" indent="-171450">
                <a:buFontTx/>
                <a:buChar char="-"/>
              </a:pPr>
              <a:r>
                <a:rPr lang="en-GB" sz="900" b="1" dirty="0"/>
                <a:t>EVOLUTION</a:t>
              </a:r>
              <a:r>
                <a:rPr lang="en-GB" sz="900" dirty="0"/>
                <a:t>=</a:t>
              </a:r>
              <a:r>
                <a:rPr lang="en-GB" sz="900" dirty="0" err="1"/>
                <a:t>true|false</a:t>
              </a:r>
              <a:r>
                <a:rPr lang="en-GB" sz="900" dirty="0"/>
                <a:t>. For display of added and removed columns. If not exists, the </a:t>
              </a:r>
              <a:r>
                <a:rPr lang="en-GB" sz="900" dirty="0" err="1"/>
                <a:t>colums</a:t>
              </a:r>
              <a:r>
                <a:rPr lang="en-GB" sz="900" dirty="0"/>
                <a:t> are displayed only if there is a previous snapshot</a:t>
              </a:r>
            </a:p>
            <a:p>
              <a:pPr marL="171450" indent="-171450">
                <a:buFontTx/>
                <a:buChar char="-"/>
              </a:pPr>
              <a:r>
                <a:rPr lang="en-GB" sz="900" b="1" dirty="0"/>
                <a:t>DESC</a:t>
              </a:r>
              <a:r>
                <a:rPr lang="en-GB" sz="900" dirty="0"/>
                <a:t>=</a:t>
              </a:r>
              <a:r>
                <a:rPr lang="en-GB" sz="900" dirty="0" err="1"/>
                <a:t>true|false</a:t>
              </a:r>
              <a:r>
                <a:rPr lang="en-GB" sz="900" dirty="0"/>
                <a:t>. For display rationale, description and remediation of the rule. By default if not present, it is false</a:t>
              </a:r>
              <a:endParaRPr lang="en-US" sz="900" dirty="0"/>
            </a:p>
            <a:p>
              <a:pPr marL="171450" indent="-171450">
                <a:buFontTx/>
                <a:buChar char="-"/>
              </a:pP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4135044"/>
              <a:ext cx="6991830"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900" i="0" dirty="0"/>
                <a:t>To use the quality standard tags selection, the Quality Standards Mapping extension should be installed on the central where the application resides.</a:t>
              </a:r>
              <a:endParaRPr lang="en-US" sz="5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410092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[38]</a:t>
            </a:r>
          </a:p>
        </p:txBody>
      </p:sp>
      <p:graphicFrame>
        <p:nvGraphicFramePr>
          <p:cNvPr id="16" name="Table 15" descr="TABLE;RULES_LIST_STATISTICS_RATIO;METRICS=CISQ-Security,COMPLIANCE=true,LBL=violations">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3362322694"/>
              </p:ext>
            </p:extLst>
          </p:nvPr>
        </p:nvGraphicFramePr>
        <p:xfrm>
          <a:off x="2067660" y="4813683"/>
          <a:ext cx="7995834" cy="735631"/>
        </p:xfrm>
        <a:graphic>
          <a:graphicData uri="http://schemas.openxmlformats.org/drawingml/2006/table">
            <a:tbl>
              <a:tblPr firstRow="1" bandRow="1">
                <a:tableStyleId>{9DCAF9ED-07DC-4A11-8D7F-57B35C25682E}</a:tableStyleId>
              </a:tblPr>
              <a:tblGrid>
                <a:gridCol w="3600448">
                  <a:extLst>
                    <a:ext uri="{9D8B030D-6E8A-4147-A177-3AD203B41FA5}">
                      <a16:colId xmlns:a16="http://schemas.microsoft.com/office/drawing/2014/main" val="20000"/>
                    </a:ext>
                  </a:extLst>
                </a:gridCol>
                <a:gridCol w="1119554">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049215">
                  <a:extLst>
                    <a:ext uri="{9D8B030D-6E8A-4147-A177-3AD203B41FA5}">
                      <a16:colId xmlns:a16="http://schemas.microsoft.com/office/drawing/2014/main" val="20003"/>
                    </a:ext>
                  </a:extLst>
                </a:gridCol>
                <a:gridCol w="1312217">
                  <a:extLst>
                    <a:ext uri="{9D8B030D-6E8A-4147-A177-3AD203B41FA5}">
                      <a16:colId xmlns:a16="http://schemas.microsoft.com/office/drawing/2014/main" val="20004"/>
                    </a:ext>
                  </a:extLst>
                </a:gridCol>
              </a:tblGrid>
              <a:tr h="226695">
                <a:tc>
                  <a:txBody>
                    <a:bodyPr/>
                    <a:lstStyle/>
                    <a:p>
                      <a:pPr marL="0" marR="91440" algn="l">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Total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rPr>
                        <a:t>Removed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Compliance Score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GB" sz="1000" dirty="0">
                          <a:effectLst/>
                        </a:rPr>
                        <a:t>Rule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
        <p:nvSpPr>
          <p:cNvPr id="18" name="TextBox 17">
            <a:extLst>
              <a:ext uri="{FF2B5EF4-FFF2-40B4-BE49-F238E27FC236}">
                <a16:creationId xmlns:a16="http://schemas.microsoft.com/office/drawing/2014/main" id="{E3ABEAE0-BE24-42B0-A5C6-A2E88078C8E3}"/>
              </a:ext>
            </a:extLst>
          </p:cNvPr>
          <p:cNvSpPr txBox="1"/>
          <p:nvPr/>
        </p:nvSpPr>
        <p:spPr>
          <a:xfrm>
            <a:off x="8330828" y="1326624"/>
            <a:ext cx="1526380" cy="338554"/>
          </a:xfrm>
          <a:prstGeom prst="rect">
            <a:avLst/>
          </a:prstGeom>
        </p:spPr>
        <p:txBody>
          <a:bodyPr vert="horz" wrap="square" lIns="91440" tIns="45720" rIns="91440" bIns="45720" rtlCol="0" anchor="t">
            <a:noAutofit/>
          </a:bodyPr>
          <a:lstStyle/>
          <a:p>
            <a:r>
              <a:rPr lang="en-US" b="1" dirty="0">
                <a:solidFill>
                  <a:srgbClr val="FF0000"/>
                </a:solidFill>
              </a:rPr>
              <a:t>UPDATED</a:t>
            </a:r>
          </a:p>
        </p:txBody>
      </p:sp>
    </p:spTree>
    <p:extLst>
      <p:ext uri="{BB962C8B-B14F-4D97-AF65-F5344CB8AC3E}">
        <p14:creationId xmlns:p14="http://schemas.microsoft.com/office/powerpoint/2010/main" val="408672062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Evolution of </a:t>
              </a:r>
              <a:r>
                <a:rPr lang="en-GB" sz="1600" dirty="0"/>
                <a:t>category or tag</a:t>
              </a:r>
              <a:r>
                <a:rPr lang="en-US" sz="1600" dirty="0"/>
                <a:t> for quality standard</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QUALITY_STANDARDS_EVOLUTION</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33113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Tx/>
                <a:buChar char="-"/>
              </a:pPr>
              <a:r>
                <a:rPr lang="en-US" sz="1050" b="1" dirty="0"/>
                <a:t>STD =  Name of the parent quality standard you want the details, for example, CWE-2011-Top25 will list total, added and removed violations for standards CWE-22, CWE-78, CWE-79, CWE-89, CWE-134, CWE-327, CWE-434 and CWE-798</a:t>
              </a:r>
            </a:p>
            <a:p>
              <a:pPr marL="171450" indent="-171450">
                <a:buFontTx/>
                <a:buChar char="-"/>
              </a:pPr>
              <a:r>
                <a:rPr lang="en-GB" sz="1050" b="1" dirty="0"/>
                <a:t>LBL=</a:t>
              </a:r>
              <a:r>
                <a:rPr lang="en-GB" sz="600" b="1" dirty="0"/>
                <a:t> </a:t>
              </a:r>
              <a:r>
                <a:rPr lang="en-GB" sz="1050" dirty="0"/>
                <a:t>violations or vulnerabilities (vulnerabilities if not set), this change the headers from Vulnerabilities to Violations</a:t>
              </a:r>
            </a:p>
            <a:p>
              <a:pPr marL="171450" indent="-171450">
                <a:buFontTx/>
                <a:buChar char="-"/>
              </a:pPr>
              <a:r>
                <a:rPr lang="en-GB" sz="1100" b="1" dirty="0"/>
                <a:t>MORE</a:t>
              </a:r>
              <a:r>
                <a:rPr lang="en-GB" sz="1100" dirty="0"/>
                <a:t>=true : add this one if you have specified a category in STD and want the evolution of the tags associated to this category (not specified by default)</a:t>
              </a:r>
              <a:endParaRPr lang="en-US" sz="1100" dirty="0"/>
            </a:p>
            <a:p>
              <a:pPr marL="171450" indent="-171450">
                <a:buFontTx/>
                <a:buChar char="-"/>
              </a:pPr>
              <a:endParaRPr lang="en-US" sz="6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3061356"/>
              <a:ext cx="6991830"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To use this component, the Quality Standards Mapping extension should be installed on the central where the application resides, with minimum version 20181030.</a:t>
              </a:r>
              <a:endParaRPr lang="en-US" sz="4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302723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[39]</a:t>
            </a:r>
          </a:p>
        </p:txBody>
      </p:sp>
      <p:graphicFrame>
        <p:nvGraphicFramePr>
          <p:cNvPr id="16" name="Table 15" descr="TABLE;QUALITY_STANDARDS_EVOLUTION;STD=CWE-2011-Top25">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4167007762"/>
              </p:ext>
            </p:extLst>
          </p:nvPr>
        </p:nvGraphicFramePr>
        <p:xfrm>
          <a:off x="2427521" y="3806108"/>
          <a:ext cx="6683617" cy="735631"/>
        </p:xfrm>
        <a:graphic>
          <a:graphicData uri="http://schemas.openxmlformats.org/drawingml/2006/table">
            <a:tbl>
              <a:tblPr firstRow="1" bandRow="1">
                <a:tableStyleId>{9DCAF9ED-07DC-4A11-8D7F-57B35C25682E}</a:tableStyleId>
              </a:tblPr>
              <a:tblGrid>
                <a:gridCol w="3600448">
                  <a:extLst>
                    <a:ext uri="{9D8B030D-6E8A-4147-A177-3AD203B41FA5}">
                      <a16:colId xmlns:a16="http://schemas.microsoft.com/office/drawing/2014/main" val="20000"/>
                    </a:ext>
                  </a:extLst>
                </a:gridCol>
                <a:gridCol w="1119554">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049215">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rPr>
                        <a:t>CWE-2011-Top 25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Total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rPr>
                        <a:t>Removed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GB" sz="1000" dirty="0">
                          <a:effectLst/>
                        </a:rPr>
                        <a:t>CWE-22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GB" sz="1000" dirty="0">
                          <a:effectLst/>
                        </a:rPr>
                        <a:t>CWE-78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
        <p:nvSpPr>
          <p:cNvPr id="18" name="TextBox 17">
            <a:extLst>
              <a:ext uri="{FF2B5EF4-FFF2-40B4-BE49-F238E27FC236}">
                <a16:creationId xmlns:a16="http://schemas.microsoft.com/office/drawing/2014/main" id="{14811D69-3859-4DD6-82A4-B60168685410}"/>
              </a:ext>
            </a:extLst>
          </p:cNvPr>
          <p:cNvSpPr txBox="1"/>
          <p:nvPr/>
        </p:nvSpPr>
        <p:spPr>
          <a:xfrm>
            <a:off x="8330828" y="1326624"/>
            <a:ext cx="1526380" cy="338554"/>
          </a:xfrm>
          <a:prstGeom prst="rect">
            <a:avLst/>
          </a:prstGeom>
        </p:spPr>
        <p:txBody>
          <a:bodyPr vert="horz" wrap="square" lIns="91440" tIns="45720" rIns="91440" bIns="45720" rtlCol="0" anchor="t">
            <a:noAutofit/>
          </a:bodyPr>
          <a:lstStyle/>
          <a:p>
            <a:r>
              <a:rPr lang="en-US" b="1" dirty="0">
                <a:solidFill>
                  <a:srgbClr val="FF0000"/>
                </a:solidFill>
              </a:rPr>
              <a:t>UPDATED</a:t>
            </a:r>
          </a:p>
        </p:txBody>
      </p:sp>
    </p:spTree>
    <p:extLst>
      <p:ext uri="{BB962C8B-B14F-4D97-AF65-F5344CB8AC3E}">
        <p14:creationId xmlns:p14="http://schemas.microsoft.com/office/powerpoint/2010/main" val="114049306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Top 50 components by properties</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TOP_COMPONENTS_BY_PROPERTIES</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70816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050" b="1" i="0" dirty="0"/>
                <a:t>PROP1</a:t>
              </a:r>
              <a:r>
                <a:rPr lang="en-US" sz="1050" i="0" dirty="0"/>
                <a:t> : name of first property, </a:t>
              </a:r>
              <a:r>
                <a:rPr lang="en-US" sz="1050" i="0" dirty="0" err="1"/>
                <a:t>cyclomaticComplexity</a:t>
              </a:r>
              <a:r>
                <a:rPr lang="en-US" sz="1050" i="0" dirty="0"/>
                <a:t> if not exists</a:t>
              </a:r>
            </a:p>
            <a:p>
              <a:pPr marL="171450" indent="-171450">
                <a:buFont typeface="Arial" panose="020B0604020202020204" pitchFamily="34" charset="0"/>
                <a:buChar char="•"/>
              </a:pPr>
              <a:r>
                <a:rPr lang="en-US" sz="1050" b="1" i="0" dirty="0"/>
                <a:t>PROP2</a:t>
              </a:r>
              <a:r>
                <a:rPr lang="en-US" sz="1050" i="0" dirty="0"/>
                <a:t> : name of second property, </a:t>
              </a:r>
              <a:r>
                <a:rPr lang="en-US" sz="1050" i="0" dirty="0" err="1"/>
                <a:t>fanOut</a:t>
              </a:r>
              <a:r>
                <a:rPr lang="en-US" sz="1050" i="0" dirty="0"/>
                <a:t> if not exists</a:t>
              </a:r>
            </a:p>
            <a:p>
              <a:pPr marL="171450" indent="-171450">
                <a:buFont typeface="Arial" panose="020B0604020202020204" pitchFamily="34" charset="0"/>
                <a:buChar char="•"/>
              </a:pPr>
              <a:r>
                <a:rPr lang="en-US" sz="1050" b="1" i="0" dirty="0"/>
                <a:t>ORDER1</a:t>
              </a:r>
              <a:r>
                <a:rPr lang="en-US" sz="1050" i="0" dirty="0"/>
                <a:t> : ASC or DESC for PROP1, DESC by default</a:t>
              </a:r>
            </a:p>
            <a:p>
              <a:pPr marL="171450" indent="-171450">
                <a:buFont typeface="Arial" panose="020B0604020202020204" pitchFamily="34" charset="0"/>
                <a:buChar char="•"/>
              </a:pPr>
              <a:r>
                <a:rPr lang="en-US" sz="1050" b="1" i="0" dirty="0"/>
                <a:t>ORDER2</a:t>
              </a:r>
              <a:r>
                <a:rPr lang="en-US" sz="1050" i="0" dirty="0"/>
                <a:t> : ASC or DESC for PROP2, DESC by default</a:t>
              </a:r>
            </a:p>
            <a:p>
              <a:pPr marL="171450" indent="-171450">
                <a:buFont typeface="Arial" panose="020B0604020202020204" pitchFamily="34" charset="0"/>
                <a:buChar char="•"/>
              </a:pPr>
              <a:r>
                <a:rPr lang="en-US" sz="1050" i="0" dirty="0"/>
                <a:t>LOWER1 : components should have prop1 value lower than this value</a:t>
              </a:r>
            </a:p>
            <a:p>
              <a:pPr marL="171450" indent="-171450">
                <a:buFont typeface="Arial" panose="020B0604020202020204" pitchFamily="34" charset="0"/>
                <a:buChar char="•"/>
              </a:pPr>
              <a:r>
                <a:rPr lang="en-US" sz="1050" i="0" dirty="0"/>
                <a:t>GREATER1 : components should have prop1 value greater than this value</a:t>
              </a:r>
            </a:p>
            <a:p>
              <a:pPr marL="171450" indent="-171450">
                <a:buFont typeface="Arial" panose="020B0604020202020204" pitchFamily="34" charset="0"/>
                <a:buChar char="•"/>
              </a:pPr>
              <a:r>
                <a:rPr lang="en-US" sz="1050" i="0" dirty="0"/>
                <a:t>LOWER2 : components should have prop2 value lower than this value</a:t>
              </a:r>
            </a:p>
            <a:p>
              <a:pPr marL="171450" indent="-171450">
                <a:buFont typeface="Arial" panose="020B0604020202020204" pitchFamily="34" charset="0"/>
                <a:buChar char="•"/>
              </a:pPr>
              <a:r>
                <a:rPr lang="en-US" sz="1050" i="0" dirty="0"/>
                <a:t>GREATER2 : components should have prop2 value greater than this value</a:t>
              </a:r>
            </a:p>
            <a:p>
              <a:pPr marL="171450" indent="-171450">
                <a:buFont typeface="Arial" panose="020B0604020202020204" pitchFamily="34" charset="0"/>
                <a:buChar char="•"/>
              </a:pPr>
              <a:r>
                <a:rPr lang="en-US" sz="1050" b="1" i="0" dirty="0"/>
                <a:t>COUNT</a:t>
              </a:r>
              <a:r>
                <a:rPr lang="en-US" sz="1050" i="0" dirty="0"/>
                <a:t>: the number of lines to display, 50 by default (-1 or all is not allowed, it will take too much time and paper)</a:t>
              </a:r>
              <a:endParaRPr lang="en-US" sz="8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3512653"/>
              <a:ext cx="6991830" cy="120032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 For PROP1 and PROP2, the available values are : </a:t>
              </a:r>
              <a:r>
                <a:rPr lang="en-US" sz="800" i="0" dirty="0" err="1"/>
                <a:t>codeLines</a:t>
              </a:r>
              <a:r>
                <a:rPr lang="en-US" sz="800" i="0" dirty="0"/>
                <a:t>, </a:t>
              </a:r>
              <a:r>
                <a:rPr lang="en-US" sz="800" i="0" dirty="0" err="1"/>
                <a:t>commentedCodeLines</a:t>
              </a:r>
              <a:r>
                <a:rPr lang="en-US" sz="800" i="0" dirty="0"/>
                <a:t>, </a:t>
              </a:r>
              <a:r>
                <a:rPr lang="en-US" sz="800" i="0" dirty="0" err="1"/>
                <a:t>commentLines</a:t>
              </a:r>
              <a:r>
                <a:rPr lang="en-US" sz="800" i="0" dirty="0"/>
                <a:t>, coupling, </a:t>
              </a:r>
              <a:r>
                <a:rPr lang="en-US" sz="800" i="0" dirty="0" err="1"/>
                <a:t>fanIn</a:t>
              </a:r>
              <a:r>
                <a:rPr lang="en-US" sz="800" i="0" dirty="0"/>
                <a:t>, </a:t>
              </a:r>
              <a:r>
                <a:rPr lang="en-US" sz="800" i="0" dirty="0" err="1"/>
                <a:t>fanOut</a:t>
              </a:r>
              <a:r>
                <a:rPr lang="en-US" sz="800" i="0" dirty="0"/>
                <a:t>, </a:t>
              </a:r>
              <a:r>
                <a:rPr lang="en-US" sz="800" i="0" dirty="0" err="1"/>
                <a:t>cyclomaticComplexity</a:t>
              </a:r>
              <a:r>
                <a:rPr lang="en-US" sz="800" i="0" dirty="0"/>
                <a:t>, </a:t>
              </a:r>
              <a:r>
                <a:rPr lang="en-US" sz="800" i="0" dirty="0" err="1"/>
                <a:t>ratioCommentLinesCodeLines</a:t>
              </a:r>
              <a:r>
                <a:rPr lang="en-US" sz="800" i="0" dirty="0"/>
                <a:t>, </a:t>
              </a:r>
              <a:r>
                <a:rPr lang="en-US" sz="800" i="0" dirty="0" err="1"/>
                <a:t>halsteadProgramLength</a:t>
              </a:r>
              <a:r>
                <a:rPr lang="en-US" sz="800" i="0" dirty="0"/>
                <a:t>, </a:t>
              </a:r>
              <a:r>
                <a:rPr lang="en-US" sz="800" i="0" dirty="0" err="1"/>
                <a:t>halsteadProgramVocabulary</a:t>
              </a:r>
              <a:r>
                <a:rPr lang="en-US" sz="800" i="0" dirty="0"/>
                <a:t>, </a:t>
              </a:r>
              <a:r>
                <a:rPr lang="en-US" sz="800" i="0" dirty="0" err="1"/>
                <a:t>halsteadVolume</a:t>
              </a:r>
              <a:r>
                <a:rPr lang="en-US" sz="800" i="0" dirty="0"/>
                <a:t>, </a:t>
              </a:r>
              <a:r>
                <a:rPr lang="en-US" sz="800" i="0" dirty="0" err="1"/>
                <a:t>distinctOperators</a:t>
              </a:r>
              <a:r>
                <a:rPr lang="en-US" sz="800" i="0" dirty="0"/>
                <a:t>, </a:t>
              </a:r>
              <a:r>
                <a:rPr lang="en-US" sz="800" i="0" dirty="0" err="1"/>
                <a:t>distinctOperands</a:t>
              </a:r>
              <a:r>
                <a:rPr lang="en-US" sz="800" i="0" dirty="0"/>
                <a:t>, </a:t>
              </a:r>
              <a:r>
                <a:rPr lang="en-US" sz="800" i="0" dirty="0" err="1"/>
                <a:t>integrationComplexity</a:t>
              </a:r>
              <a:r>
                <a:rPr lang="en-US" sz="800" i="0" dirty="0"/>
                <a:t>, </a:t>
              </a:r>
              <a:r>
                <a:rPr lang="en-US" sz="800" i="0" dirty="0" err="1"/>
                <a:t>essentialComplexity</a:t>
              </a:r>
              <a:r>
                <a:rPr lang="en-US" sz="800" i="0" dirty="0"/>
                <a:t>. If PROP1 and/or PROP2 is not correctly set, list of available values is displayed</a:t>
              </a:r>
              <a:endParaRPr lang="en-US" sz="1050" i="0" dirty="0"/>
            </a:p>
            <a:p>
              <a:r>
                <a:rPr lang="en-US" sz="800" i="0" dirty="0"/>
                <a:t>- When using LOWER and GREATER parameters, the ORDER parameter can be overridden to get the most accurate components corresponding to the request. As the filter can be done only after requesting data from the </a:t>
              </a:r>
              <a:r>
                <a:rPr lang="en-US" sz="800" i="0" dirty="0" err="1"/>
                <a:t>RestAPI</a:t>
              </a:r>
              <a:r>
                <a:rPr lang="en-US" sz="800" i="0" dirty="0"/>
                <a:t>, the list can be truncated. So the option NBSET define the number of objects returns from the rest </a:t>
              </a:r>
              <a:r>
                <a:rPr lang="en-US" sz="800" i="0" dirty="0" err="1"/>
                <a:t>api</a:t>
              </a:r>
              <a:r>
                <a:rPr lang="en-US" sz="800" i="0" dirty="0"/>
                <a:t> before the filtering and the limitation of display (COUNT), this option is set to 500 by default, to avoid too long server response time.</a:t>
              </a:r>
            </a:p>
            <a:p>
              <a:r>
                <a:rPr lang="en-US" sz="800" i="0" dirty="0"/>
                <a:t>- This component is only relevant on an engineering database. It is empty on an analytics database.</a:t>
              </a:r>
            </a:p>
          </p:txBody>
        </p:sp>
        <p:sp>
          <p:nvSpPr>
            <p:cNvPr id="17" name="TextBox 16">
              <a:extLst>
                <a:ext uri="{FF2B5EF4-FFF2-40B4-BE49-F238E27FC236}">
                  <a16:creationId xmlns:a16="http://schemas.microsoft.com/office/drawing/2014/main" id="{2255320D-AEAD-43CA-B5F8-55466354914A}"/>
                </a:ext>
              </a:extLst>
            </p:cNvPr>
            <p:cNvSpPr txBox="1"/>
            <p:nvPr/>
          </p:nvSpPr>
          <p:spPr>
            <a:xfrm>
              <a:off x="2437122" y="3478533"/>
              <a:ext cx="719364"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Notes :</a:t>
              </a:r>
            </a:p>
          </p:txBody>
        </p:sp>
      </p:grpSp>
      <p:sp>
        <p:nvSpPr>
          <p:cNvPr id="3" name="Title 2"/>
          <p:cNvSpPr>
            <a:spLocks noGrp="1"/>
          </p:cNvSpPr>
          <p:nvPr>
            <p:ph type="title"/>
          </p:nvPr>
        </p:nvSpPr>
        <p:spPr/>
        <p:txBody>
          <a:bodyPr/>
          <a:lstStyle/>
          <a:p>
            <a:r>
              <a:rPr lang="en-US" dirty="0"/>
              <a:t>PowerPoint Templates – Tables [40]</a:t>
            </a:r>
          </a:p>
        </p:txBody>
      </p:sp>
      <p:graphicFrame>
        <p:nvGraphicFramePr>
          <p:cNvPr id="16" name="Table 15" descr="TABLE;TOP_COMPONENTS_BY_PROPERTIES;PROP1=cyclomaticComplexity,PROP2=ratioCommentLinesCodeLines,ORDER1=desc,ORDER2=asc,LOWER2=0.10,COUNT=10">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142145194"/>
              </p:ext>
            </p:extLst>
          </p:nvPr>
        </p:nvGraphicFramePr>
        <p:xfrm>
          <a:off x="2437376" y="5043991"/>
          <a:ext cx="7300515" cy="735631"/>
        </p:xfrm>
        <a:graphic>
          <a:graphicData uri="http://schemas.openxmlformats.org/drawingml/2006/table">
            <a:tbl>
              <a:tblPr firstRow="1" bandRow="1">
                <a:tableStyleId>{9DCAF9ED-07DC-4A11-8D7F-57B35C25682E}</a:tableStyleId>
              </a:tblPr>
              <a:tblGrid>
                <a:gridCol w="4724088">
                  <a:extLst>
                    <a:ext uri="{9D8B030D-6E8A-4147-A177-3AD203B41FA5}">
                      <a16:colId xmlns:a16="http://schemas.microsoft.com/office/drawing/2014/main" val="20000"/>
                    </a:ext>
                  </a:extLst>
                </a:gridCol>
                <a:gridCol w="1199769">
                  <a:extLst>
                    <a:ext uri="{9D8B030D-6E8A-4147-A177-3AD203B41FA5}">
                      <a16:colId xmlns:a16="http://schemas.microsoft.com/office/drawing/2014/main" val="20002"/>
                    </a:ext>
                  </a:extLst>
                </a:gridCol>
                <a:gridCol w="1376658">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Object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Cyclomatic Complexity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Documentation Ratio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Object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65</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8</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Object 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59</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4</a:t>
                      </a: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7410684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with largest variation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RULES_LIST_LARGEST_VARIATION</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76944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BCID</a:t>
              </a:r>
              <a:r>
                <a:rPr lang="en-US" sz="1100" i="0" dirty="0"/>
                <a:t> : name of the BCID to get the rule’s compounded weight (60017 by default)</a:t>
              </a:r>
            </a:p>
            <a:p>
              <a:pPr marL="171450" indent="-171450">
                <a:buFont typeface="Arial" panose="020B0604020202020204" pitchFamily="34" charset="0"/>
                <a:buChar char="•"/>
              </a:pPr>
              <a:r>
                <a:rPr lang="en-US" sz="1100" b="1" i="0" dirty="0"/>
                <a:t>VARIATION</a:t>
              </a:r>
              <a:r>
                <a:rPr lang="en-US" sz="1100" i="0" dirty="0"/>
                <a:t> : increase or decrease (decrease by default)</a:t>
              </a:r>
            </a:p>
            <a:p>
              <a:pPr marL="171450" indent="-171450">
                <a:buFont typeface="Arial" panose="020B0604020202020204" pitchFamily="34" charset="0"/>
                <a:buChar char="•"/>
              </a:pPr>
              <a:r>
                <a:rPr lang="en-US" sz="1100" b="1" i="0" dirty="0"/>
                <a:t>DATA</a:t>
              </a:r>
              <a:r>
                <a:rPr lang="en-US" sz="1100" i="0" dirty="0"/>
                <a:t> : number or percent (number by default)</a:t>
              </a:r>
            </a:p>
            <a:p>
              <a:pPr marL="171450" indent="-171450">
                <a:buFont typeface="Arial" panose="020B0604020202020204" pitchFamily="34" charset="0"/>
                <a:buChar char="•"/>
              </a:pPr>
              <a:r>
                <a:rPr lang="en-US" sz="1100" b="1" i="0" dirty="0"/>
                <a:t>COUNT</a:t>
              </a:r>
              <a:r>
                <a:rPr lang="en-US" sz="1100" i="0" dirty="0"/>
                <a:t>: the number of lines to display, 50 by default (-1 for all rules)</a:t>
              </a: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[41]</a:t>
            </a:r>
          </a:p>
        </p:txBody>
      </p:sp>
      <p:graphicFrame>
        <p:nvGraphicFramePr>
          <p:cNvPr id="16" name="Table 15" descr="TABLE;RULES_LIST_LARGEST_VARIATION;BCID=60011,VARIATION=decrease,DATA=number,COUNT=10">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401633654"/>
              </p:ext>
            </p:extLst>
          </p:nvPr>
        </p:nvGraphicFramePr>
        <p:xfrm>
          <a:off x="2437376" y="4614464"/>
          <a:ext cx="7300515" cy="622728"/>
        </p:xfrm>
        <a:graphic>
          <a:graphicData uri="http://schemas.openxmlformats.org/drawingml/2006/table">
            <a:tbl>
              <a:tblPr firstRow="1" bandRow="1">
                <a:tableStyleId>{9DCAF9ED-07DC-4A11-8D7F-57B35C25682E}</a:tableStyleId>
              </a:tblPr>
              <a:tblGrid>
                <a:gridCol w="740433">
                  <a:extLst>
                    <a:ext uri="{9D8B030D-6E8A-4147-A177-3AD203B41FA5}">
                      <a16:colId xmlns:a16="http://schemas.microsoft.com/office/drawing/2014/main" val="20000"/>
                    </a:ext>
                  </a:extLst>
                </a:gridCol>
                <a:gridCol w="914400">
                  <a:extLst>
                    <a:ext uri="{9D8B030D-6E8A-4147-A177-3AD203B41FA5}">
                      <a16:colId xmlns:a16="http://schemas.microsoft.com/office/drawing/2014/main" val="20002"/>
                    </a:ext>
                  </a:extLst>
                </a:gridCol>
                <a:gridCol w="5645682">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Weight</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Variation</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Rule Name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203342">
                <a:tc>
                  <a:txBody>
                    <a:bodyPr/>
                    <a:lstStyle/>
                    <a:p>
                      <a:pPr marL="0" marR="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96</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123</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Rule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0" algn="ctr">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72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59</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Rule 2</a:t>
                      </a:r>
                    </a:p>
                  </a:txBody>
                  <a:tcPr marL="68580" marR="68580" marT="0" marB="0"/>
                </a:tc>
                <a:extLst>
                  <a:ext uri="{0D108BD9-81ED-4DB2-BD59-A6C34878D82A}">
                    <a16:rowId xmlns:a16="http://schemas.microsoft.com/office/drawing/2014/main" val="10002"/>
                  </a:ext>
                </a:extLst>
              </a:tr>
            </a:tbl>
          </a:graphicData>
        </a:graphic>
      </p:graphicFrame>
      <p:graphicFrame>
        <p:nvGraphicFramePr>
          <p:cNvPr id="5" name="Table 4">
            <a:extLst>
              <a:ext uri="{FF2B5EF4-FFF2-40B4-BE49-F238E27FC236}">
                <a16:creationId xmlns:a16="http://schemas.microsoft.com/office/drawing/2014/main" id="{E1275CE4-AA51-4DDA-82F9-50AD2A7C7458}"/>
              </a:ext>
            </a:extLst>
          </p:cNvPr>
          <p:cNvGraphicFramePr>
            <a:graphicFrameLocks noGrp="1"/>
          </p:cNvGraphicFramePr>
          <p:nvPr>
            <p:extLst>
              <p:ext uri="{D42A27DB-BD31-4B8C-83A1-F6EECF244321}">
                <p14:modId xmlns:p14="http://schemas.microsoft.com/office/powerpoint/2010/main" val="436748390"/>
              </p:ext>
            </p:extLst>
          </p:nvPr>
        </p:nvGraphicFramePr>
        <p:xfrm>
          <a:off x="3076330" y="3270367"/>
          <a:ext cx="6121244" cy="1139190"/>
        </p:xfrm>
        <a:graphic>
          <a:graphicData uri="http://schemas.openxmlformats.org/drawingml/2006/table">
            <a:tbl>
              <a:tblPr firstRow="1" firstCol="1" bandRow="1">
                <a:tableStyleId>{5202B0CA-FC54-4496-8BCA-5EF66A818D29}</a:tableStyleId>
              </a:tblPr>
              <a:tblGrid>
                <a:gridCol w="1286102">
                  <a:extLst>
                    <a:ext uri="{9D8B030D-6E8A-4147-A177-3AD203B41FA5}">
                      <a16:colId xmlns:a16="http://schemas.microsoft.com/office/drawing/2014/main" val="2040563802"/>
                    </a:ext>
                  </a:extLst>
                </a:gridCol>
                <a:gridCol w="4835142">
                  <a:extLst>
                    <a:ext uri="{9D8B030D-6E8A-4147-A177-3AD203B41FA5}">
                      <a16:colId xmlns:a16="http://schemas.microsoft.com/office/drawing/2014/main" val="2407256319"/>
                    </a:ext>
                  </a:extLst>
                </a:gridCol>
              </a:tblGrid>
              <a:tr h="0">
                <a:tc>
                  <a:txBody>
                    <a:bodyPr/>
                    <a:lstStyle/>
                    <a:p>
                      <a:pPr marL="63500" marR="0">
                        <a:spcBef>
                          <a:spcPts val="0"/>
                        </a:spcBef>
                        <a:spcAft>
                          <a:spcPts val="0"/>
                        </a:spcAft>
                      </a:pPr>
                      <a:r>
                        <a:rPr lang="en-US" sz="800">
                          <a:effectLst/>
                        </a:rPr>
                        <a:t>Configuration</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dirty="0">
                          <a:effectLst/>
                        </a:rPr>
                        <a:t>Formula</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3104017068"/>
                  </a:ext>
                </a:extLst>
              </a:tr>
              <a:tr h="0">
                <a:tc>
                  <a:txBody>
                    <a:bodyPr/>
                    <a:lstStyle/>
                    <a:p>
                      <a:pPr marL="63500" marR="0">
                        <a:spcBef>
                          <a:spcPts val="0"/>
                        </a:spcBef>
                        <a:spcAft>
                          <a:spcPts val="0"/>
                        </a:spcAft>
                      </a:pPr>
                      <a:r>
                        <a:rPr lang="en-US" sz="800" dirty="0">
                          <a:effectLst/>
                        </a:rPr>
                        <a:t>Decrease number</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previous failed checks - current failed checks</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1732143718"/>
                  </a:ext>
                </a:extLst>
              </a:tr>
              <a:tr h="0">
                <a:tc>
                  <a:txBody>
                    <a:bodyPr/>
                    <a:lstStyle/>
                    <a:p>
                      <a:pPr marL="63500" marR="0">
                        <a:spcBef>
                          <a:spcPts val="0"/>
                        </a:spcBef>
                        <a:spcAft>
                          <a:spcPts val="0"/>
                        </a:spcAft>
                      </a:pPr>
                      <a:r>
                        <a:rPr lang="en-US" sz="800">
                          <a:effectLst/>
                        </a:rPr>
                        <a:t>Decrease percent</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current failed checks / current total checks - previous failed checks / previous total checks , display in percentage (*100)</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346682809"/>
                  </a:ext>
                </a:extLst>
              </a:tr>
              <a:tr h="0">
                <a:tc>
                  <a:txBody>
                    <a:bodyPr/>
                    <a:lstStyle/>
                    <a:p>
                      <a:pPr marL="63500" marR="0">
                        <a:spcBef>
                          <a:spcPts val="0"/>
                        </a:spcBef>
                        <a:spcAft>
                          <a:spcPts val="0"/>
                        </a:spcAft>
                      </a:pPr>
                      <a:r>
                        <a:rPr lang="en-US" sz="800">
                          <a:effectLst/>
                        </a:rPr>
                        <a:t>Increase number</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current failed checks - previous failed checks</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1484910816"/>
                  </a:ext>
                </a:extLst>
              </a:tr>
              <a:tr h="0">
                <a:tc>
                  <a:txBody>
                    <a:bodyPr/>
                    <a:lstStyle/>
                    <a:p>
                      <a:pPr marL="63500" marR="0">
                        <a:spcBef>
                          <a:spcPts val="0"/>
                        </a:spcBef>
                        <a:spcAft>
                          <a:spcPts val="0"/>
                        </a:spcAft>
                      </a:pPr>
                      <a:r>
                        <a:rPr lang="en-US" sz="800">
                          <a:effectLst/>
                        </a:rPr>
                        <a:t>Increase percent</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dirty="0">
                          <a:effectLst/>
                        </a:rPr>
                        <a:t>previous failed checks / previous total checks - current failed checks / current total checks , display in percentage (*100)</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806659530"/>
                  </a:ext>
                </a:extLst>
              </a:tr>
            </a:tbl>
          </a:graphicData>
        </a:graphic>
      </p:graphicFrame>
      <p:sp>
        <p:nvSpPr>
          <p:cNvPr id="7" name="Rectangle 1">
            <a:extLst>
              <a:ext uri="{FF2B5EF4-FFF2-40B4-BE49-F238E27FC236}">
                <a16:creationId xmlns:a16="http://schemas.microsoft.com/office/drawing/2014/main" id="{8F3BB1B7-DE45-4429-BAC1-6F46C4033956}"/>
              </a:ext>
            </a:extLst>
          </p:cNvPr>
          <p:cNvSpPr>
            <a:spLocks noChangeArrowheads="1"/>
          </p:cNvSpPr>
          <p:nvPr/>
        </p:nvSpPr>
        <p:spPr bwMode="auto">
          <a:xfrm>
            <a:off x="2222062" y="3024146"/>
            <a:ext cx="341408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lumMod val="50000"/>
                  </a:schemeClr>
                </a:solidFill>
                <a:effectLst/>
                <a:ea typeface="Corbel" panose="020B0503020204020204" pitchFamily="34" charset="0"/>
                <a:cs typeface="Corbel" panose="020B0503020204020204" pitchFamily="34" charset="0"/>
              </a:rPr>
              <a:t>The formula are taken from the ones from CED :</a:t>
            </a:r>
            <a:endParaRPr kumimoji="0" lang="en-US" altLang="en-US" sz="1800" b="0" i="0" u="none" strike="noStrike" cap="none" normalizeH="0" baseline="0" dirty="0">
              <a:ln>
                <a:noFill/>
              </a:ln>
              <a:solidFill>
                <a:schemeClr val="bg1">
                  <a:lumMod val="50000"/>
                </a:schemeClr>
              </a:solidFill>
              <a:effectLst/>
            </a:endParaRPr>
          </a:p>
        </p:txBody>
      </p:sp>
      <p:sp>
        <p:nvSpPr>
          <p:cNvPr id="17" name="TextBox 16">
            <a:extLst>
              <a:ext uri="{FF2B5EF4-FFF2-40B4-BE49-F238E27FC236}">
                <a16:creationId xmlns:a16="http://schemas.microsoft.com/office/drawing/2014/main" id="{CD45E1A3-A7FF-41F0-9C78-9DF5B676D750}"/>
              </a:ext>
            </a:extLst>
          </p:cNvPr>
          <p:cNvSpPr txBox="1"/>
          <p:nvPr/>
        </p:nvSpPr>
        <p:spPr>
          <a:xfrm>
            <a:off x="2853550" y="2789062"/>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8" name="TextBox 17">
            <a:extLst>
              <a:ext uri="{FF2B5EF4-FFF2-40B4-BE49-F238E27FC236}">
                <a16:creationId xmlns:a16="http://schemas.microsoft.com/office/drawing/2014/main" id="{58B15BB5-401C-45AF-921F-A095F9F50612}"/>
              </a:ext>
            </a:extLst>
          </p:cNvPr>
          <p:cNvSpPr txBox="1"/>
          <p:nvPr/>
        </p:nvSpPr>
        <p:spPr>
          <a:xfrm>
            <a:off x="2295953" y="2754942"/>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30228787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with largest variation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REMOVED_VIOLATIONS_LIST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92333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BCID</a:t>
              </a:r>
              <a:r>
                <a:rPr lang="en-US" sz="1100" i="0" dirty="0"/>
                <a:t> : name of the BCID to get the rule’s compounded weight and to filter results (60017 by default)</a:t>
              </a:r>
            </a:p>
            <a:p>
              <a:pPr marL="171450" indent="-171450">
                <a:buFont typeface="Arial" panose="020B0604020202020204" pitchFamily="34" charset="0"/>
                <a:buChar char="•"/>
              </a:pPr>
              <a:r>
                <a:rPr lang="en-US" sz="1100" b="1" i="0" dirty="0"/>
                <a:t>COUNT</a:t>
              </a:r>
              <a:r>
                <a:rPr lang="en-US" sz="1100" i="0" dirty="0"/>
                <a:t>: the number of lines to display, 50 by default (-1 for all removed violations)</a:t>
              </a:r>
            </a:p>
            <a:p>
              <a:pPr marL="171450" indent="-171450">
                <a:buFont typeface="Arial" panose="020B0604020202020204" pitchFamily="34" charset="0"/>
                <a:buChar char="•"/>
              </a:pPr>
              <a:r>
                <a:rPr lang="en-US" sz="1050" b="1" i="0" dirty="0"/>
                <a:t>CRITICITY</a:t>
              </a:r>
              <a:r>
                <a:rPr lang="en-US" sz="1050" i="0" dirty="0"/>
                <a:t>: c for only critical violations, </a:t>
              </a:r>
              <a:r>
                <a:rPr lang="en-US" sz="1050" i="0" dirty="0" err="1"/>
                <a:t>nc</a:t>
              </a:r>
              <a:r>
                <a:rPr lang="en-US" sz="1050" i="0" dirty="0"/>
                <a:t> for only non critical violations, all for all violations (all by default if not configured)</a:t>
              </a:r>
              <a:endParaRPr lang="en-US" sz="10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[42]</a:t>
            </a:r>
          </a:p>
        </p:txBody>
      </p:sp>
      <p:graphicFrame>
        <p:nvGraphicFramePr>
          <p:cNvPr id="16" name="Table 15" descr="TABLE;REMOVED_VIOLATIONS_LIST;BCID=60017,CRITICITY=all">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028792163"/>
              </p:ext>
            </p:extLst>
          </p:nvPr>
        </p:nvGraphicFramePr>
        <p:xfrm>
          <a:off x="2222062" y="3360865"/>
          <a:ext cx="7677055" cy="1007506"/>
        </p:xfrm>
        <a:graphic>
          <a:graphicData uri="http://schemas.openxmlformats.org/drawingml/2006/table">
            <a:tbl>
              <a:tblPr firstRow="1" bandRow="1">
                <a:tableStyleId>{9DCAF9ED-07DC-4A11-8D7F-57B35C25682E}</a:tableStyleId>
              </a:tblPr>
              <a:tblGrid>
                <a:gridCol w="877664">
                  <a:extLst>
                    <a:ext uri="{9D8B030D-6E8A-4147-A177-3AD203B41FA5}">
                      <a16:colId xmlns:a16="http://schemas.microsoft.com/office/drawing/2014/main" val="20002"/>
                    </a:ext>
                  </a:extLst>
                </a:gridCol>
                <a:gridCol w="801134">
                  <a:extLst>
                    <a:ext uri="{9D8B030D-6E8A-4147-A177-3AD203B41FA5}">
                      <a16:colId xmlns:a16="http://schemas.microsoft.com/office/drawing/2014/main" val="3833603804"/>
                    </a:ext>
                  </a:extLst>
                </a:gridCol>
                <a:gridCol w="642178">
                  <a:extLst>
                    <a:ext uri="{9D8B030D-6E8A-4147-A177-3AD203B41FA5}">
                      <a16:colId xmlns:a16="http://schemas.microsoft.com/office/drawing/2014/main" val="2236367987"/>
                    </a:ext>
                  </a:extLst>
                </a:gridCol>
                <a:gridCol w="1977399">
                  <a:extLst>
                    <a:ext uri="{9D8B030D-6E8A-4147-A177-3AD203B41FA5}">
                      <a16:colId xmlns:a16="http://schemas.microsoft.com/office/drawing/2014/main" val="797192982"/>
                    </a:ext>
                  </a:extLst>
                </a:gridCol>
                <a:gridCol w="699402">
                  <a:extLst>
                    <a:ext uri="{9D8B030D-6E8A-4147-A177-3AD203B41FA5}">
                      <a16:colId xmlns:a16="http://schemas.microsoft.com/office/drawing/2014/main" val="727183646"/>
                    </a:ext>
                  </a:extLst>
                </a:gridCol>
                <a:gridCol w="1933849">
                  <a:extLst>
                    <a:ext uri="{9D8B030D-6E8A-4147-A177-3AD203B41FA5}">
                      <a16:colId xmlns:a16="http://schemas.microsoft.com/office/drawing/2014/main" val="2731799653"/>
                    </a:ext>
                  </a:extLst>
                </a:gridCol>
                <a:gridCol w="745429">
                  <a:extLst>
                    <a:ext uri="{9D8B030D-6E8A-4147-A177-3AD203B41FA5}">
                      <a16:colId xmlns:a16="http://schemas.microsoft.com/office/drawing/2014/main" val="20003"/>
                    </a:ext>
                  </a:extLst>
                </a:gridCol>
              </a:tblGrid>
              <a:tr h="226695">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Violation status</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Exclusion status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Action status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Rule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Weight</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Name</a:t>
                      </a:r>
                    </a:p>
                  </a:txBody>
                  <a:tcPr marL="68580" marR="68580" marT="0" marB="0"/>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Object status</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203342">
                <a:tc>
                  <a:txBody>
                    <a:bodyPr/>
                    <a:lstStyle/>
                    <a:p>
                      <a:pPr marL="0" marR="91440" algn="l">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Corrected</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added</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n/a</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Rule 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100</a:t>
                      </a:r>
                    </a:p>
                  </a:txBody>
                  <a:tcPr marL="68580" marR="68580" marT="0" marB="0"/>
                </a:tc>
                <a:tc>
                  <a:txBody>
                    <a:bodyPr/>
                    <a:lstStyle/>
                    <a:p>
                      <a:pPr marL="0" marR="91440" algn="l">
                        <a:lnSpc>
                          <a:spcPct val="115000"/>
                        </a:lnSpc>
                        <a:spcBef>
                          <a:spcPts val="0"/>
                        </a:spcBef>
                        <a:spcAft>
                          <a:spcPts val="0"/>
                        </a:spcAft>
                      </a:pPr>
                      <a:r>
                        <a:rPr lang="en-US" sz="900" dirty="0" err="1">
                          <a:effectLst/>
                          <a:latin typeface="Calibri" panose="020F0502020204030204" pitchFamily="34" charset="0"/>
                          <a:ea typeface="Calibri" panose="020F0502020204030204" pitchFamily="34" charset="0"/>
                          <a:cs typeface="Calibri" panose="020F0502020204030204" pitchFamily="34" charset="0"/>
                        </a:rPr>
                        <a:t>Com.demo.server</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Updated</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Disappeared</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n/a</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added</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Rule 2</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72</a:t>
                      </a:r>
                    </a:p>
                  </a:txBody>
                  <a:tcPr marL="68580" marR="68580" marT="0" marB="0"/>
                </a:tc>
                <a:tc>
                  <a:txBody>
                    <a:bodyPr/>
                    <a:lstStyle/>
                    <a:p>
                      <a:pPr marL="0" marR="9144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&lt;Default Package&gt;.</a:t>
                      </a:r>
                      <a:r>
                        <a:rPr lang="en-US" sz="900" kern="1200" dirty="0" err="1">
                          <a:solidFill>
                            <a:schemeClr val="dk1"/>
                          </a:solidFill>
                          <a:latin typeface="Calibri" panose="020F0502020204030204" pitchFamily="34" charset="0"/>
                          <a:ea typeface="+mn-ea"/>
                          <a:cs typeface="Calibri" panose="020F0502020204030204" pitchFamily="34" charset="0"/>
                        </a:rPr>
                        <a:t>ConfigOptions.ConfigOptions</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Deleted</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A6C1AD1A-85E0-4B19-9E6C-56E0BA22135A}"/>
              </a:ext>
            </a:extLst>
          </p:cNvPr>
          <p:cNvSpPr txBox="1"/>
          <p:nvPr/>
        </p:nvSpPr>
        <p:spPr>
          <a:xfrm>
            <a:off x="2853550" y="299039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83A2BC3D-4A52-489F-A8E9-0F0C090EB7F8}"/>
              </a:ext>
            </a:extLst>
          </p:cNvPr>
          <p:cNvSpPr txBox="1"/>
          <p:nvPr/>
        </p:nvSpPr>
        <p:spPr>
          <a:xfrm>
            <a:off x="2295953" y="295627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320346250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721453" y="1109212"/>
            <a:ext cx="10687575"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added, deleted or updated components in application, module or technology</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DELTA_COMPONENTS_LIST_BY_STATUS</a:t>
              </a:r>
              <a:endParaRPr lang="fr-FR" sz="9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61582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STATUS</a:t>
              </a:r>
              <a:r>
                <a:rPr lang="en-US" sz="1100" i="0" dirty="0"/>
                <a:t> : status of the components to display, between “added”, “deleted” or “updated”, “added” by default</a:t>
              </a:r>
            </a:p>
            <a:p>
              <a:pPr marL="171450" indent="-171450">
                <a:buFont typeface="Arial" panose="020B0604020202020204" pitchFamily="34" charset="0"/>
                <a:buChar char="•"/>
              </a:pPr>
              <a:r>
                <a:rPr lang="en-US" sz="1100" b="1" i="0" dirty="0"/>
                <a:t>COUNT</a:t>
              </a:r>
              <a:r>
                <a:rPr lang="en-US" sz="1100" i="0" dirty="0"/>
                <a:t>: the number of lines to display, 10 by default (-1 to list all components)</a:t>
              </a:r>
            </a:p>
            <a:p>
              <a:pPr marL="171450" indent="-171450">
                <a:buFont typeface="Arial" panose="020B0604020202020204" pitchFamily="34" charset="0"/>
                <a:buChar char="•"/>
              </a:pPr>
              <a:r>
                <a:rPr lang="en-US" sz="1100" b="1" i="0" dirty="0"/>
                <a:t>MODULE</a:t>
              </a:r>
              <a:r>
                <a:rPr lang="en-US" sz="1100" i="0" dirty="0"/>
                <a:t> : &lt;</a:t>
              </a:r>
              <a:r>
                <a:rPr lang="en-US" sz="1100" i="0" dirty="0" err="1"/>
                <a:t>module_name</a:t>
              </a:r>
              <a:r>
                <a:rPr lang="en-US" sz="1100" i="0" dirty="0"/>
                <a:t>&gt; if you want to filter components by module</a:t>
              </a:r>
            </a:p>
            <a:p>
              <a:pPr marL="171450" indent="-171450">
                <a:buFont typeface="Arial" panose="020B0604020202020204" pitchFamily="34" charset="0"/>
                <a:buChar char="•"/>
              </a:pPr>
              <a:r>
                <a:rPr lang="en-US" sz="1100" b="1" i="0" dirty="0"/>
                <a:t>TECHNOLOGY</a:t>
              </a:r>
              <a:r>
                <a:rPr lang="en-US" sz="1100" i="0" dirty="0"/>
                <a:t> : &lt;</a:t>
              </a:r>
              <a:r>
                <a:rPr lang="en-US" sz="1100" i="0" dirty="0" err="1"/>
                <a:t>technology_name</a:t>
              </a:r>
              <a:r>
                <a:rPr lang="en-US" sz="1100" i="0" dirty="0"/>
                <a:t>&gt; if you want to filter components by technology</a:t>
              </a:r>
            </a:p>
            <a:p>
              <a:pPr marL="171450" indent="-171450">
                <a:buFont typeface="Arial" panose="020B0604020202020204" pitchFamily="34" charset="0"/>
                <a:buChar char="•"/>
              </a:pPr>
              <a:r>
                <a:rPr lang="en-US" sz="1100" b="1" i="0" dirty="0"/>
                <a:t>COMPLEXITY</a:t>
              </a:r>
              <a:r>
                <a:rPr lang="en-US" sz="1100" i="0" dirty="0"/>
                <a:t> : to choose between “low”, “moderate”, “high” and “very high” if you want to filter by component complexity (all by default)</a:t>
              </a:r>
            </a:p>
            <a:p>
              <a:pPr marL="171450" indent="-171450">
                <a:buFont typeface="Arial" panose="020B0604020202020204" pitchFamily="34" charset="0"/>
                <a:buChar char="•"/>
              </a:pPr>
              <a:r>
                <a:rPr lang="en-US" sz="1100" i="0" dirty="0"/>
                <a:t>CURRENT : first snapshot name for the comparison if different from the current selected snapshot</a:t>
              </a:r>
            </a:p>
            <a:p>
              <a:pPr marL="171450" indent="-171450">
                <a:buFont typeface="Arial" panose="020B0604020202020204" pitchFamily="34" charset="0"/>
                <a:buChar char="•"/>
              </a:pPr>
              <a:r>
                <a:rPr lang="en-US" sz="1100" i="0" dirty="0"/>
                <a:t>PREVIOUS : second snapshot name for the comparison if different from the previous selected snapshot</a:t>
              </a:r>
            </a:p>
            <a:p>
              <a:pPr marL="171450" indent="-171450">
                <a:buFont typeface="Arial" panose="020B0604020202020204" pitchFamily="34" charset="0"/>
                <a:buChar char="•"/>
              </a:pPr>
              <a:endParaRPr lang="en-US" sz="11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[43]</a:t>
            </a:r>
          </a:p>
        </p:txBody>
      </p:sp>
      <p:graphicFrame>
        <p:nvGraphicFramePr>
          <p:cNvPr id="16" name="Table 15" descr="TABLE;DELTA_COMPONENTS_LIST_BY_STATUS;STATUS=deleted">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3950757884"/>
              </p:ext>
            </p:extLst>
          </p:nvPr>
        </p:nvGraphicFramePr>
        <p:xfrm>
          <a:off x="879006" y="4618314"/>
          <a:ext cx="10122081" cy="840722"/>
        </p:xfrm>
        <a:graphic>
          <a:graphicData uri="http://schemas.openxmlformats.org/drawingml/2006/table">
            <a:tbl>
              <a:tblPr firstRow="1" bandRow="1">
                <a:tableStyleId>{9DCAF9ED-07DC-4A11-8D7F-57B35C25682E}</a:tableStyleId>
              </a:tblPr>
              <a:tblGrid>
                <a:gridCol w="928687">
                  <a:extLst>
                    <a:ext uri="{9D8B030D-6E8A-4147-A177-3AD203B41FA5}">
                      <a16:colId xmlns:a16="http://schemas.microsoft.com/office/drawing/2014/main" val="20002"/>
                    </a:ext>
                  </a:extLst>
                </a:gridCol>
                <a:gridCol w="1055984">
                  <a:extLst>
                    <a:ext uri="{9D8B030D-6E8A-4147-A177-3AD203B41FA5}">
                      <a16:colId xmlns:a16="http://schemas.microsoft.com/office/drawing/2014/main" val="3833603804"/>
                    </a:ext>
                  </a:extLst>
                </a:gridCol>
                <a:gridCol w="1209368">
                  <a:extLst>
                    <a:ext uri="{9D8B030D-6E8A-4147-A177-3AD203B41FA5}">
                      <a16:colId xmlns:a16="http://schemas.microsoft.com/office/drawing/2014/main" val="2236367987"/>
                    </a:ext>
                  </a:extLst>
                </a:gridCol>
                <a:gridCol w="884903">
                  <a:extLst>
                    <a:ext uri="{9D8B030D-6E8A-4147-A177-3AD203B41FA5}">
                      <a16:colId xmlns:a16="http://schemas.microsoft.com/office/drawing/2014/main" val="797192982"/>
                    </a:ext>
                  </a:extLst>
                </a:gridCol>
                <a:gridCol w="914400">
                  <a:extLst>
                    <a:ext uri="{9D8B030D-6E8A-4147-A177-3AD203B41FA5}">
                      <a16:colId xmlns:a16="http://schemas.microsoft.com/office/drawing/2014/main" val="1749928563"/>
                    </a:ext>
                  </a:extLst>
                </a:gridCol>
                <a:gridCol w="943897">
                  <a:extLst>
                    <a:ext uri="{9D8B030D-6E8A-4147-A177-3AD203B41FA5}">
                      <a16:colId xmlns:a16="http://schemas.microsoft.com/office/drawing/2014/main" val="1772272350"/>
                    </a:ext>
                  </a:extLst>
                </a:gridCol>
                <a:gridCol w="1020588">
                  <a:extLst>
                    <a:ext uri="{9D8B030D-6E8A-4147-A177-3AD203B41FA5}">
                      <a16:colId xmlns:a16="http://schemas.microsoft.com/office/drawing/2014/main" val="727183646"/>
                    </a:ext>
                  </a:extLst>
                </a:gridCol>
                <a:gridCol w="3164254">
                  <a:extLst>
                    <a:ext uri="{9D8B030D-6E8A-4147-A177-3AD203B41FA5}">
                      <a16:colId xmlns:a16="http://schemas.microsoft.com/office/drawing/2014/main" val="2731799653"/>
                    </a:ext>
                  </a:extLst>
                </a:gridCol>
              </a:tblGrid>
              <a:tr h="442596">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Object name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Complexity</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SQL Complexity</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Granularity</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Lack of comments</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Coupling</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Number of object updates</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full name</a:t>
                      </a:r>
                    </a:p>
                  </a:txBody>
                  <a:tcPr marL="68580" marR="68580" marT="0" marB="0"/>
                </a:tc>
                <a:extLst>
                  <a:ext uri="{0D108BD9-81ED-4DB2-BD59-A6C34878D82A}">
                    <a16:rowId xmlns:a16="http://schemas.microsoft.com/office/drawing/2014/main" val="10000"/>
                  </a:ext>
                </a:extLst>
              </a:tr>
              <a:tr h="204996">
                <a:tc>
                  <a:txBody>
                    <a:bodyPr/>
                    <a:lstStyle/>
                    <a:p>
                      <a:pPr marL="0" marR="91440" algn="ctr">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Object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Low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Low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High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Moderate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Low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1 full name</a:t>
                      </a:r>
                    </a:p>
                  </a:txBody>
                  <a:tcPr marL="68580" marR="68580" marT="0" marB="0"/>
                </a:tc>
                <a:extLst>
                  <a:ext uri="{0D108BD9-81ED-4DB2-BD59-A6C34878D82A}">
                    <a16:rowId xmlns:a16="http://schemas.microsoft.com/office/drawing/2014/main" val="10001"/>
                  </a:ext>
                </a:extLst>
              </a:tr>
              <a:tr h="193130">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Object 2</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Very high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Very high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Low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Low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Low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0</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Object 2 full name</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132118A7-1B70-404A-87CB-3950CC2A940B}"/>
              </a:ext>
            </a:extLst>
          </p:cNvPr>
          <p:cNvSpPr txBox="1"/>
          <p:nvPr/>
        </p:nvSpPr>
        <p:spPr>
          <a:xfrm>
            <a:off x="2517851" y="3548052"/>
            <a:ext cx="6991830" cy="900246"/>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br>
              <a:rPr lang="en-US" sz="1050" i="0" dirty="0"/>
            </a:br>
            <a:r>
              <a:rPr lang="en-US" sz="1050" i="0" dirty="0"/>
              <a:t>By default (without options), the list displayed the top ten added components for the application, between current and previous snapshots.</a:t>
            </a:r>
          </a:p>
          <a:p>
            <a:r>
              <a:rPr lang="en-US" sz="1050" i="0" dirty="0"/>
              <a:t>If module and technology are set in the same time, they will not be taken into account and list will be displayed for entire application</a:t>
            </a:r>
          </a:p>
        </p:txBody>
      </p:sp>
      <p:sp>
        <p:nvSpPr>
          <p:cNvPr id="17" name="TextBox 16">
            <a:extLst>
              <a:ext uri="{FF2B5EF4-FFF2-40B4-BE49-F238E27FC236}">
                <a16:creationId xmlns:a16="http://schemas.microsoft.com/office/drawing/2014/main" id="{B64A8D30-1E85-451E-AF12-D0C1B9E24332}"/>
              </a:ext>
            </a:extLst>
          </p:cNvPr>
          <p:cNvSpPr txBox="1"/>
          <p:nvPr/>
        </p:nvSpPr>
        <p:spPr>
          <a:xfrm>
            <a:off x="1839632" y="3548052"/>
            <a:ext cx="719364"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Notes :</a:t>
            </a:r>
          </a:p>
        </p:txBody>
      </p:sp>
    </p:spTree>
    <p:extLst>
      <p:ext uri="{BB962C8B-B14F-4D97-AF65-F5344CB8AC3E}">
        <p14:creationId xmlns:p14="http://schemas.microsoft.com/office/powerpoint/2010/main" val="226764019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721453" y="1109212"/>
            <a:ext cx="10687575"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AEFP</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AEFP_LIST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93871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TYPE</a:t>
              </a:r>
              <a:r>
                <a:rPr lang="en-US" sz="1100" i="0" dirty="0"/>
                <a:t> : type of the function to display, DF for data function, TF for transactions, by default both are listed</a:t>
              </a:r>
            </a:p>
            <a:p>
              <a:pPr marL="171450" indent="-171450">
                <a:buFont typeface="Arial" panose="020B0604020202020204" pitchFamily="34" charset="0"/>
                <a:buChar char="•"/>
              </a:pPr>
              <a:r>
                <a:rPr lang="en-US" sz="1100" i="0" dirty="0"/>
                <a:t>STATUS : status of the function to display, ADDED, MODIFIED or DELETED, all statuses by default</a:t>
              </a:r>
            </a:p>
            <a:p>
              <a:pPr marL="171450" indent="-171450">
                <a:buFont typeface="Arial" panose="020B0604020202020204" pitchFamily="34" charset="0"/>
                <a:buChar char="•"/>
              </a:pPr>
              <a:r>
                <a:rPr lang="en-US" sz="1100" b="1" i="0" dirty="0"/>
                <a:t>COUNT</a:t>
              </a:r>
              <a:r>
                <a:rPr lang="en-US" sz="1100" i="0" dirty="0"/>
                <a:t>: the number of lines to display, 10 by default (-1 for all functions)</a:t>
              </a: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a:t>
            </a:r>
            <a:r>
              <a:rPr lang="en-US"/>
              <a:t>[44]</a:t>
            </a:r>
            <a:endParaRPr lang="en-US" dirty="0"/>
          </a:p>
        </p:txBody>
      </p:sp>
      <p:graphicFrame>
        <p:nvGraphicFramePr>
          <p:cNvPr id="16" name="Table 15" descr="TABLE;AEFP_LIST">
            <a:extLst>
              <a:ext uri="{FF2B5EF4-FFF2-40B4-BE49-F238E27FC236}">
                <a16:creationId xmlns:a16="http://schemas.microsoft.com/office/drawing/2014/main" id="{F307DDEF-9819-422A-9E49-4E5E749620CF}"/>
              </a:ext>
            </a:extLst>
          </p:cNvPr>
          <p:cNvGraphicFramePr>
            <a:graphicFrameLocks noGrp="1"/>
          </p:cNvGraphicFramePr>
          <p:nvPr/>
        </p:nvGraphicFramePr>
        <p:xfrm>
          <a:off x="1062400" y="3396347"/>
          <a:ext cx="10089582" cy="952627"/>
        </p:xfrm>
        <a:graphic>
          <a:graphicData uri="http://schemas.openxmlformats.org/drawingml/2006/table">
            <a:tbl>
              <a:tblPr firstRow="1" bandRow="1">
                <a:tableStyleId>{9DCAF9ED-07DC-4A11-8D7F-57B35C25682E}</a:tableStyleId>
              </a:tblPr>
              <a:tblGrid>
                <a:gridCol w="1180454">
                  <a:extLst>
                    <a:ext uri="{9D8B030D-6E8A-4147-A177-3AD203B41FA5}">
                      <a16:colId xmlns:a16="http://schemas.microsoft.com/office/drawing/2014/main" val="20002"/>
                    </a:ext>
                  </a:extLst>
                </a:gridCol>
                <a:gridCol w="992271">
                  <a:extLst>
                    <a:ext uri="{9D8B030D-6E8A-4147-A177-3AD203B41FA5}">
                      <a16:colId xmlns:a16="http://schemas.microsoft.com/office/drawing/2014/main" val="3833603804"/>
                    </a:ext>
                  </a:extLst>
                </a:gridCol>
                <a:gridCol w="1957660">
                  <a:extLst>
                    <a:ext uri="{9D8B030D-6E8A-4147-A177-3AD203B41FA5}">
                      <a16:colId xmlns:a16="http://schemas.microsoft.com/office/drawing/2014/main" val="2236367987"/>
                    </a:ext>
                  </a:extLst>
                </a:gridCol>
                <a:gridCol w="796954">
                  <a:extLst>
                    <a:ext uri="{9D8B030D-6E8A-4147-A177-3AD203B41FA5}">
                      <a16:colId xmlns:a16="http://schemas.microsoft.com/office/drawing/2014/main" val="797192982"/>
                    </a:ext>
                  </a:extLst>
                </a:gridCol>
                <a:gridCol w="1107347">
                  <a:extLst>
                    <a:ext uri="{9D8B030D-6E8A-4147-A177-3AD203B41FA5}">
                      <a16:colId xmlns:a16="http://schemas.microsoft.com/office/drawing/2014/main" val="1749928563"/>
                    </a:ext>
                  </a:extLst>
                </a:gridCol>
                <a:gridCol w="920627">
                  <a:extLst>
                    <a:ext uri="{9D8B030D-6E8A-4147-A177-3AD203B41FA5}">
                      <a16:colId xmlns:a16="http://schemas.microsoft.com/office/drawing/2014/main" val="1772272350"/>
                    </a:ext>
                  </a:extLst>
                </a:gridCol>
                <a:gridCol w="1248224">
                  <a:extLst>
                    <a:ext uri="{9D8B030D-6E8A-4147-A177-3AD203B41FA5}">
                      <a16:colId xmlns:a16="http://schemas.microsoft.com/office/drawing/2014/main" val="727183646"/>
                    </a:ext>
                  </a:extLst>
                </a:gridCol>
                <a:gridCol w="1003297">
                  <a:extLst>
                    <a:ext uri="{9D8B030D-6E8A-4147-A177-3AD203B41FA5}">
                      <a16:colId xmlns:a16="http://schemas.microsoft.com/office/drawing/2014/main" val="2731799653"/>
                    </a:ext>
                  </a:extLst>
                </a:gridCol>
                <a:gridCol w="882748">
                  <a:extLst>
                    <a:ext uri="{9D8B030D-6E8A-4147-A177-3AD203B41FA5}">
                      <a16:colId xmlns:a16="http://schemas.microsoft.com/office/drawing/2014/main" val="20003"/>
                    </a:ext>
                  </a:extLst>
                </a:gridCol>
              </a:tblGrid>
              <a:tr h="226695">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Element Type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Function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 of FPs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Complexity Factor</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Updated Artifacts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Type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Module Name</a:t>
                      </a:r>
                    </a:p>
                  </a:txBody>
                  <a:tcPr marL="68580" marR="68580" marT="0" marB="0"/>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Technology</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203342">
                <a:tc>
                  <a:txBody>
                    <a:bodyPr/>
                    <a:lstStyle/>
                    <a:p>
                      <a:pPr marL="0" marR="91440" algn="l">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Added </a:t>
                      </a:r>
                      <a:r>
                        <a:rPr lang="en-US" sz="900" dirty="0" err="1">
                          <a:effectLst/>
                          <a:latin typeface="Calibri" panose="020F0502020204030204" pitchFamily="34" charset="0"/>
                          <a:cs typeface="Calibri" panose="020F0502020204030204" pitchFamily="34" charset="0"/>
                        </a:rPr>
                        <a:t>Dafa</a:t>
                      </a:r>
                      <a:r>
                        <a:rPr lang="en-US" sz="900" dirty="0">
                          <a:effectLst/>
                          <a:latin typeface="Calibri" panose="020F0502020204030204" pitchFamily="34" charset="0"/>
                          <a:cs typeface="Calibri" panose="020F0502020204030204" pitchFamily="34" charset="0"/>
                        </a:rPr>
                        <a:t> Function AEFP</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function 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object1</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5</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Type 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Module 1</a:t>
                      </a:r>
                    </a:p>
                  </a:txBody>
                  <a:tcPr marL="68580" marR="68580" marT="0" marB="0"/>
                </a:tc>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Techno1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10295">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Deleted Transactional AEFP</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Function 2</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object2</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Type 2</a:t>
                      </a:r>
                    </a:p>
                  </a:txBody>
                  <a:tcPr marL="68580" marR="68580" marT="0" marB="0"/>
                </a:tc>
                <a:tc>
                  <a:txBody>
                    <a:bodyPr/>
                    <a:lstStyle/>
                    <a:p>
                      <a:pPr marL="0" marR="9144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Module 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Techno2</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132118A7-1B70-404A-87CB-3950CC2A940B}"/>
              </a:ext>
            </a:extLst>
          </p:cNvPr>
          <p:cNvSpPr txBox="1"/>
          <p:nvPr/>
        </p:nvSpPr>
        <p:spPr>
          <a:xfrm>
            <a:off x="2853550" y="2696783"/>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B64A8D30-1E85-451E-AF12-D0C1B9E24332}"/>
              </a:ext>
            </a:extLst>
          </p:cNvPr>
          <p:cNvSpPr txBox="1"/>
          <p:nvPr/>
        </p:nvSpPr>
        <p:spPr>
          <a:xfrm>
            <a:off x="2295953" y="2662663"/>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403091523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721453" y="1109212"/>
            <a:ext cx="10687575"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AETP</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AETP_LIST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616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COUNT</a:t>
              </a:r>
              <a:r>
                <a:rPr lang="en-US" sz="1100" i="0" dirty="0"/>
                <a:t>: the number of lines to display, 10 by default (-1 for all functions)</a:t>
              </a: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[45]</a:t>
            </a:r>
          </a:p>
        </p:txBody>
      </p:sp>
      <p:graphicFrame>
        <p:nvGraphicFramePr>
          <p:cNvPr id="16" name="Table 15" descr="TABLE;AETP_LIST">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444828335"/>
              </p:ext>
            </p:extLst>
          </p:nvPr>
        </p:nvGraphicFramePr>
        <p:xfrm>
          <a:off x="968975" y="2888223"/>
          <a:ext cx="10104115" cy="658268"/>
        </p:xfrm>
        <a:graphic>
          <a:graphicData uri="http://schemas.openxmlformats.org/drawingml/2006/table">
            <a:tbl>
              <a:tblPr firstRow="1" bandRow="1">
                <a:tableStyleId>{9DCAF9ED-07DC-4A11-8D7F-57B35C25682E}</a:tableStyleId>
              </a:tblPr>
              <a:tblGrid>
                <a:gridCol w="1084000">
                  <a:extLst>
                    <a:ext uri="{9D8B030D-6E8A-4147-A177-3AD203B41FA5}">
                      <a16:colId xmlns:a16="http://schemas.microsoft.com/office/drawing/2014/main" val="20002"/>
                    </a:ext>
                  </a:extLst>
                </a:gridCol>
                <a:gridCol w="2754999">
                  <a:extLst>
                    <a:ext uri="{9D8B030D-6E8A-4147-A177-3AD203B41FA5}">
                      <a16:colId xmlns:a16="http://schemas.microsoft.com/office/drawing/2014/main" val="3833603804"/>
                    </a:ext>
                  </a:extLst>
                </a:gridCol>
                <a:gridCol w="1248304">
                  <a:extLst>
                    <a:ext uri="{9D8B030D-6E8A-4147-A177-3AD203B41FA5}">
                      <a16:colId xmlns:a16="http://schemas.microsoft.com/office/drawing/2014/main" val="2236367987"/>
                    </a:ext>
                  </a:extLst>
                </a:gridCol>
                <a:gridCol w="981591">
                  <a:extLst>
                    <a:ext uri="{9D8B030D-6E8A-4147-A177-3AD203B41FA5}">
                      <a16:colId xmlns:a16="http://schemas.microsoft.com/office/drawing/2014/main" val="797192982"/>
                    </a:ext>
                  </a:extLst>
                </a:gridCol>
                <a:gridCol w="1363895">
                  <a:extLst>
                    <a:ext uri="{9D8B030D-6E8A-4147-A177-3AD203B41FA5}">
                      <a16:colId xmlns:a16="http://schemas.microsoft.com/office/drawing/2014/main" val="1749928563"/>
                    </a:ext>
                  </a:extLst>
                </a:gridCol>
                <a:gridCol w="1133916">
                  <a:extLst>
                    <a:ext uri="{9D8B030D-6E8A-4147-A177-3AD203B41FA5}">
                      <a16:colId xmlns:a16="http://schemas.microsoft.com/office/drawing/2014/main" val="1772272350"/>
                    </a:ext>
                  </a:extLst>
                </a:gridCol>
                <a:gridCol w="1537410">
                  <a:extLst>
                    <a:ext uri="{9D8B030D-6E8A-4147-A177-3AD203B41FA5}">
                      <a16:colId xmlns:a16="http://schemas.microsoft.com/office/drawing/2014/main" val="727183646"/>
                    </a:ext>
                  </a:extLst>
                </a:gridCol>
              </a:tblGrid>
              <a:tr h="226695">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Object Name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full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Type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Status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Effort Complexity</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Equivalence ratio</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AEP</a:t>
                      </a:r>
                    </a:p>
                  </a:txBody>
                  <a:tcPr marL="68580" marR="68580" marT="0" marB="0"/>
                </a:tc>
                <a:extLst>
                  <a:ext uri="{0D108BD9-81ED-4DB2-BD59-A6C34878D82A}">
                    <a16:rowId xmlns:a16="http://schemas.microsoft.com/office/drawing/2014/main" val="10000"/>
                  </a:ext>
                </a:extLst>
              </a:tr>
              <a:tr h="169572">
                <a:tc>
                  <a:txBody>
                    <a:bodyPr/>
                    <a:lstStyle/>
                    <a:p>
                      <a:pPr marL="0" marR="91440" algn="l">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Object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1 full name</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1 type</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Added</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extLst>
                  <a:ext uri="{0D108BD9-81ED-4DB2-BD59-A6C34878D82A}">
                    <a16:rowId xmlns:a16="http://schemas.microsoft.com/office/drawing/2014/main" val="10001"/>
                  </a:ext>
                </a:extLst>
              </a:tr>
              <a:tr h="110295">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Object 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2 full name</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2 type</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Updated</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132118A7-1B70-404A-87CB-3950CC2A940B}"/>
              </a:ext>
            </a:extLst>
          </p:cNvPr>
          <p:cNvSpPr txBox="1"/>
          <p:nvPr/>
        </p:nvSpPr>
        <p:spPr>
          <a:xfrm>
            <a:off x="2853550" y="2407723"/>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B64A8D30-1E85-451E-AF12-D0C1B9E24332}"/>
              </a:ext>
            </a:extLst>
          </p:cNvPr>
          <p:cNvSpPr txBox="1"/>
          <p:nvPr/>
        </p:nvSpPr>
        <p:spPr>
          <a:xfrm>
            <a:off x="2295953" y="2373603"/>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134235089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Evolution of CAST rules associated to a quality standard </a:t>
              </a:r>
              <a:r>
                <a:rPr lang="en-GB" sz="1600" dirty="0"/>
                <a:t>category</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QUALITY_TAGS_RULES_EVOLUTION</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20032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Tx/>
                <a:buChar char="-"/>
              </a:pPr>
              <a:r>
                <a:rPr lang="en-US" sz="900" b="1" dirty="0"/>
                <a:t>STD =  Name of the quality standard category for which you want the details per tag, for example, STIG-V4R8-CAT1 will list total, added and removed violations for cast rules associated to all tags belonged to category STIG-V4R8-CAT1 </a:t>
              </a:r>
            </a:p>
            <a:p>
              <a:pPr marL="171450" indent="-171450">
                <a:buFontTx/>
                <a:buChar char="-"/>
              </a:pPr>
              <a:r>
                <a:rPr lang="en-GB" sz="900" b="1" dirty="0"/>
                <a:t>LBL= </a:t>
              </a:r>
              <a:r>
                <a:rPr lang="en-GB" sz="900" dirty="0"/>
                <a:t>violations or vulnerabilities (vulnerabilities if not set), this change the headers from Vulnerabilities to Violations</a:t>
              </a:r>
            </a:p>
            <a:p>
              <a:pPr marL="171450" indent="-171450">
                <a:buFontTx/>
                <a:buChar char="-"/>
              </a:pPr>
              <a:r>
                <a:rPr lang="en-GB" sz="900" b="1" dirty="0"/>
                <a:t>DESC</a:t>
              </a:r>
              <a:r>
                <a:rPr lang="en-GB" sz="900" dirty="0"/>
                <a:t>=</a:t>
              </a:r>
              <a:r>
                <a:rPr lang="en-GB" sz="900" dirty="0" err="1"/>
                <a:t>true|false</a:t>
              </a:r>
              <a:r>
                <a:rPr lang="en-GB" sz="900" dirty="0"/>
                <a:t>. For display rationale, description and remediation of the rule. By default if not present, it is false</a:t>
              </a:r>
              <a:endParaRPr lang="en-US" sz="900" dirty="0"/>
            </a:p>
            <a:p>
              <a:pPr marL="171450" indent="-171450">
                <a:buFontTx/>
                <a:buChar char="-"/>
              </a:pPr>
              <a:endParaRPr lang="en-GB"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2905802"/>
              <a:ext cx="6991830"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To use this component, the Quality Standards Mapping extension should be installed on the central where the application resides, with minimum version 20190624.</a:t>
              </a:r>
              <a:endParaRPr lang="en-US" sz="4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2871682"/>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[46]</a:t>
            </a:r>
          </a:p>
        </p:txBody>
      </p:sp>
      <p:graphicFrame>
        <p:nvGraphicFramePr>
          <p:cNvPr id="16" name="Table 15" descr="TABLE;QUALITY_TAGS_RULES_EVOLUTION;STD=STIG-V4R8-CAT1">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1735955880"/>
              </p:ext>
            </p:extLst>
          </p:nvPr>
        </p:nvGraphicFramePr>
        <p:xfrm>
          <a:off x="548025" y="3646636"/>
          <a:ext cx="10944063" cy="1955683"/>
        </p:xfrm>
        <a:graphic>
          <a:graphicData uri="http://schemas.openxmlformats.org/drawingml/2006/table">
            <a:tbl>
              <a:tblPr firstRow="1" bandRow="1">
                <a:tableStyleId>{9DCAF9ED-07DC-4A11-8D7F-57B35C25682E}</a:tableStyleId>
              </a:tblPr>
              <a:tblGrid>
                <a:gridCol w="7421931">
                  <a:extLst>
                    <a:ext uri="{9D8B030D-6E8A-4147-A177-3AD203B41FA5}">
                      <a16:colId xmlns:a16="http://schemas.microsoft.com/office/drawing/2014/main" val="20000"/>
                    </a:ext>
                  </a:extLst>
                </a:gridCol>
                <a:gridCol w="1106311">
                  <a:extLst>
                    <a:ext uri="{9D8B030D-6E8A-4147-A177-3AD203B41FA5}">
                      <a16:colId xmlns:a16="http://schemas.microsoft.com/office/drawing/2014/main" val="20001"/>
                    </a:ext>
                  </a:extLst>
                </a:gridCol>
                <a:gridCol w="1196622">
                  <a:extLst>
                    <a:ext uri="{9D8B030D-6E8A-4147-A177-3AD203B41FA5}">
                      <a16:colId xmlns:a16="http://schemas.microsoft.com/office/drawing/2014/main" val="20002"/>
                    </a:ext>
                  </a:extLst>
                </a:gridCol>
                <a:gridCol w="1219199">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rPr>
                        <a:t>STIG-V4R8-CAT1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Total Vulnerabilities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 Vulnerabilities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Removed Vulnerabilities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180340" marR="417195" algn="just">
                        <a:lnSpc>
                          <a:spcPts val="1200"/>
                        </a:lnSpc>
                        <a:spcBef>
                          <a:spcPts val="0"/>
                        </a:spcBef>
                        <a:spcAft>
                          <a:spcPts val="600"/>
                        </a:spcAft>
                      </a:pPr>
                      <a:r>
                        <a:rPr lang="en-US" sz="900" b="1" dirty="0">
                          <a:solidFill>
                            <a:srgbClr val="000000"/>
                          </a:solidFill>
                          <a:effectLst/>
                          <a:latin typeface="Open Sans"/>
                          <a:ea typeface="Times New Roman" panose="02020603050405020304" pitchFamily="18" charset="0"/>
                          <a:cs typeface="Times New Roman" panose="02020603050405020304" pitchFamily="18" charset="0"/>
                        </a:rPr>
                        <a:t>STIG-V-70205 The application must not expose session IDs.</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using HttpServletRequest.getRequestedSessionId()</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49875671"/>
                  </a:ext>
                </a:extLst>
              </a:tr>
              <a:tr h="203342">
                <a:tc>
                  <a:txBody>
                    <a:bodyPr/>
                    <a:lstStyle/>
                    <a:p>
                      <a:pPr marL="180340" marR="417195" algn="just">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STIG-V-70207 The application must destroy the session ID value and/or cookie on logoff or browser close.</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1</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42531720"/>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Ensure that HTTP Session is invalidated during logout</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1</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33008175"/>
                  </a:ext>
                </a:extLst>
              </a:tr>
              <a:tr h="203342">
                <a:tc>
                  <a:txBody>
                    <a:bodyPr/>
                    <a:lstStyle/>
                    <a:p>
                      <a:pPr marL="180340" marR="417195" algn="just">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STIG-V-70245 The application must protect the confidentiality and integrity of transmitted information.</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4</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54266632"/>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mixing trusted and untrusted data in HTTP requests</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24593547"/>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providing password in Web Service URL</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08857523"/>
                  </a:ext>
                </a:extLst>
              </a:tr>
              <a:tr h="192691">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using RSA Cryptographic algorithms without OAEP (Optimal Asymmetric Encryption Padding)</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0</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
        <p:nvSpPr>
          <p:cNvPr id="18" name="TextBox 17">
            <a:extLst>
              <a:ext uri="{FF2B5EF4-FFF2-40B4-BE49-F238E27FC236}">
                <a16:creationId xmlns:a16="http://schemas.microsoft.com/office/drawing/2014/main" id="{23374AF4-23A1-430A-8EA9-E2E4259E3815}"/>
              </a:ext>
            </a:extLst>
          </p:cNvPr>
          <p:cNvSpPr txBox="1"/>
          <p:nvPr/>
        </p:nvSpPr>
        <p:spPr>
          <a:xfrm>
            <a:off x="8277734" y="1556844"/>
            <a:ext cx="1526380" cy="338554"/>
          </a:xfrm>
          <a:prstGeom prst="rect">
            <a:avLst/>
          </a:prstGeom>
        </p:spPr>
        <p:txBody>
          <a:bodyPr vert="horz" wrap="square" lIns="91440" tIns="45720" rIns="91440" bIns="45720" rtlCol="0" anchor="t">
            <a:noAutofit/>
          </a:bodyPr>
          <a:lstStyle/>
          <a:p>
            <a:r>
              <a:rPr lang="en-US" b="1" dirty="0">
                <a:solidFill>
                  <a:srgbClr val="FF0000"/>
                </a:solidFill>
              </a:rPr>
              <a:t>UPDATED</a:t>
            </a:r>
          </a:p>
        </p:txBody>
      </p:sp>
    </p:spTree>
    <p:extLst>
      <p:ext uri="{BB962C8B-B14F-4D97-AF65-F5344CB8AC3E}">
        <p14:creationId xmlns:p14="http://schemas.microsoft.com/office/powerpoint/2010/main" val="23351081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standard quality tag applicability by category</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LIST_TAGS_DOC_BYCAT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41549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Tx/>
                <a:buChar char="-"/>
              </a:pPr>
              <a:r>
                <a:rPr lang="en-US" sz="1050" b="1" dirty="0"/>
                <a:t>CAT = Id of the standard quality category, for example, STIG-V4R8-CAT1, or a list separated by ‘|’</a:t>
              </a:r>
              <a:endParaRPr lang="en-GB" sz="105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2835014"/>
              <a:ext cx="6991830"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To use this component, the Quality Standards Mapping extension should be installed on the central where the application resides, with minimum version 20190909.</a:t>
              </a:r>
              <a:endParaRPr lang="en-US" sz="4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280089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[47]</a:t>
            </a:r>
          </a:p>
        </p:txBody>
      </p:sp>
      <p:graphicFrame>
        <p:nvGraphicFramePr>
          <p:cNvPr id="16" name="Table 15" descr="TABLE;LIST_TAGS_DOC_BYCAT;CAT=STIG-V4R8-CAT1">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1978095843"/>
              </p:ext>
            </p:extLst>
          </p:nvPr>
        </p:nvGraphicFramePr>
        <p:xfrm>
          <a:off x="2222061" y="3646636"/>
          <a:ext cx="7559069" cy="633379"/>
        </p:xfrm>
        <a:graphic>
          <a:graphicData uri="http://schemas.openxmlformats.org/drawingml/2006/table">
            <a:tbl>
              <a:tblPr firstRow="1" bandRow="1">
                <a:tableStyleId>{9DCAF9ED-07DC-4A11-8D7F-57B35C25682E}</a:tableStyleId>
              </a:tblPr>
              <a:tblGrid>
                <a:gridCol w="1851903">
                  <a:extLst>
                    <a:ext uri="{9D8B030D-6E8A-4147-A177-3AD203B41FA5}">
                      <a16:colId xmlns:a16="http://schemas.microsoft.com/office/drawing/2014/main" val="20000"/>
                    </a:ext>
                  </a:extLst>
                </a:gridCol>
                <a:gridCol w="4226428">
                  <a:extLst>
                    <a:ext uri="{9D8B030D-6E8A-4147-A177-3AD203B41FA5}">
                      <a16:colId xmlns:a16="http://schemas.microsoft.com/office/drawing/2014/main" val="20001"/>
                    </a:ext>
                  </a:extLst>
                </a:gridCol>
                <a:gridCol w="1480738">
                  <a:extLst>
                    <a:ext uri="{9D8B030D-6E8A-4147-A177-3AD203B41FA5}">
                      <a16:colId xmlns:a16="http://schemas.microsoft.com/office/drawing/2014/main" val="20002"/>
                    </a:ext>
                  </a:extLst>
                </a:gridCol>
              </a:tblGrid>
              <a:tr h="226695">
                <a:tc>
                  <a:txBody>
                    <a:bodyPr/>
                    <a:lstStyle/>
                    <a:p>
                      <a:pPr marL="0" marR="91440" algn="l">
                        <a:lnSpc>
                          <a:spcPct val="115000"/>
                        </a:lnSpc>
                        <a:spcBef>
                          <a:spcPts val="0"/>
                        </a:spcBef>
                        <a:spcAft>
                          <a:spcPts val="0"/>
                        </a:spcAft>
                      </a:pPr>
                      <a:r>
                        <a:rPr lang="en-GB" sz="1000" dirty="0">
                          <a:effectLst/>
                        </a:rPr>
                        <a:t>Standard quality tag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pPr>
                      <a:r>
                        <a:rPr lang="en-GB" sz="1000" dirty="0">
                          <a:effectLst/>
                        </a:rPr>
                        <a:t>Definition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Applicability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180340" marR="417195" algn="just">
                        <a:lnSpc>
                          <a:spcPts val="1200"/>
                        </a:lnSpc>
                        <a:spcBef>
                          <a:spcPts val="0"/>
                        </a:spcBef>
                        <a:spcAft>
                          <a:spcPts val="600"/>
                        </a:spcAft>
                      </a:pPr>
                      <a:r>
                        <a:rPr lang="en-US" sz="900" b="0" dirty="0">
                          <a:effectLst/>
                          <a:latin typeface="Open Sans"/>
                          <a:ea typeface="Times New Roman" panose="02020603050405020304" pitchFamily="18" charset="0"/>
                          <a:cs typeface="Times New Roman" panose="02020603050405020304" pitchFamily="18" charset="0"/>
                        </a:rPr>
                        <a:t>    Tag1</a:t>
                      </a:r>
                      <a:endParaRPr lang="en-US" sz="900" b="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ts val="1200"/>
                        </a:lnSpc>
                        <a:spcBef>
                          <a:spcPts val="0"/>
                        </a:spcBef>
                        <a:spcAft>
                          <a:spcPts val="600"/>
                        </a:spcAft>
                      </a:pPr>
                      <a:r>
                        <a:rPr lang="en-US" sz="900" b="0" dirty="0">
                          <a:solidFill>
                            <a:srgbClr val="000000"/>
                          </a:solidFill>
                          <a:effectLst/>
                          <a:latin typeface="Open Sans"/>
                          <a:ea typeface="Times New Roman" panose="02020603050405020304" pitchFamily="18" charset="0"/>
                          <a:cs typeface="Times New Roman" panose="02020603050405020304" pitchFamily="18" charset="0"/>
                        </a:rPr>
                        <a:t>Definition of tag 1</a:t>
                      </a:r>
                      <a:endParaRPr lang="en-US" sz="900" b="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true</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49875671"/>
                  </a:ext>
                </a:extLst>
              </a:tr>
              <a:tr h="203342">
                <a:tc>
                  <a:txBody>
                    <a:bodyPr/>
                    <a:lstStyle/>
                    <a:p>
                      <a:pPr marL="180340" marR="417195" algn="just">
                        <a:lnSpc>
                          <a:spcPts val="1200"/>
                        </a:lnSpc>
                        <a:spcBef>
                          <a:spcPts val="0"/>
                        </a:spcBef>
                        <a:spcAft>
                          <a:spcPts val="600"/>
                        </a:spcAft>
                      </a:pPr>
                      <a:r>
                        <a:rPr lang="en-US" sz="900" b="0" dirty="0">
                          <a:effectLst/>
                          <a:latin typeface="Open Sans"/>
                          <a:ea typeface="Times New Roman" panose="02020603050405020304" pitchFamily="18" charset="0"/>
                          <a:cs typeface="Times New Roman" panose="02020603050405020304" pitchFamily="18" charset="0"/>
                        </a:rPr>
                        <a:t>    Tag2</a:t>
                      </a:r>
                      <a:endParaRPr lang="en-US" sz="900" b="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Definition of tag2</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false</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33008175"/>
                  </a:ext>
                </a:extLst>
              </a:tr>
            </a:tbl>
          </a:graphicData>
        </a:graphic>
      </p:graphicFrame>
    </p:spTree>
    <p:extLst>
      <p:ext uri="{BB962C8B-B14F-4D97-AF65-F5344CB8AC3E}">
        <p14:creationId xmlns:p14="http://schemas.microsoft.com/office/powerpoint/2010/main" val="3855111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pPr algn="just"/>
            <a:r>
              <a:rPr lang="fr-FR" dirty="0" err="1"/>
              <a:t>Then</a:t>
            </a:r>
            <a:r>
              <a:rPr lang="fr-FR" dirty="0"/>
              <a:t>, type and </a:t>
            </a:r>
            <a:r>
              <a:rPr lang="fr-FR" dirty="0" err="1"/>
              <a:t>name</a:t>
            </a:r>
            <a:r>
              <a:rPr lang="fr-FR" dirty="0"/>
              <a:t> of component and </a:t>
            </a:r>
            <a:r>
              <a:rPr lang="fr-FR" dirty="0" err="1"/>
              <a:t>then</a:t>
            </a:r>
            <a:r>
              <a:rPr lang="fr-FR" dirty="0"/>
              <a:t> options </a:t>
            </a:r>
            <a:r>
              <a:rPr lang="fr-FR" dirty="0" err="1"/>
              <a:t>can</a:t>
            </a:r>
            <a:r>
              <a:rPr lang="fr-FR" dirty="0"/>
              <a:t> </a:t>
            </a:r>
            <a:r>
              <a:rPr lang="fr-FR" dirty="0" err="1"/>
              <a:t>be</a:t>
            </a:r>
            <a:r>
              <a:rPr lang="fr-FR" dirty="0"/>
              <a:t> </a:t>
            </a:r>
            <a:r>
              <a:rPr lang="fr-FR" dirty="0" err="1"/>
              <a:t>configured</a:t>
            </a:r>
            <a:r>
              <a:rPr lang="fr-FR" dirty="0"/>
              <a:t> in the area </a:t>
            </a:r>
            <a:r>
              <a:rPr lang="fr-FR" dirty="0" err="1"/>
              <a:t>below</a:t>
            </a:r>
            <a:r>
              <a:rPr lang="fr-FR" dirty="0"/>
              <a:t>. </a:t>
            </a:r>
          </a:p>
        </p:txBody>
      </p:sp>
      <p:sp>
        <p:nvSpPr>
          <p:cNvPr id="2" name="Title 1"/>
          <p:cNvSpPr>
            <a:spLocks noGrp="1"/>
          </p:cNvSpPr>
          <p:nvPr>
            <p:ph type="title"/>
          </p:nvPr>
        </p:nvSpPr>
        <p:spPr/>
        <p:txBody>
          <a:bodyPr/>
          <a:lstStyle/>
          <a:p>
            <a:r>
              <a:rPr lang="fr-FR" dirty="0"/>
              <a:t>Powerpoint Templates</a:t>
            </a:r>
          </a:p>
        </p:txBody>
      </p:sp>
      <p:pic>
        <p:nvPicPr>
          <p:cNvPr id="1026" name="Picture 2" descr="C:\Users\dch\AppData\Local\Temp\SNAGHTML20554c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9736" y="1795178"/>
            <a:ext cx="4743450" cy="4552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819DEDB-ECB9-4E21-B5A1-852C4202A32B}"/>
              </a:ext>
            </a:extLst>
          </p:cNvPr>
          <p:cNvGrpSpPr/>
          <p:nvPr/>
        </p:nvGrpSpPr>
        <p:grpSpPr>
          <a:xfrm>
            <a:off x="1955882" y="1119736"/>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Mapping Name: Id indicator</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ID_NAME_INDICATOR_MAPPING</a:t>
              </a:r>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0" name="TextBox 9"/>
            <p:cNvSpPr txBox="1"/>
            <p:nvPr/>
          </p:nvSpPr>
          <p:spPr>
            <a:xfrm>
              <a:off x="2351584" y="5013177"/>
              <a:ext cx="7200800" cy="64633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This component is used to get updated id for quality rules if you need to configure another component.</a:t>
              </a:r>
            </a:p>
            <a:p>
              <a:r>
                <a:rPr lang="en-US" sz="1200" dirty="0"/>
                <a:t>To get list of ids by default, see next slide</a:t>
              </a:r>
            </a:p>
          </p:txBody>
        </p:sp>
      </p:grpSp>
      <p:sp>
        <p:nvSpPr>
          <p:cNvPr id="3" name="Title 2"/>
          <p:cNvSpPr>
            <a:spLocks noGrp="1"/>
          </p:cNvSpPr>
          <p:nvPr>
            <p:ph type="title"/>
          </p:nvPr>
        </p:nvSpPr>
        <p:spPr/>
        <p:txBody>
          <a:bodyPr/>
          <a:lstStyle/>
          <a:p>
            <a:r>
              <a:rPr lang="en-US" dirty="0"/>
              <a:t>PowerPoint Templates – Tables </a:t>
            </a:r>
          </a:p>
        </p:txBody>
      </p:sp>
      <p:graphicFrame>
        <p:nvGraphicFramePr>
          <p:cNvPr id="2" name="Table 1" descr="TABLE;ID_NAME_INDICATOR_MAPPING;&#10;"/>
          <p:cNvGraphicFramePr>
            <a:graphicFrameLocks noGrp="1"/>
          </p:cNvGraphicFramePr>
          <p:nvPr>
            <p:extLst>
              <p:ext uri="{D42A27DB-BD31-4B8C-83A1-F6EECF244321}">
                <p14:modId xmlns:p14="http://schemas.microsoft.com/office/powerpoint/2010/main" val="3230433173"/>
              </p:ext>
            </p:extLst>
          </p:nvPr>
        </p:nvGraphicFramePr>
        <p:xfrm>
          <a:off x="3039634" y="2385744"/>
          <a:ext cx="6096000" cy="1310640"/>
        </p:xfrm>
        <a:graphic>
          <a:graphicData uri="http://schemas.openxmlformats.org/drawingml/2006/table">
            <a:tbl>
              <a:tblPr firstRow="1" bandRow="1">
                <a:tableStyleId>{9DCAF9ED-07DC-4A11-8D7F-57B35C25682E}</a:tableStyleId>
              </a:tblPr>
              <a:tblGrid>
                <a:gridCol w="5112568">
                  <a:extLst>
                    <a:ext uri="{9D8B030D-6E8A-4147-A177-3AD203B41FA5}">
                      <a16:colId xmlns:a16="http://schemas.microsoft.com/office/drawing/2014/main" val="20000"/>
                    </a:ext>
                  </a:extLst>
                </a:gridCol>
                <a:gridCol w="983432">
                  <a:extLst>
                    <a:ext uri="{9D8B030D-6E8A-4147-A177-3AD203B41FA5}">
                      <a16:colId xmlns:a16="http://schemas.microsoft.com/office/drawing/2014/main" val="20001"/>
                    </a:ext>
                  </a:extLst>
                </a:gridCol>
              </a:tblGrid>
              <a:tr h="226695">
                <a:tc>
                  <a:txBody>
                    <a:bodyPr/>
                    <a:lstStyle/>
                    <a:p>
                      <a:r>
                        <a:rPr lang="fr-FR" sz="1200" dirty="0"/>
                        <a:t>Name</a:t>
                      </a:r>
                    </a:p>
                  </a:txBody>
                  <a:tcPr/>
                </a:tc>
                <a:tc>
                  <a:txBody>
                    <a:bodyPr/>
                    <a:lstStyle/>
                    <a:p>
                      <a:r>
                        <a:rPr lang="fr-FR" sz="1200" dirty="0"/>
                        <a:t>Id</a:t>
                      </a:r>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100" kern="1200" dirty="0"/>
                        <a:t>Rule1</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100" kern="1200" dirty="0"/>
                        <a:t>Rule2</a:t>
                      </a: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100" kern="1200" dirty="0"/>
                        <a:t>Rule3</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100" kern="1200" dirty="0"/>
                        <a:t>Rule4</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69038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Text templates</a:t>
            </a: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5"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136392"/>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16342444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2.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3.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4.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5.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6.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7.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8.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heme/theme1.xml><?xml version="1.0" encoding="utf-8"?>
<a:theme xmlns:a="http://schemas.openxmlformats.org/drawingml/2006/main" name="1_Office Theme">
  <a:themeElements>
    <a:clrScheme name="CAST BASE COLORS 1">
      <a:dk1>
        <a:srgbClr val="000000"/>
      </a:dk1>
      <a:lt1>
        <a:srgbClr val="FFFFFF"/>
      </a:lt1>
      <a:dk2>
        <a:srgbClr val="44546A"/>
      </a:dk2>
      <a:lt2>
        <a:srgbClr val="E7E6E6"/>
      </a:lt2>
      <a:accent1>
        <a:srgbClr val="FC4132"/>
      </a:accent1>
      <a:accent2>
        <a:srgbClr val="048EFD"/>
      </a:accent2>
      <a:accent3>
        <a:srgbClr val="FDA110"/>
      </a:accent3>
      <a:accent4>
        <a:srgbClr val="20BEB3"/>
      </a:accent4>
      <a:accent5>
        <a:srgbClr val="B8E21D"/>
      </a:accent5>
      <a:accent6>
        <a:srgbClr val="7859C9"/>
      </a:accent6>
      <a:hlink>
        <a:srgbClr val="0563C1"/>
      </a:hlink>
      <a:folHlink>
        <a:srgbClr val="C3A5AE"/>
      </a:folHlink>
    </a:clrScheme>
    <a:fontScheme name="Template">
      <a:majorFont>
        <a:latin typeface="Gotham Bold"/>
        <a:ea typeface=""/>
        <a:cs typeface=""/>
      </a:majorFont>
      <a:minorFont>
        <a:latin typeface="Gotham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t">
        <a:noAutofit/>
      </a:bodyPr>
      <a:lstStyle>
        <a:defPPr>
          <a:defRPr smtClean="0"/>
        </a:defPPr>
      </a:lstStyle>
    </a:txDef>
  </a:objectDefaults>
  <a:extraClrSchemeLst/>
  <a:extLst>
    <a:ext uri="{05A4C25C-085E-4340-85A3-A5531E510DB2}">
      <thm15:themeFamily xmlns:thm15="http://schemas.microsoft.com/office/thememl/2012/main" name="Presentation1" id="{DD35CA81-8914-1A49-B875-5F4F41E0CEDB}" vid="{8A9920CD-F84F-254A-BADD-2466061D0F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16848</TotalTime>
  <Words>8633</Words>
  <Application>Microsoft Office PowerPoint</Application>
  <PresentationFormat>Widescreen</PresentationFormat>
  <Paragraphs>2289</Paragraphs>
  <Slides>80</Slides>
  <Notes>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80</vt:i4>
      </vt:variant>
    </vt:vector>
  </HeadingPairs>
  <TitlesOfParts>
    <vt:vector size="93" baseType="lpstr">
      <vt:lpstr>Arial</vt:lpstr>
      <vt:lpstr>Bahnschrift Light</vt:lpstr>
      <vt:lpstr>Calibri</vt:lpstr>
      <vt:lpstr>Courier New</vt:lpstr>
      <vt:lpstr>Gotham Book</vt:lpstr>
      <vt:lpstr>Gotham Light</vt:lpstr>
      <vt:lpstr>Open Sans</vt:lpstr>
      <vt:lpstr>Times New Roman</vt:lpstr>
      <vt:lpstr>Trebuchet MS</vt:lpstr>
      <vt:lpstr>Verdana</vt:lpstr>
      <vt:lpstr>Webdings</vt:lpstr>
      <vt:lpstr>Wingdings</vt:lpstr>
      <vt:lpstr>1_Office Theme</vt:lpstr>
      <vt:lpstr>PowerPoint Presentation</vt:lpstr>
      <vt:lpstr>Agenda</vt:lpstr>
      <vt:lpstr>Powerpoint Templates</vt:lpstr>
      <vt:lpstr>Powerpoint Templates</vt:lpstr>
      <vt:lpstr>Powerpoint Templates</vt:lpstr>
      <vt:lpstr>Powerpoint Templates</vt:lpstr>
      <vt:lpstr>Powerpoint Templates</vt:lpstr>
      <vt:lpstr>Powerpoint Templates</vt:lpstr>
      <vt:lpstr>Agenda</vt:lpstr>
      <vt:lpstr>PowerPoint Templates – Text [1]</vt:lpstr>
      <vt:lpstr>PowerPoint Templates – Text [2]</vt:lpstr>
      <vt:lpstr>PowerPoint Templates – Text [3]</vt:lpstr>
      <vt:lpstr>PowerPoint Templates – Text [4]</vt:lpstr>
      <vt:lpstr>PowerPoint Templates – Text [5]</vt:lpstr>
      <vt:lpstr>PowerPoint Templates – Text [6]</vt:lpstr>
      <vt:lpstr>PowerPoint Templates – Text [7]</vt:lpstr>
      <vt:lpstr>PowerPoint Templates – Text [8]</vt:lpstr>
      <vt:lpstr>PowerPoint Templates – Text [9]</vt:lpstr>
      <vt:lpstr>Agenda</vt:lpstr>
      <vt:lpstr>PowerPoint Templates – Graphics [1]</vt:lpstr>
      <vt:lpstr>PowerPoint Templates – Graphics [2]</vt:lpstr>
      <vt:lpstr>PowerPoint Templates – Graphics [3]</vt:lpstr>
      <vt:lpstr>PowerPoint Templates – Graphics [4]</vt:lpstr>
      <vt:lpstr>PowerPoint Templates – Graphics [5]</vt:lpstr>
      <vt:lpstr>PowerPoint Templates – Graphics [6]</vt:lpstr>
      <vt:lpstr>PowerPoint Templates – Graphics [7]</vt:lpstr>
      <vt:lpstr>PowerPoint Templates – Graphics [8]</vt:lpstr>
      <vt:lpstr>PowerPoint Templates - Graphics [9]</vt:lpstr>
      <vt:lpstr>PowerPoint Templates – Graphics [10]</vt:lpstr>
      <vt:lpstr>PowerPoint Templates – Graphics [11]</vt:lpstr>
      <vt:lpstr>Agenda</vt:lpstr>
      <vt:lpstr>PowerPoint Templates – Tables [1]</vt:lpstr>
      <vt:lpstr>PowerPoint Templates – Tables – [2]</vt:lpstr>
      <vt:lpstr>PowerPoint Templates – Tables – [3]</vt:lpstr>
      <vt:lpstr>PowerPoint Templates – Tables – [3]</vt:lpstr>
      <vt:lpstr>PowerPoint Templates – Tables – [4]</vt:lpstr>
      <vt:lpstr>PowerPoint Templates – Tables – [5]</vt:lpstr>
      <vt:lpstr>PowerPoint Templates – Tables – [6]</vt:lpstr>
      <vt:lpstr>PowerPoint Templates – Tables – [7]</vt:lpstr>
      <vt:lpstr>PowerPoint Templates – Tables – [8]</vt:lpstr>
      <vt:lpstr>PowerPoint Templates – Tables – [9]</vt:lpstr>
      <vt:lpstr>PowerPoint Templates – Tables – [10]</vt:lpstr>
      <vt:lpstr>PowerPoint Templates – Tables – [11]</vt:lpstr>
      <vt:lpstr>PowerPoint Templates – Tables – [12]</vt:lpstr>
      <vt:lpstr>PowerPoint Templates – Tables – [13]</vt:lpstr>
      <vt:lpstr>PowerPoint Templates – Tables – [14]</vt:lpstr>
      <vt:lpstr>PowerPoint Templates – Tables – [15]</vt:lpstr>
      <vt:lpstr>PowerPoint Templates – Tables – [16]</vt:lpstr>
      <vt:lpstr>PowerPoint Templates – Tables – [17]</vt:lpstr>
      <vt:lpstr>PowerPoint Templates – Tables – [18]</vt:lpstr>
      <vt:lpstr>PowerPoint Templates – Tables [19]</vt:lpstr>
      <vt:lpstr>PowerPoint Templates – Tables [20]</vt:lpstr>
      <vt:lpstr>PowerPoint Templates – Tables [21]</vt:lpstr>
      <vt:lpstr>PowerPoint Templates – Tables [22]</vt:lpstr>
      <vt:lpstr>PowerPoint Templates – Tables [23]</vt:lpstr>
      <vt:lpstr>PowerPoint Templates – Tables [24]</vt:lpstr>
      <vt:lpstr>PowerPoint Templates – Tables [25]</vt:lpstr>
      <vt:lpstr>PowerPoint Templates – Tables [26]</vt:lpstr>
      <vt:lpstr>PowerPoint Templates – Tables [27]</vt:lpstr>
      <vt:lpstr>PowerPoint Templates – Tables [28]</vt:lpstr>
      <vt:lpstr>PowerPoint Templates – Tables [29]</vt:lpstr>
      <vt:lpstr>PowerPoint Templates – Tables [30]</vt:lpstr>
      <vt:lpstr>PowerPoint Templates – Tables [31]</vt:lpstr>
      <vt:lpstr>PowerPoint Templates – Tables [32]</vt:lpstr>
      <vt:lpstr>PowerPoint Templates – Tables [33]</vt:lpstr>
      <vt:lpstr>PowerPoint Templates – Tables [34]</vt:lpstr>
      <vt:lpstr>PowerPoint Templates – Tables [35]</vt:lpstr>
      <vt:lpstr>PowerPoint Templates – Tables [36]</vt:lpstr>
      <vt:lpstr>PowerPoint Templates – Tables [37]</vt:lpstr>
      <vt:lpstr>PowerPoint Templates – Tables [38]</vt:lpstr>
      <vt:lpstr>PowerPoint Templates – Tables [39]</vt:lpstr>
      <vt:lpstr>PowerPoint Templates – Tables [40]</vt:lpstr>
      <vt:lpstr>PowerPoint Templates – Tables [41]</vt:lpstr>
      <vt:lpstr>PowerPoint Templates – Tables [42]</vt:lpstr>
      <vt:lpstr>PowerPoint Templates – Tables [43]</vt:lpstr>
      <vt:lpstr>PowerPoint Templates – Tables [44]</vt:lpstr>
      <vt:lpstr>PowerPoint Templates – Tables [45]</vt:lpstr>
      <vt:lpstr>PowerPoint Templates – Tables [46]</vt:lpstr>
      <vt:lpstr>PowerPoint Templates – Tables [47]</vt:lpstr>
      <vt:lpstr>PowerPoint Templates – Tables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Furet</dc:creator>
  <cp:lastModifiedBy>Aurore Eteve</cp:lastModifiedBy>
  <cp:revision>712</cp:revision>
  <dcterms:created xsi:type="dcterms:W3CDTF">2016-10-16T15:51:34Z</dcterms:created>
  <dcterms:modified xsi:type="dcterms:W3CDTF">2019-12-03T09:06:02Z</dcterms:modified>
</cp:coreProperties>
</file>