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7" r:id="rId2"/>
    <p:sldId id="430" r:id="rId3"/>
    <p:sldId id="442" r:id="rId4"/>
    <p:sldId id="435" r:id="rId5"/>
    <p:sldId id="437" r:id="rId6"/>
    <p:sldId id="443" r:id="rId7"/>
    <p:sldId id="434" r:id="rId8"/>
    <p:sldId id="419" r:id="rId9"/>
    <p:sldId id="423" r:id="rId10"/>
    <p:sldId id="420" r:id="rId11"/>
    <p:sldId id="433" r:id="rId12"/>
    <p:sldId id="422" r:id="rId13"/>
    <p:sldId id="457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8080"/>
    <a:srgbClr val="F8F7E0"/>
    <a:srgbClr val="F2F1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9531" autoAdjust="0"/>
  </p:normalViewPr>
  <p:slideViewPr>
    <p:cSldViewPr>
      <p:cViewPr>
        <p:scale>
          <a:sx n="100" d="100"/>
          <a:sy n="100" d="100"/>
        </p:scale>
        <p:origin x="-4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16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D85315-5CEE-4E13-9253-EF4DAC447689}" type="datetimeFigureOut">
              <a:rPr lang="en-US" altLang="ja-JP"/>
              <a:pPr/>
              <a:t>10/4/2010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62F7BE-139D-4625-AA2E-85ABB1BCB7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670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ja-JP" altLang="ja-JP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ja-JP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D913C9-698A-4EAD-8C67-A6E891D9F8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8181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771CF-31A4-4CCC-A510-052B6CCBAC8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4058F4-CA68-4E2B-9331-3C69F45CEDB1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4058F4-CA68-4E2B-9331-3C69F45CEDB1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87428-0652-411D-84BD-A12E408BD9A4}" type="slidenum">
              <a:rPr lang="en-US" altLang="ja-JP"/>
              <a:pPr/>
              <a:t>16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87428-0652-411D-84BD-A12E408BD9A4}" type="slidenum">
              <a:rPr lang="en-US" altLang="ja-JP"/>
              <a:pPr/>
              <a:t>17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341B-F398-414E-99CA-81748A64CB1B}" type="slidenum">
              <a:rPr lang="en-US" altLang="ja-JP"/>
              <a:pPr/>
              <a:t>18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341B-F398-414E-99CA-81748A64CB1B}" type="slidenum">
              <a:rPr lang="en-US" altLang="ja-JP"/>
              <a:pPr/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58FC-338D-494F-8317-FA53B9BF9FB7}" type="slidenum">
              <a:rPr lang="en-US" altLang="ja-JP"/>
              <a:pPr/>
              <a:t>21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4058F4-CA68-4E2B-9331-3C69F45CEDB1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34058F4-CA68-4E2B-9331-3C69F45CEDB1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87428-0652-411D-84BD-A12E408BD9A4}" type="slidenum">
              <a:rPr lang="en-US" altLang="ja-JP"/>
              <a:pPr/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87428-0652-411D-84BD-A12E408BD9A4}" type="slidenum">
              <a:rPr lang="en-US" altLang="ja-JP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341B-F398-414E-99CA-81748A64CB1B}" type="slidenum">
              <a:rPr lang="en-US" altLang="ja-JP"/>
              <a:pPr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341B-F398-414E-99CA-81748A64CB1B}" type="slidenum">
              <a:rPr lang="en-US" altLang="ja-JP"/>
              <a:pPr/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ja-JP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E58FC-338D-494F-8317-FA53B9BF9FB7}" type="slidenum">
              <a:rPr lang="en-US" altLang="ja-JP"/>
              <a:pPr/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771CF-31A4-4CCC-A510-052B6CCBAC87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696200" y="2971800"/>
            <a:ext cx="825500" cy="1350963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2" y="1885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2" y="2063"/>
              <a:ext cx="128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3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2" y="2243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8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1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2" y="2421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2" y="2600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1" y="2600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6" cy="1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2" y="2779"/>
              <a:ext cx="128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6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8" cy="12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2" y="2958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8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2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</p:grpSp>
      <p:sp>
        <p:nvSpPr>
          <p:cNvPr id="37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38" name="Picture 4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316163"/>
            <a:ext cx="1447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990600" y="2895600"/>
            <a:ext cx="6248400" cy="3276600"/>
          </a:xfrm>
        </p:spPr>
        <p:txBody>
          <a:bodyPr/>
          <a:lstStyle>
            <a:lvl1pPr algn="r">
              <a:spcBef>
                <a:spcPts val="3000"/>
              </a:spcBef>
              <a:buNone/>
              <a:defRPr/>
            </a:lvl1pPr>
            <a:lvl5pPr>
              <a:buNone/>
              <a:defRPr/>
            </a:lvl5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4" name="Title 36"/>
          <p:cNvSpPr>
            <a:spLocks noGrp="1"/>
          </p:cNvSpPr>
          <p:nvPr>
            <p:ph type="ctrTitle"/>
          </p:nvPr>
        </p:nvSpPr>
        <p:spPr>
          <a:xfrm>
            <a:off x="990600" y="1349375"/>
            <a:ext cx="6248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9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045DFB-5CE2-48F4-A82E-3D8F133359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7696200" y="2286000"/>
            <a:ext cx="825500" cy="1350963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2" y="1885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2" y="2063"/>
              <a:ext cx="128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3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3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6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2" y="2243"/>
              <a:ext cx="128" cy="12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8" cy="12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1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6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2" y="2421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2" y="2600"/>
              <a:ext cx="128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1" y="2600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6" cy="1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2" y="2779"/>
              <a:ext cx="128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6" cy="1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8" cy="12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2" y="2958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6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8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2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8"/>
              <a:ext cx="128" cy="12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ja-JP"/>
            </a:p>
          </p:txBody>
        </p:sp>
      </p:grpSp>
      <p:sp>
        <p:nvSpPr>
          <p:cNvPr id="37" name="Line 40"/>
          <p:cNvSpPr>
            <a:spLocks noChangeShapeType="1"/>
          </p:cNvSpPr>
          <p:nvPr userDrawn="1"/>
        </p:nvSpPr>
        <p:spPr bwMode="auto">
          <a:xfrm>
            <a:off x="304800" y="21336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38" name="Picture 4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752600"/>
            <a:ext cx="1447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990600" y="2209800"/>
            <a:ext cx="6248400" cy="3962400"/>
          </a:xfrm>
        </p:spPr>
        <p:txBody>
          <a:bodyPr/>
          <a:lstStyle>
            <a:lvl1pPr algn="r">
              <a:spcBef>
                <a:spcPts val="3000"/>
              </a:spcBef>
              <a:buNone/>
              <a:defRPr/>
            </a:lvl1pPr>
            <a:lvl5pPr>
              <a:buNone/>
              <a:defRPr/>
            </a:lvl5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4" name="Title 36"/>
          <p:cNvSpPr>
            <a:spLocks noGrp="1"/>
          </p:cNvSpPr>
          <p:nvPr>
            <p:ph type="ctrTitle"/>
          </p:nvPr>
        </p:nvSpPr>
        <p:spPr>
          <a:xfrm>
            <a:off x="990600" y="1349375"/>
            <a:ext cx="6248400" cy="7842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9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40" name="Footer Placeholder 40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41" name="Slide Number Placeholder 4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A08833D-3A10-48C8-B42B-A5D25C532A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1AE4F-A0DB-435A-8EAA-652575D8C5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C249F-6847-4A60-A8A2-3DBFCC939B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754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October 6, 2010</a:t>
            </a:r>
            <a:endParaRPr lang="en-US" alt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Copyright © FIX Protocol Ltd.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4463D0-6E58-4A89-880C-6D4BC2DE1A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8153400" y="152400"/>
            <a:ext cx="533400" cy="914400"/>
            <a:chOff x="5136" y="960"/>
            <a:chExt cx="528" cy="864"/>
          </a:xfrm>
        </p:grpSpPr>
        <p:sp>
          <p:nvSpPr>
            <p:cNvPr id="3081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2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3" name="Oval 10"/>
            <p:cNvSpPr>
              <a:spLocks noChangeArrowheads="1"/>
            </p:cNvSpPr>
            <p:nvPr/>
          </p:nvSpPr>
          <p:spPr bwMode="auto">
            <a:xfrm>
              <a:off x="5361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4" name="Oval 11"/>
            <p:cNvSpPr>
              <a:spLocks noChangeArrowheads="1"/>
            </p:cNvSpPr>
            <p:nvPr/>
          </p:nvSpPr>
          <p:spPr bwMode="auto">
            <a:xfrm>
              <a:off x="5136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5" name="Oval 12"/>
            <p:cNvSpPr>
              <a:spLocks noChangeArrowheads="1"/>
            </p:cNvSpPr>
            <p:nvPr/>
          </p:nvSpPr>
          <p:spPr bwMode="auto">
            <a:xfrm>
              <a:off x="5248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6" name="Oval 13"/>
            <p:cNvSpPr>
              <a:spLocks noChangeArrowheads="1"/>
            </p:cNvSpPr>
            <p:nvPr/>
          </p:nvSpPr>
          <p:spPr bwMode="auto">
            <a:xfrm>
              <a:off x="5361" y="1073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7" name="Oval 14"/>
            <p:cNvSpPr>
              <a:spLocks noChangeArrowheads="1"/>
            </p:cNvSpPr>
            <p:nvPr/>
          </p:nvSpPr>
          <p:spPr bwMode="auto">
            <a:xfrm>
              <a:off x="5472" y="1073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8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9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80" cy="8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0" name="Oval 17"/>
            <p:cNvSpPr>
              <a:spLocks noChangeArrowheads="1"/>
            </p:cNvSpPr>
            <p:nvPr/>
          </p:nvSpPr>
          <p:spPr bwMode="auto">
            <a:xfrm>
              <a:off x="5361" y="1184"/>
              <a:ext cx="79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1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80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2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3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4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5" name="Oval 22"/>
            <p:cNvSpPr>
              <a:spLocks noChangeArrowheads="1"/>
            </p:cNvSpPr>
            <p:nvPr/>
          </p:nvSpPr>
          <p:spPr bwMode="auto">
            <a:xfrm>
              <a:off x="5361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6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7" name="Oval 24"/>
            <p:cNvSpPr>
              <a:spLocks noChangeArrowheads="1"/>
            </p:cNvSpPr>
            <p:nvPr/>
          </p:nvSpPr>
          <p:spPr bwMode="auto">
            <a:xfrm>
              <a:off x="5136" y="1409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8" name="Oval 25"/>
            <p:cNvSpPr>
              <a:spLocks noChangeArrowheads="1"/>
            </p:cNvSpPr>
            <p:nvPr/>
          </p:nvSpPr>
          <p:spPr bwMode="auto">
            <a:xfrm>
              <a:off x="5248" y="1409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9" name="Oval 26"/>
            <p:cNvSpPr>
              <a:spLocks noChangeArrowheads="1"/>
            </p:cNvSpPr>
            <p:nvPr/>
          </p:nvSpPr>
          <p:spPr bwMode="auto">
            <a:xfrm>
              <a:off x="5361" y="1409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0" name="Oval 27"/>
            <p:cNvSpPr>
              <a:spLocks noChangeArrowheads="1"/>
            </p:cNvSpPr>
            <p:nvPr/>
          </p:nvSpPr>
          <p:spPr bwMode="auto">
            <a:xfrm>
              <a:off x="5472" y="1409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1" name="Oval 28"/>
            <p:cNvSpPr>
              <a:spLocks noChangeArrowheads="1"/>
            </p:cNvSpPr>
            <p:nvPr/>
          </p:nvSpPr>
          <p:spPr bwMode="auto">
            <a:xfrm>
              <a:off x="5584" y="1409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2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8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3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80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4" name="Oval 31"/>
            <p:cNvSpPr>
              <a:spLocks noChangeArrowheads="1"/>
            </p:cNvSpPr>
            <p:nvPr/>
          </p:nvSpPr>
          <p:spPr bwMode="auto">
            <a:xfrm>
              <a:off x="5361" y="1520"/>
              <a:ext cx="79" cy="8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5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80" cy="81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6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7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8" name="Oval 35"/>
            <p:cNvSpPr>
              <a:spLocks noChangeArrowheads="1"/>
            </p:cNvSpPr>
            <p:nvPr/>
          </p:nvSpPr>
          <p:spPr bwMode="auto">
            <a:xfrm>
              <a:off x="5361" y="1632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9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0" name="Oval 37"/>
            <p:cNvSpPr>
              <a:spLocks noChangeArrowheads="1"/>
            </p:cNvSpPr>
            <p:nvPr/>
          </p:nvSpPr>
          <p:spPr bwMode="auto">
            <a:xfrm>
              <a:off x="5248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1" name="Oval 38"/>
            <p:cNvSpPr>
              <a:spLocks noChangeArrowheads="1"/>
            </p:cNvSpPr>
            <p:nvPr/>
          </p:nvSpPr>
          <p:spPr bwMode="auto">
            <a:xfrm>
              <a:off x="5472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080" name="Picture 39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52400"/>
            <a:ext cx="14351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0" r:id="rId3"/>
    <p:sldLayoutId id="2147483971" r:id="rId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9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 marL="0" indent="0" eaLnBrk="1" hangingPunct="1">
              <a:buClr>
                <a:schemeClr val="bg1"/>
              </a:buClr>
            </a:pPr>
            <a:r>
              <a:rPr lang="en-US" altLang="ja-JP" b="1" smtClean="0">
                <a:solidFill>
                  <a:schemeClr val="tx2"/>
                </a:solidFill>
                <a:ea typeface="ＭＳ Ｐゴシック" charset="-128"/>
              </a:rPr>
              <a:t>Scott Atwell</a:t>
            </a:r>
            <a:br>
              <a:rPr lang="en-US" altLang="ja-JP" b="1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800" smtClean="0">
                <a:solidFill>
                  <a:schemeClr val="tx2"/>
                </a:solidFill>
                <a:ea typeface="ＭＳ Ｐゴシック" charset="-128"/>
              </a:rPr>
              <a:t>Co-Chair FPL Global Steering Committee</a:t>
            </a:r>
            <a:br>
              <a:rPr lang="en-US" altLang="ja-JP" sz="180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800" smtClean="0">
                <a:solidFill>
                  <a:schemeClr val="tx2"/>
                </a:solidFill>
                <a:ea typeface="ＭＳ Ｐゴシック" charset="-128"/>
              </a:rPr>
              <a:t>American Century Investments</a:t>
            </a:r>
          </a:p>
          <a:p>
            <a:pPr marL="0" indent="0" eaLnBrk="1" hangingPunct="1">
              <a:buClr>
                <a:schemeClr val="bg1"/>
              </a:buClr>
            </a:pPr>
            <a:r>
              <a:rPr lang="en-US" altLang="ja-JP" b="1" smtClean="0">
                <a:solidFill>
                  <a:schemeClr val="tx2"/>
                </a:solidFill>
                <a:ea typeface="ＭＳ Ｐゴシック" charset="-128"/>
              </a:rPr>
              <a:t>John Shields</a:t>
            </a:r>
            <a:br>
              <a:rPr lang="en-US" altLang="ja-JP" b="1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800" smtClean="0">
                <a:solidFill>
                  <a:schemeClr val="tx2"/>
                </a:solidFill>
                <a:ea typeface="ＭＳ Ｐゴシック" charset="-128"/>
              </a:rPr>
              <a:t>Equities Quantitative Analytics and Algorithms Asia-Pacific</a:t>
            </a:r>
            <a:br>
              <a:rPr lang="en-US" altLang="ja-JP" sz="180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800" smtClean="0">
                <a:solidFill>
                  <a:schemeClr val="tx2"/>
                </a:solidFill>
                <a:ea typeface="ＭＳ Ｐゴシック" charset="-128"/>
              </a:rPr>
              <a:t>Nomura Securities Co., Ltd.</a:t>
            </a:r>
          </a:p>
          <a:p>
            <a:pPr marL="0" indent="0" eaLnBrk="1" hangingPunct="1">
              <a:buClr>
                <a:schemeClr val="bg1"/>
              </a:buClr>
            </a:pPr>
            <a:r>
              <a:rPr lang="en-US" altLang="ja-JP" smtClean="0">
                <a:solidFill>
                  <a:schemeClr val="tx2"/>
                </a:solidFill>
                <a:ea typeface="ＭＳ Ｐゴシック" charset="-128"/>
              </a:rPr>
              <a:t>FPL Japan Electronic Trading Conference</a:t>
            </a:r>
            <a:br>
              <a:rPr lang="en-US" altLang="ja-JP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mtClean="0">
                <a:solidFill>
                  <a:schemeClr val="tx2"/>
                </a:solidFill>
                <a:ea typeface="ＭＳ Ｐゴシック" charset="-128"/>
              </a:rPr>
              <a:t>6 October, 2010</a:t>
            </a:r>
            <a:endParaRPr lang="en-GB" altLang="ja-JP" b="1" smtClean="0">
              <a:ea typeface="ＭＳ Ｐゴシック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z="2800" dirty="0" err="1" smtClean="0">
                <a:ea typeface="ＭＳ Ｐゴシック" charset="-128"/>
              </a:rPr>
              <a:t>FIXatdl</a:t>
            </a:r>
            <a:r>
              <a:rPr lang="en-US" altLang="ja-JP" sz="1600" baseline="90000" dirty="0" err="1" smtClean="0">
                <a:ea typeface="ＭＳ Ｐゴシック" charset="-128"/>
              </a:rPr>
              <a:t>SM</a:t>
            </a:r>
            <a:r>
              <a:rPr lang="en-US" altLang="ja-JP" sz="2800" dirty="0" smtClean="0">
                <a:ea typeface="ＭＳ Ｐゴシック" charset="-128"/>
              </a:rPr>
              <a:t> – What Are The Benefits?</a:t>
            </a:r>
            <a:endParaRPr lang="en-GB" altLang="ja-JP" sz="2600" dirty="0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charset="-128"/>
              </a:rPr>
              <a:t>FIXatdl – A Win, Win, Win for the Industry</a:t>
            </a:r>
          </a:p>
        </p:txBody>
      </p:sp>
      <p:pic>
        <p:nvPicPr>
          <p:cNvPr id="4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412875"/>
            <a:ext cx="6927894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  <a:tabLst>
                <a:tab pos="571500" algn="l"/>
              </a:tabLst>
            </a:pPr>
            <a:r>
              <a:rPr lang="en-US" altLang="ja-JP" dirty="0" smtClean="0">
                <a:ea typeface="ＭＳ Ｐゴシック" charset="-128"/>
              </a:rPr>
              <a:t>	</a:t>
            </a:r>
            <a:r>
              <a:rPr lang="en-US" altLang="ja-JP" b="1" dirty="0" err="1">
                <a:solidFill>
                  <a:schemeClr val="tx2"/>
                </a:solidFill>
                <a:ea typeface="ＭＳ Ｐゴシック" charset="-128"/>
              </a:rPr>
              <a:t>Sellside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 err="1">
                <a:solidFill>
                  <a:schemeClr val="tx2"/>
                </a:solidFill>
                <a:ea typeface="ＭＳ Ｐゴシック" charset="-128"/>
              </a:rPr>
              <a:t>Algo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Providers</a:t>
            </a:r>
          </a:p>
          <a:p>
            <a:pPr lvl="1"/>
            <a:r>
              <a:rPr lang="en-US" altLang="ja-JP" dirty="0" smtClean="0"/>
              <a:t>Release new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en-US" altLang="ja-JP" dirty="0" err="1" smtClean="0">
                <a:ea typeface="ＭＳ Ｐゴシック" charset="-128"/>
              </a:rPr>
              <a:t>algos</a:t>
            </a:r>
            <a:r>
              <a:rPr lang="en-US" altLang="ja-JP" dirty="0" smtClean="0">
                <a:ea typeface="ＭＳ Ｐゴシック" charset="-128"/>
              </a:rPr>
              <a:t> to </a:t>
            </a:r>
            <a:r>
              <a:rPr lang="en-US" altLang="ja-JP" dirty="0">
                <a:ea typeface="ＭＳ Ｐゴシック" charset="-128"/>
              </a:rPr>
              <a:t>customers faster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Reduced vendor coordination effort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Better return on </a:t>
            </a:r>
            <a:r>
              <a:rPr lang="en-US" altLang="ja-JP" dirty="0" smtClean="0">
                <a:ea typeface="ＭＳ Ｐゴシック" charset="-128"/>
              </a:rPr>
              <a:t>investment </a:t>
            </a:r>
            <a:r>
              <a:rPr lang="en-US" altLang="ja-JP" dirty="0">
                <a:ea typeface="ＭＳ Ｐゴシック" charset="-128"/>
              </a:rPr>
              <a:t>in </a:t>
            </a:r>
            <a:r>
              <a:rPr lang="en-US" altLang="ja-JP" dirty="0" err="1">
                <a:ea typeface="ＭＳ Ｐゴシック" charset="-128"/>
              </a:rPr>
              <a:t>algo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</a:rPr>
              <a:t>development</a:t>
            </a:r>
            <a:endParaRPr lang="en-US" altLang="ja-JP" dirty="0" smtClean="0"/>
          </a:p>
          <a:p>
            <a:pPr lvl="1"/>
            <a:endParaRPr lang="en-US" altLang="ja-JP" sz="1000" dirty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OMS/EMS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Vendors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Certify more algorithms in less time </a:t>
            </a:r>
            <a:r>
              <a:rPr lang="en-US" altLang="ja-JP" dirty="0">
                <a:ea typeface="ＭＳ Ｐゴシック" charset="-128"/>
              </a:rPr>
              <a:t>and at reduced cost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Significantly less re-programming effort to support changes</a:t>
            </a:r>
          </a:p>
          <a:p>
            <a:pPr lvl="1"/>
            <a:endParaRPr lang="en-US" altLang="ja-JP" sz="1000" dirty="0" smtClean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r>
              <a:rPr lang="en-US" altLang="ja-JP" b="1" dirty="0" err="1" smtClean="0">
                <a:solidFill>
                  <a:schemeClr val="tx2"/>
                </a:solidFill>
                <a:ea typeface="ＭＳ Ｐゴシック" charset="-128"/>
              </a:rPr>
              <a:t>Buyside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Firms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Faster access to new trading strategies, enabling more effective response to </a:t>
            </a:r>
            <a:r>
              <a:rPr lang="en-US" altLang="ja-JP" dirty="0" smtClean="0">
                <a:ea typeface="ＭＳ Ｐゴシック" charset="-128"/>
              </a:rPr>
              <a:t>changing market </a:t>
            </a:r>
            <a:r>
              <a:rPr lang="en-US" altLang="ja-JP" dirty="0">
                <a:ea typeface="ＭＳ Ｐゴシック" charset="-128"/>
              </a:rPr>
              <a:t>conditions</a:t>
            </a:r>
          </a:p>
          <a:p>
            <a:pPr>
              <a:buNone/>
            </a:pPr>
            <a:endParaRPr lang="en-US" altLang="ja-JP" sz="1000" b="1" dirty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endParaRPr lang="en-US" altLang="ja-JP" i="1" dirty="0">
              <a:solidFill>
                <a:schemeClr val="tx2"/>
              </a:solidFill>
              <a:ea typeface="ＭＳ Ｐゴシック" charset="-128"/>
            </a:endParaRPr>
          </a:p>
        </p:txBody>
      </p:sp>
      <p:pic>
        <p:nvPicPr>
          <p:cNvPr id="7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910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457200" y="5410200"/>
            <a:ext cx="8229600" cy="8695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		End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Result:  </a:t>
            </a:r>
            <a:r>
              <a:rPr lang="en-US" altLang="ja-JP" b="1" i="1" dirty="0">
                <a:solidFill>
                  <a:schemeClr val="tx2"/>
                </a:solidFill>
                <a:ea typeface="ＭＳ Ｐゴシック" charset="-128"/>
              </a:rPr>
              <a:t>Faster time-to-market with less effort and cost</a:t>
            </a:r>
            <a:endParaRPr lang="en-US" altLang="ja-JP" i="1" dirty="0">
              <a:solidFill>
                <a:schemeClr val="tx2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5608524"/>
            <a:ext cx="750887" cy="487476"/>
            <a:chOff x="392113" y="5906378"/>
            <a:chExt cx="569760" cy="369888"/>
          </a:xfrm>
        </p:grpSpPr>
        <p:pic>
          <p:nvPicPr>
            <p:cNvPr id="8" name="Picture 7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113" y="5961856"/>
              <a:ext cx="177494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860" y="5906378"/>
              <a:ext cx="291307" cy="283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2460" y="5906378"/>
              <a:ext cx="3794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795" y="1676400"/>
            <a:ext cx="463583" cy="841694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John\Desktop\vendor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0165" y="3124200"/>
            <a:ext cx="911835" cy="855664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09190">
            <a:off x="7531634" y="4376366"/>
            <a:ext cx="601179" cy="35095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0702" y="4443198"/>
            <a:ext cx="431298" cy="773682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Community Support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10+ brokers and 10</a:t>
            </a:r>
            <a:r>
              <a:rPr lang="en-US" altLang="ja-JP" dirty="0">
                <a:ea typeface="ＭＳ Ｐゴシック" charset="-128"/>
              </a:rPr>
              <a:t>+ </a:t>
            </a:r>
            <a:r>
              <a:rPr lang="en-US" altLang="ja-JP" dirty="0" smtClean="0">
                <a:ea typeface="ＭＳ Ｐゴシック" charset="-128"/>
              </a:rPr>
              <a:t>OMS/EMS providers </a:t>
            </a:r>
            <a:r>
              <a:rPr lang="en-US" altLang="ja-JP" b="1" i="1" dirty="0" smtClean="0">
                <a:ea typeface="ＭＳ Ｐゴシック" charset="-128"/>
              </a:rPr>
              <a:t>already live </a:t>
            </a:r>
            <a:r>
              <a:rPr lang="en-US" altLang="ja-JP" dirty="0" smtClean="0">
                <a:ea typeface="ＭＳ Ｐゴシック" charset="-128"/>
              </a:rPr>
              <a:t>with 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endParaRPr lang="en-US" altLang="ja-JP" dirty="0" smtClean="0">
              <a:ea typeface="ＭＳ Ｐゴシック" charset="-128"/>
            </a:endParaRPr>
          </a:p>
          <a:p>
            <a:endParaRPr lang="en-US" altLang="ja-JP" dirty="0">
              <a:ea typeface="ＭＳ Ｐゴシック" charset="-128"/>
            </a:endParaRPr>
          </a:p>
          <a:p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FPL </a:t>
            </a:r>
            <a:r>
              <a:rPr lang="en-US" altLang="ja-JP" b="1" dirty="0" err="1" smtClean="0">
                <a:solidFill>
                  <a:schemeClr val="tx2"/>
                </a:solidFill>
                <a:ea typeface="ＭＳ Ｐゴシック" charset="-128"/>
              </a:rPr>
              <a:t>FIXatdl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 err="1" smtClean="0">
                <a:solidFill>
                  <a:schemeClr val="tx2"/>
                </a:solidFill>
                <a:ea typeface="ＭＳ Ｐゴシック" charset="-128"/>
              </a:rPr>
              <a:t>hompage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(</a:t>
            </a:r>
            <a:r>
              <a:rPr lang="en-US" altLang="ja-JP" u="sng" dirty="0" smtClean="0">
                <a:solidFill>
                  <a:schemeClr val="tx2"/>
                </a:solidFill>
                <a:ea typeface="ＭＳ Ｐゴシック" charset="-128"/>
              </a:rPr>
              <a:t>fixprotocol.org/</a:t>
            </a:r>
            <a:r>
              <a:rPr lang="en-US" altLang="ja-JP" u="sng" dirty="0" err="1" smtClean="0">
                <a:solidFill>
                  <a:schemeClr val="tx2"/>
                </a:solidFill>
                <a:ea typeface="ＭＳ Ｐゴシック" charset="-128"/>
              </a:rPr>
              <a:t>FIXatdl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)</a:t>
            </a:r>
          </a:p>
          <a:p>
            <a:pPr lvl="1"/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Specification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Sample files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Directory of </a:t>
            </a:r>
            <a:r>
              <a:rPr lang="en-US" altLang="ja-JP" dirty="0" smtClean="0">
                <a:ea typeface="ＭＳ Ｐゴシック" charset="-128"/>
              </a:rPr>
              <a:t>Commercial Vendor solutions</a:t>
            </a:r>
          </a:p>
          <a:p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atdl4j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(</a:t>
            </a:r>
            <a:r>
              <a:rPr lang="en-US" altLang="ja-JP" u="sng" dirty="0" smtClean="0">
                <a:solidFill>
                  <a:schemeClr val="tx2"/>
                </a:solidFill>
                <a:ea typeface="ＭＳ Ｐゴシック" charset="-128"/>
              </a:rPr>
              <a:t>www.atdl4j.org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) </a:t>
            </a:r>
            <a:r>
              <a:rPr lang="en-US" altLang="ja-JP" dirty="0" smtClean="0">
                <a:ea typeface="ＭＳ Ｐゴシック" charset="-128"/>
              </a:rPr>
              <a:t>Open-Source </a:t>
            </a:r>
            <a:r>
              <a:rPr lang="en-US" altLang="ja-JP" dirty="0">
                <a:ea typeface="ＭＳ Ｐゴシック" charset="-128"/>
              </a:rPr>
              <a:t>Java </a:t>
            </a:r>
            <a:r>
              <a:rPr lang="en-US" altLang="ja-JP" dirty="0" smtClean="0">
                <a:ea typeface="ＭＳ Ｐゴシック" charset="-128"/>
              </a:rPr>
              <a:t>Plug-in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Developers: John </a:t>
            </a:r>
            <a:r>
              <a:rPr lang="en-US" altLang="ja-JP" dirty="0" smtClean="0">
                <a:ea typeface="ＭＳ Ｐゴシック" charset="-128"/>
              </a:rPr>
              <a:t>Shields, Scott Atwell, Danilo Tuler</a:t>
            </a:r>
          </a:p>
          <a:p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atdl4net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 (</a:t>
            </a:r>
            <a:r>
              <a:rPr lang="en-US" altLang="ja-JP" u="sng" dirty="0" smtClean="0">
                <a:solidFill>
                  <a:schemeClr val="tx2"/>
                </a:solidFill>
                <a:ea typeface="ＭＳ Ｐゴシック" charset="-128"/>
              </a:rPr>
              <a:t>www.atdl4net.org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) </a:t>
            </a:r>
            <a:r>
              <a:rPr lang="en-US" altLang="ja-JP" dirty="0" smtClean="0">
                <a:ea typeface="ＭＳ Ｐゴシック" charset="-128"/>
              </a:rPr>
              <a:t>Open-Source C# Plug-in</a:t>
            </a:r>
          </a:p>
          <a:p>
            <a:pPr lvl="1"/>
            <a:r>
              <a:rPr lang="en-US" altLang="ja-JP" dirty="0" smtClean="0">
                <a:ea typeface="ＭＳ Ｐゴシック" charset="-128"/>
              </a:rPr>
              <a:t>Developer: </a:t>
            </a:r>
            <a:r>
              <a:rPr lang="en-US" altLang="ja-JP" dirty="0" smtClean="0">
                <a:ea typeface="ＭＳ Ｐゴシック" charset="-128"/>
              </a:rPr>
              <a:t>Cornerstone </a:t>
            </a:r>
            <a:r>
              <a:rPr lang="en-US" altLang="ja-JP" dirty="0" smtClean="0">
                <a:ea typeface="ＭＳ Ｐゴシック" charset="-128"/>
              </a:rPr>
              <a:t>Technologies</a:t>
            </a:r>
          </a:p>
          <a:p>
            <a:endParaRPr lang="en-US" altLang="ja-JP" dirty="0" smtClean="0">
              <a:ea typeface="ＭＳ Ｐゴシック" charset="-128"/>
            </a:endParaRPr>
          </a:p>
        </p:txBody>
      </p:sp>
      <p:pic>
        <p:nvPicPr>
          <p:cNvPr id="3076" name="Picture 4" descr="C:\Users\John\Desktop\atdl4ne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7555" y="4953000"/>
            <a:ext cx="1457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ohn\Desktop\atdl4j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7555" y="3886200"/>
            <a:ext cx="14573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24" y="2209800"/>
            <a:ext cx="19075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4572000"/>
            <a:ext cx="8229600" cy="1707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End result is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Faster Time-to-Market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for the </a:t>
            </a:r>
            <a:r>
              <a:rPr lang="en-US" altLang="ja-JP" dirty="0" err="1">
                <a:solidFill>
                  <a:schemeClr val="tx2"/>
                </a:solidFill>
                <a:ea typeface="ＭＳ Ｐゴシック" charset="-128"/>
              </a:rPr>
              <a:t>algo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provider with </a:t>
            </a:r>
            <a:endParaRPr lang="en-US" altLang="ja-JP" dirty="0" smtClean="0">
              <a:solidFill>
                <a:schemeClr val="tx2"/>
              </a:solidFill>
              <a:ea typeface="ＭＳ Ｐゴシック" charset="-128"/>
            </a:endParaRPr>
          </a:p>
          <a:p>
            <a:pPr algn="ctr">
              <a:buNone/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Less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Effort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ea typeface="ＭＳ Ｐゴシック" charset="-128"/>
              </a:rPr>
              <a:t>and Cost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 for the customer and customer’s vendors</a:t>
            </a:r>
          </a:p>
          <a:p>
            <a:pPr>
              <a:buNone/>
            </a:pPr>
            <a:endParaRPr lang="en-US" altLang="ja-JP" b="1" dirty="0">
              <a:ea typeface="ＭＳ Ｐゴシック" charset="-128"/>
            </a:endParaRPr>
          </a:p>
          <a:p>
            <a:pPr algn="ctr">
              <a:buNone/>
            </a:pPr>
            <a:r>
              <a:rPr lang="en-US" altLang="ja-JP" b="1" u="sng" dirty="0">
                <a:solidFill>
                  <a:schemeClr val="tx2"/>
                </a:solidFill>
                <a:ea typeface="ＭＳ Ｐゴシック" charset="-128"/>
              </a:rPr>
              <a:t>www.fixprotocol.org/FIXatdl</a:t>
            </a:r>
            <a:endParaRPr lang="en-US" altLang="ja-JP" u="sng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- 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12875"/>
            <a:ext cx="82296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Revolutionizes </a:t>
            </a:r>
            <a:r>
              <a:rPr lang="en-US" altLang="ja-JP" dirty="0">
                <a:ea typeface="ＭＳ Ｐゴシック" charset="-128"/>
              </a:rPr>
              <a:t>the algorithmic trading deployment </a:t>
            </a:r>
            <a:r>
              <a:rPr lang="en-US" altLang="ja-JP" dirty="0" smtClean="0">
                <a:ea typeface="ＭＳ Ｐゴシック" charset="-128"/>
              </a:rPr>
              <a:t>process</a:t>
            </a:r>
          </a:p>
          <a:p>
            <a:pPr marL="0" indent="0">
              <a:buNone/>
              <a:tabLst>
                <a:tab pos="566738" algn="l"/>
              </a:tabLst>
            </a:pP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Complements </a:t>
            </a:r>
            <a:r>
              <a:rPr lang="en-US" altLang="ja-JP" dirty="0">
                <a:ea typeface="ＭＳ Ｐゴシック" charset="-128"/>
              </a:rPr>
              <a:t>the FIX Protocol messaging </a:t>
            </a:r>
            <a:r>
              <a:rPr lang="en-US" altLang="ja-JP" dirty="0" smtClean="0">
                <a:ea typeface="ＭＳ Ｐゴシック" charset="-128"/>
              </a:rPr>
              <a:t>standard</a:t>
            </a:r>
          </a:p>
          <a:p>
            <a:pPr marL="0" indent="0">
              <a:buNone/>
              <a:tabLst>
                <a:tab pos="566738" algn="l"/>
              </a:tabLst>
            </a:pP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A </a:t>
            </a:r>
            <a:r>
              <a:rPr lang="en-US" altLang="ja-JP" dirty="0">
                <a:ea typeface="ＭＳ Ｐゴシック" charset="-128"/>
              </a:rPr>
              <a:t>“Triple Win” providing key benefits to:</a:t>
            </a:r>
          </a:p>
          <a:p>
            <a:pPr lvl="1"/>
            <a:r>
              <a:rPr lang="en-US" altLang="ja-JP" dirty="0" err="1"/>
              <a:t>Buyside</a:t>
            </a:r>
            <a:endParaRPr lang="en-US" altLang="ja-JP" dirty="0"/>
          </a:p>
          <a:p>
            <a:pPr lvl="1"/>
            <a:r>
              <a:rPr lang="en-US" altLang="ja-JP" dirty="0" err="1"/>
              <a:t>Sellside</a:t>
            </a:r>
            <a:endParaRPr lang="en-US" altLang="ja-JP" dirty="0"/>
          </a:p>
          <a:p>
            <a:pPr lvl="1"/>
            <a:r>
              <a:rPr lang="en-US" altLang="ja-JP" dirty="0" smtClean="0"/>
              <a:t>Vendors</a:t>
            </a:r>
            <a:endParaRPr lang="en-US" altLang="ja-JP" dirty="0"/>
          </a:p>
        </p:txBody>
      </p:sp>
      <p:pic>
        <p:nvPicPr>
          <p:cNvPr id="5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15626"/>
            <a:ext cx="463583" cy="841694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John\Desktop\vendor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16833"/>
            <a:ext cx="911835" cy="855664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09190">
            <a:off x="7531634" y="3431983"/>
            <a:ext cx="601179" cy="35095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0702" y="3498815"/>
            <a:ext cx="431298" cy="773682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28" descr="C:\Users\John\Desktop\fix-spec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2060101"/>
            <a:ext cx="938519" cy="711674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 marL="0" indent="0" eaLnBrk="1" hangingPunct="1">
              <a:buClr>
                <a:schemeClr val="bg1"/>
              </a:buClr>
            </a:pP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スコット・アトウェル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/>
            </a:r>
            <a:b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FIX</a:t>
            </a: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委員会グローバル運営委員会委員長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/>
            </a:r>
            <a:b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アメリカン・センチュリー・インベストメンツ 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/>
            </a:r>
            <a:b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FIX</a:t>
            </a: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トレーディング・コネクティビティーマネージャー</a:t>
            </a:r>
          </a:p>
          <a:p>
            <a:pPr marL="0" indent="0" eaLnBrk="1" hangingPunct="1">
              <a:buClr>
                <a:schemeClr val="bg1"/>
              </a:buClr>
            </a:pPr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 ジョン・シールズ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/>
            </a:r>
            <a:b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野村證券株式会社　投資戦略マーケティング部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/>
            </a:r>
            <a:b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エクイティ　アナリティック　アンド　アルゴ</a:t>
            </a:r>
            <a:r>
              <a:rPr lang="ja-JP" altLang="en-US" dirty="0">
                <a:solidFill>
                  <a:schemeClr val="tx2"/>
                </a:solidFill>
                <a:ea typeface="ＭＳ Ｐゴシック" charset="-128"/>
              </a:rPr>
              <a:t>リズム グループ </a:t>
            </a:r>
          </a:p>
          <a:p>
            <a:pPr marL="0" indent="0" eaLnBrk="1" hangingPunct="1">
              <a:buClr>
                <a:schemeClr val="bg1"/>
              </a:buClr>
            </a:pPr>
            <a:r>
              <a:rPr lang="ja-JP" altLang="en-US" dirty="0">
                <a:solidFill>
                  <a:schemeClr val="tx2"/>
                </a:solidFill>
                <a:ea typeface="ＭＳ Ｐゴシック" charset="-128"/>
              </a:rPr>
              <a:t>日本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FIX</a:t>
            </a:r>
            <a:r>
              <a:rPr lang="ja-JP" altLang="en-US" dirty="0">
                <a:solidFill>
                  <a:schemeClr val="tx2"/>
                </a:solidFill>
                <a:ea typeface="ＭＳ Ｐゴシック" charset="-128"/>
              </a:rPr>
              <a:t>委員会トレーディングサミット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2010</a:t>
            </a:r>
            <a:br>
              <a:rPr lang="en-US" altLang="ja-JP" dirty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2010</a:t>
            </a: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年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10</a:t>
            </a: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月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6</a:t>
            </a: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日</a:t>
            </a:r>
            <a:endParaRPr lang="en-US" altLang="ja-JP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z="2800" dirty="0" err="1">
                <a:ea typeface="ＭＳ Ｐゴシック" charset="-128"/>
              </a:rPr>
              <a:t>FIXatdl</a:t>
            </a:r>
            <a:r>
              <a:rPr lang="en-US" altLang="ja-JP" sz="1600" baseline="90000" dirty="0" err="1">
                <a:ea typeface="ＭＳ Ｐゴシック" charset="-128"/>
              </a:rPr>
              <a:t>SM</a:t>
            </a:r>
            <a:r>
              <a:rPr lang="en-US" altLang="ja-JP" sz="2800" dirty="0">
                <a:ea typeface="ＭＳ Ｐゴシック" charset="-128"/>
              </a:rPr>
              <a:t> </a:t>
            </a:r>
            <a:r>
              <a:rPr lang="en-US" altLang="ja-JP" sz="2800" dirty="0" smtClean="0">
                <a:ea typeface="ＭＳ Ｐゴシック" charset="-128"/>
              </a:rPr>
              <a:t>– </a:t>
            </a:r>
            <a:r>
              <a:rPr lang="ja-JP" altLang="en-US" sz="2800" dirty="0" smtClean="0">
                <a:ea typeface="ＭＳ Ｐゴシック" charset="-128"/>
              </a:rPr>
              <a:t>その利点について</a:t>
            </a:r>
            <a:endParaRPr lang="en-GB" altLang="ja-JP" sz="2600" dirty="0" smtClean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Callout 8"/>
          <p:cNvSpPr/>
          <p:nvPr/>
        </p:nvSpPr>
        <p:spPr>
          <a:xfrm>
            <a:off x="914400" y="1371600"/>
            <a:ext cx="7239000" cy="3886200"/>
          </a:xfrm>
          <a:prstGeom prst="cloudCallout">
            <a:avLst>
              <a:gd name="adj1" fmla="val -47975"/>
              <a:gd name="adj2" fmla="val 712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What is 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?</a:t>
            </a:r>
            <a:endParaRPr lang="en-US" altLang="ja-JP" sz="1000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>
          <a:xfrm>
            <a:off x="457200" y="2060943"/>
            <a:ext cx="8229600" cy="3349257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 err="1" smtClean="0"/>
              <a:t>FIXatdl</a:t>
            </a:r>
            <a:r>
              <a:rPr lang="en-GB" sz="2400" dirty="0" smtClean="0"/>
              <a:t> = </a:t>
            </a:r>
            <a:r>
              <a:rPr lang="en-GB" sz="2400" b="1" dirty="0" smtClean="0">
                <a:solidFill>
                  <a:schemeClr val="tx2"/>
                </a:solidFill>
              </a:rPr>
              <a:t>FIX</a:t>
            </a:r>
            <a:r>
              <a:rPr lang="en-GB" sz="2400" dirty="0" smtClean="0"/>
              <a:t> </a:t>
            </a:r>
            <a:r>
              <a:rPr lang="en-GB" sz="2400" b="1" dirty="0" err="1" smtClean="0">
                <a:solidFill>
                  <a:schemeClr val="tx2"/>
                </a:solidFill>
              </a:rPr>
              <a:t>A</a:t>
            </a:r>
            <a:r>
              <a:rPr lang="en-GB" sz="2400" dirty="0" err="1" smtClean="0"/>
              <a:t>lgoritmic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T</a:t>
            </a:r>
            <a:r>
              <a:rPr lang="en-GB" sz="2400" dirty="0" smtClean="0"/>
              <a:t>rading</a:t>
            </a:r>
          </a:p>
          <a:p>
            <a:pPr marL="0" indent="0" algn="ctr">
              <a:buNone/>
            </a:pPr>
            <a:r>
              <a:rPr lang="en-GB" sz="2400" b="1" dirty="0" smtClean="0">
                <a:solidFill>
                  <a:schemeClr val="tx2"/>
                </a:solidFill>
              </a:rPr>
              <a:t>D</a:t>
            </a:r>
            <a:r>
              <a:rPr lang="en-GB" sz="2400" dirty="0" smtClean="0"/>
              <a:t>efinition </a:t>
            </a:r>
            <a:r>
              <a:rPr lang="en-GB" sz="2400" b="1" dirty="0" smtClean="0">
                <a:solidFill>
                  <a:schemeClr val="tx2"/>
                </a:solidFill>
              </a:rPr>
              <a:t>L</a:t>
            </a:r>
            <a:r>
              <a:rPr lang="en-GB" sz="2400" dirty="0" smtClean="0"/>
              <a:t>anguage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altLang="ja-JP" sz="2400" dirty="0" smtClean="0"/>
              <a:t> </a:t>
            </a:r>
            <a:r>
              <a:rPr lang="en-GB" altLang="ja-JP" sz="2400" dirty="0" err="1" smtClean="0"/>
              <a:t>FIXatdl</a:t>
            </a:r>
            <a:r>
              <a:rPr lang="ja-JP" altLang="en-US" sz="2400" dirty="0" smtClean="0"/>
              <a:t>は</a:t>
            </a:r>
            <a:r>
              <a:rPr lang="ja-JP" altLang="en-US" sz="2400" b="1" dirty="0" smtClean="0">
                <a:solidFill>
                  <a:schemeClr val="tx2"/>
                </a:solidFill>
              </a:rPr>
              <a:t>アルゴリズムオーダ</a:t>
            </a:r>
            <a:r>
              <a:rPr lang="ja-JP" altLang="en-US" sz="2400" dirty="0" smtClean="0"/>
              <a:t>の為に</a:t>
            </a:r>
            <a:endParaRPr lang="en-US" altLang="ja-JP" sz="2400" dirty="0" smtClean="0"/>
          </a:p>
          <a:p>
            <a:pPr marL="0" indent="0" algn="ctr">
              <a:buNone/>
            </a:pPr>
            <a:r>
              <a:rPr lang="en-US" altLang="ja-JP" sz="2400" dirty="0" smtClean="0"/>
              <a:t>FPL</a:t>
            </a:r>
            <a:r>
              <a:rPr lang="ja-JP" altLang="en-US" sz="2400" dirty="0" smtClean="0"/>
              <a:t>から提供された</a:t>
            </a:r>
            <a:endParaRPr lang="en-US" altLang="ja-JP" sz="2400" dirty="0" smtClean="0"/>
          </a:p>
          <a:p>
            <a:pPr marL="0" indent="0" algn="ctr">
              <a:buNone/>
            </a:pPr>
            <a:r>
              <a:rPr lang="ja-JP" altLang="en-US" sz="2400" b="1" dirty="0" smtClean="0">
                <a:solidFill>
                  <a:schemeClr val="tx2"/>
                </a:solidFill>
              </a:rPr>
              <a:t>インターフェース</a:t>
            </a:r>
            <a:r>
              <a:rPr lang="ja-JP" altLang="en-US" sz="2400" dirty="0" smtClean="0"/>
              <a:t>言語</a:t>
            </a:r>
            <a:endParaRPr lang="en-US" altLang="ja-JP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ja-JP" altLang="en-US" dirty="0" smtClean="0">
                <a:ea typeface="ＭＳ Ｐゴシック" charset="-128"/>
              </a:rPr>
              <a:t>どのように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ja-JP" altLang="en-US" dirty="0" smtClean="0">
                <a:ea typeface="ＭＳ Ｐゴシック" charset="-128"/>
              </a:rPr>
              <a:t>は機能するのか？</a:t>
            </a:r>
            <a:r>
              <a:rPr lang="en-US" altLang="ja-JP" dirty="0" smtClean="0">
                <a:ea typeface="ＭＳ Ｐゴシック" charset="-128"/>
              </a:rPr>
              <a:t> </a:t>
            </a:r>
            <a:endParaRPr lang="en-US" altLang="ja-JP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ja-JP" altLang="en-US" sz="2200" b="1" dirty="0" smtClean="0"/>
              <a:t>ブローカ</a:t>
            </a:r>
            <a:r>
              <a:rPr lang="ja-JP" altLang="en-US" sz="2200" dirty="0" smtClean="0"/>
              <a:t>は、以下の内容が記述された</a:t>
            </a:r>
            <a:r>
              <a:rPr lang="en-US" altLang="ja-JP" sz="2200" dirty="0" err="1" smtClean="0"/>
              <a:t>FIXatdl</a:t>
            </a:r>
            <a:r>
              <a:rPr lang="en-US" altLang="ja-JP" sz="2200" dirty="0" smtClean="0"/>
              <a:t> XML</a:t>
            </a:r>
            <a:r>
              <a:rPr lang="ja-JP" altLang="en-US" sz="2200" dirty="0" smtClean="0"/>
              <a:t>を作成</a:t>
            </a:r>
            <a:r>
              <a:rPr lang="en-US" altLang="ja-JP" sz="2200" dirty="0" smtClean="0"/>
              <a:t>:</a:t>
            </a:r>
          </a:p>
          <a:p>
            <a:pPr marL="914400" lvl="1" indent="-339725"/>
            <a:r>
              <a:rPr lang="ja-JP" altLang="en-US" sz="2000" dirty="0" smtClean="0"/>
              <a:t>入力パラメータ</a:t>
            </a:r>
            <a:endParaRPr lang="en-US" altLang="ja-JP" sz="2000" dirty="0" smtClean="0"/>
          </a:p>
          <a:p>
            <a:pPr marL="914400" lvl="1" indent="-339725"/>
            <a:r>
              <a:rPr lang="en-US" altLang="ja-JP" sz="2000" dirty="0" smtClean="0"/>
              <a:t>FIX</a:t>
            </a:r>
            <a:r>
              <a:rPr lang="ja-JP" altLang="en-US" sz="2000" dirty="0" smtClean="0"/>
              <a:t>タグ</a:t>
            </a:r>
            <a:endParaRPr lang="en-US" altLang="ja-JP" sz="2000" dirty="0" smtClean="0"/>
          </a:p>
          <a:p>
            <a:pPr>
              <a:spcBef>
                <a:spcPts val="3600"/>
              </a:spcBef>
            </a:pPr>
            <a:r>
              <a:rPr lang="en-US" altLang="ja-JP" sz="2200" b="1" dirty="0" smtClean="0"/>
              <a:t>OMS</a:t>
            </a:r>
            <a:r>
              <a:rPr lang="ja-JP" altLang="en-US" sz="2200" b="1" dirty="0" smtClean="0"/>
              <a:t>ベンダー</a:t>
            </a:r>
            <a:r>
              <a:rPr lang="ja-JP" altLang="en-US" sz="2200" dirty="0" smtClean="0"/>
              <a:t>は、彼らのトレーディングシステムに</a:t>
            </a:r>
            <a:r>
              <a:rPr lang="en-US" altLang="ja-JP" sz="2200" dirty="0" err="1" smtClean="0"/>
              <a:t>FIXatdl</a:t>
            </a:r>
            <a:r>
              <a:rPr lang="en-US" altLang="ja-JP" sz="2200" dirty="0" smtClean="0"/>
              <a:t> </a:t>
            </a:r>
            <a:br>
              <a:rPr lang="en-US" altLang="ja-JP" sz="2200" dirty="0" smtClean="0"/>
            </a:br>
            <a:r>
              <a:rPr lang="ja-JP" altLang="en-US" sz="2200" dirty="0" smtClean="0"/>
              <a:t>ファイルを取り込みます。トレーディングシステムに手を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ja-JP" altLang="en-US" sz="2200" dirty="0" smtClean="0"/>
              <a:t>加える必要がありません</a:t>
            </a:r>
            <a:endParaRPr lang="en-US" altLang="ja-JP" sz="2200" dirty="0" smtClean="0"/>
          </a:p>
          <a:p>
            <a:pPr>
              <a:spcBef>
                <a:spcPts val="3600"/>
              </a:spcBef>
              <a:buNone/>
            </a:pPr>
            <a:endParaRPr lang="en-US" altLang="ja-JP" sz="2400" b="1" dirty="0">
              <a:latin typeface="Times New Roman" pitchFamily="18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114800" y="1719580"/>
            <a:ext cx="335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ja-JP" altLang="en-US" sz="2000" dirty="0" smtClean="0"/>
              <a:t>画面レイアウト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入力パラメータチェック</a:t>
            </a:r>
            <a:endParaRPr lang="en-US" altLang="ja-JP" sz="2000" dirty="0" smtClean="0"/>
          </a:p>
        </p:txBody>
      </p:sp>
      <p:pic>
        <p:nvPicPr>
          <p:cNvPr id="14" name="Picture 2128" descr="C:\Users\John\Desktop\fix-spe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386" y="4270359"/>
            <a:ext cx="1722389" cy="1306078"/>
          </a:xfrm>
          <a:prstGeom prst="rect">
            <a:avLst/>
          </a:prstGeom>
          <a:noFill/>
          <a:effectLst>
            <a:outerShdw blurRad="215900" dist="355600" dir="1740000" sx="85000" sy="85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30" descr="C:\Users\John\Desktop\fixatdl-fi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28019">
            <a:off x="3753282" y="4229453"/>
            <a:ext cx="1121050" cy="124893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2573786" y="4923398"/>
            <a:ext cx="1007614" cy="0"/>
          </a:xfrm>
          <a:prstGeom prst="straightConnector1">
            <a:avLst/>
          </a:prstGeom>
          <a:ln w="203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07570"/>
            <a:ext cx="2171700" cy="138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808080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5181600" y="4923398"/>
            <a:ext cx="1007614" cy="0"/>
          </a:xfrm>
          <a:prstGeom prst="straightConnector1">
            <a:avLst/>
          </a:prstGeom>
          <a:ln w="203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0"/>
          <p:cNvSpPr txBox="1">
            <a:spLocks/>
          </p:cNvSpPr>
          <p:nvPr/>
        </p:nvSpPr>
        <p:spPr bwMode="auto">
          <a:xfrm>
            <a:off x="3429000" y="5708711"/>
            <a:ext cx="1922014" cy="4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 err="1" smtClean="0">
                <a:solidFill>
                  <a:schemeClr val="accent2"/>
                </a:solidFill>
                <a:ea typeface="ＭＳ Ｐゴシック" charset="-128"/>
              </a:rPr>
              <a:t>FIXatdl</a:t>
            </a:r>
            <a:r>
              <a:rPr lang="ja-JP" altLang="en-US" sz="1800" b="1" dirty="0" smtClean="0">
                <a:solidFill>
                  <a:schemeClr val="accent2"/>
                </a:solidFill>
                <a:ea typeface="ＭＳ Ｐゴシック" charset="-128"/>
              </a:rPr>
              <a:t>ファイル</a:t>
            </a:r>
            <a:endParaRPr lang="en-US" altLang="ja-JP" sz="1800" b="1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7943" y="5525869"/>
            <a:ext cx="1730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</a:rPr>
              <a:t>ブローカの</a:t>
            </a:r>
            <a:endParaRPr lang="en-US" altLang="ja-JP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accent2"/>
                </a:solidFill>
              </a:rPr>
              <a:t>FIX</a:t>
            </a:r>
            <a:r>
              <a:rPr lang="ja-JP" altLang="en-US" b="1" dirty="0" smtClean="0">
                <a:solidFill>
                  <a:schemeClr val="accent2"/>
                </a:solidFill>
              </a:rPr>
              <a:t>仕様書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Content Placeholder 10"/>
          <p:cNvSpPr txBox="1">
            <a:spLocks/>
          </p:cNvSpPr>
          <p:nvPr/>
        </p:nvSpPr>
        <p:spPr bwMode="auto">
          <a:xfrm>
            <a:off x="6362700" y="5708711"/>
            <a:ext cx="2171700" cy="43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800" b="1" dirty="0" smtClean="0">
                <a:solidFill>
                  <a:schemeClr val="accent2"/>
                </a:solidFill>
                <a:ea typeface="ＭＳ Ｐゴシック" charset="-128"/>
              </a:rPr>
              <a:t>アルゴ画面</a:t>
            </a:r>
            <a:endParaRPr lang="en-US" altLang="ja-JP" sz="1800" b="1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John\Desktop\vendor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40" y="1627187"/>
            <a:ext cx="1182856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2608">
            <a:off x="6319211" y="4497454"/>
            <a:ext cx="1028772" cy="599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0" name="Arc 29"/>
          <p:cNvSpPr/>
          <p:nvPr/>
        </p:nvSpPr>
        <p:spPr>
          <a:xfrm rot="10800000" flipH="1">
            <a:off x="457201" y="3581398"/>
            <a:ext cx="5334000" cy="1363663"/>
          </a:xfrm>
          <a:prstGeom prst="arc">
            <a:avLst>
              <a:gd name="adj1" fmla="val 1174781"/>
              <a:gd name="adj2" fmla="val 8813593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143000" y="2146300"/>
            <a:ext cx="3124200" cy="749300"/>
          </a:xfrm>
          <a:prstGeom prst="arc">
            <a:avLst>
              <a:gd name="adj1" fmla="val 11406642"/>
              <a:gd name="adj2" fmla="val 19963385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ＭＳ Ｐゴシック" charset="-128"/>
              </a:rPr>
              <a:t>アルゴの</a:t>
            </a:r>
            <a:r>
              <a:rPr lang="en-US" altLang="ja-JP" dirty="0" smtClean="0">
                <a:ea typeface="ＭＳ Ｐゴシック" charset="-128"/>
              </a:rPr>
              <a:t>FIX</a:t>
            </a:r>
            <a:r>
              <a:rPr lang="ja-JP" altLang="en-US" dirty="0" smtClean="0">
                <a:ea typeface="ＭＳ Ｐゴシック" charset="-128"/>
              </a:rPr>
              <a:t>リリースプロセス </a:t>
            </a:r>
            <a:r>
              <a:rPr lang="en-US" altLang="ja-JP" dirty="0" smtClean="0">
                <a:ea typeface="ＭＳ Ｐゴシック" charset="-128"/>
              </a:rPr>
              <a:t>– </a:t>
            </a:r>
            <a:r>
              <a:rPr lang="ja-JP" altLang="en-US" dirty="0" smtClean="0">
                <a:ea typeface="ＭＳ Ｐゴシック" charset="-128"/>
              </a:rPr>
              <a:t>従来の進め方</a:t>
            </a:r>
            <a:endParaRPr lang="en-US" altLang="ja-JP" sz="800" dirty="0" smtClean="0"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777" y="2768600"/>
            <a:ext cx="1064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400" b="1" dirty="0" smtClean="0">
                <a:solidFill>
                  <a:schemeClr val="accent2">
                    <a:lumMod val="50000"/>
                  </a:schemeClr>
                </a:solidFill>
              </a:rPr>
              <a:t>FIX</a:t>
            </a:r>
            <a:r>
              <a:rPr lang="ja-JP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仕様書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21311956" flipH="1">
            <a:off x="1594755" y="4816800"/>
            <a:ext cx="5688414" cy="971066"/>
          </a:xfrm>
          <a:prstGeom prst="arc">
            <a:avLst>
              <a:gd name="adj1" fmla="val 308349"/>
              <a:gd name="adj2" fmla="val 10366542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17"/>
          <p:cNvGrpSpPr/>
          <p:nvPr/>
        </p:nvGrpSpPr>
        <p:grpSpPr>
          <a:xfrm>
            <a:off x="7636798" y="4114800"/>
            <a:ext cx="732602" cy="627110"/>
            <a:chOff x="7636798" y="4238341"/>
            <a:chExt cx="732602" cy="627110"/>
          </a:xfrm>
        </p:grpSpPr>
        <p:sp>
          <p:nvSpPr>
            <p:cNvPr id="54" name="TextBox 53"/>
            <p:cNvSpPr txBox="1"/>
            <p:nvPr/>
          </p:nvSpPr>
          <p:spPr>
            <a:xfrm rot="1235920">
              <a:off x="8005198" y="423834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410821">
              <a:off x="7781092" y="43437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06867">
              <a:off x="7636798" y="44961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65" name="Arc 64"/>
          <p:cNvSpPr/>
          <p:nvPr/>
        </p:nvSpPr>
        <p:spPr>
          <a:xfrm rot="3843011">
            <a:off x="3637932" y="2845458"/>
            <a:ext cx="1175843" cy="584387"/>
          </a:xfrm>
          <a:prstGeom prst="arc">
            <a:avLst>
              <a:gd name="adj1" fmla="val 13505523"/>
              <a:gd name="adj2" fmla="val 19972655"/>
            </a:avLst>
          </a:prstGeom>
          <a:ln w="571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>
          <a:xfrm flipH="1">
            <a:off x="1154503" y="2691128"/>
            <a:ext cx="3646096" cy="1363663"/>
          </a:xfrm>
          <a:prstGeom prst="arc">
            <a:avLst>
              <a:gd name="adj1" fmla="val 1629335"/>
              <a:gd name="adj2" fmla="val 9066046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Arc 58"/>
          <p:cNvSpPr/>
          <p:nvPr/>
        </p:nvSpPr>
        <p:spPr>
          <a:xfrm rot="10407202" flipH="1">
            <a:off x="842810" y="4395429"/>
            <a:ext cx="4651331" cy="1363663"/>
          </a:xfrm>
          <a:prstGeom prst="arc">
            <a:avLst>
              <a:gd name="adj1" fmla="val 1406052"/>
              <a:gd name="adj2" fmla="val 9336959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Arc 67"/>
          <p:cNvSpPr/>
          <p:nvPr/>
        </p:nvSpPr>
        <p:spPr>
          <a:xfrm rot="21288901" flipH="1">
            <a:off x="917362" y="3802136"/>
            <a:ext cx="4268360" cy="1148549"/>
          </a:xfrm>
          <a:prstGeom prst="arc">
            <a:avLst>
              <a:gd name="adj1" fmla="val 1001338"/>
              <a:gd name="adj2" fmla="val 9468673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Arc 68"/>
          <p:cNvSpPr/>
          <p:nvPr/>
        </p:nvSpPr>
        <p:spPr>
          <a:xfrm rot="20635421" flipH="1">
            <a:off x="865351" y="4056315"/>
            <a:ext cx="4394219" cy="1363663"/>
          </a:xfrm>
          <a:prstGeom prst="arc">
            <a:avLst>
              <a:gd name="adj1" fmla="val 1803101"/>
              <a:gd name="adj2" fmla="val 9628356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572000" y="1828800"/>
            <a:ext cx="914400" cy="381000"/>
          </a:xfrm>
          <a:prstGeom prst="roundRect">
            <a:avLst>
              <a:gd name="adj" fmla="val 236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会議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572000" y="2463800"/>
            <a:ext cx="1295400" cy="7366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開発の優先順位待ち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897284" y="1905000"/>
            <a:ext cx="998316" cy="457200"/>
          </a:xfrm>
          <a:prstGeom prst="roundRect">
            <a:avLst>
              <a:gd name="adj" fmla="val 284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800" b="1" dirty="0" smtClean="0">
                <a:solidFill>
                  <a:srgbClr val="4D7373"/>
                </a:solidFill>
                <a:ea typeface="ＭＳ Ｐゴシック" charset="-128"/>
              </a:rPr>
              <a:t>ベンダーに送付</a:t>
            </a:r>
            <a:endParaRPr lang="en-US" altLang="ja-JP" sz="8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67000" y="32766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電話やメールで仕様確認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038600" y="5562600"/>
            <a:ext cx="11430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４ヵ月後</a:t>
            </a:r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14400" y="35814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仕様再確認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343400" y="4648200"/>
            <a:ext cx="10668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-128"/>
              </a:rPr>
              <a:t>…</a:t>
            </a:r>
            <a:r>
              <a:rPr lang="ja-JP" altLang="en-US" sz="1200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-128"/>
              </a:rPr>
              <a:t>再開発</a:t>
            </a:r>
            <a:endParaRPr lang="en-US" altLang="ja-JP" sz="1200" dirty="0">
              <a:solidFill>
                <a:schemeClr val="accent2">
                  <a:lumMod val="75000"/>
                </a:schemeClr>
              </a:solidFill>
              <a:ea typeface="ＭＳ Ｐゴシック" charset="-128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90600" y="54102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受入テスト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grpSp>
        <p:nvGrpSpPr>
          <p:cNvPr id="3" name="Group 106"/>
          <p:cNvGrpSpPr/>
          <p:nvPr/>
        </p:nvGrpSpPr>
        <p:grpSpPr>
          <a:xfrm>
            <a:off x="5638800" y="2413000"/>
            <a:ext cx="228600" cy="228600"/>
            <a:chOff x="6705600" y="2590800"/>
            <a:chExt cx="457200" cy="457200"/>
          </a:xfrm>
        </p:grpSpPr>
        <p:sp>
          <p:nvSpPr>
            <p:cNvPr id="102" name="Oval 101"/>
            <p:cNvSpPr/>
            <p:nvPr/>
          </p:nvSpPr>
          <p:spPr>
            <a:xfrm>
              <a:off x="6705600" y="259080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923314" y="2649894"/>
              <a:ext cx="91438" cy="261258"/>
            </a:xfrm>
            <a:custGeom>
              <a:avLst/>
              <a:gdLst>
                <a:gd name="connsiteX0" fmla="*/ 0 w 130629"/>
                <a:gd name="connsiteY0" fmla="*/ 0 h 261257"/>
                <a:gd name="connsiteX1" fmla="*/ 0 w 130629"/>
                <a:gd name="connsiteY1" fmla="*/ 186612 h 261257"/>
                <a:gd name="connsiteX2" fmla="*/ 130629 w 130629"/>
                <a:gd name="connsiteY2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9" h="261257">
                  <a:moveTo>
                    <a:pt x="0" y="0"/>
                  </a:moveTo>
                  <a:lnTo>
                    <a:pt x="0" y="186612"/>
                  </a:lnTo>
                  <a:lnTo>
                    <a:pt x="130629" y="261257"/>
                  </a:lnTo>
                </a:path>
              </a:pathLst>
            </a:cu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08" name="Picture 2128" descr="C:\Users\John\Desktop\fix-spe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2009775"/>
            <a:ext cx="1004887" cy="762000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hn\Desktop\trader-asleep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80" y="4559841"/>
            <a:ext cx="694082" cy="1245076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Desktop\sellsid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96" y="4235884"/>
            <a:ext cx="592871" cy="1076431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9"/>
          <p:cNvGrpSpPr/>
          <p:nvPr/>
        </p:nvGrpSpPr>
        <p:grpSpPr>
          <a:xfrm rot="20963035">
            <a:off x="766155" y="4129950"/>
            <a:ext cx="247650" cy="895350"/>
            <a:chOff x="609600" y="4895850"/>
            <a:chExt cx="247650" cy="895350"/>
          </a:xfrm>
        </p:grpSpPr>
        <p:sp>
          <p:nvSpPr>
            <p:cNvPr id="78" name="Rectangle 77"/>
            <p:cNvSpPr/>
            <p:nvPr/>
          </p:nvSpPr>
          <p:spPr>
            <a:xfrm>
              <a:off x="609600" y="51816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31825" y="5201444"/>
              <a:ext cx="159544" cy="161925"/>
            </a:xfrm>
            <a:custGeom>
              <a:avLst/>
              <a:gdLst>
                <a:gd name="connsiteX0" fmla="*/ 9525 w 159544"/>
                <a:gd name="connsiteY0" fmla="*/ 2381 h 161925"/>
                <a:gd name="connsiteX1" fmla="*/ 61912 w 159544"/>
                <a:gd name="connsiteY1" fmla="*/ 2381 h 161925"/>
                <a:gd name="connsiteX2" fmla="*/ 83344 w 159544"/>
                <a:gd name="connsiteY2" fmla="*/ 45244 h 161925"/>
                <a:gd name="connsiteX3" fmla="*/ 111919 w 159544"/>
                <a:gd name="connsiteY3" fmla="*/ 0 h 161925"/>
                <a:gd name="connsiteX4" fmla="*/ 159544 w 159544"/>
                <a:gd name="connsiteY4" fmla="*/ 0 h 161925"/>
                <a:gd name="connsiteX5" fmla="*/ 104775 w 159544"/>
                <a:gd name="connsiteY5" fmla="*/ 73819 h 161925"/>
                <a:gd name="connsiteX6" fmla="*/ 159544 w 159544"/>
                <a:gd name="connsiteY6" fmla="*/ 157162 h 161925"/>
                <a:gd name="connsiteX7" fmla="*/ 107156 w 159544"/>
                <a:gd name="connsiteY7" fmla="*/ 159544 h 161925"/>
                <a:gd name="connsiteX8" fmla="*/ 83344 w 159544"/>
                <a:gd name="connsiteY8" fmla="*/ 111919 h 161925"/>
                <a:gd name="connsiteX9" fmla="*/ 52387 w 159544"/>
                <a:gd name="connsiteY9" fmla="*/ 161925 h 161925"/>
                <a:gd name="connsiteX10" fmla="*/ 0 w 159544"/>
                <a:gd name="connsiteY10" fmla="*/ 161925 h 161925"/>
                <a:gd name="connsiteX11" fmla="*/ 57150 w 159544"/>
                <a:gd name="connsiteY11" fmla="*/ 78581 h 161925"/>
                <a:gd name="connsiteX12" fmla="*/ 9525 w 159544"/>
                <a:gd name="connsiteY12" fmla="*/ 238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44" h="161925">
                  <a:moveTo>
                    <a:pt x="9525" y="2381"/>
                  </a:moveTo>
                  <a:lnTo>
                    <a:pt x="61912" y="2381"/>
                  </a:lnTo>
                  <a:lnTo>
                    <a:pt x="83344" y="45244"/>
                  </a:lnTo>
                  <a:lnTo>
                    <a:pt x="111919" y="0"/>
                  </a:lnTo>
                  <a:lnTo>
                    <a:pt x="159544" y="0"/>
                  </a:lnTo>
                  <a:lnTo>
                    <a:pt x="104775" y="73819"/>
                  </a:lnTo>
                  <a:lnTo>
                    <a:pt x="159544" y="157162"/>
                  </a:lnTo>
                  <a:lnTo>
                    <a:pt x="107156" y="159544"/>
                  </a:lnTo>
                  <a:lnTo>
                    <a:pt x="83344" y="111919"/>
                  </a:lnTo>
                  <a:lnTo>
                    <a:pt x="52387" y="161925"/>
                  </a:lnTo>
                  <a:lnTo>
                    <a:pt x="0" y="161925"/>
                  </a:lnTo>
                  <a:lnTo>
                    <a:pt x="57150" y="78581"/>
                  </a:lnTo>
                  <a:lnTo>
                    <a:pt x="9525" y="2381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9600" y="49530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8650" y="489585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28650" y="533400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600" y="56388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28650" y="556260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31" name="Picture 7" descr="C:\Users\John\Desktop\vendor2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20" y="3048000"/>
            <a:ext cx="1386280" cy="1300882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4267200" y="4191000"/>
            <a:ext cx="9144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1200" b="1" dirty="0" smtClean="0">
                <a:solidFill>
                  <a:srgbClr val="4D7373"/>
                </a:solidFill>
                <a:ea typeface="ＭＳ Ｐゴシック" charset="-128"/>
              </a:rPr>
              <a:t>開発</a:t>
            </a:r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7786"/>
              </p:ext>
            </p:extLst>
          </p:nvPr>
        </p:nvGraphicFramePr>
        <p:xfrm>
          <a:off x="457200" y="1295400"/>
          <a:ext cx="8153400" cy="4876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667000"/>
              </a:tblGrid>
              <a:tr h="48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セルサイド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ベンダー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バイサイド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Folded Corner 49"/>
          <p:cNvSpPr/>
          <p:nvPr/>
        </p:nvSpPr>
        <p:spPr>
          <a:xfrm rot="21439635">
            <a:off x="6558090" y="1467910"/>
            <a:ext cx="1572662" cy="1480152"/>
          </a:xfrm>
          <a:prstGeom prst="foldedCorner">
            <a:avLst>
              <a:gd name="adj" fmla="val 161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r>
              <a:rPr kumimoji="1" lang="ja-JP" altLang="en-US" sz="1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全てのお客様やベンダーが同様の開発プロセスを行っている</a:t>
            </a:r>
            <a:r>
              <a:rPr kumimoji="1" lang="en-US" altLang="ja-JP" sz="1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…</a:t>
            </a:r>
          </a:p>
        </p:txBody>
      </p:sp>
      <p:grpSp>
        <p:nvGrpSpPr>
          <p:cNvPr id="51" name="Group 50"/>
          <p:cNvGrpSpPr/>
          <p:nvPr/>
        </p:nvGrpSpPr>
        <p:grpSpPr>
          <a:xfrm rot="10800000">
            <a:off x="7760714" y="1219200"/>
            <a:ext cx="468886" cy="618748"/>
            <a:chOff x="8071979" y="1796639"/>
            <a:chExt cx="545531" cy="846623"/>
          </a:xfrm>
          <a:solidFill>
            <a:srgbClr val="C00000"/>
          </a:solidFill>
        </p:grpSpPr>
        <p:sp>
          <p:nvSpPr>
            <p:cNvPr id="52" name="Curved Up Arrow 51"/>
            <p:cNvSpPr/>
            <p:nvPr/>
          </p:nvSpPr>
          <p:spPr>
            <a:xfrm rot="2928844">
              <a:off x="7940503" y="2216947"/>
              <a:ext cx="557791" cy="294840"/>
            </a:xfrm>
            <a:prstGeom prst="curvedUpArrow">
              <a:avLst>
                <a:gd name="adj1" fmla="val 28041"/>
                <a:gd name="adj2" fmla="val 98108"/>
                <a:gd name="adj3" fmla="val 52778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3" name="Curved Right Arrow 52"/>
            <p:cNvSpPr/>
            <p:nvPr/>
          </p:nvSpPr>
          <p:spPr>
            <a:xfrm rot="8328844">
              <a:off x="8285816" y="1796639"/>
              <a:ext cx="331694" cy="526802"/>
            </a:xfrm>
            <a:prstGeom prst="curvedRightArrow">
              <a:avLst>
                <a:gd name="adj1" fmla="val 22676"/>
                <a:gd name="adj2" fmla="val 50000"/>
                <a:gd name="adj3" fmla="val 62179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07425"/>
            <a:ext cx="854264" cy="1551022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9190">
            <a:off x="6362104" y="4276242"/>
            <a:ext cx="1254989" cy="732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ounded Rectangle 19"/>
          <p:cNvSpPr/>
          <p:nvPr/>
        </p:nvSpPr>
        <p:spPr>
          <a:xfrm>
            <a:off x="3848100" y="2057400"/>
            <a:ext cx="18669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ja-JP" altLang="en-US" b="1" dirty="0" smtClean="0">
                <a:solidFill>
                  <a:srgbClr val="4D7373"/>
                </a:solidFill>
                <a:ea typeface="ＭＳ Ｐゴシック" charset="-128"/>
              </a:rPr>
              <a:t>アップロード</a:t>
            </a:r>
            <a:endParaRPr lang="en-US" altLang="ja-JP" b="1" dirty="0" smtClean="0">
              <a:solidFill>
                <a:srgbClr val="4D7373"/>
              </a:solidFill>
              <a:ea typeface="ＭＳ Ｐゴシック" charset="-128"/>
            </a:endParaRPr>
          </a:p>
          <a:p>
            <a:pPr algn="r"/>
            <a:r>
              <a:rPr lang="ja-JP" altLang="en-US" sz="1100" b="1" dirty="0" smtClean="0">
                <a:solidFill>
                  <a:srgbClr val="4D7373"/>
                </a:solidFill>
                <a:ea typeface="ＭＳ Ｐゴシック" charset="-128"/>
              </a:rPr>
              <a:t>メールや</a:t>
            </a:r>
            <a:r>
              <a:rPr lang="en-US" altLang="ja-JP" sz="1100" b="1" dirty="0" smtClean="0">
                <a:solidFill>
                  <a:srgbClr val="4D7373"/>
                </a:solidFill>
                <a:ea typeface="ＭＳ Ｐゴシック" charset="-128"/>
              </a:rPr>
              <a:t>Web</a:t>
            </a:r>
            <a:r>
              <a:rPr lang="ja-JP" altLang="en-US" sz="1100" b="1" dirty="0" smtClean="0">
                <a:solidFill>
                  <a:srgbClr val="4D7373"/>
                </a:solidFill>
                <a:ea typeface="ＭＳ Ｐゴシック" charset="-128"/>
              </a:rPr>
              <a:t>で更新</a:t>
            </a:r>
            <a:endParaRPr lang="en-US" altLang="ja-JP" sz="11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0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ＭＳ Ｐゴシック" charset="-128"/>
              </a:rPr>
              <a:t>アルゴの</a:t>
            </a:r>
            <a:r>
              <a:rPr lang="en-US" altLang="ja-JP" dirty="0" smtClean="0">
                <a:ea typeface="ＭＳ Ｐゴシック" charset="-128"/>
              </a:rPr>
              <a:t>FIX</a:t>
            </a:r>
            <a:r>
              <a:rPr lang="ja-JP" altLang="en-US" dirty="0" smtClean="0">
                <a:ea typeface="ＭＳ Ｐゴシック" charset="-128"/>
              </a:rPr>
              <a:t>リリースプロセス</a:t>
            </a:r>
            <a:r>
              <a:rPr lang="en-US" altLang="ja-JP" dirty="0" smtClean="0">
                <a:ea typeface="ＭＳ Ｐゴシック" charset="-128"/>
              </a:rPr>
              <a:t> – </a:t>
            </a:r>
            <a:r>
              <a:rPr lang="en-US" altLang="ja-JP" u="sng" dirty="0" err="1" smtClean="0">
                <a:ea typeface="ＭＳ Ｐゴシック" charset="-128"/>
              </a:rPr>
              <a:t>FIXatdl</a:t>
            </a:r>
            <a:r>
              <a:rPr lang="ja-JP" altLang="en-US" dirty="0" smtClean="0">
                <a:ea typeface="ＭＳ Ｐゴシック" charset="-128"/>
              </a:rPr>
              <a:t>の進め方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10000" y="20574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762000" y="3970020"/>
            <a:ext cx="720436" cy="609600"/>
          </a:xfrm>
          <a:prstGeom prst="wedgeEllipseCallout">
            <a:avLst>
              <a:gd name="adj1" fmla="val 56090"/>
              <a:gd name="adj2" fmla="val 59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7806998" y="3795177"/>
            <a:ext cx="810491" cy="685800"/>
          </a:xfrm>
          <a:prstGeom prst="wedgeEllipseCallout">
            <a:avLst>
              <a:gd name="adj1" fmla="val -35017"/>
              <a:gd name="adj2" fmla="val 6145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 49"/>
          <p:cNvSpPr/>
          <p:nvPr/>
        </p:nvSpPr>
        <p:spPr>
          <a:xfrm>
            <a:off x="914400" y="3970020"/>
            <a:ext cx="533400" cy="533400"/>
          </a:xfrm>
          <a:custGeom>
            <a:avLst/>
            <a:gdLst>
              <a:gd name="connsiteX0" fmla="*/ 0 w 2430684"/>
              <a:gd name="connsiteY0" fmla="*/ 1562582 h 2905246"/>
              <a:gd name="connsiteX1" fmla="*/ 648182 w 2430684"/>
              <a:gd name="connsiteY1" fmla="*/ 1307939 h 2905246"/>
              <a:gd name="connsiteX2" fmla="*/ 972274 w 2430684"/>
              <a:gd name="connsiteY2" fmla="*/ 2025570 h 2905246"/>
              <a:gd name="connsiteX3" fmla="*/ 1365813 w 2430684"/>
              <a:gd name="connsiteY3" fmla="*/ 1307939 h 2905246"/>
              <a:gd name="connsiteX4" fmla="*/ 1770927 w 2430684"/>
              <a:gd name="connsiteY4" fmla="*/ 706056 h 2905246"/>
              <a:gd name="connsiteX5" fmla="*/ 2129742 w 2430684"/>
              <a:gd name="connsiteY5" fmla="*/ 266218 h 2905246"/>
              <a:gd name="connsiteX6" fmla="*/ 2430684 w 2430684"/>
              <a:gd name="connsiteY6" fmla="*/ 0 h 2905246"/>
              <a:gd name="connsiteX7" fmla="*/ 1967696 w 2430684"/>
              <a:gd name="connsiteY7" fmla="*/ 787079 h 2905246"/>
              <a:gd name="connsiteX8" fmla="*/ 1551008 w 2430684"/>
              <a:gd name="connsiteY8" fmla="*/ 1828800 h 2905246"/>
              <a:gd name="connsiteX9" fmla="*/ 1377387 w 2430684"/>
              <a:gd name="connsiteY9" fmla="*/ 2801074 h 2905246"/>
              <a:gd name="connsiteX10" fmla="*/ 879676 w 2430684"/>
              <a:gd name="connsiteY10" fmla="*/ 2905246 h 2905246"/>
              <a:gd name="connsiteX11" fmla="*/ 613458 w 2430684"/>
              <a:gd name="connsiteY11" fmla="*/ 2326512 h 2905246"/>
              <a:gd name="connsiteX12" fmla="*/ 370390 w 2430684"/>
              <a:gd name="connsiteY12" fmla="*/ 1944547 h 2905246"/>
              <a:gd name="connsiteX13" fmla="*/ 0 w 2430684"/>
              <a:gd name="connsiteY13" fmla="*/ 1562582 h 2905246"/>
              <a:gd name="connsiteX0" fmla="*/ 0 w 2430684"/>
              <a:gd name="connsiteY0" fmla="*/ 1562582 h 2905246"/>
              <a:gd name="connsiteX1" fmla="*/ 648182 w 2430684"/>
              <a:gd name="connsiteY1" fmla="*/ 1307939 h 2905246"/>
              <a:gd name="connsiteX2" fmla="*/ 972274 w 2430684"/>
              <a:gd name="connsiteY2" fmla="*/ 2025570 h 2905246"/>
              <a:gd name="connsiteX3" fmla="*/ 1365813 w 2430684"/>
              <a:gd name="connsiteY3" fmla="*/ 1307939 h 2905246"/>
              <a:gd name="connsiteX4" fmla="*/ 1770927 w 2430684"/>
              <a:gd name="connsiteY4" fmla="*/ 706056 h 2905246"/>
              <a:gd name="connsiteX5" fmla="*/ 2129742 w 2430684"/>
              <a:gd name="connsiteY5" fmla="*/ 266218 h 2905246"/>
              <a:gd name="connsiteX6" fmla="*/ 2430684 w 2430684"/>
              <a:gd name="connsiteY6" fmla="*/ 0 h 2905246"/>
              <a:gd name="connsiteX7" fmla="*/ 1967696 w 2430684"/>
              <a:gd name="connsiteY7" fmla="*/ 787079 h 2905246"/>
              <a:gd name="connsiteX8" fmla="*/ 1551008 w 2430684"/>
              <a:gd name="connsiteY8" fmla="*/ 1828800 h 2905246"/>
              <a:gd name="connsiteX9" fmla="*/ 1377387 w 2430684"/>
              <a:gd name="connsiteY9" fmla="*/ 2801074 h 2905246"/>
              <a:gd name="connsiteX10" fmla="*/ 879676 w 2430684"/>
              <a:gd name="connsiteY10" fmla="*/ 2905246 h 2905246"/>
              <a:gd name="connsiteX11" fmla="*/ 683871 w 2430684"/>
              <a:gd name="connsiteY11" fmla="*/ 2436471 h 2905246"/>
              <a:gd name="connsiteX12" fmla="*/ 370390 w 2430684"/>
              <a:gd name="connsiteY12" fmla="*/ 1944547 h 2905246"/>
              <a:gd name="connsiteX13" fmla="*/ 0 w 2430684"/>
              <a:gd name="connsiteY13" fmla="*/ 1562582 h 2905246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1008 w 2588871"/>
              <a:gd name="connsiteY8" fmla="*/ 2059329 h 3135775"/>
              <a:gd name="connsiteX9" fmla="*/ 1377387 w 2588871"/>
              <a:gd name="connsiteY9" fmla="*/ 3031603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77387 w 2588871"/>
              <a:gd name="connsiteY9" fmla="*/ 3031603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23946 w 2588871"/>
              <a:gd name="connsiteY9" fmla="*/ 3048000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1036131 w 2588871"/>
              <a:gd name="connsiteY2" fmla="*/ 2209800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23946 w 2588871"/>
              <a:gd name="connsiteY9" fmla="*/ 3048000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24200"/>
              <a:gd name="connsiteX1" fmla="*/ 648182 w 2588871"/>
              <a:gd name="connsiteY1" fmla="*/ 1538468 h 3124200"/>
              <a:gd name="connsiteX2" fmla="*/ 1036131 w 2588871"/>
              <a:gd name="connsiteY2" fmla="*/ 2209800 h 3124200"/>
              <a:gd name="connsiteX3" fmla="*/ 1365813 w 2588871"/>
              <a:gd name="connsiteY3" fmla="*/ 1538468 h 3124200"/>
              <a:gd name="connsiteX4" fmla="*/ 1770927 w 2588871"/>
              <a:gd name="connsiteY4" fmla="*/ 936585 h 3124200"/>
              <a:gd name="connsiteX5" fmla="*/ 2129742 w 2588871"/>
              <a:gd name="connsiteY5" fmla="*/ 496747 h 3124200"/>
              <a:gd name="connsiteX6" fmla="*/ 2588871 w 2588871"/>
              <a:gd name="connsiteY6" fmla="*/ 0 h 3124200"/>
              <a:gd name="connsiteX7" fmla="*/ 1967696 w 2588871"/>
              <a:gd name="connsiteY7" fmla="*/ 1017608 h 3124200"/>
              <a:gd name="connsiteX8" fmla="*/ 1554197 w 2588871"/>
              <a:gd name="connsiteY8" fmla="*/ 2133600 h 3124200"/>
              <a:gd name="connsiteX9" fmla="*/ 1323946 w 2588871"/>
              <a:gd name="connsiteY9" fmla="*/ 3048000 h 3124200"/>
              <a:gd name="connsiteX10" fmla="*/ 863443 w 2588871"/>
              <a:gd name="connsiteY10" fmla="*/ 3124200 h 3124200"/>
              <a:gd name="connsiteX11" fmla="*/ 683871 w 2588871"/>
              <a:gd name="connsiteY11" fmla="*/ 2667000 h 3124200"/>
              <a:gd name="connsiteX12" fmla="*/ 370390 w 2588871"/>
              <a:gd name="connsiteY12" fmla="*/ 2175076 h 3124200"/>
              <a:gd name="connsiteX13" fmla="*/ 0 w 2588871"/>
              <a:gd name="connsiteY13" fmla="*/ 1793111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8871" h="3124200">
                <a:moveTo>
                  <a:pt x="0" y="1793111"/>
                </a:moveTo>
                <a:lnTo>
                  <a:pt x="648182" y="1538468"/>
                </a:lnTo>
                <a:lnTo>
                  <a:pt x="1036131" y="2209800"/>
                </a:lnTo>
                <a:lnTo>
                  <a:pt x="1365813" y="1538468"/>
                </a:lnTo>
                <a:lnTo>
                  <a:pt x="1770927" y="936585"/>
                </a:lnTo>
                <a:lnTo>
                  <a:pt x="2129742" y="496747"/>
                </a:lnTo>
                <a:lnTo>
                  <a:pt x="2588871" y="0"/>
                </a:lnTo>
                <a:lnTo>
                  <a:pt x="1967696" y="1017608"/>
                </a:lnTo>
                <a:lnTo>
                  <a:pt x="1554197" y="2133600"/>
                </a:lnTo>
                <a:lnTo>
                  <a:pt x="1323946" y="3048000"/>
                </a:lnTo>
                <a:lnTo>
                  <a:pt x="863443" y="3124200"/>
                </a:lnTo>
                <a:lnTo>
                  <a:pt x="683871" y="2667000"/>
                </a:lnTo>
                <a:lnTo>
                  <a:pt x="370390" y="2175076"/>
                </a:lnTo>
                <a:lnTo>
                  <a:pt x="0" y="179311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2362200" y="3657600"/>
            <a:ext cx="1752600" cy="9906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52700" y="3886200"/>
            <a:ext cx="14097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ja-JP" altLang="en-US" b="1" dirty="0" smtClean="0">
                <a:solidFill>
                  <a:srgbClr val="4D7373"/>
                </a:solidFill>
                <a:ea typeface="ＭＳ Ｐゴシック" charset="-128"/>
              </a:rPr>
              <a:t>チェック</a:t>
            </a:r>
            <a:endParaRPr lang="en-US" altLang="ja-JP" b="1" dirty="0" smtClean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14600" y="38862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514600" y="4965384"/>
            <a:ext cx="3733800" cy="158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19500" y="4724400"/>
            <a:ext cx="19431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ja-JP" altLang="en-US" b="1" dirty="0" smtClean="0">
                <a:solidFill>
                  <a:srgbClr val="4D7373"/>
                </a:solidFill>
                <a:ea typeface="ＭＳ Ｐゴシック" charset="-128"/>
              </a:rPr>
              <a:t>顧客へ展開</a:t>
            </a:r>
            <a:endParaRPr lang="en-US" altLang="ja-JP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1400" y="47244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pic>
        <p:nvPicPr>
          <p:cNvPr id="30724" name="Picture 4" descr="C:\Users\John\Desktop\web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2590800"/>
            <a:ext cx="1136650" cy="1395413"/>
          </a:xfrm>
          <a:prstGeom prst="rect">
            <a:avLst/>
          </a:prstGeom>
          <a:noFill/>
          <a:effectLst>
            <a:outerShdw blurRad="215900" dist="228600" dir="1656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28" y="4415756"/>
            <a:ext cx="900355" cy="1615099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Desktop\smile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78" y="3898900"/>
            <a:ext cx="471822" cy="4718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7786"/>
              </p:ext>
            </p:extLst>
          </p:nvPr>
        </p:nvGraphicFramePr>
        <p:xfrm>
          <a:off x="457200" y="1295400"/>
          <a:ext cx="8153400" cy="4876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667000"/>
              </a:tblGrid>
              <a:tr h="48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セルサイド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ベンダー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バイサイド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Folded Corner 32"/>
          <p:cNvSpPr/>
          <p:nvPr/>
        </p:nvSpPr>
        <p:spPr>
          <a:xfrm rot="21439635">
            <a:off x="6558090" y="1467910"/>
            <a:ext cx="1572662" cy="1480152"/>
          </a:xfrm>
          <a:prstGeom prst="foldedCorner">
            <a:avLst>
              <a:gd name="adj" fmla="val 161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FIXatdl</a:t>
            </a:r>
            <a:r>
              <a:rPr kumimoji="1" lang="ja-JP" altLang="en-US" sz="1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ファイルを一度作成すれば、再使用可能</a:t>
            </a:r>
          </a:p>
        </p:txBody>
      </p:sp>
      <p:grpSp>
        <p:nvGrpSpPr>
          <p:cNvPr id="34" name="Group 33"/>
          <p:cNvGrpSpPr/>
          <p:nvPr/>
        </p:nvGrpSpPr>
        <p:grpSpPr>
          <a:xfrm rot="10800000">
            <a:off x="7760714" y="1219200"/>
            <a:ext cx="468886" cy="618748"/>
            <a:chOff x="8071979" y="1796639"/>
            <a:chExt cx="545531" cy="846623"/>
          </a:xfrm>
          <a:solidFill>
            <a:srgbClr val="00B050"/>
          </a:solidFill>
        </p:grpSpPr>
        <p:sp>
          <p:nvSpPr>
            <p:cNvPr id="35" name="Curved Up Arrow 34"/>
            <p:cNvSpPr/>
            <p:nvPr/>
          </p:nvSpPr>
          <p:spPr>
            <a:xfrm rot="2928844">
              <a:off x="7940503" y="2216947"/>
              <a:ext cx="557791" cy="294840"/>
            </a:xfrm>
            <a:prstGeom prst="curvedUpArrow">
              <a:avLst>
                <a:gd name="adj1" fmla="val 28041"/>
                <a:gd name="adj2" fmla="val 98108"/>
                <a:gd name="adj3" fmla="val 52778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" name="Curved Right Arrow 38"/>
            <p:cNvSpPr/>
            <p:nvPr/>
          </p:nvSpPr>
          <p:spPr>
            <a:xfrm rot="8328844">
              <a:off x="8285816" y="1796639"/>
              <a:ext cx="331694" cy="526802"/>
            </a:xfrm>
            <a:prstGeom prst="curvedRightArrow">
              <a:avLst>
                <a:gd name="adj1" fmla="val 22676"/>
                <a:gd name="adj2" fmla="val 50000"/>
                <a:gd name="adj3" fmla="val 62179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68" idx="3"/>
          </p:cNvCxnSpPr>
          <p:nvPr/>
        </p:nvCxnSpPr>
        <p:spPr>
          <a:xfrm>
            <a:off x="3027363" y="2520157"/>
            <a:ext cx="1011237" cy="45164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12763" y="1828800"/>
            <a:ext cx="2514600" cy="1382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9" name="Picture 2128" descr="C:\Users\John\Desktop\fix-spec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6263" y="2009775"/>
            <a:ext cx="1004887" cy="762000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541463" y="1882775"/>
            <a:ext cx="439737" cy="76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ja-JP" sz="5400">
                <a:solidFill>
                  <a:srgbClr val="666600"/>
                </a:solidFill>
              </a:rPr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2771775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FIX</a:t>
            </a:r>
            <a:r>
              <a:rPr lang="ja-JP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仕様書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FIXatdl</a:t>
            </a:r>
            <a:r>
              <a:rPr lang="ja-JP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ファイル</a:t>
            </a:r>
            <a:endParaRPr lang="ja-JP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2" name="Picture 2130" descr="C:\Users\John\Desktop\fixatdl-file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028019">
            <a:off x="2112963" y="1965325"/>
            <a:ext cx="654050" cy="72866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charset="-128"/>
              </a:rPr>
              <a:t>FIX Protocol + </a:t>
            </a:r>
            <a:r>
              <a:rPr lang="en-US" altLang="ja-JP" dirty="0" err="1">
                <a:ea typeface="ＭＳ Ｐゴシック" charset="-128"/>
              </a:rPr>
              <a:t>FIXatdl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5525"/>
          </a:xfrm>
        </p:spPr>
        <p:txBody>
          <a:bodyPr/>
          <a:lstStyle/>
          <a:p>
            <a:pPr marL="571500" indent="0">
              <a:spcBef>
                <a:spcPts val="2400"/>
              </a:spcBef>
              <a:buNone/>
            </a:pP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ja-JP" altLang="en-US" dirty="0" smtClean="0">
                <a:ea typeface="ＭＳ Ｐゴシック" charset="-128"/>
              </a:rPr>
              <a:t>は、</a:t>
            </a:r>
            <a:r>
              <a:rPr lang="en-US" altLang="ja-JP" dirty="0" smtClean="0">
                <a:ea typeface="ＭＳ Ｐゴシック" charset="-128"/>
              </a:rPr>
              <a:t> Fix</a:t>
            </a:r>
            <a:r>
              <a:rPr lang="ja-JP" altLang="en-US" dirty="0" smtClean="0">
                <a:ea typeface="ＭＳ Ｐゴシック" charset="-128"/>
              </a:rPr>
              <a:t>プロトコル</a:t>
            </a:r>
            <a:r>
              <a:rPr lang="en-US" altLang="ja-JP" dirty="0" smtClean="0">
                <a:ea typeface="ＭＳ Ｐゴシック" charset="-128"/>
              </a:rPr>
              <a:t>4.0+</a:t>
            </a:r>
            <a:r>
              <a:rPr lang="ja-JP" altLang="en-US" dirty="0" smtClean="0">
                <a:ea typeface="ＭＳ Ｐゴシック" charset="-128"/>
              </a:rPr>
              <a:t>と</a:t>
            </a:r>
            <a:r>
              <a:rPr lang="en-US" altLang="ja-JP" dirty="0" smtClean="0">
                <a:ea typeface="ＭＳ Ｐゴシック" charset="-128"/>
              </a:rPr>
              <a:t>5.0+</a:t>
            </a:r>
            <a:r>
              <a:rPr lang="ja-JP" altLang="en-US" dirty="0" smtClean="0">
                <a:ea typeface="ＭＳ Ｐゴシック" charset="-128"/>
              </a:rPr>
              <a:t>に</a:t>
            </a:r>
            <a:r>
              <a:rPr lang="en-US" altLang="ja-JP" b="1" dirty="0" smtClean="0">
                <a:ea typeface="ＭＳ Ｐゴシック" charset="-128"/>
              </a:rPr>
              <a:t>100</a:t>
            </a:r>
            <a:r>
              <a:rPr lang="ja-JP" altLang="en-US" b="1" dirty="0" smtClean="0">
                <a:ea typeface="ＭＳ Ｐゴシック" charset="-128"/>
              </a:rPr>
              <a:t>％準拠</a:t>
            </a:r>
            <a:endParaRPr lang="en-US" altLang="ja-JP" dirty="0" smtClean="0">
              <a:ea typeface="ＭＳ Ｐゴシック" charset="-128"/>
            </a:endParaRP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dirty="0" smtClean="0">
                <a:ea typeface="ＭＳ Ｐゴシック" charset="-128"/>
              </a:rPr>
              <a:t>FIX Engine</a:t>
            </a:r>
            <a:r>
              <a:rPr lang="ja-JP" altLang="en-US" dirty="0" smtClean="0">
                <a:ea typeface="ＭＳ Ｐゴシック" charset="-128"/>
              </a:rPr>
              <a:t>やネットワークを</a:t>
            </a:r>
            <a:r>
              <a:rPr lang="ja-JP" altLang="en-US" b="1" dirty="0" smtClean="0">
                <a:ea typeface="ＭＳ Ｐゴシック" charset="-128"/>
              </a:rPr>
              <a:t>変更する必要がありません</a:t>
            </a:r>
            <a:endParaRPr lang="en-US" altLang="ja-JP" dirty="0" smtClean="0">
              <a:ea typeface="ＭＳ Ｐゴシック" charset="-128"/>
            </a:endParaRPr>
          </a:p>
          <a:p>
            <a:pPr marL="571500" indent="0">
              <a:spcBef>
                <a:spcPts val="2400"/>
              </a:spcBef>
              <a:buFont typeface="Wingdings" pitchFamily="2" charset="2"/>
              <a:buNone/>
            </a:pPr>
            <a:r>
              <a:rPr lang="ja-JP" altLang="en-US" dirty="0" smtClean="0">
                <a:ea typeface="ＭＳ Ｐゴシック" charset="-128"/>
              </a:rPr>
              <a:t>ユーザによる</a:t>
            </a:r>
            <a:r>
              <a:rPr lang="en-US" altLang="ja-JP" dirty="0" smtClean="0">
                <a:ea typeface="ＭＳ Ｐゴシック" charset="-128"/>
              </a:rPr>
              <a:t>FIX</a:t>
            </a:r>
            <a:r>
              <a:rPr lang="ja-JP" altLang="en-US" dirty="0" smtClean="0">
                <a:ea typeface="ＭＳ Ｐゴシック" charset="-128"/>
              </a:rPr>
              <a:t>カスタムタグをサポート</a:t>
            </a:r>
            <a:endParaRPr lang="en-US" altLang="ja-JP" dirty="0" smtClean="0">
              <a:ea typeface="ＭＳ Ｐゴシック" charset="-128"/>
            </a:endParaRPr>
          </a:p>
          <a:p>
            <a:pPr marL="571500" indent="0">
              <a:spcBef>
                <a:spcPts val="2400"/>
              </a:spcBef>
              <a:buNone/>
            </a:pPr>
            <a:r>
              <a:rPr lang="ja-JP" altLang="en-US" dirty="0" smtClean="0">
                <a:ea typeface="ＭＳ Ｐゴシック" charset="-128"/>
              </a:rPr>
              <a:t>入力パラメータルールのチェックが可能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例：下限参加率は、最大参加率を越えてはならない</a:t>
            </a:r>
            <a:endParaRPr lang="en-US" altLang="ja-JP" dirty="0" smtClean="0">
              <a:ea typeface="ＭＳ Ｐゴシック" charset="-128"/>
            </a:endParaRPr>
          </a:p>
          <a:p>
            <a:pPr marL="571500" indent="0">
              <a:spcBef>
                <a:spcPts val="2400"/>
              </a:spcBef>
              <a:buNone/>
            </a:pPr>
            <a:r>
              <a:rPr lang="ja-JP" altLang="en-US" dirty="0" smtClean="0">
                <a:ea typeface="ＭＳ Ｐゴシック" charset="-128"/>
              </a:rPr>
              <a:t>グローバルで１つのファイルにすべての情報を定義することが可能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国、取引所やアセットクラスによって表示を切り替え可能</a:t>
            </a:r>
            <a:endParaRPr lang="en-US" altLang="ja-JP" dirty="0" smtClean="0">
              <a:ea typeface="ＭＳ Ｐゴシック" charset="-128"/>
            </a:endParaRPr>
          </a:p>
        </p:txBody>
      </p:sp>
      <p:pic>
        <p:nvPicPr>
          <p:cNvPr id="11268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00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01913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76600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25913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3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824" y="1600200"/>
            <a:ext cx="3176925" cy="1557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12700" stA="55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5490824" y="4302965"/>
            <a:ext cx="3195976" cy="2002092"/>
          </a:xfrm>
          <a:prstGeom prst="roundRect">
            <a:avLst>
              <a:gd name="adj" fmla="val 54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3110" y="1371600"/>
            <a:ext cx="4428740" cy="4933457"/>
          </a:xfrm>
          <a:prstGeom prst="roundRect">
            <a:avLst>
              <a:gd name="adj" fmla="val 54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00050" y="685800"/>
            <a:ext cx="7543800" cy="563563"/>
          </a:xfrm>
        </p:spPr>
        <p:txBody>
          <a:bodyPr/>
          <a:lstStyle/>
          <a:p>
            <a:r>
              <a:rPr lang="en-US" altLang="ja-JP" dirty="0" err="1" smtClean="0"/>
              <a:t>FIXatdl</a:t>
            </a:r>
            <a:r>
              <a:rPr lang="ja-JP" altLang="en-US" dirty="0" smtClean="0"/>
              <a:t>の中身</a:t>
            </a:r>
            <a:endParaRPr lang="ja-JP" altLang="ja-JP" dirty="0" smtClean="0"/>
          </a:p>
        </p:txBody>
      </p:sp>
      <p:sp>
        <p:nvSpPr>
          <p:cNvPr id="15" name="TextBox 76"/>
          <p:cNvSpPr txBox="1">
            <a:spLocks noChangeArrowheads="1"/>
          </p:cNvSpPr>
          <p:nvPr/>
        </p:nvSpPr>
        <p:spPr bwMode="auto">
          <a:xfrm>
            <a:off x="5638800" y="4648200"/>
            <a:ext cx="30730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847=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3000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7641=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0.35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168=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20100319-01:00:00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925" y="1809258"/>
            <a:ext cx="43573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Tazer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Tazer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05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="3000"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fixMsgType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="D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FIX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Message --&gt;</a:t>
            </a:r>
            <a:endParaRPr lang="en-US" sz="1050" b="1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="168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VolTarget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Percentage_t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="7641"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="0.01"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="0.75"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Screen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Layout --&gt;</a:t>
            </a:r>
            <a:endParaRPr lang="en-US" sz="1050" b="1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lay:Clock_t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StartTimeClock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="Start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Time"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lay:SingleSpinner_t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VolSpinner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="Target (1-75%)"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VolTarget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0" y="2107101"/>
            <a:ext cx="1000040" cy="579848"/>
          </a:xfrm>
          <a:prstGeom prst="rightArrow">
            <a:avLst>
              <a:gd name="adj1" fmla="val 50000"/>
              <a:gd name="adj2" fmla="val 719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110" y="1371600"/>
            <a:ext cx="4428740" cy="357156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FIXatdl</a:t>
            </a:r>
            <a:r>
              <a:rPr lang="ja-JP" altLang="en-US" dirty="0" smtClean="0"/>
              <a:t>の</a:t>
            </a:r>
            <a:r>
              <a:rPr lang="en-US" dirty="0" smtClean="0"/>
              <a:t>XML</a:t>
            </a:r>
            <a:r>
              <a:rPr lang="ja-JP" altLang="en-US" dirty="0" smtClean="0"/>
              <a:t>ファイル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90826" y="1371600"/>
            <a:ext cx="3195974" cy="357156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アルゴ画面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0826" y="4229101"/>
            <a:ext cx="3195974" cy="3571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</a:t>
            </a:r>
            <a:r>
              <a:rPr lang="en-US" altLang="ja-JP" dirty="0" smtClean="0"/>
              <a:t>X</a:t>
            </a:r>
            <a:r>
              <a:rPr lang="ja-JP" altLang="en-US" dirty="0" smtClean="0"/>
              <a:t>注文のメッセージ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7252691">
            <a:off x="7553817" y="3169566"/>
            <a:ext cx="1227093" cy="994348"/>
          </a:xfrm>
          <a:prstGeom prst="bentArrow">
            <a:avLst>
              <a:gd name="adj1" fmla="val 25000"/>
              <a:gd name="adj2" fmla="val 31891"/>
              <a:gd name="adj3" fmla="val 44821"/>
              <a:gd name="adj4" fmla="val 751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448632">
            <a:off x="5981077" y="4955282"/>
            <a:ext cx="23391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ja-JP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endParaRPr kumimoji="1" lang="en-US" altLang="ja-JP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kumimoji="1" lang="ja-JP" alt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顧客からブローカへの</a:t>
            </a:r>
            <a:endParaRPr kumimoji="1" lang="en-US" altLang="ja-JP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アルゴ注文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</a:br>
            <a:endParaRPr lang="en-US" altLang="ja-JP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Callout 8"/>
          <p:cNvSpPr/>
          <p:nvPr/>
        </p:nvSpPr>
        <p:spPr>
          <a:xfrm>
            <a:off x="914400" y="1371600"/>
            <a:ext cx="7239000" cy="3886200"/>
          </a:xfrm>
          <a:prstGeom prst="cloudCallout">
            <a:avLst>
              <a:gd name="adj1" fmla="val -47975"/>
              <a:gd name="adj2" fmla="val 712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What is 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?</a:t>
            </a:r>
            <a:endParaRPr lang="en-US" altLang="ja-JP" sz="1000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>
          <a:xfrm>
            <a:off x="457200" y="2060943"/>
            <a:ext cx="8229600" cy="3349257"/>
          </a:xfrm>
        </p:spPr>
        <p:txBody>
          <a:bodyPr/>
          <a:lstStyle/>
          <a:p>
            <a:pPr marL="0" indent="0" algn="ctr">
              <a:buNone/>
            </a:pPr>
            <a:r>
              <a:rPr lang="en-GB" sz="2400" dirty="0" err="1" smtClean="0"/>
              <a:t>FIXatdl</a:t>
            </a:r>
            <a:r>
              <a:rPr lang="en-GB" sz="2400" dirty="0" smtClean="0"/>
              <a:t> = </a:t>
            </a:r>
            <a:r>
              <a:rPr lang="en-GB" sz="2400" b="1" dirty="0" smtClean="0">
                <a:solidFill>
                  <a:schemeClr val="tx2"/>
                </a:solidFill>
              </a:rPr>
              <a:t>FIX</a:t>
            </a:r>
            <a:r>
              <a:rPr lang="en-GB" sz="2400" dirty="0" smtClean="0"/>
              <a:t> </a:t>
            </a:r>
            <a:r>
              <a:rPr lang="en-GB" sz="2400" b="1" dirty="0" err="1" smtClean="0">
                <a:solidFill>
                  <a:schemeClr val="tx2"/>
                </a:solidFill>
              </a:rPr>
              <a:t>A</a:t>
            </a:r>
            <a:r>
              <a:rPr lang="en-GB" sz="2400" dirty="0" err="1" smtClean="0"/>
              <a:t>lgoritmic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T</a:t>
            </a:r>
            <a:r>
              <a:rPr lang="en-GB" sz="2400" dirty="0" smtClean="0"/>
              <a:t>rading</a:t>
            </a:r>
          </a:p>
          <a:p>
            <a:pPr marL="0" indent="0" algn="ctr">
              <a:buNone/>
            </a:pPr>
            <a:r>
              <a:rPr lang="en-GB" sz="2400" b="1" dirty="0" smtClean="0">
                <a:solidFill>
                  <a:schemeClr val="tx2"/>
                </a:solidFill>
              </a:rPr>
              <a:t>D</a:t>
            </a:r>
            <a:r>
              <a:rPr lang="en-GB" sz="2400" dirty="0" smtClean="0"/>
              <a:t>efinition </a:t>
            </a:r>
            <a:r>
              <a:rPr lang="en-GB" sz="2400" b="1" dirty="0" smtClean="0">
                <a:solidFill>
                  <a:schemeClr val="tx2"/>
                </a:solidFill>
              </a:rPr>
              <a:t>L</a:t>
            </a:r>
            <a:r>
              <a:rPr lang="en-GB" sz="2400" dirty="0" smtClean="0"/>
              <a:t>anguage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2400" dirty="0" err="1" smtClean="0"/>
              <a:t>FIXatdl</a:t>
            </a:r>
            <a:r>
              <a:rPr lang="en-GB" sz="2400" dirty="0" smtClean="0"/>
              <a:t> is a </a:t>
            </a:r>
            <a:r>
              <a:rPr lang="en-GB" sz="2400" b="1" dirty="0" smtClean="0">
                <a:solidFill>
                  <a:schemeClr val="tx2"/>
                </a:solidFill>
              </a:rPr>
              <a:t>FIX Protocol standard</a:t>
            </a:r>
          </a:p>
          <a:p>
            <a:pPr marL="0" indent="0" algn="ctr">
              <a:buNone/>
            </a:pPr>
            <a:r>
              <a:rPr lang="en-GB" sz="2400" dirty="0" smtClean="0"/>
              <a:t>to define the </a:t>
            </a:r>
            <a:r>
              <a:rPr lang="en-GB" sz="2400" b="1" dirty="0" smtClean="0">
                <a:solidFill>
                  <a:schemeClr val="tx2"/>
                </a:solidFill>
              </a:rPr>
              <a:t>interface</a:t>
            </a:r>
          </a:p>
          <a:p>
            <a:pPr marL="0" indent="0" algn="ctr">
              <a:buNone/>
            </a:pPr>
            <a:r>
              <a:rPr lang="en-GB" sz="2400" dirty="0" smtClean="0"/>
              <a:t>for </a:t>
            </a:r>
            <a:r>
              <a:rPr lang="en-GB" sz="2400" b="1" dirty="0" smtClean="0">
                <a:solidFill>
                  <a:schemeClr val="tx2"/>
                </a:solidFill>
              </a:rPr>
              <a:t>algorithmic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orders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ja-JP" altLang="en-US" dirty="0" smtClean="0">
                <a:ea typeface="ＭＳ Ｐゴシック" charset="-128"/>
              </a:rPr>
              <a:t>の様々な入力インターフェース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35525"/>
          </a:xfrm>
        </p:spPr>
        <p:txBody>
          <a:bodyPr/>
          <a:lstStyle/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dirty="0">
                <a:ea typeface="ＭＳ Ｐゴシック" charset="-128"/>
              </a:rPr>
              <a:t>	</a:t>
            </a:r>
            <a:r>
              <a:rPr lang="ja-JP" altLang="en-US" dirty="0" smtClean="0">
                <a:ea typeface="ＭＳ Ｐゴシック" charset="-128"/>
              </a:rPr>
              <a:t>ユーザ入力する形式を選択</a:t>
            </a:r>
            <a:endParaRPr lang="en-US" altLang="ja-JP" dirty="0" smtClean="0">
              <a:ea typeface="ＭＳ Ｐゴシック" charset="-128"/>
            </a:endParaRPr>
          </a:p>
          <a:p>
            <a:pPr marL="0" indent="0">
              <a:spcBef>
                <a:spcPts val="1800"/>
              </a:spcBef>
              <a:buNone/>
              <a:tabLst>
                <a:tab pos="571500" algn="l"/>
              </a:tabLst>
            </a:pPr>
            <a:r>
              <a:rPr lang="en-US" altLang="ja-JP" dirty="0" smtClean="0">
                <a:ea typeface="ＭＳ Ｐゴシック" charset="-128"/>
              </a:rPr>
              <a:t>	Java, C#, C++,Web</a:t>
            </a:r>
            <a:r>
              <a:rPr lang="ja-JP" altLang="en-US" dirty="0" smtClean="0">
                <a:ea typeface="ＭＳ Ｐゴシック" charset="-128"/>
              </a:rPr>
              <a:t>など言語プラットフォームに依存しません</a:t>
            </a:r>
            <a:endParaRPr lang="en-US" altLang="ja-JP" dirty="0" smtClean="0">
              <a:ea typeface="ＭＳ Ｐゴシック" charset="-128"/>
            </a:endParaRP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endParaRPr lang="en-US" altLang="ja-JP" dirty="0" smtClean="0">
              <a:ea typeface="ＭＳ Ｐゴシック" charset="-128"/>
            </a:endParaRP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endParaRPr lang="en-US" altLang="ja-JP" dirty="0" smtClean="0">
              <a:ea typeface="ＭＳ Ｐゴシック" charset="-128"/>
            </a:endParaRPr>
          </a:p>
        </p:txBody>
      </p:sp>
      <p:pic>
        <p:nvPicPr>
          <p:cNvPr id="11268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963" y="2590800"/>
          <a:ext cx="8224837" cy="3581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75445"/>
                <a:gridCol w="2024576"/>
                <a:gridCol w="1968607"/>
                <a:gridCol w="2056209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Clock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TextField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</a:t>
                      </a:r>
                      <a:r>
                        <a:rPr lang="en-US" sz="1100" b="1" i="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Spinner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DoubleSpinner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CheckBox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CheckBoxList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RadioButton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Radio</a:t>
                      </a:r>
                      <a:r>
                        <a:rPr lang="en-US" sz="1100" b="1" i="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ButtonList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73387"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DropDownList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EditableDropDownList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SingleSelectList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MultiSelectList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6693">
                <a:tc gridSpan="2"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Slider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Label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86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150" y="5607050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8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3675" y="2924175"/>
            <a:ext cx="13493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2975" y="2924175"/>
            <a:ext cx="11366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4175" y="2928938"/>
            <a:ext cx="11366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0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627438"/>
            <a:ext cx="495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1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52725" y="3627438"/>
            <a:ext cx="10906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2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1550" y="3627438"/>
            <a:ext cx="12969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3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43700" y="3627438"/>
            <a:ext cx="5191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" y="2895600"/>
            <a:ext cx="15097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5" name="Picture 3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57738" y="4572000"/>
            <a:ext cx="5032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6" name="Picture 3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6075" y="4572000"/>
            <a:ext cx="434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7" name="Picture 4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3200" y="4572000"/>
            <a:ext cx="808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8" name="Picture 4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4591050"/>
            <a:ext cx="10064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9" name="Picture 4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00675" y="5610225"/>
            <a:ext cx="2447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00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31988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8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sz="2000" dirty="0"/>
              <a:t>	</a:t>
            </a:r>
            <a:r>
              <a:rPr lang="en-US" altLang="ja-JP" sz="2000" dirty="0" err="1" smtClean="0"/>
              <a:t>FIXatdl</a:t>
            </a:r>
            <a:r>
              <a:rPr lang="ja-JP" altLang="en-US" sz="2000" dirty="0" smtClean="0"/>
              <a:t>は、英語や日本語など多くの言語をサポート</a:t>
            </a:r>
            <a:endParaRPr lang="en-US" altLang="ja-JP" sz="2000" dirty="0" smtClean="0"/>
          </a:p>
          <a:p>
            <a:pPr eaLnBrk="0" hangingPunct="0">
              <a:spcBef>
                <a:spcPts val="18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571500" algn="l"/>
              </a:tabLst>
            </a:pPr>
            <a:endParaRPr lang="en-US" altLang="ja-JP" sz="2000" dirty="0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ja-JP" altLang="en-US" dirty="0" smtClean="0">
                <a:ea typeface="ＭＳ Ｐゴシック" charset="-128"/>
              </a:rPr>
              <a:t>の多言語サポート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2292" name="Content Placeholder 10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263525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400" b="1" dirty="0" smtClean="0">
                <a:solidFill>
                  <a:schemeClr val="tx2"/>
                </a:solidFill>
                <a:ea typeface="ＭＳ Ｐゴシック" charset="-128"/>
              </a:rPr>
              <a:t>英語と日本語によって作成された野村の</a:t>
            </a:r>
            <a:r>
              <a:rPr lang="en-US" altLang="ja-JP" sz="1400" b="1" dirty="0" err="1" smtClean="0">
                <a:solidFill>
                  <a:schemeClr val="tx2"/>
                </a:solidFill>
                <a:ea typeface="ＭＳ Ｐゴシック" charset="-128"/>
              </a:rPr>
              <a:t>WithVolume</a:t>
            </a:r>
            <a:r>
              <a:rPr lang="ja-JP" altLang="en-US" sz="1400" b="1" dirty="0" smtClean="0">
                <a:solidFill>
                  <a:schemeClr val="tx2"/>
                </a:solidFill>
                <a:ea typeface="ＭＳ Ｐゴシック" charset="-128"/>
              </a:rPr>
              <a:t>ストラテジー</a:t>
            </a:r>
            <a:endParaRPr lang="en-US" altLang="ja-JP" sz="1400" b="1" dirty="0" smtClean="0">
              <a:solidFill>
                <a:schemeClr val="tx2"/>
              </a:solidFill>
              <a:ea typeface="ＭＳ Ｐゴシック" charset="-128"/>
            </a:endParaRPr>
          </a:p>
        </p:txBody>
      </p:sp>
      <p:pic>
        <p:nvPicPr>
          <p:cNvPr id="1229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939925"/>
            <a:ext cx="3832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8375" y="1939925"/>
            <a:ext cx="3832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ent Arrow 9"/>
          <p:cNvSpPr/>
          <p:nvPr/>
        </p:nvSpPr>
        <p:spPr>
          <a:xfrm rot="1455267">
            <a:off x="4191000" y="2540000"/>
            <a:ext cx="892175" cy="669925"/>
          </a:xfrm>
          <a:prstGeom prst="bentArrow">
            <a:avLst>
              <a:gd name="adj1" fmla="val 25000"/>
              <a:gd name="adj2" fmla="val 25000"/>
              <a:gd name="adj3" fmla="val 49699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2296" name="Picture 7" descr="C:\Users\John\Desktop\checkmar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– </a:t>
            </a:r>
            <a:r>
              <a:rPr lang="ja-JP" altLang="en-US" dirty="0" smtClean="0">
                <a:ea typeface="ＭＳ Ｐゴシック" charset="-128"/>
              </a:rPr>
              <a:t>３つの良い点</a:t>
            </a:r>
            <a:endParaRPr lang="en-US" altLang="ja-JP" dirty="0" smtClean="0">
              <a:ea typeface="ＭＳ Ｐゴシック" charset="-128"/>
            </a:endParaRPr>
          </a:p>
        </p:txBody>
      </p:sp>
      <p:pic>
        <p:nvPicPr>
          <p:cNvPr id="4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412875"/>
            <a:ext cx="6927894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  <a:tabLst>
                <a:tab pos="571500" algn="l"/>
              </a:tabLst>
            </a:pPr>
            <a:r>
              <a:rPr lang="en-US" altLang="ja-JP" dirty="0" smtClean="0">
                <a:ea typeface="ＭＳ Ｐゴシック" charset="-128"/>
              </a:rPr>
              <a:t>	</a:t>
            </a:r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セルサイドのアルゴ　プロバイダー</a:t>
            </a:r>
            <a:endParaRPr lang="en-US" altLang="ja-JP" b="1" dirty="0" smtClean="0">
              <a:solidFill>
                <a:schemeClr val="tx2"/>
              </a:solidFill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新しいアルゴをより早くお客様に提供します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ベンダーによる開発労力を軽減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アルゴ開発に</a:t>
            </a:r>
            <a:r>
              <a:rPr lang="ja-JP" altLang="en-US" dirty="0" smtClean="0"/>
              <a:t>対する投資効果の改善</a:t>
            </a:r>
            <a:endParaRPr lang="en-US" altLang="ja-JP" dirty="0" smtClean="0"/>
          </a:p>
          <a:p>
            <a:pPr lvl="1"/>
            <a:endParaRPr lang="en-US" altLang="ja-JP" sz="1000" dirty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OMS/EMS </a:t>
            </a:r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ベンダー</a:t>
            </a:r>
            <a:endParaRPr lang="en-US" altLang="ja-JP" b="1" dirty="0">
              <a:solidFill>
                <a:schemeClr val="tx2"/>
              </a:solidFill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コストを節約、時間を短縮し、より多くのアルゴを保障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仕様変更等、柔軟に対応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endParaRPr lang="en-US" altLang="ja-JP" sz="1000" dirty="0" smtClean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r>
              <a:rPr lang="ja-JP" altLang="en-US" b="1" dirty="0" smtClean="0">
                <a:ea typeface="ＭＳ Ｐゴシック" charset="-128"/>
              </a:rPr>
              <a:t>バイサイド　</a:t>
            </a:r>
            <a:endParaRPr lang="en-US" altLang="ja-JP" b="1" dirty="0">
              <a:solidFill>
                <a:schemeClr val="tx2"/>
              </a:solidFill>
              <a:ea typeface="ＭＳ Ｐゴシック" charset="-128"/>
            </a:endParaRPr>
          </a:p>
          <a:p>
            <a:pPr lvl="1"/>
            <a:r>
              <a:rPr lang="ja-JP" altLang="en-US" dirty="0" smtClean="0"/>
              <a:t>新しいストラテジーにより早くアクセスが可能、市場の変化に対してより柔軟に対応</a:t>
            </a:r>
            <a:endParaRPr lang="en-US" altLang="ja-JP" dirty="0">
              <a:ea typeface="ＭＳ Ｐゴシック" charset="-128"/>
            </a:endParaRPr>
          </a:p>
          <a:p>
            <a:pPr>
              <a:buNone/>
            </a:pPr>
            <a:endParaRPr lang="en-US" altLang="ja-JP" sz="1000" b="1" dirty="0">
              <a:ea typeface="ＭＳ Ｐゴシック" charset="-128"/>
            </a:endParaRPr>
          </a:p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ea typeface="ＭＳ Ｐゴシック" charset="-128"/>
              </a:rPr>
              <a:t>	</a:t>
            </a:r>
            <a:endParaRPr lang="en-US" altLang="ja-JP" i="1" dirty="0">
              <a:solidFill>
                <a:schemeClr val="tx2"/>
              </a:solidFill>
              <a:ea typeface="ＭＳ Ｐゴシック" charset="-128"/>
            </a:endParaRPr>
          </a:p>
        </p:txBody>
      </p:sp>
      <p:pic>
        <p:nvPicPr>
          <p:cNvPr id="7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910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381000" y="5410200"/>
            <a:ext cx="8229600" cy="8695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  <a:tabLst>
                <a:tab pos="571500" algn="l"/>
              </a:tabLst>
            </a:pP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		</a:t>
            </a:r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最終的：より低いコストと取組によって、より早く　お客様にシステムを提供</a:t>
            </a:r>
            <a:endParaRPr lang="en-US" altLang="ja-JP" dirty="0">
              <a:solidFill>
                <a:schemeClr val="tx2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5608524"/>
            <a:ext cx="750887" cy="487476"/>
            <a:chOff x="392113" y="5906378"/>
            <a:chExt cx="569760" cy="369888"/>
          </a:xfrm>
        </p:grpSpPr>
        <p:pic>
          <p:nvPicPr>
            <p:cNvPr id="8" name="Picture 7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113" y="5961856"/>
              <a:ext cx="177494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860" y="5906378"/>
              <a:ext cx="291307" cy="283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:\Users\John\Desktop\checkmar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2460" y="5906378"/>
              <a:ext cx="3794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95" y="1676400"/>
            <a:ext cx="463583" cy="841694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John\Desktop\vendor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65" y="3124200"/>
            <a:ext cx="911835" cy="855664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9190">
            <a:off x="7531634" y="4376366"/>
            <a:ext cx="601179" cy="35095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02" y="4443198"/>
            <a:ext cx="431298" cy="773682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ja-JP" altLang="en-US" dirty="0" smtClean="0">
                <a:ea typeface="ＭＳ Ｐゴシック" charset="-128"/>
              </a:rPr>
              <a:t>コミュニティ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ja-JP" altLang="en-US" dirty="0" smtClean="0">
                <a:ea typeface="ＭＳ Ｐゴシック" charset="-128"/>
              </a:rPr>
              <a:t>１０社以上のブローカ、１０社以上のベンダーが既に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ja-JP" altLang="en-US" dirty="0" smtClean="0">
                <a:ea typeface="ＭＳ Ｐゴシック" charset="-128"/>
              </a:rPr>
              <a:t>を使用</a:t>
            </a:r>
            <a:endParaRPr lang="en-US" altLang="ja-JP" dirty="0" smtClean="0">
              <a:ea typeface="ＭＳ Ｐゴシック" charset="-128"/>
            </a:endParaRPr>
          </a:p>
          <a:p>
            <a:endParaRPr lang="en-US" altLang="ja-JP" dirty="0">
              <a:ea typeface="ＭＳ Ｐゴシック" charset="-128"/>
            </a:endParaRPr>
          </a:p>
          <a:p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FPL </a:t>
            </a:r>
            <a:r>
              <a:rPr lang="en-US" altLang="ja-JP" b="1" dirty="0" err="1" smtClean="0">
                <a:solidFill>
                  <a:schemeClr val="tx2"/>
                </a:solidFill>
                <a:ea typeface="ＭＳ Ｐゴシック" charset="-128"/>
              </a:rPr>
              <a:t>FIXatdl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ホームページ</a:t>
            </a:r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(</a:t>
            </a:r>
            <a:r>
              <a:rPr lang="en-US" altLang="ja-JP" u="sng" dirty="0" smtClean="0">
                <a:solidFill>
                  <a:schemeClr val="tx2"/>
                </a:solidFill>
                <a:ea typeface="ＭＳ Ｐゴシック" charset="-128"/>
              </a:rPr>
              <a:t>fixprotocol.org/</a:t>
            </a:r>
            <a:r>
              <a:rPr lang="en-US" altLang="ja-JP" u="sng" dirty="0" err="1" smtClean="0">
                <a:solidFill>
                  <a:schemeClr val="tx2"/>
                </a:solidFill>
                <a:ea typeface="ＭＳ Ｐゴシック" charset="-128"/>
              </a:rPr>
              <a:t>FIXatdl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)</a:t>
            </a:r>
          </a:p>
          <a:p>
            <a:pPr lvl="1"/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ja-JP" altLang="en-US" dirty="0" smtClean="0">
                <a:ea typeface="ＭＳ Ｐゴシック" charset="-128"/>
              </a:rPr>
              <a:t>仕様書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サンプルファイル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</a:t>
            </a:r>
            <a:r>
              <a:rPr lang="ja-JP" altLang="en-US" dirty="0" smtClean="0">
                <a:ea typeface="ＭＳ Ｐゴシック" charset="-128"/>
              </a:rPr>
              <a:t>ベンダーのリンク</a:t>
            </a:r>
            <a:endParaRPr lang="en-US" altLang="ja-JP" dirty="0" smtClean="0">
              <a:ea typeface="ＭＳ Ｐゴシック" charset="-128"/>
            </a:endParaRPr>
          </a:p>
          <a:p>
            <a:endParaRPr lang="en-US" altLang="ja-JP" b="1" dirty="0" smtClean="0">
              <a:solidFill>
                <a:schemeClr val="tx2"/>
              </a:solidFill>
              <a:ea typeface="ＭＳ Ｐゴシック" charset="-128"/>
            </a:endParaRPr>
          </a:p>
          <a:p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atdl4j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 </a:t>
            </a:r>
            <a:r>
              <a:rPr lang="en-US" altLang="ja-JP" dirty="0">
                <a:solidFill>
                  <a:schemeClr val="tx2"/>
                </a:solidFill>
                <a:ea typeface="ＭＳ Ｐゴシック" charset="-128"/>
              </a:rPr>
              <a:t>(</a:t>
            </a:r>
            <a:r>
              <a:rPr lang="en-US" altLang="ja-JP" u="sng" dirty="0" smtClean="0">
                <a:solidFill>
                  <a:schemeClr val="tx2"/>
                </a:solidFill>
                <a:ea typeface="ＭＳ Ｐゴシック" charset="-128"/>
              </a:rPr>
              <a:t>www.atdl4j.org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) </a:t>
            </a:r>
            <a:r>
              <a:rPr lang="ja-JP" altLang="en-US" sz="1800" dirty="0" smtClean="0">
                <a:ea typeface="ＭＳ Ｐゴシック" charset="-128"/>
              </a:rPr>
              <a:t>オープンソース</a:t>
            </a:r>
            <a:r>
              <a:rPr lang="en-US" altLang="ja-JP" sz="1800" dirty="0" smtClean="0">
                <a:ea typeface="ＭＳ Ｐゴシック" charset="-128"/>
              </a:rPr>
              <a:t>Java</a:t>
            </a:r>
            <a:r>
              <a:rPr lang="ja-JP" altLang="en-US" sz="1800" dirty="0" smtClean="0">
                <a:ea typeface="ＭＳ Ｐゴシック" charset="-128"/>
              </a:rPr>
              <a:t>プラグイン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主な開発者</a:t>
            </a:r>
            <a:r>
              <a:rPr lang="ja-JP" altLang="en-US" dirty="0" smtClean="0">
                <a:solidFill>
                  <a:schemeClr val="tx2"/>
                </a:solidFill>
                <a:ea typeface="ＭＳ Ｐゴシック" charset="-128"/>
              </a:rPr>
              <a:t>：</a:t>
            </a:r>
            <a:r>
              <a:rPr lang="en-US" altLang="ja-JP" dirty="0" smtClean="0">
                <a:ea typeface="ＭＳ Ｐゴシック" charset="-128"/>
              </a:rPr>
              <a:t>John Shields, Scott Atwell, Danilo Tuler</a:t>
            </a:r>
          </a:p>
          <a:p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b="1" dirty="0" smtClean="0">
                <a:solidFill>
                  <a:schemeClr val="tx2"/>
                </a:solidFill>
                <a:ea typeface="ＭＳ Ｐゴシック" charset="-128"/>
              </a:rPr>
              <a:t>atdl4net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 (</a:t>
            </a:r>
            <a:r>
              <a:rPr lang="en-US" altLang="ja-JP" u="sng" dirty="0" smtClean="0">
                <a:solidFill>
                  <a:schemeClr val="tx2"/>
                </a:solidFill>
                <a:ea typeface="ＭＳ Ｐゴシック" charset="-128"/>
              </a:rPr>
              <a:t>www.atdl4net.org</a:t>
            </a:r>
            <a:r>
              <a:rPr lang="en-US" altLang="ja-JP" dirty="0" smtClean="0">
                <a:solidFill>
                  <a:schemeClr val="tx2"/>
                </a:solidFill>
                <a:ea typeface="ＭＳ Ｐゴシック" charset="-128"/>
              </a:rPr>
              <a:t>) </a:t>
            </a:r>
            <a:r>
              <a:rPr lang="ja-JP" altLang="en-US" sz="1800" dirty="0" smtClean="0">
                <a:ea typeface="ＭＳ Ｐゴシック" charset="-128"/>
              </a:rPr>
              <a:t>オープンソース</a:t>
            </a:r>
            <a:r>
              <a:rPr lang="en-US" altLang="ja-JP" sz="1800" dirty="0" smtClean="0">
                <a:ea typeface="ＭＳ Ｐゴシック" charset="-128"/>
              </a:rPr>
              <a:t>C#</a:t>
            </a:r>
            <a:r>
              <a:rPr lang="ja-JP" altLang="en-US" sz="1800" dirty="0" smtClean="0">
                <a:ea typeface="ＭＳ Ｐゴシック" charset="-128"/>
              </a:rPr>
              <a:t>プラグイン</a:t>
            </a:r>
            <a:endParaRPr lang="en-US" altLang="ja-JP" dirty="0" smtClean="0">
              <a:ea typeface="ＭＳ Ｐゴシック" charset="-128"/>
            </a:endParaRPr>
          </a:p>
          <a:p>
            <a:pPr lvl="1"/>
            <a:r>
              <a:rPr lang="ja-JP" altLang="en-US" dirty="0" smtClean="0">
                <a:ea typeface="ＭＳ Ｐゴシック" charset="-128"/>
              </a:rPr>
              <a:t>主な開発会社：</a:t>
            </a:r>
            <a:r>
              <a:rPr lang="en-US" altLang="ja-JP" dirty="0" smtClean="0">
                <a:ea typeface="ＭＳ Ｐゴシック" charset="-128"/>
              </a:rPr>
              <a:t>Cornerstone Technologies</a:t>
            </a:r>
          </a:p>
        </p:txBody>
      </p:sp>
      <p:pic>
        <p:nvPicPr>
          <p:cNvPr id="3076" name="Picture 4" descr="C:\Users\John\Desktop\atdl4ne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55" y="4953000"/>
            <a:ext cx="1457325" cy="314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ohn\Desktop\atdl4j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55" y="3886200"/>
            <a:ext cx="1457325" cy="485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24" y="2209800"/>
            <a:ext cx="19075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– </a:t>
            </a:r>
            <a:r>
              <a:rPr lang="ja-JP" altLang="en-US" dirty="0" smtClean="0">
                <a:ea typeface="ＭＳ Ｐゴシック" charset="-128"/>
              </a:rPr>
              <a:t>サマリー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412875"/>
            <a:ext cx="82296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</a:t>
            </a:r>
            <a:r>
              <a:rPr lang="ja-JP" altLang="en-US" dirty="0" smtClean="0">
                <a:ea typeface="ＭＳ Ｐゴシック" charset="-128"/>
              </a:rPr>
              <a:t>アルゴリズムの開発に革命をもたらします</a:t>
            </a:r>
            <a:endParaRPr lang="en-US" altLang="ja-JP" dirty="0" smtClean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FIX</a:t>
            </a:r>
            <a:r>
              <a:rPr lang="ja-JP" altLang="en-US" dirty="0" smtClean="0">
                <a:ea typeface="ＭＳ Ｐゴシック" charset="-128"/>
              </a:rPr>
              <a:t>プロトコルのメッセージに準拠しています</a:t>
            </a:r>
            <a:endParaRPr lang="en-US" altLang="ja-JP" dirty="0" smtClean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tabLst>
                <a:tab pos="566738" algn="l"/>
              </a:tabLst>
            </a:pPr>
            <a:r>
              <a:rPr lang="en-US" altLang="ja-JP" dirty="0" smtClean="0">
                <a:ea typeface="ＭＳ Ｐゴシック" charset="-128"/>
              </a:rPr>
              <a:t>	</a:t>
            </a:r>
            <a:r>
              <a:rPr lang="ja-JP" altLang="en-US" dirty="0" smtClean="0">
                <a:ea typeface="ＭＳ Ｐゴシック" charset="-128"/>
              </a:rPr>
              <a:t>関係者全員に利益をもたらします。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ja-JP" altLang="en-US" dirty="0" smtClean="0"/>
              <a:t>バイサイド</a:t>
            </a:r>
            <a:endParaRPr lang="en-US" altLang="ja-JP" dirty="0"/>
          </a:p>
          <a:p>
            <a:pPr lvl="1"/>
            <a:r>
              <a:rPr lang="ja-JP" altLang="en-US" dirty="0" smtClean="0"/>
              <a:t>セルサイド</a:t>
            </a:r>
            <a:endParaRPr lang="en-US" altLang="ja-JP" dirty="0"/>
          </a:p>
          <a:p>
            <a:pPr lvl="1"/>
            <a:r>
              <a:rPr lang="ja-JP" altLang="en-US" dirty="0" smtClean="0"/>
              <a:t>ベンダー</a:t>
            </a:r>
            <a:endParaRPr lang="en-US" altLang="ja-JP" dirty="0"/>
          </a:p>
        </p:txBody>
      </p:sp>
      <p:pic>
        <p:nvPicPr>
          <p:cNvPr id="5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C:\Users\John\Desktop\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15626"/>
            <a:ext cx="463583" cy="841694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John\Desktop\vendor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16833"/>
            <a:ext cx="911835" cy="855664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9190">
            <a:off x="7531634" y="3431983"/>
            <a:ext cx="601179" cy="35095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2" descr="C:\Users\John\Desktop\trader-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02" y="3498815"/>
            <a:ext cx="431298" cy="773682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28" descr="C:\Users\John\Desktop\fix-spec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2060101"/>
            <a:ext cx="938519" cy="711674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81000" y="4572000"/>
            <a:ext cx="8229600" cy="1707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2"/>
                </a:solidFill>
                <a:ea typeface="ＭＳ Ｐゴシック" charset="-128"/>
              </a:rPr>
              <a:t>より低いコストと取組によって、より早く　お客様にシステムを提供</a:t>
            </a:r>
            <a:endParaRPr lang="en-US" altLang="ja-JP" dirty="0" smtClean="0">
              <a:solidFill>
                <a:schemeClr val="tx2"/>
              </a:solidFill>
              <a:ea typeface="ＭＳ Ｐゴシック" charset="-128"/>
            </a:endParaRPr>
          </a:p>
          <a:p>
            <a:pPr>
              <a:buNone/>
            </a:pPr>
            <a:endParaRPr lang="en-US" altLang="ja-JP" b="1" dirty="0" smtClean="0">
              <a:ea typeface="ＭＳ Ｐゴシック" charset="-128"/>
            </a:endParaRPr>
          </a:p>
          <a:p>
            <a:pPr algn="ctr">
              <a:buNone/>
            </a:pPr>
            <a:r>
              <a:rPr lang="en-US" altLang="ja-JP" b="1" u="sng" dirty="0" smtClean="0">
                <a:solidFill>
                  <a:schemeClr val="tx2"/>
                </a:solidFill>
                <a:ea typeface="ＭＳ Ｐゴシック" charset="-128"/>
              </a:rPr>
              <a:t>www.fixprotocol.org/FIXatdl</a:t>
            </a:r>
            <a:endParaRPr lang="en-US" altLang="ja-JP" u="sng" dirty="0">
              <a:solidFill>
                <a:schemeClr val="tx2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How Does </a:t>
            </a: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Work?</a:t>
            </a:r>
            <a:endParaRPr lang="en-US" altLang="ja-JP" sz="1000" dirty="0" smtClean="0">
              <a:solidFill>
                <a:schemeClr val="accent2"/>
              </a:solidFill>
              <a:ea typeface="ＭＳ Ｐゴシック" charset="-128"/>
            </a:endParaRPr>
          </a:p>
        </p:txBody>
      </p:sp>
      <p:sp>
        <p:nvSpPr>
          <p:cNvPr id="717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ja-JP" sz="2400" b="1" dirty="0" smtClean="0"/>
              <a:t>Brokers</a:t>
            </a:r>
            <a:r>
              <a:rPr lang="en-US" altLang="ja-JP" sz="2400" dirty="0" smtClean="0"/>
              <a:t> create </a:t>
            </a:r>
            <a:r>
              <a:rPr lang="en-US" altLang="ja-JP" sz="2400" dirty="0"/>
              <a:t>a </a:t>
            </a:r>
            <a:r>
              <a:rPr lang="en-US" altLang="ja-JP" sz="2400" dirty="0" err="1"/>
              <a:t>FIXatdl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XML file </a:t>
            </a:r>
            <a:r>
              <a:rPr lang="en-US" altLang="ja-JP" sz="2400" dirty="0"/>
              <a:t>describing </a:t>
            </a:r>
            <a:r>
              <a:rPr lang="en-US" altLang="ja-JP" sz="2400" dirty="0" smtClean="0"/>
              <a:t>its </a:t>
            </a:r>
            <a:r>
              <a:rPr lang="en-US" altLang="ja-JP" sz="2400" dirty="0" err="1" smtClean="0"/>
              <a:t>algos</a:t>
            </a:r>
            <a:r>
              <a:rPr lang="en-US" altLang="ja-JP" sz="2400" dirty="0" smtClean="0"/>
              <a:t>:</a:t>
            </a:r>
          </a:p>
          <a:p>
            <a:pPr marL="914400" lvl="1" indent="-339725"/>
            <a:r>
              <a:rPr lang="en-US" altLang="ja-JP" sz="2000" dirty="0" smtClean="0"/>
              <a:t>Parameters</a:t>
            </a:r>
          </a:p>
          <a:p>
            <a:pPr marL="914400" lvl="1" indent="-339725"/>
            <a:r>
              <a:rPr lang="en-US" altLang="ja-JP" sz="2000" dirty="0" smtClean="0"/>
              <a:t>FIX tags</a:t>
            </a:r>
          </a:p>
          <a:p>
            <a:pPr>
              <a:spcBef>
                <a:spcPts val="3600"/>
              </a:spcBef>
            </a:pPr>
            <a:r>
              <a:rPr lang="en-US" altLang="ja-JP" sz="2400" b="1" dirty="0" smtClean="0"/>
              <a:t>OMS </a:t>
            </a:r>
            <a:r>
              <a:rPr lang="en-US" altLang="ja-JP" sz="2400" b="1" dirty="0"/>
              <a:t>vendors </a:t>
            </a:r>
            <a:r>
              <a:rPr lang="en-US" altLang="ja-JP" sz="2400" dirty="0" smtClean="0"/>
              <a:t>load the </a:t>
            </a:r>
            <a:r>
              <a:rPr lang="en-US" altLang="ja-JP" sz="2400" dirty="0" err="1" smtClean="0"/>
              <a:t>FIXatdl</a:t>
            </a:r>
            <a:r>
              <a:rPr lang="en-US" altLang="ja-JP" sz="2400" dirty="0" smtClean="0"/>
              <a:t> files into their trading app, </a:t>
            </a:r>
            <a:r>
              <a:rPr lang="en-US" altLang="ja-JP" sz="2400" dirty="0"/>
              <a:t>eliminating the need for custom </a:t>
            </a:r>
            <a:r>
              <a:rPr lang="en-US" altLang="ja-JP" sz="2400" dirty="0" smtClean="0"/>
              <a:t>programming</a:t>
            </a:r>
            <a:endParaRPr lang="en-US" altLang="ja-JP" sz="2400" b="1" dirty="0">
              <a:latin typeface="Times New Roman" pitchFamily="18" charset="0"/>
            </a:endParaRPr>
          </a:p>
        </p:txBody>
      </p:sp>
      <p:pic>
        <p:nvPicPr>
          <p:cNvPr id="63" name="Picture 2128" descr="C:\Users\John\Desktop\fix-spe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386" y="4270359"/>
            <a:ext cx="1722389" cy="1306078"/>
          </a:xfrm>
          <a:prstGeom prst="rect">
            <a:avLst/>
          </a:prstGeom>
          <a:noFill/>
          <a:effectLst>
            <a:outerShdw blurRad="215900" dist="355600" dir="1740000" sx="85000" sy="85000" algn="tl" rotWithShape="0">
              <a:prstClr val="black">
                <a:alpha val="29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130" descr="C:\Users\John\Desktop\fixatdl-fi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28019">
            <a:off x="3753282" y="4229453"/>
            <a:ext cx="1121050" cy="124893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573786" y="4923398"/>
            <a:ext cx="1007614" cy="0"/>
          </a:xfrm>
          <a:prstGeom prst="straightConnector1">
            <a:avLst/>
          </a:prstGeom>
          <a:ln w="203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111214" y="1742739"/>
            <a:ext cx="276497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altLang="ja-JP" sz="2000" dirty="0"/>
              <a:t>Screen layout</a:t>
            </a:r>
          </a:p>
          <a:p>
            <a:pPr lvl="1"/>
            <a:r>
              <a:rPr lang="en-US" altLang="ja-JP" sz="2000" dirty="0" smtClean="0"/>
              <a:t>Validation rules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07570"/>
            <a:ext cx="2171700" cy="138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808080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181600" y="4923398"/>
            <a:ext cx="1007614" cy="0"/>
          </a:xfrm>
          <a:prstGeom prst="straightConnector1">
            <a:avLst/>
          </a:prstGeom>
          <a:ln w="203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/>
          <p:cNvSpPr txBox="1">
            <a:spLocks/>
          </p:cNvSpPr>
          <p:nvPr/>
        </p:nvSpPr>
        <p:spPr bwMode="auto">
          <a:xfrm>
            <a:off x="3505200" y="5708711"/>
            <a:ext cx="1769614" cy="4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1800" b="1" dirty="0" err="1" smtClean="0">
                <a:solidFill>
                  <a:schemeClr val="accent2"/>
                </a:solidFill>
                <a:ea typeface="ＭＳ Ｐゴシック" charset="-128"/>
              </a:rPr>
              <a:t>FIXatdl</a:t>
            </a:r>
            <a:r>
              <a:rPr lang="en-US" altLang="ja-JP" sz="1800" b="1" dirty="0" smtClean="0">
                <a:solidFill>
                  <a:schemeClr val="accent2"/>
                </a:solidFill>
                <a:ea typeface="ＭＳ Ｐゴシック" charset="-128"/>
              </a:rPr>
              <a:t> 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943" y="5525869"/>
            <a:ext cx="1730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Broker FIX Specification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 bwMode="auto">
          <a:xfrm>
            <a:off x="6362700" y="5708711"/>
            <a:ext cx="2171700" cy="43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1800" b="1" dirty="0" err="1" smtClean="0">
                <a:solidFill>
                  <a:schemeClr val="accent2"/>
                </a:solidFill>
                <a:ea typeface="ＭＳ Ｐゴシック" charset="-128"/>
              </a:rPr>
              <a:t>Algo</a:t>
            </a:r>
            <a:r>
              <a:rPr lang="en-US" altLang="ja-JP" sz="1800" b="1" dirty="0" smtClean="0">
                <a:solidFill>
                  <a:schemeClr val="accent2"/>
                </a:solidFill>
                <a:ea typeface="ＭＳ Ｐゴシック" charset="-128"/>
              </a:rPr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89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7786"/>
              </p:ext>
            </p:extLst>
          </p:nvPr>
        </p:nvGraphicFramePr>
        <p:xfrm>
          <a:off x="457200" y="1295400"/>
          <a:ext cx="8153400" cy="4876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667000"/>
              </a:tblGrid>
              <a:tr h="48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Sell-side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Vendor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Buy-side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2" name="Picture 8" descr="C:\Users\John\Desktop\vendor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9640" y="1627187"/>
            <a:ext cx="1182856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72608">
            <a:off x="6319211" y="4497454"/>
            <a:ext cx="1028772" cy="599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0" name="Arc 29"/>
          <p:cNvSpPr/>
          <p:nvPr/>
        </p:nvSpPr>
        <p:spPr>
          <a:xfrm rot="10800000" flipH="1">
            <a:off x="457201" y="3581398"/>
            <a:ext cx="5334000" cy="1363663"/>
          </a:xfrm>
          <a:prstGeom prst="arc">
            <a:avLst>
              <a:gd name="adj1" fmla="val 1174781"/>
              <a:gd name="adj2" fmla="val 8813593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143000" y="2146300"/>
            <a:ext cx="3124200" cy="749300"/>
          </a:xfrm>
          <a:prstGeom prst="arc">
            <a:avLst>
              <a:gd name="adj1" fmla="val 11406642"/>
              <a:gd name="adj2" fmla="val 19963385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FIX Certification – The Old Way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" y="2768600"/>
            <a:ext cx="990600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FIX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Spec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21311956" flipH="1">
            <a:off x="1594755" y="4816800"/>
            <a:ext cx="5688414" cy="971066"/>
          </a:xfrm>
          <a:prstGeom prst="arc">
            <a:avLst>
              <a:gd name="adj1" fmla="val 308349"/>
              <a:gd name="adj2" fmla="val 10366542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636798" y="4114800"/>
            <a:ext cx="732602" cy="627110"/>
            <a:chOff x="7636798" y="4238341"/>
            <a:chExt cx="732602" cy="627110"/>
          </a:xfrm>
        </p:grpSpPr>
        <p:sp>
          <p:nvSpPr>
            <p:cNvPr id="54" name="TextBox 53"/>
            <p:cNvSpPr txBox="1"/>
            <p:nvPr/>
          </p:nvSpPr>
          <p:spPr>
            <a:xfrm rot="1235920">
              <a:off x="8005198" y="423834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410821">
              <a:off x="7781092" y="43437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06867">
              <a:off x="7636798" y="44961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2060"/>
                  </a:solidFill>
                </a:rPr>
                <a:t>z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65" name="Arc 64"/>
          <p:cNvSpPr/>
          <p:nvPr/>
        </p:nvSpPr>
        <p:spPr>
          <a:xfrm rot="3843011">
            <a:off x="3637932" y="2845458"/>
            <a:ext cx="1175843" cy="584387"/>
          </a:xfrm>
          <a:prstGeom prst="arc">
            <a:avLst>
              <a:gd name="adj1" fmla="val 13505523"/>
              <a:gd name="adj2" fmla="val 19972655"/>
            </a:avLst>
          </a:prstGeom>
          <a:ln w="5715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>
          <a:xfrm flipH="1">
            <a:off x="1154503" y="2691128"/>
            <a:ext cx="3646096" cy="1363663"/>
          </a:xfrm>
          <a:prstGeom prst="arc">
            <a:avLst>
              <a:gd name="adj1" fmla="val 1629335"/>
              <a:gd name="adj2" fmla="val 9066046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Arc 58"/>
          <p:cNvSpPr/>
          <p:nvPr/>
        </p:nvSpPr>
        <p:spPr>
          <a:xfrm rot="10407202" flipH="1">
            <a:off x="842810" y="4395429"/>
            <a:ext cx="4651331" cy="1363663"/>
          </a:xfrm>
          <a:prstGeom prst="arc">
            <a:avLst>
              <a:gd name="adj1" fmla="val 1406052"/>
              <a:gd name="adj2" fmla="val 9336959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Arc 67"/>
          <p:cNvSpPr/>
          <p:nvPr/>
        </p:nvSpPr>
        <p:spPr>
          <a:xfrm rot="21288901" flipH="1">
            <a:off x="917362" y="3802136"/>
            <a:ext cx="4268360" cy="1148549"/>
          </a:xfrm>
          <a:prstGeom prst="arc">
            <a:avLst>
              <a:gd name="adj1" fmla="val 1001338"/>
              <a:gd name="adj2" fmla="val 9468673"/>
            </a:avLst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Arc 68"/>
          <p:cNvSpPr/>
          <p:nvPr/>
        </p:nvSpPr>
        <p:spPr>
          <a:xfrm rot="20635421" flipH="1">
            <a:off x="865351" y="4056315"/>
            <a:ext cx="4394219" cy="1363663"/>
          </a:xfrm>
          <a:prstGeom prst="arc">
            <a:avLst>
              <a:gd name="adj1" fmla="val 1803101"/>
              <a:gd name="adj2" fmla="val 9628356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572000" y="1826253"/>
            <a:ext cx="914400" cy="282575"/>
          </a:xfrm>
          <a:prstGeom prst="roundRect">
            <a:avLst>
              <a:gd name="adj" fmla="val 236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Meetings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572000" y="2463800"/>
            <a:ext cx="1219200" cy="6350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Wait in Development </a:t>
            </a:r>
            <a:r>
              <a:rPr lang="en-US" altLang="ja-JP" sz="1200" b="1" dirty="0">
                <a:solidFill>
                  <a:srgbClr val="4D7373"/>
                </a:solidFill>
                <a:ea typeface="ＭＳ Ｐゴシック" charset="-128"/>
              </a:rPr>
              <a:t>Q</a:t>
            </a:r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ueue…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973484" y="1905000"/>
            <a:ext cx="845916" cy="482600"/>
          </a:xfrm>
          <a:prstGeom prst="roundRect">
            <a:avLst>
              <a:gd name="adj" fmla="val 284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Send to Vendor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67000" y="32766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Emails and Phone calls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886200" y="5562600"/>
            <a:ext cx="14478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4 months later…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14400" y="35814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Review and Correct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343400" y="4648200"/>
            <a:ext cx="14478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…Re-implement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90600" y="5410200"/>
            <a:ext cx="1143000" cy="482600"/>
          </a:xfrm>
          <a:prstGeom prst="roundRect">
            <a:avLst>
              <a:gd name="adj" fmla="val 23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Certification Test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638800" y="2413000"/>
            <a:ext cx="228600" cy="228600"/>
            <a:chOff x="6705600" y="2590800"/>
            <a:chExt cx="457200" cy="457200"/>
          </a:xfrm>
        </p:grpSpPr>
        <p:sp>
          <p:nvSpPr>
            <p:cNvPr id="102" name="Oval 101"/>
            <p:cNvSpPr/>
            <p:nvPr/>
          </p:nvSpPr>
          <p:spPr>
            <a:xfrm>
              <a:off x="6705600" y="2590800"/>
              <a:ext cx="457200" cy="457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923314" y="2649894"/>
              <a:ext cx="91438" cy="261258"/>
            </a:xfrm>
            <a:custGeom>
              <a:avLst/>
              <a:gdLst>
                <a:gd name="connsiteX0" fmla="*/ 0 w 130629"/>
                <a:gd name="connsiteY0" fmla="*/ 0 h 261257"/>
                <a:gd name="connsiteX1" fmla="*/ 0 w 130629"/>
                <a:gd name="connsiteY1" fmla="*/ 186612 h 261257"/>
                <a:gd name="connsiteX2" fmla="*/ 130629 w 130629"/>
                <a:gd name="connsiteY2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9" h="261257">
                  <a:moveTo>
                    <a:pt x="0" y="0"/>
                  </a:moveTo>
                  <a:lnTo>
                    <a:pt x="0" y="186612"/>
                  </a:lnTo>
                  <a:lnTo>
                    <a:pt x="130629" y="261257"/>
                  </a:lnTo>
                </a:path>
              </a:pathLst>
            </a:cu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08" name="Picture 2128" descr="C:\Users\John\Desktop\fix-spe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2009775"/>
            <a:ext cx="1004887" cy="762000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Folded Corner 116"/>
          <p:cNvSpPr/>
          <p:nvPr/>
        </p:nvSpPr>
        <p:spPr>
          <a:xfrm rot="21439635">
            <a:off x="6558090" y="1467910"/>
            <a:ext cx="1572662" cy="1480152"/>
          </a:xfrm>
          <a:prstGeom prst="foldedCorner">
            <a:avLst>
              <a:gd name="adj" fmla="val 161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6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ctr"/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Repeat</a:t>
            </a:r>
          </a:p>
          <a:p>
            <a:pPr algn="ctr"/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every Vendor and Client…</a:t>
            </a:r>
          </a:p>
        </p:txBody>
      </p:sp>
      <p:grpSp>
        <p:nvGrpSpPr>
          <p:cNvPr id="115" name="Group 114"/>
          <p:cNvGrpSpPr/>
          <p:nvPr/>
        </p:nvGrpSpPr>
        <p:grpSpPr>
          <a:xfrm rot="10800000">
            <a:off x="7760714" y="1219200"/>
            <a:ext cx="468886" cy="618748"/>
            <a:chOff x="8071979" y="1796639"/>
            <a:chExt cx="545531" cy="846623"/>
          </a:xfrm>
          <a:solidFill>
            <a:srgbClr val="C00000"/>
          </a:solidFill>
        </p:grpSpPr>
        <p:sp>
          <p:nvSpPr>
            <p:cNvPr id="111" name="Curved Up Arrow 110"/>
            <p:cNvSpPr/>
            <p:nvPr/>
          </p:nvSpPr>
          <p:spPr>
            <a:xfrm rot="2928844">
              <a:off x="7940503" y="2216947"/>
              <a:ext cx="557791" cy="294840"/>
            </a:xfrm>
            <a:prstGeom prst="curvedUpArrow">
              <a:avLst>
                <a:gd name="adj1" fmla="val 28041"/>
                <a:gd name="adj2" fmla="val 98108"/>
                <a:gd name="adj3" fmla="val 52778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3" name="Curved Right Arrow 112"/>
            <p:cNvSpPr/>
            <p:nvPr/>
          </p:nvSpPr>
          <p:spPr>
            <a:xfrm rot="8328844">
              <a:off x="8285816" y="1796639"/>
              <a:ext cx="331694" cy="526802"/>
            </a:xfrm>
            <a:prstGeom prst="curvedRightArrow">
              <a:avLst>
                <a:gd name="adj1" fmla="val 22676"/>
                <a:gd name="adj2" fmla="val 50000"/>
                <a:gd name="adj3" fmla="val 62179"/>
              </a:avLst>
            </a:prstGeom>
            <a:grpFill/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C:\Users\John\Desktop\trader-asleep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0180" y="4559841"/>
            <a:ext cx="694082" cy="1245076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Desktop\sellsid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4596" y="4235884"/>
            <a:ext cx="592871" cy="1076431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 rot="20963035">
            <a:off x="766155" y="4129950"/>
            <a:ext cx="247650" cy="895350"/>
            <a:chOff x="609600" y="4895850"/>
            <a:chExt cx="247650" cy="895350"/>
          </a:xfrm>
        </p:grpSpPr>
        <p:sp>
          <p:nvSpPr>
            <p:cNvPr id="78" name="Rectangle 77"/>
            <p:cNvSpPr/>
            <p:nvPr/>
          </p:nvSpPr>
          <p:spPr>
            <a:xfrm>
              <a:off x="609600" y="51816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31825" y="5201444"/>
              <a:ext cx="159544" cy="161925"/>
            </a:xfrm>
            <a:custGeom>
              <a:avLst/>
              <a:gdLst>
                <a:gd name="connsiteX0" fmla="*/ 9525 w 159544"/>
                <a:gd name="connsiteY0" fmla="*/ 2381 h 161925"/>
                <a:gd name="connsiteX1" fmla="*/ 61912 w 159544"/>
                <a:gd name="connsiteY1" fmla="*/ 2381 h 161925"/>
                <a:gd name="connsiteX2" fmla="*/ 83344 w 159544"/>
                <a:gd name="connsiteY2" fmla="*/ 45244 h 161925"/>
                <a:gd name="connsiteX3" fmla="*/ 111919 w 159544"/>
                <a:gd name="connsiteY3" fmla="*/ 0 h 161925"/>
                <a:gd name="connsiteX4" fmla="*/ 159544 w 159544"/>
                <a:gd name="connsiteY4" fmla="*/ 0 h 161925"/>
                <a:gd name="connsiteX5" fmla="*/ 104775 w 159544"/>
                <a:gd name="connsiteY5" fmla="*/ 73819 h 161925"/>
                <a:gd name="connsiteX6" fmla="*/ 159544 w 159544"/>
                <a:gd name="connsiteY6" fmla="*/ 157162 h 161925"/>
                <a:gd name="connsiteX7" fmla="*/ 107156 w 159544"/>
                <a:gd name="connsiteY7" fmla="*/ 159544 h 161925"/>
                <a:gd name="connsiteX8" fmla="*/ 83344 w 159544"/>
                <a:gd name="connsiteY8" fmla="*/ 111919 h 161925"/>
                <a:gd name="connsiteX9" fmla="*/ 52387 w 159544"/>
                <a:gd name="connsiteY9" fmla="*/ 161925 h 161925"/>
                <a:gd name="connsiteX10" fmla="*/ 0 w 159544"/>
                <a:gd name="connsiteY10" fmla="*/ 161925 h 161925"/>
                <a:gd name="connsiteX11" fmla="*/ 57150 w 159544"/>
                <a:gd name="connsiteY11" fmla="*/ 78581 h 161925"/>
                <a:gd name="connsiteX12" fmla="*/ 9525 w 159544"/>
                <a:gd name="connsiteY12" fmla="*/ 238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44" h="161925">
                  <a:moveTo>
                    <a:pt x="9525" y="2381"/>
                  </a:moveTo>
                  <a:lnTo>
                    <a:pt x="61912" y="2381"/>
                  </a:lnTo>
                  <a:lnTo>
                    <a:pt x="83344" y="45244"/>
                  </a:lnTo>
                  <a:lnTo>
                    <a:pt x="111919" y="0"/>
                  </a:lnTo>
                  <a:lnTo>
                    <a:pt x="159544" y="0"/>
                  </a:lnTo>
                  <a:lnTo>
                    <a:pt x="104775" y="73819"/>
                  </a:lnTo>
                  <a:lnTo>
                    <a:pt x="159544" y="157162"/>
                  </a:lnTo>
                  <a:lnTo>
                    <a:pt x="107156" y="159544"/>
                  </a:lnTo>
                  <a:lnTo>
                    <a:pt x="83344" y="111919"/>
                  </a:lnTo>
                  <a:lnTo>
                    <a:pt x="52387" y="161925"/>
                  </a:lnTo>
                  <a:lnTo>
                    <a:pt x="0" y="161925"/>
                  </a:lnTo>
                  <a:lnTo>
                    <a:pt x="57150" y="78581"/>
                  </a:lnTo>
                  <a:lnTo>
                    <a:pt x="9525" y="2381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9600" y="49530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8650" y="489585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28650" y="533400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600" y="5638800"/>
              <a:ext cx="152400" cy="1524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28650" y="5562600"/>
              <a:ext cx="228600" cy="228600"/>
            </a:xfrm>
            <a:custGeom>
              <a:avLst/>
              <a:gdLst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13458 w 2430684"/>
                <a:gd name="connsiteY11" fmla="*/ 2326512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430684"/>
                <a:gd name="connsiteY0" fmla="*/ 1562582 h 2905246"/>
                <a:gd name="connsiteX1" fmla="*/ 648182 w 2430684"/>
                <a:gd name="connsiteY1" fmla="*/ 1307939 h 2905246"/>
                <a:gd name="connsiteX2" fmla="*/ 972274 w 2430684"/>
                <a:gd name="connsiteY2" fmla="*/ 2025570 h 2905246"/>
                <a:gd name="connsiteX3" fmla="*/ 1365813 w 2430684"/>
                <a:gd name="connsiteY3" fmla="*/ 1307939 h 2905246"/>
                <a:gd name="connsiteX4" fmla="*/ 1770927 w 2430684"/>
                <a:gd name="connsiteY4" fmla="*/ 706056 h 2905246"/>
                <a:gd name="connsiteX5" fmla="*/ 2129742 w 2430684"/>
                <a:gd name="connsiteY5" fmla="*/ 266218 h 2905246"/>
                <a:gd name="connsiteX6" fmla="*/ 2430684 w 2430684"/>
                <a:gd name="connsiteY6" fmla="*/ 0 h 2905246"/>
                <a:gd name="connsiteX7" fmla="*/ 1967696 w 2430684"/>
                <a:gd name="connsiteY7" fmla="*/ 787079 h 2905246"/>
                <a:gd name="connsiteX8" fmla="*/ 1551008 w 2430684"/>
                <a:gd name="connsiteY8" fmla="*/ 1828800 h 2905246"/>
                <a:gd name="connsiteX9" fmla="*/ 1377387 w 2430684"/>
                <a:gd name="connsiteY9" fmla="*/ 2801074 h 2905246"/>
                <a:gd name="connsiteX10" fmla="*/ 879676 w 2430684"/>
                <a:gd name="connsiteY10" fmla="*/ 2905246 h 2905246"/>
                <a:gd name="connsiteX11" fmla="*/ 683871 w 2430684"/>
                <a:gd name="connsiteY11" fmla="*/ 2436471 h 2905246"/>
                <a:gd name="connsiteX12" fmla="*/ 370390 w 2430684"/>
                <a:gd name="connsiteY12" fmla="*/ 1944547 h 2905246"/>
                <a:gd name="connsiteX13" fmla="*/ 0 w 2430684"/>
                <a:gd name="connsiteY13" fmla="*/ 1562582 h 2905246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1008 w 2588871"/>
                <a:gd name="connsiteY8" fmla="*/ 2059329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77387 w 2588871"/>
                <a:gd name="connsiteY9" fmla="*/ 3031603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972274 w 2588871"/>
                <a:gd name="connsiteY2" fmla="*/ 2256099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35775"/>
                <a:gd name="connsiteX1" fmla="*/ 648182 w 2588871"/>
                <a:gd name="connsiteY1" fmla="*/ 1538468 h 3135775"/>
                <a:gd name="connsiteX2" fmla="*/ 1036131 w 2588871"/>
                <a:gd name="connsiteY2" fmla="*/ 2209800 h 3135775"/>
                <a:gd name="connsiteX3" fmla="*/ 1365813 w 2588871"/>
                <a:gd name="connsiteY3" fmla="*/ 1538468 h 3135775"/>
                <a:gd name="connsiteX4" fmla="*/ 1770927 w 2588871"/>
                <a:gd name="connsiteY4" fmla="*/ 936585 h 3135775"/>
                <a:gd name="connsiteX5" fmla="*/ 2129742 w 2588871"/>
                <a:gd name="connsiteY5" fmla="*/ 496747 h 3135775"/>
                <a:gd name="connsiteX6" fmla="*/ 2588871 w 2588871"/>
                <a:gd name="connsiteY6" fmla="*/ 0 h 3135775"/>
                <a:gd name="connsiteX7" fmla="*/ 1967696 w 2588871"/>
                <a:gd name="connsiteY7" fmla="*/ 1017608 h 3135775"/>
                <a:gd name="connsiteX8" fmla="*/ 1554197 w 2588871"/>
                <a:gd name="connsiteY8" fmla="*/ 2133600 h 3135775"/>
                <a:gd name="connsiteX9" fmla="*/ 1323946 w 2588871"/>
                <a:gd name="connsiteY9" fmla="*/ 3048000 h 3135775"/>
                <a:gd name="connsiteX10" fmla="*/ 879676 w 2588871"/>
                <a:gd name="connsiteY10" fmla="*/ 3135775 h 3135775"/>
                <a:gd name="connsiteX11" fmla="*/ 683871 w 2588871"/>
                <a:gd name="connsiteY11" fmla="*/ 2667000 h 3135775"/>
                <a:gd name="connsiteX12" fmla="*/ 370390 w 2588871"/>
                <a:gd name="connsiteY12" fmla="*/ 2175076 h 3135775"/>
                <a:gd name="connsiteX13" fmla="*/ 0 w 2588871"/>
                <a:gd name="connsiteY13" fmla="*/ 1793111 h 3135775"/>
                <a:gd name="connsiteX0" fmla="*/ 0 w 2588871"/>
                <a:gd name="connsiteY0" fmla="*/ 1793111 h 3124200"/>
                <a:gd name="connsiteX1" fmla="*/ 648182 w 2588871"/>
                <a:gd name="connsiteY1" fmla="*/ 1538468 h 3124200"/>
                <a:gd name="connsiteX2" fmla="*/ 1036131 w 2588871"/>
                <a:gd name="connsiteY2" fmla="*/ 2209800 h 3124200"/>
                <a:gd name="connsiteX3" fmla="*/ 1365813 w 2588871"/>
                <a:gd name="connsiteY3" fmla="*/ 1538468 h 3124200"/>
                <a:gd name="connsiteX4" fmla="*/ 1770927 w 2588871"/>
                <a:gd name="connsiteY4" fmla="*/ 936585 h 3124200"/>
                <a:gd name="connsiteX5" fmla="*/ 2129742 w 2588871"/>
                <a:gd name="connsiteY5" fmla="*/ 496747 h 3124200"/>
                <a:gd name="connsiteX6" fmla="*/ 2588871 w 2588871"/>
                <a:gd name="connsiteY6" fmla="*/ 0 h 3124200"/>
                <a:gd name="connsiteX7" fmla="*/ 1967696 w 2588871"/>
                <a:gd name="connsiteY7" fmla="*/ 1017608 h 3124200"/>
                <a:gd name="connsiteX8" fmla="*/ 1554197 w 2588871"/>
                <a:gd name="connsiteY8" fmla="*/ 2133600 h 3124200"/>
                <a:gd name="connsiteX9" fmla="*/ 1323946 w 2588871"/>
                <a:gd name="connsiteY9" fmla="*/ 3048000 h 3124200"/>
                <a:gd name="connsiteX10" fmla="*/ 863443 w 2588871"/>
                <a:gd name="connsiteY10" fmla="*/ 3124200 h 3124200"/>
                <a:gd name="connsiteX11" fmla="*/ 683871 w 2588871"/>
                <a:gd name="connsiteY11" fmla="*/ 2667000 h 3124200"/>
                <a:gd name="connsiteX12" fmla="*/ 370390 w 2588871"/>
                <a:gd name="connsiteY12" fmla="*/ 2175076 h 3124200"/>
                <a:gd name="connsiteX13" fmla="*/ 0 w 2588871"/>
                <a:gd name="connsiteY13" fmla="*/ 1793111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8871" h="3124200">
                  <a:moveTo>
                    <a:pt x="0" y="1793111"/>
                  </a:moveTo>
                  <a:lnTo>
                    <a:pt x="648182" y="1538468"/>
                  </a:lnTo>
                  <a:lnTo>
                    <a:pt x="1036131" y="2209800"/>
                  </a:lnTo>
                  <a:lnTo>
                    <a:pt x="1365813" y="1538468"/>
                  </a:lnTo>
                  <a:lnTo>
                    <a:pt x="1770927" y="936585"/>
                  </a:lnTo>
                  <a:lnTo>
                    <a:pt x="2129742" y="496747"/>
                  </a:lnTo>
                  <a:lnTo>
                    <a:pt x="2588871" y="0"/>
                  </a:lnTo>
                  <a:lnTo>
                    <a:pt x="1967696" y="1017608"/>
                  </a:lnTo>
                  <a:lnTo>
                    <a:pt x="1554197" y="2133600"/>
                  </a:lnTo>
                  <a:lnTo>
                    <a:pt x="1323946" y="3048000"/>
                  </a:lnTo>
                  <a:lnTo>
                    <a:pt x="863443" y="3124200"/>
                  </a:lnTo>
                  <a:lnTo>
                    <a:pt x="683871" y="2667000"/>
                  </a:lnTo>
                  <a:lnTo>
                    <a:pt x="370390" y="2175076"/>
                  </a:lnTo>
                  <a:lnTo>
                    <a:pt x="0" y="179311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31" name="Picture 7" descr="C:\Users\John\Desktop\vendor2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0120" y="3048000"/>
            <a:ext cx="1386280" cy="1300882"/>
          </a:xfrm>
          <a:prstGeom prst="rect">
            <a:avLst/>
          </a:prstGeom>
          <a:noFill/>
          <a:effectLst>
            <a:outerShdw blurRad="76200" dist="266700" dir="16260000" sy="23000" kx="-1200000" algn="bl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4267200" y="4191000"/>
            <a:ext cx="1219200" cy="304800"/>
          </a:xfrm>
          <a:prstGeom prst="roundRect">
            <a:avLst>
              <a:gd name="adj" fmla="val 212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sz="1200" b="1" dirty="0" smtClean="0">
                <a:solidFill>
                  <a:srgbClr val="4D7373"/>
                </a:solidFill>
                <a:ea typeface="ＭＳ Ｐゴシック" charset="-128"/>
              </a:rPr>
              <a:t>Implement…</a:t>
            </a:r>
            <a:endParaRPr lang="en-US" altLang="ja-JP" sz="1200" dirty="0">
              <a:solidFill>
                <a:srgbClr val="4D7373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:\Users\John\Desktop\sellsid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07425"/>
            <a:ext cx="854264" cy="1551022"/>
          </a:xfrm>
          <a:prstGeom prst="rect">
            <a:avLst/>
          </a:prstGeom>
          <a:noFill/>
          <a:effectLst>
            <a:outerShdw blurRad="266700" dist="165100" dir="150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209190">
            <a:off x="6362104" y="4276242"/>
            <a:ext cx="1254989" cy="732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37786"/>
              </p:ext>
            </p:extLst>
          </p:nvPr>
        </p:nvGraphicFramePr>
        <p:xfrm>
          <a:off x="457200" y="1295400"/>
          <a:ext cx="8153400" cy="4876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667000"/>
              </a:tblGrid>
              <a:tr h="487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Sell-side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Vendor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Buy-side</a:t>
                      </a:r>
                      <a:endParaRPr kumimoji="0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27726" idx="3"/>
          </p:cNvCxnSpPr>
          <p:nvPr/>
        </p:nvCxnSpPr>
        <p:spPr>
          <a:xfrm>
            <a:off x="3027363" y="2520157"/>
            <a:ext cx="1011237" cy="45164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48100" y="2057400"/>
            <a:ext cx="15240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altLang="ja-JP" b="1" dirty="0" smtClean="0">
                <a:solidFill>
                  <a:srgbClr val="4D7373"/>
                </a:solidFill>
                <a:ea typeface="ＭＳ Ｐゴシック" charset="-128"/>
              </a:rPr>
              <a:t>Upload</a:t>
            </a:r>
          </a:p>
          <a:p>
            <a:pPr algn="r"/>
            <a:r>
              <a:rPr lang="en-US" altLang="ja-JP" sz="1100" b="1" dirty="0" smtClean="0">
                <a:solidFill>
                  <a:srgbClr val="4D7373"/>
                </a:solidFill>
                <a:ea typeface="ＭＳ Ｐゴシック" charset="-128"/>
              </a:rPr>
              <a:t>Email or Web</a:t>
            </a:r>
            <a:endParaRPr lang="en-US" altLang="ja-JP" sz="1100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0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charset="-128"/>
              </a:rPr>
              <a:t>FIX Certification – The </a:t>
            </a:r>
            <a:r>
              <a:rPr lang="en-US" altLang="ja-JP" u="sng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Way</a:t>
            </a:r>
          </a:p>
        </p:txBody>
      </p:sp>
      <p:sp>
        <p:nvSpPr>
          <p:cNvPr id="27726" name="Rounded Rectangle 27725"/>
          <p:cNvSpPr/>
          <p:nvPr/>
        </p:nvSpPr>
        <p:spPr>
          <a:xfrm>
            <a:off x="512763" y="1828800"/>
            <a:ext cx="2514600" cy="1382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7723" name="Picture 2128" descr="C:\Users\John\Desktop\fix-spe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263" y="2009775"/>
            <a:ext cx="1004887" cy="762000"/>
          </a:xfrm>
          <a:prstGeom prst="rect">
            <a:avLst/>
          </a:prstGeom>
          <a:noFill/>
          <a:effectLst>
            <a:outerShdw blurRad="127000" dist="203200" dir="4140000" sx="81000" sy="81000" algn="t" rotWithShape="0">
              <a:prstClr val="black">
                <a:alpha val="3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1463" y="1882775"/>
            <a:ext cx="439737" cy="76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ja-JP" sz="5400">
                <a:solidFill>
                  <a:srgbClr val="666600"/>
                </a:solidFill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771775"/>
            <a:ext cx="23891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FIX Spec         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FIXatdl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725" name="Picture 2130" descr="C:\Users\John\Desktop\fixatdl-fil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028019">
            <a:off x="2112963" y="1965325"/>
            <a:ext cx="654050" cy="72866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3810000" y="20574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762000" y="3970020"/>
            <a:ext cx="720436" cy="609600"/>
          </a:xfrm>
          <a:prstGeom prst="wedgeEllipseCallout">
            <a:avLst>
              <a:gd name="adj1" fmla="val 56090"/>
              <a:gd name="adj2" fmla="val 594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7806998" y="3795177"/>
            <a:ext cx="810491" cy="685800"/>
          </a:xfrm>
          <a:prstGeom prst="wedgeEllipseCallout">
            <a:avLst>
              <a:gd name="adj1" fmla="val -35017"/>
              <a:gd name="adj2" fmla="val 6145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 49"/>
          <p:cNvSpPr/>
          <p:nvPr/>
        </p:nvSpPr>
        <p:spPr>
          <a:xfrm>
            <a:off x="914400" y="3970020"/>
            <a:ext cx="533400" cy="533400"/>
          </a:xfrm>
          <a:custGeom>
            <a:avLst/>
            <a:gdLst>
              <a:gd name="connsiteX0" fmla="*/ 0 w 2430684"/>
              <a:gd name="connsiteY0" fmla="*/ 1562582 h 2905246"/>
              <a:gd name="connsiteX1" fmla="*/ 648182 w 2430684"/>
              <a:gd name="connsiteY1" fmla="*/ 1307939 h 2905246"/>
              <a:gd name="connsiteX2" fmla="*/ 972274 w 2430684"/>
              <a:gd name="connsiteY2" fmla="*/ 2025570 h 2905246"/>
              <a:gd name="connsiteX3" fmla="*/ 1365813 w 2430684"/>
              <a:gd name="connsiteY3" fmla="*/ 1307939 h 2905246"/>
              <a:gd name="connsiteX4" fmla="*/ 1770927 w 2430684"/>
              <a:gd name="connsiteY4" fmla="*/ 706056 h 2905246"/>
              <a:gd name="connsiteX5" fmla="*/ 2129742 w 2430684"/>
              <a:gd name="connsiteY5" fmla="*/ 266218 h 2905246"/>
              <a:gd name="connsiteX6" fmla="*/ 2430684 w 2430684"/>
              <a:gd name="connsiteY6" fmla="*/ 0 h 2905246"/>
              <a:gd name="connsiteX7" fmla="*/ 1967696 w 2430684"/>
              <a:gd name="connsiteY7" fmla="*/ 787079 h 2905246"/>
              <a:gd name="connsiteX8" fmla="*/ 1551008 w 2430684"/>
              <a:gd name="connsiteY8" fmla="*/ 1828800 h 2905246"/>
              <a:gd name="connsiteX9" fmla="*/ 1377387 w 2430684"/>
              <a:gd name="connsiteY9" fmla="*/ 2801074 h 2905246"/>
              <a:gd name="connsiteX10" fmla="*/ 879676 w 2430684"/>
              <a:gd name="connsiteY10" fmla="*/ 2905246 h 2905246"/>
              <a:gd name="connsiteX11" fmla="*/ 613458 w 2430684"/>
              <a:gd name="connsiteY11" fmla="*/ 2326512 h 2905246"/>
              <a:gd name="connsiteX12" fmla="*/ 370390 w 2430684"/>
              <a:gd name="connsiteY12" fmla="*/ 1944547 h 2905246"/>
              <a:gd name="connsiteX13" fmla="*/ 0 w 2430684"/>
              <a:gd name="connsiteY13" fmla="*/ 1562582 h 2905246"/>
              <a:gd name="connsiteX0" fmla="*/ 0 w 2430684"/>
              <a:gd name="connsiteY0" fmla="*/ 1562582 h 2905246"/>
              <a:gd name="connsiteX1" fmla="*/ 648182 w 2430684"/>
              <a:gd name="connsiteY1" fmla="*/ 1307939 h 2905246"/>
              <a:gd name="connsiteX2" fmla="*/ 972274 w 2430684"/>
              <a:gd name="connsiteY2" fmla="*/ 2025570 h 2905246"/>
              <a:gd name="connsiteX3" fmla="*/ 1365813 w 2430684"/>
              <a:gd name="connsiteY3" fmla="*/ 1307939 h 2905246"/>
              <a:gd name="connsiteX4" fmla="*/ 1770927 w 2430684"/>
              <a:gd name="connsiteY4" fmla="*/ 706056 h 2905246"/>
              <a:gd name="connsiteX5" fmla="*/ 2129742 w 2430684"/>
              <a:gd name="connsiteY5" fmla="*/ 266218 h 2905246"/>
              <a:gd name="connsiteX6" fmla="*/ 2430684 w 2430684"/>
              <a:gd name="connsiteY6" fmla="*/ 0 h 2905246"/>
              <a:gd name="connsiteX7" fmla="*/ 1967696 w 2430684"/>
              <a:gd name="connsiteY7" fmla="*/ 787079 h 2905246"/>
              <a:gd name="connsiteX8" fmla="*/ 1551008 w 2430684"/>
              <a:gd name="connsiteY8" fmla="*/ 1828800 h 2905246"/>
              <a:gd name="connsiteX9" fmla="*/ 1377387 w 2430684"/>
              <a:gd name="connsiteY9" fmla="*/ 2801074 h 2905246"/>
              <a:gd name="connsiteX10" fmla="*/ 879676 w 2430684"/>
              <a:gd name="connsiteY10" fmla="*/ 2905246 h 2905246"/>
              <a:gd name="connsiteX11" fmla="*/ 683871 w 2430684"/>
              <a:gd name="connsiteY11" fmla="*/ 2436471 h 2905246"/>
              <a:gd name="connsiteX12" fmla="*/ 370390 w 2430684"/>
              <a:gd name="connsiteY12" fmla="*/ 1944547 h 2905246"/>
              <a:gd name="connsiteX13" fmla="*/ 0 w 2430684"/>
              <a:gd name="connsiteY13" fmla="*/ 1562582 h 2905246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1008 w 2588871"/>
              <a:gd name="connsiteY8" fmla="*/ 2059329 h 3135775"/>
              <a:gd name="connsiteX9" fmla="*/ 1377387 w 2588871"/>
              <a:gd name="connsiteY9" fmla="*/ 3031603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77387 w 2588871"/>
              <a:gd name="connsiteY9" fmla="*/ 3031603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972274 w 2588871"/>
              <a:gd name="connsiteY2" fmla="*/ 2256099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23946 w 2588871"/>
              <a:gd name="connsiteY9" fmla="*/ 3048000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35775"/>
              <a:gd name="connsiteX1" fmla="*/ 648182 w 2588871"/>
              <a:gd name="connsiteY1" fmla="*/ 1538468 h 3135775"/>
              <a:gd name="connsiteX2" fmla="*/ 1036131 w 2588871"/>
              <a:gd name="connsiteY2" fmla="*/ 2209800 h 3135775"/>
              <a:gd name="connsiteX3" fmla="*/ 1365813 w 2588871"/>
              <a:gd name="connsiteY3" fmla="*/ 1538468 h 3135775"/>
              <a:gd name="connsiteX4" fmla="*/ 1770927 w 2588871"/>
              <a:gd name="connsiteY4" fmla="*/ 936585 h 3135775"/>
              <a:gd name="connsiteX5" fmla="*/ 2129742 w 2588871"/>
              <a:gd name="connsiteY5" fmla="*/ 496747 h 3135775"/>
              <a:gd name="connsiteX6" fmla="*/ 2588871 w 2588871"/>
              <a:gd name="connsiteY6" fmla="*/ 0 h 3135775"/>
              <a:gd name="connsiteX7" fmla="*/ 1967696 w 2588871"/>
              <a:gd name="connsiteY7" fmla="*/ 1017608 h 3135775"/>
              <a:gd name="connsiteX8" fmla="*/ 1554197 w 2588871"/>
              <a:gd name="connsiteY8" fmla="*/ 2133600 h 3135775"/>
              <a:gd name="connsiteX9" fmla="*/ 1323946 w 2588871"/>
              <a:gd name="connsiteY9" fmla="*/ 3048000 h 3135775"/>
              <a:gd name="connsiteX10" fmla="*/ 879676 w 2588871"/>
              <a:gd name="connsiteY10" fmla="*/ 3135775 h 3135775"/>
              <a:gd name="connsiteX11" fmla="*/ 683871 w 2588871"/>
              <a:gd name="connsiteY11" fmla="*/ 2667000 h 3135775"/>
              <a:gd name="connsiteX12" fmla="*/ 370390 w 2588871"/>
              <a:gd name="connsiteY12" fmla="*/ 2175076 h 3135775"/>
              <a:gd name="connsiteX13" fmla="*/ 0 w 2588871"/>
              <a:gd name="connsiteY13" fmla="*/ 1793111 h 3135775"/>
              <a:gd name="connsiteX0" fmla="*/ 0 w 2588871"/>
              <a:gd name="connsiteY0" fmla="*/ 1793111 h 3124200"/>
              <a:gd name="connsiteX1" fmla="*/ 648182 w 2588871"/>
              <a:gd name="connsiteY1" fmla="*/ 1538468 h 3124200"/>
              <a:gd name="connsiteX2" fmla="*/ 1036131 w 2588871"/>
              <a:gd name="connsiteY2" fmla="*/ 2209800 h 3124200"/>
              <a:gd name="connsiteX3" fmla="*/ 1365813 w 2588871"/>
              <a:gd name="connsiteY3" fmla="*/ 1538468 h 3124200"/>
              <a:gd name="connsiteX4" fmla="*/ 1770927 w 2588871"/>
              <a:gd name="connsiteY4" fmla="*/ 936585 h 3124200"/>
              <a:gd name="connsiteX5" fmla="*/ 2129742 w 2588871"/>
              <a:gd name="connsiteY5" fmla="*/ 496747 h 3124200"/>
              <a:gd name="connsiteX6" fmla="*/ 2588871 w 2588871"/>
              <a:gd name="connsiteY6" fmla="*/ 0 h 3124200"/>
              <a:gd name="connsiteX7" fmla="*/ 1967696 w 2588871"/>
              <a:gd name="connsiteY7" fmla="*/ 1017608 h 3124200"/>
              <a:gd name="connsiteX8" fmla="*/ 1554197 w 2588871"/>
              <a:gd name="connsiteY8" fmla="*/ 2133600 h 3124200"/>
              <a:gd name="connsiteX9" fmla="*/ 1323946 w 2588871"/>
              <a:gd name="connsiteY9" fmla="*/ 3048000 h 3124200"/>
              <a:gd name="connsiteX10" fmla="*/ 863443 w 2588871"/>
              <a:gd name="connsiteY10" fmla="*/ 3124200 h 3124200"/>
              <a:gd name="connsiteX11" fmla="*/ 683871 w 2588871"/>
              <a:gd name="connsiteY11" fmla="*/ 2667000 h 3124200"/>
              <a:gd name="connsiteX12" fmla="*/ 370390 w 2588871"/>
              <a:gd name="connsiteY12" fmla="*/ 2175076 h 3124200"/>
              <a:gd name="connsiteX13" fmla="*/ 0 w 2588871"/>
              <a:gd name="connsiteY13" fmla="*/ 1793111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8871" h="3124200">
                <a:moveTo>
                  <a:pt x="0" y="1793111"/>
                </a:moveTo>
                <a:lnTo>
                  <a:pt x="648182" y="1538468"/>
                </a:lnTo>
                <a:lnTo>
                  <a:pt x="1036131" y="2209800"/>
                </a:lnTo>
                <a:lnTo>
                  <a:pt x="1365813" y="1538468"/>
                </a:lnTo>
                <a:lnTo>
                  <a:pt x="1770927" y="936585"/>
                </a:lnTo>
                <a:lnTo>
                  <a:pt x="2129742" y="496747"/>
                </a:lnTo>
                <a:lnTo>
                  <a:pt x="2588871" y="0"/>
                </a:lnTo>
                <a:lnTo>
                  <a:pt x="1967696" y="1017608"/>
                </a:lnTo>
                <a:lnTo>
                  <a:pt x="1554197" y="2133600"/>
                </a:lnTo>
                <a:lnTo>
                  <a:pt x="1323946" y="3048000"/>
                </a:lnTo>
                <a:lnTo>
                  <a:pt x="863443" y="3124200"/>
                </a:lnTo>
                <a:lnTo>
                  <a:pt x="683871" y="2667000"/>
                </a:lnTo>
                <a:lnTo>
                  <a:pt x="370390" y="2175076"/>
                </a:lnTo>
                <a:lnTo>
                  <a:pt x="0" y="179311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2362200" y="3657600"/>
            <a:ext cx="1752600" cy="9906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52700" y="3886200"/>
            <a:ext cx="130175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altLang="ja-JP" b="1" dirty="0">
                <a:solidFill>
                  <a:srgbClr val="4D7373"/>
                </a:solidFill>
                <a:ea typeface="ＭＳ Ｐゴシック" charset="-128"/>
              </a:rPr>
              <a:t>Verify</a:t>
            </a:r>
            <a:endParaRPr lang="en-US" altLang="ja-JP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14600" y="38862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514600" y="4965384"/>
            <a:ext cx="3733800" cy="158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848100" y="4724400"/>
            <a:ext cx="1447800" cy="43497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/>
            <a:r>
              <a:rPr lang="en-US" altLang="ja-JP" b="1" dirty="0">
                <a:solidFill>
                  <a:srgbClr val="4D7373"/>
                </a:solidFill>
                <a:ea typeface="ＭＳ Ｐゴシック" charset="-128"/>
              </a:rPr>
              <a:t>Deploy</a:t>
            </a:r>
            <a:endParaRPr lang="en-US" altLang="ja-JP" dirty="0">
              <a:solidFill>
                <a:srgbClr val="4D7373"/>
              </a:solidFill>
              <a:ea typeface="ＭＳ Ｐゴシック" charset="-12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10000" y="4724400"/>
            <a:ext cx="457200" cy="434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ja-JP" sz="2800" b="1" dirty="0">
                <a:solidFill>
                  <a:srgbClr val="FFFFFF"/>
                </a:solidFill>
                <a:ea typeface="ＭＳ Ｐゴシック" charset="-128"/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558090" y="1219200"/>
            <a:ext cx="1671510" cy="1728862"/>
            <a:chOff x="6657122" y="2004938"/>
            <a:chExt cx="1376821" cy="1424062"/>
          </a:xfrm>
        </p:grpSpPr>
        <p:sp>
          <p:nvSpPr>
            <p:cNvPr id="64" name="Folded Corner 63"/>
            <p:cNvSpPr/>
            <p:nvPr/>
          </p:nvSpPr>
          <p:spPr>
            <a:xfrm rot="21439635">
              <a:off x="6657122" y="2209800"/>
              <a:ext cx="1295400" cy="1219200"/>
            </a:xfrm>
            <a:prstGeom prst="foldedCorner">
              <a:avLst>
                <a:gd name="adj" fmla="val 161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endParaRPr>
            </a:p>
            <a:p>
              <a:pPr algn="ctr"/>
              <a:r>
                <a:rPr kumimoji="1" lang="en-US" altLang="ja-JP" sz="16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Write </a:t>
              </a:r>
              <a:r>
                <a:rPr kumimoji="1" lang="en-US" altLang="ja-JP" sz="1600" dirty="0" err="1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FIXatdl</a:t>
              </a:r>
              <a:r>
                <a:rPr kumimoji="1" lang="en-US" altLang="ja-JP" sz="16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file once, deploy anywhere supported</a:t>
              </a:r>
            </a:p>
          </p:txBody>
        </p:sp>
        <p:grpSp>
          <p:nvGrpSpPr>
            <p:cNvPr id="65" name="Group 114"/>
            <p:cNvGrpSpPr/>
            <p:nvPr/>
          </p:nvGrpSpPr>
          <p:grpSpPr>
            <a:xfrm rot="10800000">
              <a:off x="7647706" y="2004938"/>
              <a:ext cx="386222" cy="509662"/>
              <a:chOff x="8071979" y="1796639"/>
              <a:chExt cx="545531" cy="846623"/>
            </a:xfrm>
            <a:solidFill>
              <a:srgbClr val="00B050"/>
            </a:solidFill>
          </p:grpSpPr>
          <p:sp>
            <p:nvSpPr>
              <p:cNvPr id="66" name="Curved Up Arrow 65"/>
              <p:cNvSpPr/>
              <p:nvPr/>
            </p:nvSpPr>
            <p:spPr>
              <a:xfrm rot="2928844">
                <a:off x="7940503" y="2216947"/>
                <a:ext cx="557791" cy="294840"/>
              </a:xfrm>
              <a:prstGeom prst="curvedUpArrow">
                <a:avLst>
                  <a:gd name="adj1" fmla="val 28041"/>
                  <a:gd name="adj2" fmla="val 98108"/>
                  <a:gd name="adj3" fmla="val 52778"/>
                </a:avLst>
              </a:prstGeom>
              <a:grpFill/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urved Right Arrow 66"/>
              <p:cNvSpPr/>
              <p:nvPr/>
            </p:nvSpPr>
            <p:spPr>
              <a:xfrm rot="8328844">
                <a:off x="8285816" y="1796639"/>
                <a:ext cx="331694" cy="526802"/>
              </a:xfrm>
              <a:prstGeom prst="curvedRightArrow">
                <a:avLst>
                  <a:gd name="adj1" fmla="val 22676"/>
                  <a:gd name="adj2" fmla="val 50000"/>
                  <a:gd name="adj3" fmla="val 62179"/>
                </a:avLst>
              </a:prstGeom>
              <a:grpFill/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0724" name="Picture 4" descr="C:\Users\John\Desktop\web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590800"/>
            <a:ext cx="1136650" cy="1395413"/>
          </a:xfrm>
          <a:prstGeom prst="rect">
            <a:avLst/>
          </a:prstGeom>
          <a:noFill/>
          <a:effectLst>
            <a:outerShdw blurRad="215900" dist="228600" dir="1656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hn\Desktop\trader-2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928" y="4415756"/>
            <a:ext cx="900355" cy="1615099"/>
          </a:xfrm>
          <a:prstGeom prst="rect">
            <a:avLst/>
          </a:prstGeom>
          <a:noFill/>
          <a:effectLst>
            <a:outerShdw blurRad="215900" dist="139700" dir="15780000" sy="23000" kx="-1200000" algn="b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Desktop\smiley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378" y="3898900"/>
            <a:ext cx="471822" cy="4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charset="-128"/>
              </a:rPr>
              <a:t>FIX Protocol + </a:t>
            </a:r>
            <a:r>
              <a:rPr lang="en-US" altLang="ja-JP" dirty="0" err="1">
                <a:ea typeface="ＭＳ Ｐゴシック" charset="-128"/>
              </a:rPr>
              <a:t>FIXatdl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35525"/>
          </a:xfrm>
        </p:spPr>
        <p:txBody>
          <a:bodyPr/>
          <a:lstStyle/>
          <a:p>
            <a:pPr marL="571500" indent="0">
              <a:spcBef>
                <a:spcPts val="2400"/>
              </a:spcBef>
              <a:buNone/>
            </a:pPr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smtClean="0">
                <a:ea typeface="ＭＳ Ｐゴシック" charset="-128"/>
              </a:rPr>
              <a:t>is </a:t>
            </a:r>
            <a:r>
              <a:rPr lang="en-US" altLang="ja-JP" b="1" dirty="0" smtClean="0">
                <a:ea typeface="ＭＳ Ｐゴシック" charset="-128"/>
              </a:rPr>
              <a:t>100% compatible </a:t>
            </a:r>
            <a:r>
              <a:rPr lang="en-US" altLang="ja-JP" dirty="0" smtClean="0">
                <a:ea typeface="ＭＳ Ｐゴシック" charset="-128"/>
              </a:rPr>
              <a:t>with the </a:t>
            </a:r>
            <a:r>
              <a:rPr lang="en-US" altLang="ja-JP" dirty="0">
                <a:ea typeface="ＭＳ Ｐゴシック" charset="-128"/>
              </a:rPr>
              <a:t>FIX Protocol messaging </a:t>
            </a:r>
            <a:r>
              <a:rPr lang="en-US" altLang="ja-JP" dirty="0" smtClean="0">
                <a:ea typeface="ＭＳ Ｐゴシック" charset="-128"/>
              </a:rPr>
              <a:t>standard versions 4.0+ and 5.0+</a:t>
            </a: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b="1" dirty="0">
                <a:ea typeface="ＭＳ Ｐゴシック" charset="-128"/>
              </a:rPr>
              <a:t>No changes required </a:t>
            </a:r>
            <a:r>
              <a:rPr lang="en-US" altLang="ja-JP" dirty="0">
                <a:ea typeface="ＭＳ Ｐゴシック" charset="-128"/>
              </a:rPr>
              <a:t>to existing FIX </a:t>
            </a:r>
            <a:r>
              <a:rPr lang="en-US" altLang="ja-JP" dirty="0" smtClean="0">
                <a:ea typeface="ＭＳ Ｐゴシック" charset="-128"/>
              </a:rPr>
              <a:t>engine </a:t>
            </a:r>
            <a:r>
              <a:rPr lang="en-US" altLang="ja-JP" dirty="0">
                <a:ea typeface="ＭＳ Ｐゴシック" charset="-128"/>
              </a:rPr>
              <a:t>&amp; </a:t>
            </a:r>
            <a:r>
              <a:rPr lang="en-US" altLang="ja-JP" dirty="0" smtClean="0">
                <a:ea typeface="ＭＳ Ｐゴシック" charset="-128"/>
              </a:rPr>
              <a:t>network</a:t>
            </a:r>
            <a:endParaRPr lang="en-US" altLang="ja-JP" dirty="0">
              <a:ea typeface="ＭＳ Ｐゴシック" charset="-128"/>
            </a:endParaRPr>
          </a:p>
          <a:p>
            <a:pPr marL="571500" indent="0">
              <a:spcBef>
                <a:spcPts val="2400"/>
              </a:spcBef>
              <a:buFont typeface="Wingdings" pitchFamily="2" charset="2"/>
              <a:buNone/>
            </a:pPr>
            <a:r>
              <a:rPr lang="en-US" altLang="ja-JP" dirty="0" smtClean="0">
                <a:ea typeface="ＭＳ Ｐゴシック" charset="-128"/>
              </a:rPr>
              <a:t>Supports user-defined custom FIX tags</a:t>
            </a: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dirty="0" smtClean="0">
                <a:ea typeface="ＭＳ Ｐゴシック" charset="-128"/>
              </a:rPr>
              <a:t>Supports parameter validation rules, for example:</a:t>
            </a:r>
            <a:endParaRPr lang="en-US" altLang="ja-JP" b="1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989013" lvl="1" indent="-365125"/>
            <a:r>
              <a:rPr lang="en-US" altLang="ja-JP" dirty="0" smtClean="0">
                <a:ea typeface="ＭＳ Ｐゴシック" charset="-128"/>
              </a:rPr>
              <a:t>Example: </a:t>
            </a:r>
            <a:r>
              <a:rPr lang="en-US" altLang="ja-JP" i="1" dirty="0" smtClean="0">
                <a:ea typeface="ＭＳ Ｐゴシック" charset="-128"/>
              </a:rPr>
              <a:t>“Max Volume Rate must be greater than Min Volume Rate”</a:t>
            </a:r>
          </a:p>
          <a:p>
            <a:pPr marL="571500" indent="0">
              <a:spcBef>
                <a:spcPts val="2400"/>
              </a:spcBef>
              <a:buNone/>
            </a:pPr>
            <a:r>
              <a:rPr lang="en-US" altLang="ja-JP" dirty="0" smtClean="0">
                <a:ea typeface="ＭＳ Ｐゴシック" charset="-128"/>
              </a:rPr>
              <a:t>One file may contain all broker </a:t>
            </a:r>
            <a:r>
              <a:rPr lang="en-US" altLang="ja-JP" dirty="0" err="1" smtClean="0">
                <a:ea typeface="ＭＳ Ｐゴシック" charset="-128"/>
              </a:rPr>
              <a:t>algos</a:t>
            </a:r>
            <a:r>
              <a:rPr lang="en-US" altLang="ja-JP" dirty="0" smtClean="0">
                <a:ea typeface="ＭＳ Ｐゴシック" charset="-128"/>
              </a:rPr>
              <a:t> globally</a:t>
            </a:r>
            <a:endParaRPr lang="en-US" altLang="ja-JP" b="1" dirty="0">
              <a:solidFill>
                <a:schemeClr val="tx2"/>
              </a:solidFill>
              <a:ea typeface="ＭＳ Ｐゴシック" charset="-128"/>
            </a:endParaRPr>
          </a:p>
          <a:p>
            <a:pPr marL="989013" lvl="1" indent="-365125" defTabSz="892175"/>
            <a:r>
              <a:rPr lang="en-US" altLang="ja-JP" dirty="0" smtClean="0">
                <a:ea typeface="ＭＳ Ｐゴシック" charset="-128"/>
              </a:rPr>
              <a:t>Show/hide </a:t>
            </a:r>
            <a:r>
              <a:rPr lang="en-US" altLang="ja-JP" dirty="0" err="1" smtClean="0">
                <a:ea typeface="ＭＳ Ｐゴシック" charset="-128"/>
              </a:rPr>
              <a:t>algos</a:t>
            </a:r>
            <a:r>
              <a:rPr lang="en-US" altLang="ja-JP" dirty="0" smtClean="0">
                <a:ea typeface="ＭＳ Ｐゴシック" charset="-128"/>
              </a:rPr>
              <a:t> based on order country, exchange, or asset class</a:t>
            </a:r>
            <a:endParaRPr lang="en-US" altLang="ja-JP" dirty="0">
              <a:ea typeface="ＭＳ Ｐゴシック" charset="-128"/>
            </a:endParaRPr>
          </a:p>
        </p:txBody>
      </p:sp>
      <p:pic>
        <p:nvPicPr>
          <p:cNvPr id="11268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00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16163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2594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97276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06913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63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0824" y="1600200"/>
            <a:ext cx="3176925" cy="1557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12700" stA="55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5490824" y="4311003"/>
            <a:ext cx="3195976" cy="2002092"/>
          </a:xfrm>
          <a:prstGeom prst="roundRect">
            <a:avLst>
              <a:gd name="adj" fmla="val 54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3110" y="1371600"/>
            <a:ext cx="4428740" cy="4933457"/>
          </a:xfrm>
          <a:prstGeom prst="roundRect">
            <a:avLst>
              <a:gd name="adj" fmla="val 54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00050" y="685800"/>
            <a:ext cx="7543800" cy="563563"/>
          </a:xfrm>
        </p:spPr>
        <p:txBody>
          <a:bodyPr/>
          <a:lstStyle/>
          <a:p>
            <a:r>
              <a:rPr lang="en-US" altLang="ja-JP" dirty="0" smtClean="0"/>
              <a:t>Inside </a:t>
            </a:r>
            <a:r>
              <a:rPr lang="en-US" altLang="ja-JP" dirty="0" err="1" smtClean="0"/>
              <a:t>FIXatdl</a:t>
            </a:r>
            <a:endParaRPr lang="ja-JP" altLang="ja-JP" dirty="0" smtClean="0"/>
          </a:p>
        </p:txBody>
      </p:sp>
      <p:sp>
        <p:nvSpPr>
          <p:cNvPr id="15" name="TextBox 76"/>
          <p:cNvSpPr txBox="1">
            <a:spLocks noChangeArrowheads="1"/>
          </p:cNvSpPr>
          <p:nvPr/>
        </p:nvSpPr>
        <p:spPr bwMode="auto">
          <a:xfrm>
            <a:off x="5638800" y="4656238"/>
            <a:ext cx="30730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847=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3000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7641=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0.35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168=</a:t>
            </a:r>
            <a:r>
              <a:rPr lang="pt-BR" sz="16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20100319-01:00:00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925" y="1809258"/>
            <a:ext cx="43573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Tazer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uiRep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Tazer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05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wireValue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="3000"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fixMsgType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="D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FIX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Message --&gt;</a:t>
            </a:r>
            <a:endParaRPr lang="en-US" sz="1050" b="1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UTCTimestamp_t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="168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Parameter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VolTarget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n-US" sz="105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Percentage_t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fixTag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="7641"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minValue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="0.01"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maxValue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="0.75"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en-US" sz="105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Screen </a:t>
            </a:r>
            <a:r>
              <a:rPr lang="en-US" sz="1050" b="1" i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Layout --&gt;</a:t>
            </a:r>
            <a:endParaRPr lang="en-US" sz="1050" b="1" i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lay:Clock_t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StartTimeClock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="Start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Time"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EffectiveTime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lay:Control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xsi:type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lay:SingleSpinner_t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VolSpinner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="Target (1-75%)"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05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parameterRef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VolTarget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lay:StrategyPanel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lay:StrategyLayout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Strategy</a:t>
            </a:r>
            <a:r>
              <a:rPr 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0" y="2107101"/>
            <a:ext cx="1000040" cy="579848"/>
          </a:xfrm>
          <a:prstGeom prst="rightArrow">
            <a:avLst>
              <a:gd name="adj1" fmla="val 50000"/>
              <a:gd name="adj2" fmla="val 719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110" y="1371600"/>
            <a:ext cx="4428740" cy="357156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FIXatdl</a:t>
            </a:r>
            <a:r>
              <a:rPr lang="en-US" dirty="0" smtClean="0"/>
              <a:t> XML File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90826" y="1371600"/>
            <a:ext cx="3195974" cy="357156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Algo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0826" y="4237139"/>
            <a:ext cx="3195974" cy="3571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 Order Message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7252691">
            <a:off x="7553817" y="3169566"/>
            <a:ext cx="1227093" cy="994348"/>
          </a:xfrm>
          <a:prstGeom prst="bentArrow">
            <a:avLst>
              <a:gd name="adj1" fmla="val 25000"/>
              <a:gd name="adj2" fmla="val 31891"/>
              <a:gd name="adj3" fmla="val 44821"/>
              <a:gd name="adj4" fmla="val 751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448632">
            <a:off x="5663290" y="5517316"/>
            <a:ext cx="2911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(an </a:t>
            </a:r>
            <a:r>
              <a:rPr kumimoji="1" lang="en-US" altLang="ja-JP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algo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trade instruction</a:t>
            </a:r>
          </a:p>
          <a:p>
            <a:r>
              <a:rPr kumimoji="1"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from client to broker)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Widget Library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35525"/>
          </a:xfrm>
        </p:spPr>
        <p:txBody>
          <a:bodyPr/>
          <a:lstStyle/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dirty="0">
                <a:ea typeface="ＭＳ Ｐゴシック" charset="-128"/>
              </a:rPr>
              <a:t>	</a:t>
            </a:r>
            <a:r>
              <a:rPr lang="en-US" altLang="ja-JP" dirty="0" smtClean="0">
                <a:ea typeface="ＭＳ Ｐゴシック" charset="-128"/>
              </a:rPr>
              <a:t>Choose from an expressive set of user-input types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dirty="0" smtClean="0">
                <a:ea typeface="ＭＳ Ｐゴシック" charset="-128"/>
              </a:rPr>
              <a:t>	Platform-neutral: Java, C#, C++, and web-compatible</a:t>
            </a:r>
          </a:p>
        </p:txBody>
      </p:sp>
      <p:pic>
        <p:nvPicPr>
          <p:cNvPr id="11268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963" y="2590800"/>
          <a:ext cx="8224837" cy="3581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75445"/>
                <a:gridCol w="2024576"/>
                <a:gridCol w="1968607"/>
                <a:gridCol w="2056209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Clock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TextField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</a:t>
                      </a:r>
                      <a:r>
                        <a:rPr lang="en-US" sz="1100" b="1" i="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Spinner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DoubleSpinner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CheckBox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CheckBoxList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RadioButton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Radio</a:t>
                      </a:r>
                      <a:r>
                        <a:rPr lang="en-US" sz="1100" b="1" i="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ButtonList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73387"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DropDownList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EditableDropDownList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SingleSelectList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MultiSelectList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6693">
                <a:tc gridSpan="2"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Slider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Label</a:t>
                      </a:r>
                      <a:endParaRPr lang="en-US" sz="1100" b="1" i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86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150" y="5607050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8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3675" y="2924175"/>
            <a:ext cx="13493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2975" y="2924175"/>
            <a:ext cx="11366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4175" y="2928938"/>
            <a:ext cx="11366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0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627438"/>
            <a:ext cx="495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1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52725" y="3627438"/>
            <a:ext cx="10906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2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1550" y="3627438"/>
            <a:ext cx="12969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3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43700" y="3627438"/>
            <a:ext cx="5191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" y="2895600"/>
            <a:ext cx="15097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5" name="Picture 3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57738" y="4572000"/>
            <a:ext cx="5032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6" name="Picture 3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6075" y="4572000"/>
            <a:ext cx="434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7" name="Picture 4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3200" y="4572000"/>
            <a:ext cx="808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8" name="Picture 4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3400" y="4591050"/>
            <a:ext cx="10064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99" name="Picture 4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00675" y="5610225"/>
            <a:ext cx="2447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00" name="Picture 7" descr="C:\Users\John\Desktop\checkma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31988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 txBox="1">
            <a:spLocks/>
          </p:cNvSpPr>
          <p:nvPr/>
        </p:nvSpPr>
        <p:spPr bwMode="auto">
          <a:xfrm>
            <a:off x="457200" y="1412875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8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571500" algn="l"/>
              </a:tabLst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Publishers </a:t>
            </a:r>
            <a:r>
              <a:rPr lang="en-US" altLang="ja-JP" sz="2000" dirty="0"/>
              <a:t>can provide files in any language</a:t>
            </a: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ＭＳ Ｐゴシック" charset="-128"/>
              </a:rPr>
              <a:t>FIXatdl</a:t>
            </a:r>
            <a:r>
              <a:rPr lang="en-US" altLang="ja-JP" dirty="0" smtClean="0">
                <a:ea typeface="ＭＳ Ｐゴシック" charset="-128"/>
              </a:rPr>
              <a:t> Multi-language Support</a:t>
            </a:r>
          </a:p>
        </p:txBody>
      </p:sp>
      <p:sp>
        <p:nvSpPr>
          <p:cNvPr id="12292" name="Content Placeholder 10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2635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ja-JP" sz="1400" b="1" dirty="0" smtClean="0">
                <a:solidFill>
                  <a:schemeClr val="tx2"/>
                </a:solidFill>
                <a:ea typeface="ＭＳ Ｐゴシック" charset="-128"/>
              </a:rPr>
              <a:t>English and Japanese versions of Nomura’s “With Volume” strategy</a:t>
            </a:r>
            <a:br>
              <a:rPr lang="en-US" altLang="ja-JP" sz="1400" b="1" dirty="0" smtClean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ja-JP" sz="1400" b="1" dirty="0" smtClean="0">
                <a:solidFill>
                  <a:schemeClr val="tx2"/>
                </a:solidFill>
                <a:ea typeface="ＭＳ Ｐゴシック" charset="-128"/>
              </a:rPr>
              <a:t>as displayed on atdl4j open source tool</a:t>
            </a:r>
          </a:p>
        </p:txBody>
      </p:sp>
      <p:pic>
        <p:nvPicPr>
          <p:cNvPr id="1229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939925"/>
            <a:ext cx="3832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8375" y="1939925"/>
            <a:ext cx="3832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ent Arrow 9"/>
          <p:cNvSpPr/>
          <p:nvPr/>
        </p:nvSpPr>
        <p:spPr>
          <a:xfrm rot="1455267">
            <a:off x="4191000" y="2540000"/>
            <a:ext cx="892175" cy="669925"/>
          </a:xfrm>
          <a:prstGeom prst="bentArrow">
            <a:avLst>
              <a:gd name="adj1" fmla="val 25000"/>
              <a:gd name="adj2" fmla="val 25000"/>
              <a:gd name="adj3" fmla="val 49699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2296" name="Picture 7" descr="C:\Users\John\Desktop\checkmar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409700"/>
            <a:ext cx="379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Network">
  <a:themeElements>
    <a:clrScheme name="3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3_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6085</TotalTime>
  <Words>1074</Words>
  <Application>Microsoft Office PowerPoint</Application>
  <PresentationFormat>On-screen Show (4:3)</PresentationFormat>
  <Paragraphs>368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3_Network</vt:lpstr>
      <vt:lpstr>FIXatdlSM – What Are The Benefits?</vt:lpstr>
      <vt:lpstr>What is FIXatdl?</vt:lpstr>
      <vt:lpstr>How Does FIXatdl Work?</vt:lpstr>
      <vt:lpstr>FIX Certification – The Old Way</vt:lpstr>
      <vt:lpstr>FIX Certification – The FIXatdl Way</vt:lpstr>
      <vt:lpstr>FIX Protocol + FIXatdl</vt:lpstr>
      <vt:lpstr>Inside FIXatdl</vt:lpstr>
      <vt:lpstr>FIXatdl Widget Library</vt:lpstr>
      <vt:lpstr>FIXatdl Multi-language Support</vt:lpstr>
      <vt:lpstr>FIXatdl – A Win, Win, Win for the Industry</vt:lpstr>
      <vt:lpstr>FIXatdl Community Support</vt:lpstr>
      <vt:lpstr>FIXatdl - Summary</vt:lpstr>
      <vt:lpstr>FIXatdlSM – その利点について</vt:lpstr>
      <vt:lpstr>What is FIXatdl?</vt:lpstr>
      <vt:lpstr>どのようにFIXatdlは機能するのか？ </vt:lpstr>
      <vt:lpstr>アルゴのFIXリリースプロセス – 従来の進め方</vt:lpstr>
      <vt:lpstr>アルゴのFIXリリースプロセス – FIXatdlの進め方</vt:lpstr>
      <vt:lpstr>FIX Protocol + FIXatdl</vt:lpstr>
      <vt:lpstr>FIXatdlの中身</vt:lpstr>
      <vt:lpstr>FIXatdlの様々な入力インターフェース</vt:lpstr>
      <vt:lpstr>FIXatdlの多言語サポート</vt:lpstr>
      <vt:lpstr>FIXatdl – ３つの良い点</vt:lpstr>
      <vt:lpstr>FIXatdl コミュニティ</vt:lpstr>
      <vt:lpstr>FIXatdl – サマリー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FIX Protocol Primer: - From Pre-Trade to Settlement</dc:title>
  <dc:creator>baker</dc:creator>
  <cp:lastModifiedBy>615544</cp:lastModifiedBy>
  <cp:revision>260</cp:revision>
  <dcterms:created xsi:type="dcterms:W3CDTF">2008-04-28T13:50:33Z</dcterms:created>
  <dcterms:modified xsi:type="dcterms:W3CDTF">2010-10-04T04:45:22Z</dcterms:modified>
</cp:coreProperties>
</file>