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43"/>
  </p:notesMasterIdLst>
  <p:handoutMasterIdLst>
    <p:handoutMasterId r:id="rId44"/>
  </p:handoutMasterIdLst>
  <p:sldIdLst>
    <p:sldId id="257" r:id="rId2"/>
    <p:sldId id="445" r:id="rId3"/>
    <p:sldId id="430" r:id="rId4"/>
    <p:sldId id="442" r:id="rId5"/>
    <p:sldId id="435" r:id="rId6"/>
    <p:sldId id="437" r:id="rId7"/>
    <p:sldId id="443" r:id="rId8"/>
    <p:sldId id="420" r:id="rId9"/>
    <p:sldId id="446" r:id="rId10"/>
    <p:sldId id="434" r:id="rId11"/>
    <p:sldId id="419" r:id="rId12"/>
    <p:sldId id="475" r:id="rId13"/>
    <p:sldId id="476" r:id="rId14"/>
    <p:sldId id="447" r:id="rId15"/>
    <p:sldId id="448" r:id="rId16"/>
    <p:sldId id="449" r:id="rId17"/>
    <p:sldId id="450" r:id="rId18"/>
    <p:sldId id="451" r:id="rId19"/>
    <p:sldId id="454" r:id="rId20"/>
    <p:sldId id="452" r:id="rId21"/>
    <p:sldId id="455" r:id="rId22"/>
    <p:sldId id="456" r:id="rId23"/>
    <p:sldId id="457" r:id="rId24"/>
    <p:sldId id="458" r:id="rId25"/>
    <p:sldId id="459" r:id="rId26"/>
    <p:sldId id="453" r:id="rId27"/>
    <p:sldId id="461" r:id="rId28"/>
    <p:sldId id="462" r:id="rId29"/>
    <p:sldId id="464" r:id="rId30"/>
    <p:sldId id="463" r:id="rId31"/>
    <p:sldId id="478" r:id="rId32"/>
    <p:sldId id="465" r:id="rId33"/>
    <p:sldId id="466" r:id="rId34"/>
    <p:sldId id="470" r:id="rId35"/>
    <p:sldId id="467" r:id="rId36"/>
    <p:sldId id="468" r:id="rId37"/>
    <p:sldId id="469" r:id="rId38"/>
    <p:sldId id="479" r:id="rId39"/>
    <p:sldId id="474" r:id="rId40"/>
    <p:sldId id="473" r:id="rId41"/>
    <p:sldId id="422" r:id="rId42"/>
  </p:sldIdLst>
  <p:sldSz cx="9144000" cy="6858000" type="screen4x3"/>
  <p:notesSz cx="69977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89B65"/>
    <a:srgbClr val="A15F9E"/>
    <a:srgbClr val="D2A000"/>
    <a:srgbClr val="808080"/>
    <a:srgbClr val="F8F7E0"/>
    <a:srgbClr val="F2F1C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 autoAdjust="0"/>
    <p:restoredTop sz="99531" autoAdjust="0"/>
  </p:normalViewPr>
  <p:slideViewPr>
    <p:cSldViewPr>
      <p:cViewPr>
        <p:scale>
          <a:sx n="100" d="100"/>
          <a:sy n="100" d="100"/>
        </p:scale>
        <p:origin x="-834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3516" y="-108"/>
      </p:cViewPr>
      <p:guideLst>
        <p:guide orient="horz" pos="2920"/>
        <p:guide pos="22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D85315-5CEE-4E13-9253-EF4DAC447689}" type="datetimeFigureOut">
              <a:rPr lang="en-US" altLang="ja-JP"/>
              <a:pPr/>
              <a:t>10/19/2010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63"/>
            <a:ext cx="3032125" cy="463550"/>
          </a:xfrm>
          <a:prstGeom prst="rect">
            <a:avLst/>
          </a:prstGeom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05863"/>
            <a:ext cx="3032125" cy="463550"/>
          </a:xfrm>
          <a:prstGeom prst="rect">
            <a:avLst/>
          </a:prstGeom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62F7BE-139D-4625-AA2E-85ABB1BCB75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6706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ja-JP" altLang="ja-JP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ja-JP" altLang="ja-JP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03725"/>
            <a:ext cx="55975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58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ja-JP" altLang="ja-JP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058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D913C9-698A-4EAD-8C67-A6E891D9F8B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981811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C771CF-31A4-4CCC-A510-052B6CCBAC87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34058F4-CA68-4E2B-9331-3C69F45CEDB1}" type="slidenum">
              <a:rPr lang="en-US" altLang="ja-JP"/>
              <a:pPr/>
              <a:t>3</a:t>
            </a:fld>
            <a:endParaRPr lang="en-US" altLang="ja-JP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34058F4-CA68-4E2B-9331-3C69F45CEDB1}" type="slidenum">
              <a:rPr lang="en-US" altLang="ja-JP"/>
              <a:pPr/>
              <a:t>4</a:t>
            </a:fld>
            <a:endParaRPr lang="en-US" altLang="ja-JP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87428-0652-411D-84BD-A12E408BD9A4}" type="slidenum">
              <a:rPr lang="en-US" altLang="ja-JP"/>
              <a:pPr/>
              <a:t>5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87428-0652-411D-84BD-A12E408BD9A4}" type="slidenum">
              <a:rPr lang="en-US" altLang="ja-JP"/>
              <a:pPr/>
              <a:t>6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ja-JP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E4341B-F398-414E-99CA-81748A64CB1B}" type="slidenum">
              <a:rPr lang="en-US" altLang="ja-JP"/>
              <a:pPr/>
              <a:t>7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ja-JP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E4341B-F398-414E-99CA-81748A64CB1B}" type="slidenum">
              <a:rPr lang="en-US" altLang="ja-JP"/>
              <a:pPr/>
              <a:t>11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ja-JP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E58FC-338D-494F-8317-FA53B9BF9FB7}" type="slidenum">
              <a:rPr lang="en-US" altLang="ja-JP"/>
              <a:pPr/>
              <a:t>39</a:t>
            </a:fld>
            <a:endParaRPr lang="en-US" altLang="ja-JP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 userDrawn="1"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7696200" y="2971800"/>
            <a:ext cx="825500" cy="1350963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6" cy="126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2" y="1885"/>
              <a:ext cx="128" cy="126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6" cy="126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3"/>
              <a:ext cx="126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2" y="2063"/>
              <a:ext cx="128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3"/>
              <a:ext cx="126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3"/>
              <a:ext cx="128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6" cy="126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2" y="2243"/>
              <a:ext cx="128" cy="126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6" cy="12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8" cy="12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1" y="2243"/>
              <a:ext cx="126" cy="12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6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2" y="2421"/>
              <a:ext cx="128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6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8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6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2" y="2600"/>
              <a:ext cx="128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6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8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1" y="2600"/>
              <a:ext cx="126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6" cy="12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2" y="2779"/>
              <a:ext cx="128" cy="12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6" cy="12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8" cy="12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6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2" y="2958"/>
              <a:ext cx="128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6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8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2" y="3138"/>
              <a:ext cx="128" cy="126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8"/>
              <a:ext cx="128" cy="126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</p:grpSp>
      <p:sp>
        <p:nvSpPr>
          <p:cNvPr id="37" name="Line 40"/>
          <p:cNvSpPr>
            <a:spLocks noChangeShapeType="1"/>
          </p:cNvSpPr>
          <p:nvPr userDrawn="1"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pic>
        <p:nvPicPr>
          <p:cNvPr id="38" name="Picture 42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2316163"/>
            <a:ext cx="14478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Text Placeholder 38"/>
          <p:cNvSpPr>
            <a:spLocks noGrp="1"/>
          </p:cNvSpPr>
          <p:nvPr>
            <p:ph type="body" sz="quarter" idx="13"/>
          </p:nvPr>
        </p:nvSpPr>
        <p:spPr>
          <a:xfrm>
            <a:off x="990600" y="2895600"/>
            <a:ext cx="6248400" cy="3276600"/>
          </a:xfrm>
        </p:spPr>
        <p:txBody>
          <a:bodyPr/>
          <a:lstStyle>
            <a:lvl1pPr algn="r">
              <a:spcBef>
                <a:spcPts val="3000"/>
              </a:spcBef>
              <a:buNone/>
              <a:defRPr/>
            </a:lvl1pPr>
            <a:lvl5pPr>
              <a:buNone/>
              <a:defRPr/>
            </a:lvl5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44" name="Title 36"/>
          <p:cNvSpPr>
            <a:spLocks noGrp="1"/>
          </p:cNvSpPr>
          <p:nvPr>
            <p:ph type="ctrTitle"/>
          </p:nvPr>
        </p:nvSpPr>
        <p:spPr>
          <a:xfrm>
            <a:off x="990600" y="1349375"/>
            <a:ext cx="6248400" cy="14700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9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October 6, 2010</a:t>
            </a:r>
            <a:endParaRPr lang="en-US" altLang="en-US" dirty="0"/>
          </a:p>
        </p:txBody>
      </p:sp>
      <p:sp>
        <p:nvSpPr>
          <p:cNvPr id="40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FIX Protocol Ltd.</a:t>
            </a:r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43045DFB-5CE2-48F4-A82E-3D8F133359C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 userDrawn="1"/>
        </p:nvSpPr>
        <p:spPr bwMode="auto">
          <a:xfrm>
            <a:off x="7315200" y="1066800"/>
            <a:ext cx="0" cy="510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7696200" y="2286000"/>
            <a:ext cx="825500" cy="1350963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6" cy="126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2" y="1885"/>
              <a:ext cx="128" cy="126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6" cy="126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3"/>
              <a:ext cx="126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2" y="2063"/>
              <a:ext cx="128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3"/>
              <a:ext cx="126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3"/>
              <a:ext cx="128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6" cy="126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2" y="2243"/>
              <a:ext cx="128" cy="126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6" cy="12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8" cy="12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1" y="2243"/>
              <a:ext cx="126" cy="12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6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2" y="2421"/>
              <a:ext cx="128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6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8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6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2" y="2600"/>
              <a:ext cx="128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6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8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1" y="2600"/>
              <a:ext cx="126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6" cy="12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2" y="2779"/>
              <a:ext cx="128" cy="12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6" cy="12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8" cy="12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6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2" y="2958"/>
              <a:ext cx="128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6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8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2" y="3138"/>
              <a:ext cx="128" cy="126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8"/>
              <a:ext cx="128" cy="126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</p:grpSp>
      <p:sp>
        <p:nvSpPr>
          <p:cNvPr id="37" name="Line 40"/>
          <p:cNvSpPr>
            <a:spLocks noChangeShapeType="1"/>
          </p:cNvSpPr>
          <p:nvPr userDrawn="1"/>
        </p:nvSpPr>
        <p:spPr bwMode="auto">
          <a:xfrm>
            <a:off x="304800" y="21336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pic>
        <p:nvPicPr>
          <p:cNvPr id="38" name="Picture 42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1752600"/>
            <a:ext cx="14478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Text Placeholder 38"/>
          <p:cNvSpPr>
            <a:spLocks noGrp="1"/>
          </p:cNvSpPr>
          <p:nvPr>
            <p:ph type="body" sz="quarter" idx="13"/>
          </p:nvPr>
        </p:nvSpPr>
        <p:spPr>
          <a:xfrm>
            <a:off x="990600" y="2209800"/>
            <a:ext cx="6248400" cy="3962400"/>
          </a:xfrm>
        </p:spPr>
        <p:txBody>
          <a:bodyPr/>
          <a:lstStyle>
            <a:lvl1pPr algn="r">
              <a:spcBef>
                <a:spcPts val="3000"/>
              </a:spcBef>
              <a:buNone/>
              <a:defRPr/>
            </a:lvl1pPr>
            <a:lvl5pPr>
              <a:buNone/>
              <a:defRPr/>
            </a:lvl5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44" name="Title 36"/>
          <p:cNvSpPr>
            <a:spLocks noGrp="1"/>
          </p:cNvSpPr>
          <p:nvPr>
            <p:ph type="ctrTitle"/>
          </p:nvPr>
        </p:nvSpPr>
        <p:spPr>
          <a:xfrm>
            <a:off x="990600" y="1349375"/>
            <a:ext cx="6248400" cy="7842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9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October 6, 2010</a:t>
            </a:r>
            <a:endParaRPr lang="en-US" altLang="en-US" dirty="0"/>
          </a:p>
        </p:txBody>
      </p:sp>
      <p:sp>
        <p:nvSpPr>
          <p:cNvPr id="40" name="Footer Placeholder 40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FIX Protocol Ltd.</a:t>
            </a:r>
          </a:p>
        </p:txBody>
      </p:sp>
      <p:sp>
        <p:nvSpPr>
          <p:cNvPr id="41" name="Slide Number Placeholder 4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6A08833D-3A10-48C8-B42B-A5D25C532A3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October 6, 2010</a:t>
            </a: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FIX Protocol Ltd.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41AE4F-A0DB-435A-8EAA-652575D8C58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October 6, 2010</a:t>
            </a:r>
            <a:endParaRPr lang="en-US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FIX Protocol Ltd.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EC249F-6847-4A60-A8A2-3DBFCC939BC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685800"/>
            <a:ext cx="7543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770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October 6, 2010</a:t>
            </a:r>
            <a:endParaRPr lang="en-US" altLang="en-US" dirty="0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dirty="0" smtClean="0"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Copyright © FIX Protocol Ltd.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0C4463D0-6E58-4A89-880C-6D4BC2DE1AD0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079" name="Group 7"/>
          <p:cNvGrpSpPr>
            <a:grpSpLocks/>
          </p:cNvGrpSpPr>
          <p:nvPr/>
        </p:nvGrpSpPr>
        <p:grpSpPr bwMode="auto">
          <a:xfrm>
            <a:off x="8153400" y="152400"/>
            <a:ext cx="533400" cy="914400"/>
            <a:chOff x="5136" y="960"/>
            <a:chExt cx="528" cy="864"/>
          </a:xfrm>
        </p:grpSpPr>
        <p:sp>
          <p:nvSpPr>
            <p:cNvPr id="3081" name="Oval 8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82" name="Oval 9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83" name="Oval 10"/>
            <p:cNvSpPr>
              <a:spLocks noChangeArrowheads="1"/>
            </p:cNvSpPr>
            <p:nvPr/>
          </p:nvSpPr>
          <p:spPr bwMode="auto">
            <a:xfrm>
              <a:off x="5361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84" name="Oval 11"/>
            <p:cNvSpPr>
              <a:spLocks noChangeArrowheads="1"/>
            </p:cNvSpPr>
            <p:nvPr/>
          </p:nvSpPr>
          <p:spPr bwMode="auto">
            <a:xfrm>
              <a:off x="5136" y="1073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85" name="Oval 12"/>
            <p:cNvSpPr>
              <a:spLocks noChangeArrowheads="1"/>
            </p:cNvSpPr>
            <p:nvPr/>
          </p:nvSpPr>
          <p:spPr bwMode="auto">
            <a:xfrm>
              <a:off x="5248" y="1073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86" name="Oval 13"/>
            <p:cNvSpPr>
              <a:spLocks noChangeArrowheads="1"/>
            </p:cNvSpPr>
            <p:nvPr/>
          </p:nvSpPr>
          <p:spPr bwMode="auto">
            <a:xfrm>
              <a:off x="5361" y="1073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87" name="Oval 14"/>
            <p:cNvSpPr>
              <a:spLocks noChangeArrowheads="1"/>
            </p:cNvSpPr>
            <p:nvPr/>
          </p:nvSpPr>
          <p:spPr bwMode="auto">
            <a:xfrm>
              <a:off x="5472" y="1073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88" name="Oval 15"/>
            <p:cNvSpPr>
              <a:spLocks noChangeArrowheads="1"/>
            </p:cNvSpPr>
            <p:nvPr/>
          </p:nvSpPr>
          <p:spPr bwMode="auto">
            <a:xfrm>
              <a:off x="5136" y="1184"/>
              <a:ext cx="80" cy="81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89" name="Oval 16"/>
            <p:cNvSpPr>
              <a:spLocks noChangeArrowheads="1"/>
            </p:cNvSpPr>
            <p:nvPr/>
          </p:nvSpPr>
          <p:spPr bwMode="auto">
            <a:xfrm>
              <a:off x="5248" y="1184"/>
              <a:ext cx="80" cy="81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0" name="Oval 17"/>
            <p:cNvSpPr>
              <a:spLocks noChangeArrowheads="1"/>
            </p:cNvSpPr>
            <p:nvPr/>
          </p:nvSpPr>
          <p:spPr bwMode="auto">
            <a:xfrm>
              <a:off x="5361" y="1184"/>
              <a:ext cx="79" cy="81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1" name="Oval 18"/>
            <p:cNvSpPr>
              <a:spLocks noChangeArrowheads="1"/>
            </p:cNvSpPr>
            <p:nvPr/>
          </p:nvSpPr>
          <p:spPr bwMode="auto">
            <a:xfrm>
              <a:off x="5472" y="1184"/>
              <a:ext cx="80" cy="81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2" name="Oval 19"/>
            <p:cNvSpPr>
              <a:spLocks noChangeArrowheads="1"/>
            </p:cNvSpPr>
            <p:nvPr/>
          </p:nvSpPr>
          <p:spPr bwMode="auto">
            <a:xfrm>
              <a:off x="5584" y="1184"/>
              <a:ext cx="80" cy="81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3" name="Oval 20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4" name="Oval 21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5" name="Oval 22"/>
            <p:cNvSpPr>
              <a:spLocks noChangeArrowheads="1"/>
            </p:cNvSpPr>
            <p:nvPr/>
          </p:nvSpPr>
          <p:spPr bwMode="auto">
            <a:xfrm>
              <a:off x="5361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6" name="Oval 23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7" name="Oval 24"/>
            <p:cNvSpPr>
              <a:spLocks noChangeArrowheads="1"/>
            </p:cNvSpPr>
            <p:nvPr/>
          </p:nvSpPr>
          <p:spPr bwMode="auto">
            <a:xfrm>
              <a:off x="5136" y="1409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8" name="Oval 25"/>
            <p:cNvSpPr>
              <a:spLocks noChangeArrowheads="1"/>
            </p:cNvSpPr>
            <p:nvPr/>
          </p:nvSpPr>
          <p:spPr bwMode="auto">
            <a:xfrm>
              <a:off x="5248" y="1409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9" name="Oval 26"/>
            <p:cNvSpPr>
              <a:spLocks noChangeArrowheads="1"/>
            </p:cNvSpPr>
            <p:nvPr/>
          </p:nvSpPr>
          <p:spPr bwMode="auto">
            <a:xfrm>
              <a:off x="5361" y="1409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00" name="Oval 27"/>
            <p:cNvSpPr>
              <a:spLocks noChangeArrowheads="1"/>
            </p:cNvSpPr>
            <p:nvPr/>
          </p:nvSpPr>
          <p:spPr bwMode="auto">
            <a:xfrm>
              <a:off x="5472" y="1409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01" name="Oval 28"/>
            <p:cNvSpPr>
              <a:spLocks noChangeArrowheads="1"/>
            </p:cNvSpPr>
            <p:nvPr/>
          </p:nvSpPr>
          <p:spPr bwMode="auto">
            <a:xfrm>
              <a:off x="5584" y="1409"/>
              <a:ext cx="80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02" name="Oval 29"/>
            <p:cNvSpPr>
              <a:spLocks noChangeArrowheads="1"/>
            </p:cNvSpPr>
            <p:nvPr/>
          </p:nvSpPr>
          <p:spPr bwMode="auto">
            <a:xfrm>
              <a:off x="5136" y="1520"/>
              <a:ext cx="80" cy="81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03" name="Oval 30"/>
            <p:cNvSpPr>
              <a:spLocks noChangeArrowheads="1"/>
            </p:cNvSpPr>
            <p:nvPr/>
          </p:nvSpPr>
          <p:spPr bwMode="auto">
            <a:xfrm>
              <a:off x="5248" y="1520"/>
              <a:ext cx="80" cy="81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04" name="Oval 31"/>
            <p:cNvSpPr>
              <a:spLocks noChangeArrowheads="1"/>
            </p:cNvSpPr>
            <p:nvPr/>
          </p:nvSpPr>
          <p:spPr bwMode="auto">
            <a:xfrm>
              <a:off x="5361" y="1520"/>
              <a:ext cx="79" cy="81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05" name="Oval 32"/>
            <p:cNvSpPr>
              <a:spLocks noChangeArrowheads="1"/>
            </p:cNvSpPr>
            <p:nvPr/>
          </p:nvSpPr>
          <p:spPr bwMode="auto">
            <a:xfrm>
              <a:off x="5472" y="1520"/>
              <a:ext cx="80" cy="81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06" name="Oval 33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07" name="Oval 34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08" name="Oval 35"/>
            <p:cNvSpPr>
              <a:spLocks noChangeArrowheads="1"/>
            </p:cNvSpPr>
            <p:nvPr/>
          </p:nvSpPr>
          <p:spPr bwMode="auto">
            <a:xfrm>
              <a:off x="5361" y="1632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09" name="Oval 36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0" name="Oval 37"/>
            <p:cNvSpPr>
              <a:spLocks noChangeArrowheads="1"/>
            </p:cNvSpPr>
            <p:nvPr/>
          </p:nvSpPr>
          <p:spPr bwMode="auto">
            <a:xfrm>
              <a:off x="5248" y="1745"/>
              <a:ext cx="80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1" name="Oval 38"/>
            <p:cNvSpPr>
              <a:spLocks noChangeArrowheads="1"/>
            </p:cNvSpPr>
            <p:nvPr/>
          </p:nvSpPr>
          <p:spPr bwMode="auto">
            <a:xfrm>
              <a:off x="5472" y="1745"/>
              <a:ext cx="80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pic>
        <p:nvPicPr>
          <p:cNvPr id="3080" name="Picture 39" descr="logo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152400"/>
            <a:ext cx="14351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0" r:id="rId3"/>
    <p:sldLayoutId id="2147483971" r:id="rId4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1600">
          <a:solidFill>
            <a:schemeClr val="tx1"/>
          </a:solidFill>
          <a:latin typeface="+mn-lt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://www.fixprotocol.org/FIXatdl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7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gif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6.gif"/><Relationship Id="rId7" Type="http://schemas.openxmlformats.org/officeDocument/2006/relationships/image" Target="../media/image9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gif"/><Relationship Id="rId3" Type="http://schemas.openxmlformats.org/officeDocument/2006/relationships/image" Target="../media/image9.gi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openxmlformats.org/officeDocument/2006/relationships/image" Target="../media/image1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gif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pPr marL="0" indent="0" eaLnBrk="1" hangingPunct="1">
              <a:buClr>
                <a:schemeClr val="bg1"/>
              </a:buClr>
            </a:pPr>
            <a:endParaRPr lang="en-US" altLang="ja-JP" b="1" dirty="0" smtClean="0">
              <a:solidFill>
                <a:schemeClr val="tx2"/>
              </a:solidFill>
              <a:ea typeface="ＭＳ Ｐゴシック" charset="-128"/>
            </a:endParaRPr>
          </a:p>
          <a:p>
            <a:pPr marL="0" indent="0" eaLnBrk="1" hangingPunct="1">
              <a:buClr>
                <a:schemeClr val="bg1"/>
              </a:buClr>
            </a:pPr>
            <a:r>
              <a:rPr lang="en-US" altLang="ja-JP" b="1" dirty="0" smtClean="0">
                <a:solidFill>
                  <a:schemeClr val="tx2"/>
                </a:solidFill>
                <a:ea typeface="ＭＳ Ｐゴシック" charset="-128"/>
              </a:rPr>
              <a:t>FIX TEACHING STREAM</a:t>
            </a:r>
          </a:p>
          <a:p>
            <a:pPr marL="0" indent="0" eaLnBrk="1" hangingPunct="1">
              <a:buClr>
                <a:schemeClr val="bg1"/>
              </a:buClr>
            </a:pPr>
            <a:endParaRPr lang="en-US" altLang="ja-JP" b="1" dirty="0" smtClean="0">
              <a:solidFill>
                <a:schemeClr val="tx2"/>
              </a:solidFill>
              <a:ea typeface="ＭＳ Ｐゴシック" charset="-128"/>
            </a:endParaRPr>
          </a:p>
          <a:p>
            <a:pPr marL="0" indent="0" eaLnBrk="1" hangingPunct="1">
              <a:buClr>
                <a:schemeClr val="bg1"/>
              </a:buClr>
            </a:pPr>
            <a:r>
              <a:rPr lang="en-US" altLang="ja-JP" b="1" dirty="0" smtClean="0">
                <a:solidFill>
                  <a:schemeClr val="tx2"/>
                </a:solidFill>
                <a:ea typeface="ＭＳ Ｐゴシック" charset="-128"/>
              </a:rPr>
              <a:t>Scott Atwell</a:t>
            </a:r>
            <a:br>
              <a:rPr lang="en-US" altLang="ja-JP" b="1" dirty="0" smtClean="0">
                <a:solidFill>
                  <a:schemeClr val="tx2"/>
                </a:solidFill>
                <a:ea typeface="ＭＳ Ｐゴシック" charset="-128"/>
              </a:rPr>
            </a:br>
            <a:r>
              <a:rPr lang="en-US" altLang="ja-JP" sz="1800" dirty="0" smtClean="0">
                <a:solidFill>
                  <a:schemeClr val="tx2"/>
                </a:solidFill>
                <a:ea typeface="ＭＳ Ｐゴシック" charset="-128"/>
              </a:rPr>
              <a:t>Co-Chair FPL Global Steering Committee</a:t>
            </a:r>
            <a:br>
              <a:rPr lang="en-US" altLang="ja-JP" sz="1800" dirty="0" smtClean="0">
                <a:solidFill>
                  <a:schemeClr val="tx2"/>
                </a:solidFill>
                <a:ea typeface="ＭＳ Ｐゴシック" charset="-128"/>
              </a:rPr>
            </a:br>
            <a:r>
              <a:rPr lang="en-US" altLang="ja-JP" sz="1800" dirty="0" smtClean="0">
                <a:solidFill>
                  <a:schemeClr val="tx2"/>
                </a:solidFill>
                <a:ea typeface="ＭＳ Ｐゴシック" charset="-128"/>
              </a:rPr>
              <a:t>American Century Investments</a:t>
            </a:r>
          </a:p>
          <a:p>
            <a:pPr marL="0" indent="0" eaLnBrk="1" hangingPunct="1">
              <a:buClr>
                <a:schemeClr val="bg1"/>
              </a:buClr>
            </a:pPr>
            <a:r>
              <a:rPr lang="en-US" altLang="ja-JP" dirty="0" smtClean="0">
                <a:solidFill>
                  <a:schemeClr val="tx2"/>
                </a:solidFill>
                <a:ea typeface="ＭＳ Ｐゴシック" charset="-128"/>
              </a:rPr>
              <a:t>FPL Americas Trading Conference</a:t>
            </a:r>
            <a:br>
              <a:rPr lang="en-US" altLang="ja-JP" dirty="0" smtClean="0">
                <a:solidFill>
                  <a:schemeClr val="tx2"/>
                </a:solidFill>
                <a:ea typeface="ＭＳ Ｐゴシック" charset="-128"/>
              </a:rPr>
            </a:br>
            <a:r>
              <a:rPr lang="en-US" altLang="ja-JP" dirty="0" smtClean="0">
                <a:solidFill>
                  <a:schemeClr val="tx2"/>
                </a:solidFill>
                <a:ea typeface="ＭＳ Ｐゴシック" charset="-128"/>
              </a:rPr>
              <a:t>October 21, 2010</a:t>
            </a:r>
            <a:endParaRPr lang="en-GB" altLang="ja-JP" b="1" dirty="0" smtClean="0">
              <a:ea typeface="ＭＳ Ｐゴシック" charset="-128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ja-JP" sz="2800" dirty="0" smtClean="0">
                <a:ea typeface="ＭＳ Ｐゴシック" charset="-128"/>
              </a:rPr>
              <a:t>Implementing </a:t>
            </a:r>
            <a:r>
              <a:rPr lang="en-US" altLang="ja-JP" sz="2800" dirty="0" err="1" smtClean="0">
                <a:ea typeface="ＭＳ Ｐゴシック" charset="-128"/>
              </a:rPr>
              <a:t>FIXatdl</a:t>
            </a:r>
            <a:r>
              <a:rPr lang="en-US" altLang="ja-JP" sz="1600" baseline="90000" dirty="0" err="1" smtClean="0">
                <a:ea typeface="ＭＳ Ｐゴシック" charset="-128"/>
              </a:rPr>
              <a:t>SM</a:t>
            </a:r>
            <a:endParaRPr lang="en-GB" altLang="ja-JP" sz="2600" dirty="0" smtClean="0">
              <a:ea typeface="ＭＳ Ｐゴシック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90824" y="1600200"/>
            <a:ext cx="3176925" cy="15575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dist="35921" dir="2700000" algn="ctr" rotWithShape="0">
              <a:schemeClr val="bg2"/>
            </a:outerShdw>
            <a:reflection blurRad="12700" stA="55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ounded Rectangle 25"/>
          <p:cNvSpPr/>
          <p:nvPr/>
        </p:nvSpPr>
        <p:spPr>
          <a:xfrm>
            <a:off x="5490824" y="4311003"/>
            <a:ext cx="3195976" cy="2002092"/>
          </a:xfrm>
          <a:prstGeom prst="roundRect">
            <a:avLst>
              <a:gd name="adj" fmla="val 545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ja-JP" altLang="ja-JP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83110" y="1371600"/>
            <a:ext cx="4428740" cy="4933457"/>
          </a:xfrm>
          <a:prstGeom prst="roundRect">
            <a:avLst>
              <a:gd name="adj" fmla="val 545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ja-JP" altLang="ja-JP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028" name="Title 1"/>
          <p:cNvSpPr>
            <a:spLocks noGrp="1"/>
          </p:cNvSpPr>
          <p:nvPr>
            <p:ph type="title"/>
          </p:nvPr>
        </p:nvSpPr>
        <p:spPr>
          <a:xfrm>
            <a:off x="400050" y="685800"/>
            <a:ext cx="7543800" cy="563563"/>
          </a:xfrm>
        </p:spPr>
        <p:txBody>
          <a:bodyPr/>
          <a:lstStyle/>
          <a:p>
            <a:r>
              <a:rPr lang="en-US" altLang="ja-JP" dirty="0" smtClean="0"/>
              <a:t>Inside </a:t>
            </a:r>
            <a:r>
              <a:rPr lang="en-US" altLang="ja-JP" dirty="0" err="1" smtClean="0"/>
              <a:t>FIXatdl</a:t>
            </a:r>
            <a:endParaRPr lang="ja-JP" altLang="ja-JP" dirty="0" smtClean="0"/>
          </a:p>
        </p:txBody>
      </p:sp>
      <p:sp>
        <p:nvSpPr>
          <p:cNvPr id="15" name="TextBox 76"/>
          <p:cNvSpPr txBox="1">
            <a:spLocks noChangeArrowheads="1"/>
          </p:cNvSpPr>
          <p:nvPr/>
        </p:nvSpPr>
        <p:spPr bwMode="auto">
          <a:xfrm>
            <a:off x="5638800" y="4656238"/>
            <a:ext cx="307301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847=</a:t>
            </a:r>
            <a:r>
              <a:rPr lang="pt-BR" sz="16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3000</a:t>
            </a:r>
          </a:p>
          <a:p>
            <a:r>
              <a:rPr lang="pt-BR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7641=</a:t>
            </a:r>
            <a:r>
              <a:rPr lang="pt-BR" sz="16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0.35</a:t>
            </a:r>
          </a:p>
          <a:p>
            <a:r>
              <a:rPr lang="pt-BR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168=</a:t>
            </a:r>
            <a:r>
              <a:rPr lang="pt-BR" sz="16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20100319-01:00:00</a:t>
            </a:r>
          </a:p>
        </p:txBody>
      </p:sp>
      <p:sp>
        <p:nvSpPr>
          <p:cNvPr id="2" name="Rectangle 1"/>
          <p:cNvSpPr/>
          <p:nvPr/>
        </p:nvSpPr>
        <p:spPr>
          <a:xfrm>
            <a:off x="556925" y="1809258"/>
            <a:ext cx="435731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5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Strategy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Tazer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05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uiRep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Tazer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"</a:t>
            </a:r>
            <a:endParaRPr lang="en-US" sz="105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05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wireValue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="3000" </a:t>
            </a:r>
            <a:r>
              <a:rPr lang="en-US" sz="105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fixMsgType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="D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"&gt;</a:t>
            </a: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50" b="1" i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&lt;!-- </a:t>
            </a:r>
            <a:r>
              <a:rPr lang="en-US" sz="1050" b="1" i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FIX </a:t>
            </a:r>
            <a:r>
              <a:rPr lang="en-US" sz="1050" b="1" i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Message --&gt;</a:t>
            </a:r>
            <a:endParaRPr lang="en-US" sz="1050" b="1" i="1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5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Parameter </a:t>
            </a:r>
            <a:r>
              <a:rPr lang="en-US" sz="105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EffectiveTime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05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xsi:type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UTCTimestamp_t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05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fixTag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="168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/&gt;</a:t>
            </a:r>
            <a:endParaRPr lang="en-US" sz="105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05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Parameter </a:t>
            </a:r>
            <a:r>
              <a:rPr lang="en-US" sz="105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VolTarget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“</a:t>
            </a:r>
          </a:p>
          <a:p>
            <a:r>
              <a:rPr lang="en-US" sz="105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05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xsi:type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Percentage_t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05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fixTag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="7641" </a:t>
            </a:r>
            <a:r>
              <a:rPr lang="en-US" sz="105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minValue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="0.01"</a:t>
            </a: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05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maxValue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="0.75"</a:t>
            </a:r>
            <a:r>
              <a:rPr 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i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&lt;!-- </a:t>
            </a:r>
            <a:r>
              <a:rPr lang="en-US" sz="1050" b="1" i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Screen </a:t>
            </a:r>
            <a:r>
              <a:rPr lang="en-US" sz="1050" b="1" i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Layout --&gt;</a:t>
            </a:r>
            <a:endParaRPr lang="en-US" sz="1050" b="1" i="1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5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lay:StrategyLayout</a:t>
            </a:r>
            <a:r>
              <a:rPr 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5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lay:StrategyPanel</a:t>
            </a:r>
            <a:r>
              <a:rPr 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05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5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lay:Control</a:t>
            </a:r>
            <a:r>
              <a:rPr lang="en-US" sz="105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xsi:type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lay:Clock_t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05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StartTimeClock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05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label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="Start 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Time"</a:t>
            </a:r>
          </a:p>
          <a:p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05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parameterRef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EffectiveTime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/&gt;</a:t>
            </a:r>
            <a:endParaRPr lang="en-US" sz="105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&lt;</a:t>
            </a:r>
            <a:r>
              <a:rPr lang="en-US" sz="105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lay:Control</a:t>
            </a:r>
            <a:r>
              <a:rPr lang="en-US" sz="105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xsi:type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lay:SingleSpinner_t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05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VolSpinner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05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label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="Target (1-75%)"</a:t>
            </a: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05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parameterRef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VolTarget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/&gt;</a:t>
            </a:r>
            <a:endParaRPr lang="en-US" sz="105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05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lay:StrategyPanel</a:t>
            </a:r>
            <a:r>
              <a:rPr 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05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lay:StrategyLayout</a:t>
            </a:r>
            <a:r>
              <a:rPr 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</a:t>
            </a: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05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Strategy</a:t>
            </a:r>
            <a:r>
              <a:rPr 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572000" y="2107101"/>
            <a:ext cx="1000040" cy="579848"/>
          </a:xfrm>
          <a:prstGeom prst="rightArrow">
            <a:avLst>
              <a:gd name="adj1" fmla="val 50000"/>
              <a:gd name="adj2" fmla="val 7190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3110" y="1371600"/>
            <a:ext cx="4428740" cy="357156"/>
          </a:xfrm>
          <a:prstGeom prst="rect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FIXatdl</a:t>
            </a:r>
            <a:r>
              <a:rPr lang="en-US" dirty="0" smtClean="0"/>
              <a:t> XML File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490826" y="1371600"/>
            <a:ext cx="3195974" cy="357156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8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Algo</a:t>
            </a:r>
            <a:r>
              <a:rPr lang="en-US" dirty="0" smtClean="0"/>
              <a:t> Screen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490826" y="4237139"/>
            <a:ext cx="3195974" cy="35715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8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</a:gra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FIX Order Message</a:t>
            </a:r>
            <a:endParaRPr lang="en-US" dirty="0"/>
          </a:p>
        </p:txBody>
      </p:sp>
      <p:sp>
        <p:nvSpPr>
          <p:cNvPr id="27" name="Bent Arrow 26"/>
          <p:cNvSpPr/>
          <p:nvPr/>
        </p:nvSpPr>
        <p:spPr>
          <a:xfrm rot="7252691">
            <a:off x="7553817" y="3169566"/>
            <a:ext cx="1227093" cy="994348"/>
          </a:xfrm>
          <a:prstGeom prst="bentArrow">
            <a:avLst>
              <a:gd name="adj1" fmla="val 25000"/>
              <a:gd name="adj2" fmla="val 31891"/>
              <a:gd name="adj3" fmla="val 44821"/>
              <a:gd name="adj4" fmla="val 7517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21448632">
            <a:off x="5663290" y="5517316"/>
            <a:ext cx="29113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(an </a:t>
            </a:r>
            <a:r>
              <a:rPr kumimoji="1" lang="en-US" altLang="ja-JP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algo</a:t>
            </a:r>
            <a:r>
              <a:rPr kumimoji="1" lang="en-US" altLang="ja-JP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trade instruction</a:t>
            </a:r>
          </a:p>
          <a:p>
            <a:r>
              <a:rPr kumimoji="1"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from client to broker)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err="1" smtClean="0">
                <a:ea typeface="ＭＳ Ｐゴシック" charset="-128"/>
              </a:rPr>
              <a:t>FIXatdl</a:t>
            </a:r>
            <a:r>
              <a:rPr lang="en-US" altLang="ja-JP" dirty="0" smtClean="0">
                <a:ea typeface="ＭＳ Ｐゴシック" charset="-128"/>
              </a:rPr>
              <a:t> Widget Library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835525"/>
          </a:xfrm>
        </p:spPr>
        <p:txBody>
          <a:bodyPr/>
          <a:lstStyle/>
          <a:p>
            <a:pPr marL="0" indent="0">
              <a:spcBef>
                <a:spcPts val="1800"/>
              </a:spcBef>
              <a:buFont typeface="Wingdings" pitchFamily="2" charset="2"/>
              <a:buNone/>
              <a:tabLst>
                <a:tab pos="571500" algn="l"/>
              </a:tabLst>
            </a:pPr>
            <a:r>
              <a:rPr lang="en-US" altLang="ja-JP" dirty="0">
                <a:ea typeface="ＭＳ Ｐゴシック" charset="-128"/>
              </a:rPr>
              <a:t>	</a:t>
            </a:r>
            <a:r>
              <a:rPr lang="en-US" altLang="ja-JP" dirty="0" smtClean="0">
                <a:ea typeface="ＭＳ Ｐゴシック" charset="-128"/>
              </a:rPr>
              <a:t>Choose from an expressive set of user-input types</a:t>
            </a:r>
          </a:p>
          <a:p>
            <a:pPr marL="0" indent="0">
              <a:spcBef>
                <a:spcPts val="1800"/>
              </a:spcBef>
              <a:buFont typeface="Wingdings" pitchFamily="2" charset="2"/>
              <a:buNone/>
              <a:tabLst>
                <a:tab pos="571500" algn="l"/>
              </a:tabLst>
            </a:pPr>
            <a:r>
              <a:rPr lang="en-US" altLang="ja-JP" dirty="0" smtClean="0">
                <a:ea typeface="ＭＳ Ｐゴシック" charset="-128"/>
              </a:rPr>
              <a:t>	Platform-neutral: Java, C#, C++, and web-compatible</a:t>
            </a:r>
          </a:p>
        </p:txBody>
      </p:sp>
      <p:pic>
        <p:nvPicPr>
          <p:cNvPr id="11268" name="Picture 7" descr="C:\Users\John\Desktop\checkmark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409700"/>
            <a:ext cx="379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1963" y="2590800"/>
          <a:ext cx="8224837" cy="358140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175445"/>
                <a:gridCol w="2024576"/>
                <a:gridCol w="1968607"/>
                <a:gridCol w="2056209"/>
              </a:tblGrid>
              <a:tr h="716280">
                <a:tc>
                  <a:txBody>
                    <a:bodyPr/>
                    <a:lstStyle/>
                    <a:p>
                      <a:r>
                        <a:rPr lang="en-US" sz="1100" b="1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Clock</a:t>
                      </a:r>
                      <a:endParaRPr lang="en-US" sz="1100" b="1" i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i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TextField</a:t>
                      </a:r>
                      <a:endParaRPr lang="en-US" sz="1100" b="1" i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i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Single</a:t>
                      </a:r>
                      <a:r>
                        <a:rPr lang="en-US" sz="1100" b="1" i="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Spinner</a:t>
                      </a:r>
                      <a:endParaRPr lang="en-US" sz="1100" b="1" i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i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DoubleSpinner</a:t>
                      </a:r>
                      <a:endParaRPr lang="en-US" sz="1100" b="1" i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955040">
                <a:tc>
                  <a:txBody>
                    <a:bodyPr/>
                    <a:lstStyle/>
                    <a:p>
                      <a:r>
                        <a:rPr lang="en-US" sz="1100" b="1" i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CheckBox</a:t>
                      </a:r>
                      <a:endParaRPr lang="en-US" sz="1100" b="1" i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i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CheckBoxList</a:t>
                      </a:r>
                      <a:endParaRPr lang="en-US" sz="1100" b="1" i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i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RadioButton</a:t>
                      </a:r>
                      <a:endParaRPr lang="en-US" sz="1100" b="1" i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i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Radio</a:t>
                      </a:r>
                      <a:r>
                        <a:rPr lang="en-US" sz="1100" b="1" i="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ButtonList</a:t>
                      </a:r>
                      <a:endParaRPr lang="en-US" sz="1100" b="1" i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273387">
                <a:tc>
                  <a:txBody>
                    <a:bodyPr/>
                    <a:lstStyle/>
                    <a:p>
                      <a:r>
                        <a:rPr lang="en-US" sz="1100" b="1" i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DropDownList</a:t>
                      </a:r>
                      <a:endParaRPr lang="en-US" sz="1100" b="1" i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i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EditableDropDownList</a:t>
                      </a:r>
                      <a:endParaRPr lang="en-US" sz="1100" b="1" i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i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SingleSelectList</a:t>
                      </a:r>
                      <a:endParaRPr lang="en-US" sz="1100" b="1" i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i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MultiSelectList</a:t>
                      </a:r>
                      <a:endParaRPr lang="en-US" sz="1100" b="1" i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36693">
                <a:tc gridSpan="2">
                  <a:txBody>
                    <a:bodyPr/>
                    <a:lstStyle/>
                    <a:p>
                      <a:r>
                        <a:rPr lang="en-US" sz="1100" b="1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Slider</a:t>
                      </a:r>
                      <a:endParaRPr lang="en-US" sz="1100" b="1" i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b="1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Label</a:t>
                      </a:r>
                      <a:endParaRPr lang="en-US" sz="1100" b="1" i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286" name="Picture 4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00150" y="5607050"/>
            <a:ext cx="1555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87" name="Picture 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33675" y="2924175"/>
            <a:ext cx="13493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88" name="Picture 1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52975" y="2924175"/>
            <a:ext cx="11366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89" name="Picture 1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34175" y="2928938"/>
            <a:ext cx="113665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90" name="Picture 2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" y="3627438"/>
            <a:ext cx="495300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91" name="Picture 2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752725" y="3627438"/>
            <a:ext cx="1090613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92" name="Picture 2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81550" y="3627438"/>
            <a:ext cx="129698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93" name="Picture 2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743700" y="3627438"/>
            <a:ext cx="519113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94" name="Picture 3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33400" y="2895600"/>
            <a:ext cx="15097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95" name="Picture 3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757738" y="4572000"/>
            <a:ext cx="503237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96" name="Picture 3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696075" y="4572000"/>
            <a:ext cx="4349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97" name="Picture 4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743200" y="4572000"/>
            <a:ext cx="8080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98" name="Picture 44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33400" y="4591050"/>
            <a:ext cx="10064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99" name="Picture 45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400675" y="5610225"/>
            <a:ext cx="24479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300" name="Picture 7" descr="C:\Users\John\Desktop\checkmark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931988"/>
            <a:ext cx="3794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FIXatdl schema and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hlinkClick r:id="rId2"/>
              </a:rPr>
              <a:t>www.fixprotocol.org/FIXatdl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219200"/>
            <a:ext cx="291021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Callout 1 6"/>
          <p:cNvSpPr/>
          <p:nvPr/>
        </p:nvSpPr>
        <p:spPr>
          <a:xfrm>
            <a:off x="762000" y="2209800"/>
            <a:ext cx="2895600" cy="914400"/>
          </a:xfrm>
          <a:prstGeom prst="borderCallout1">
            <a:avLst>
              <a:gd name="adj1" fmla="val 52501"/>
              <a:gd name="adj2" fmla="val 105097"/>
              <a:gd name="adj3" fmla="val 46250"/>
              <a:gd name="adj4" fmla="val 129324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Specification document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Sample XML instance file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XML Schema Files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28600" y="3962400"/>
          <a:ext cx="8534400" cy="2623587"/>
        </p:xfrm>
        <a:graphic>
          <a:graphicData uri="http://schemas.openxmlformats.org/drawingml/2006/table">
            <a:tbl>
              <a:tblPr/>
              <a:tblGrid>
                <a:gridCol w="1752600"/>
                <a:gridCol w="6781800"/>
              </a:tblGrid>
              <a:tr h="3244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XML Schema file / namespace</a:t>
                      </a:r>
                    </a:p>
                  </a:txBody>
                  <a:tcPr marL="65217" marR="652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Purpose</a:t>
                      </a:r>
                    </a:p>
                  </a:txBody>
                  <a:tcPr marL="65217" marR="652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622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fixatdl-</a:t>
                      </a:r>
                      <a:r>
                        <a:rPr lang="en-US" sz="1050" b="1" dirty="0" smtClean="0">
                          <a:solidFill>
                            <a:srgbClr val="C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core</a:t>
                      </a:r>
                      <a:r>
                        <a:rPr lang="en-US" sz="1000" b="1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-1-1.xsd</a:t>
                      </a:r>
                      <a:endParaRPr lang="en-US" sz="10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5217" marR="652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Data: Defines attributes and elements that are used to describe the 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data content of the algorithm and the parameters</a:t>
                      </a:r>
                      <a:r>
                        <a:rPr lang="en-US" sz="10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. </a:t>
                      </a:r>
                    </a:p>
                  </a:txBody>
                  <a:tcPr marL="65217" marR="652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86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fixatdl-</a:t>
                      </a:r>
                      <a:r>
                        <a:rPr lang="en-US" sz="1050" b="1" dirty="0" smtClean="0">
                          <a:solidFill>
                            <a:srgbClr val="C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validation</a:t>
                      </a:r>
                      <a:r>
                        <a:rPr lang="en-US" sz="1000" b="1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-1-1.xsd</a:t>
                      </a:r>
                      <a:endParaRPr lang="en-US" sz="10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5217" marR="652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Data: Defines attributes and elements used to author rules that are applied to the parameter values as a </a:t>
                      </a:r>
                      <a:r>
                        <a:rPr lang="en-US" sz="1050" b="1" dirty="0">
                          <a:solidFill>
                            <a:srgbClr val="C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validation check</a:t>
                      </a:r>
                      <a:r>
                        <a:rPr lang="en-US" sz="10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. These rules can be simple where boundary conditions are checked, or complex where compound </a:t>
                      </a:r>
                      <a:r>
                        <a:rPr lang="en-US" sz="1000" b="1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boolean</a:t>
                      </a:r>
                      <a:r>
                        <a:rPr lang="en-US" sz="10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expressions involving several parameters are evaluated.</a:t>
                      </a:r>
                    </a:p>
                  </a:txBody>
                  <a:tcPr marL="65217" marR="652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fixatdl-</a:t>
                      </a:r>
                      <a:r>
                        <a:rPr lang="en-US" sz="1050" b="1" dirty="0" smtClean="0">
                          <a:solidFill>
                            <a:srgbClr val="C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layout</a:t>
                      </a:r>
                      <a:r>
                        <a:rPr lang="en-US" sz="1000" b="1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-1-1.xsd</a:t>
                      </a:r>
                      <a:endParaRPr lang="en-US" sz="10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5217" marR="652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GUI: XML constructs to describe how a parameter should be rendered within a </a:t>
                      </a:r>
                      <a:r>
                        <a:rPr lang="en-US" sz="1050" b="1" dirty="0">
                          <a:solidFill>
                            <a:srgbClr val="C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user interface</a:t>
                      </a:r>
                      <a:r>
                        <a:rPr lang="en-US" sz="10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– this includes recommendations about </a:t>
                      </a:r>
                      <a:r>
                        <a:rPr lang="en-US" sz="1050" b="1" dirty="0">
                          <a:solidFill>
                            <a:srgbClr val="C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GUI controls</a:t>
                      </a:r>
                      <a:r>
                        <a:rPr lang="en-US" sz="1000" b="1" dirty="0">
                          <a:solidFill>
                            <a:srgbClr val="C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0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and their relative location within the interface.</a:t>
                      </a:r>
                    </a:p>
                  </a:txBody>
                  <a:tcPr marL="65217" marR="652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4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fixatdl-</a:t>
                      </a:r>
                      <a:r>
                        <a:rPr lang="en-US" sz="1050" b="1" dirty="0" smtClean="0">
                          <a:solidFill>
                            <a:srgbClr val="C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flow</a:t>
                      </a:r>
                      <a:r>
                        <a:rPr lang="en-US" sz="1000" b="1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-1-1.xsd</a:t>
                      </a:r>
                      <a:endParaRPr lang="en-US" sz="10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5217" marR="652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GUI: Provides the ability to </a:t>
                      </a:r>
                      <a:r>
                        <a:rPr lang="en-US" sz="1050" b="1" dirty="0">
                          <a:solidFill>
                            <a:srgbClr val="C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dynamically affect the behavior of a GUI control</a:t>
                      </a:r>
                      <a:r>
                        <a:rPr lang="en-US" sz="10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. Rules can be created to enable or disable parameters based on values entered by the user in other parameters.</a:t>
                      </a:r>
                    </a:p>
                  </a:txBody>
                  <a:tcPr marL="65217" marR="652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2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fixatdl-</a:t>
                      </a:r>
                      <a:r>
                        <a:rPr lang="en-US" sz="1050" b="1" dirty="0" smtClean="0">
                          <a:solidFill>
                            <a:srgbClr val="C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regions</a:t>
                      </a:r>
                      <a:r>
                        <a:rPr lang="en-US" sz="1000" b="1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-1-1.xsd</a:t>
                      </a:r>
                      <a:endParaRPr lang="en-US" sz="10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5217" marR="652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Data:</a:t>
                      </a:r>
                      <a:r>
                        <a:rPr lang="en-US" sz="105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050" b="1" dirty="0">
                          <a:solidFill>
                            <a:srgbClr val="C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Enumeration values for countries within three regions</a:t>
                      </a:r>
                      <a:r>
                        <a:rPr lang="en-US" sz="10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: </a:t>
                      </a:r>
                      <a:r>
                        <a:rPr lang="en-US" sz="1000" b="1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TheAmericas</a:t>
                      </a:r>
                      <a:r>
                        <a:rPr lang="en-US" sz="10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 </a:t>
                      </a:r>
                      <a:r>
                        <a:rPr lang="en-US" sz="1000" b="1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EuropeMiddleEastAfrica</a:t>
                      </a:r>
                      <a:r>
                        <a:rPr lang="en-US" sz="10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and </a:t>
                      </a:r>
                      <a:r>
                        <a:rPr lang="en-US" sz="1000" b="1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AsiaPacificJapan</a:t>
                      </a:r>
                      <a:r>
                        <a:rPr lang="en-US" sz="10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.</a:t>
                      </a:r>
                    </a:p>
                  </a:txBody>
                  <a:tcPr marL="65217" marR="652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2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fixatdl-</a:t>
                      </a:r>
                      <a:r>
                        <a:rPr lang="en-US" sz="1050" b="1" dirty="0" smtClean="0">
                          <a:solidFill>
                            <a:srgbClr val="C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timezones</a:t>
                      </a:r>
                      <a:r>
                        <a:rPr lang="en-US" sz="1000" b="1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-1-1.xsd</a:t>
                      </a:r>
                      <a:endParaRPr lang="en-US" sz="10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5217" marR="652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Data: Lists </a:t>
                      </a:r>
                      <a:r>
                        <a:rPr lang="en-US" sz="1050" b="1" dirty="0">
                          <a:solidFill>
                            <a:srgbClr val="C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enumeration values</a:t>
                      </a:r>
                      <a:r>
                        <a:rPr lang="en-US" sz="105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0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for world </a:t>
                      </a:r>
                      <a:r>
                        <a:rPr lang="en-US" sz="1000" b="1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timezones</a:t>
                      </a:r>
                      <a:r>
                        <a:rPr lang="en-US" sz="10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based on </a:t>
                      </a:r>
                      <a:r>
                        <a:rPr lang="en-US" sz="1000" b="1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zoneinfo</a:t>
                      </a:r>
                      <a:r>
                        <a:rPr lang="en-US" sz="10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database.</a:t>
                      </a:r>
                    </a:p>
                  </a:txBody>
                  <a:tcPr marL="65217" marR="652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FIXatdl file structure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835525"/>
          </a:xfrm>
        </p:spPr>
        <p:txBody>
          <a:bodyPr/>
          <a:lstStyle/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&lt;Strategies&gt;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A15F9E"/>
                </a:solidFill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400" b="1" dirty="0" smtClean="0">
                <a:solidFill>
                  <a:srgbClr val="A15F9E"/>
                </a:solidFill>
                <a:latin typeface="Courier New" pitchFamily="49" charset="0"/>
                <a:cs typeface="Courier New" pitchFamily="49" charset="0"/>
              </a:rPr>
              <a:t>Strategy&gt;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… strategy definition …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A15F9E"/>
                </a:solidFill>
                <a:latin typeface="Courier New" pitchFamily="49" charset="0"/>
                <a:cs typeface="Courier New" pitchFamily="49" charset="0"/>
              </a:rPr>
              <a:t>	&lt;/</a:t>
            </a:r>
            <a:r>
              <a:rPr lang="en-US" sz="1400" b="1" dirty="0" smtClean="0">
                <a:solidFill>
                  <a:srgbClr val="A15F9E"/>
                </a:solidFill>
                <a:latin typeface="Courier New" pitchFamily="49" charset="0"/>
                <a:cs typeface="Courier New" pitchFamily="49" charset="0"/>
              </a:rPr>
              <a:t>Strategy</a:t>
            </a:r>
            <a:r>
              <a:rPr lang="en-US" sz="1400" b="1" dirty="0" smtClean="0">
                <a:solidFill>
                  <a:srgbClr val="A15F9E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sz="1400" b="1" dirty="0" smtClean="0">
              <a:solidFill>
                <a:srgbClr val="A15F9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689B65"/>
                </a:solidFill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400" b="1" dirty="0" smtClean="0">
                <a:solidFill>
                  <a:srgbClr val="689B65"/>
                </a:solidFill>
                <a:latin typeface="Courier New" pitchFamily="49" charset="0"/>
                <a:cs typeface="Courier New" pitchFamily="49" charset="0"/>
              </a:rPr>
              <a:t>Strategy&gt;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… strategy definition …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689B65"/>
                </a:solidFill>
                <a:latin typeface="Courier New" pitchFamily="49" charset="0"/>
                <a:cs typeface="Courier New" pitchFamily="49" charset="0"/>
              </a:rPr>
              <a:t>	&lt;/</a:t>
            </a:r>
            <a:r>
              <a:rPr lang="en-US" sz="1400" b="1" dirty="0" smtClean="0">
                <a:solidFill>
                  <a:srgbClr val="689B65"/>
                </a:solidFill>
                <a:latin typeface="Courier New" pitchFamily="49" charset="0"/>
                <a:cs typeface="Courier New" pitchFamily="49" charset="0"/>
              </a:rPr>
              <a:t>Strategy&gt;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Strategies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5105400" y="1371600"/>
            <a:ext cx="3581400" cy="25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400" b="1" kern="0" dirty="0" smtClean="0">
                <a:solidFill>
                  <a:srgbClr val="A15F9E"/>
                </a:solidFill>
                <a:latin typeface="Courier New" pitchFamily="49" charset="0"/>
                <a:ea typeface="+mn-ea"/>
                <a:cs typeface="Courier New" pitchFamily="49" charset="0"/>
              </a:rPr>
              <a:t>&lt;Strategy&gt;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400" b="1" kern="0" dirty="0" smtClean="0">
                <a:solidFill>
                  <a:srgbClr val="D2A000"/>
                </a:solidFill>
                <a:latin typeface="Courier New" pitchFamily="49" charset="0"/>
                <a:ea typeface="+mn-ea"/>
                <a:cs typeface="Courier New" pitchFamily="49" charset="0"/>
              </a:rPr>
              <a:t>	&lt;</a:t>
            </a:r>
            <a:r>
              <a:rPr lang="en-US" sz="1400" b="1" kern="0" dirty="0" smtClean="0">
                <a:solidFill>
                  <a:srgbClr val="D2A000"/>
                </a:solidFill>
                <a:latin typeface="Courier New" pitchFamily="49" charset="0"/>
                <a:ea typeface="+mn-ea"/>
                <a:cs typeface="Courier New" pitchFamily="49" charset="0"/>
              </a:rPr>
              <a:t>Parameter&gt;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400" b="1" kern="0" dirty="0" smtClean="0">
                <a:solidFill>
                  <a:srgbClr val="D2A000"/>
                </a:solidFill>
                <a:latin typeface="Courier New" pitchFamily="49" charset="0"/>
                <a:ea typeface="+mn-ea"/>
                <a:cs typeface="Courier New" pitchFamily="49" charset="0"/>
              </a:rPr>
              <a:t>	&lt;</a:t>
            </a:r>
            <a:r>
              <a:rPr lang="en-US" sz="1400" b="1" kern="0" dirty="0" smtClean="0">
                <a:solidFill>
                  <a:srgbClr val="D2A000"/>
                </a:solidFill>
                <a:latin typeface="Courier New" pitchFamily="49" charset="0"/>
                <a:ea typeface="+mn-ea"/>
                <a:cs typeface="Courier New" pitchFamily="49" charset="0"/>
              </a:rPr>
              <a:t>Parameter&gt;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400" b="1" kern="0" dirty="0" smtClean="0">
                <a:solidFill>
                  <a:srgbClr val="D2A000"/>
                </a:solidFill>
                <a:latin typeface="Courier New" pitchFamily="49" charset="0"/>
                <a:ea typeface="+mn-ea"/>
                <a:cs typeface="Courier New" pitchFamily="49" charset="0"/>
              </a:rPr>
              <a:t>	. </a:t>
            </a:r>
            <a:r>
              <a:rPr lang="en-US" sz="1400" b="1" kern="0" dirty="0" smtClean="0">
                <a:solidFill>
                  <a:srgbClr val="D2A000"/>
                </a:solidFill>
                <a:latin typeface="Courier New" pitchFamily="49" charset="0"/>
                <a:ea typeface="+mn-ea"/>
                <a:cs typeface="Courier New" pitchFamily="49" charset="0"/>
              </a:rPr>
              <a:t>. .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400" b="1" kern="0" dirty="0" smtClean="0">
                <a:solidFill>
                  <a:srgbClr val="D2A000"/>
                </a:solidFill>
                <a:latin typeface="Courier New" pitchFamily="49" charset="0"/>
                <a:ea typeface="+mn-ea"/>
                <a:cs typeface="Courier New" pitchFamily="49" charset="0"/>
              </a:rPr>
              <a:t>	&lt;</a:t>
            </a:r>
            <a:r>
              <a:rPr lang="en-US" sz="1400" b="1" kern="0" dirty="0" smtClean="0">
                <a:solidFill>
                  <a:srgbClr val="D2A000"/>
                </a:solidFill>
                <a:latin typeface="Courier New" pitchFamily="49" charset="0"/>
                <a:ea typeface="+mn-ea"/>
                <a:cs typeface="Courier New" pitchFamily="49" charset="0"/>
              </a:rPr>
              <a:t>Parameter</a:t>
            </a:r>
            <a:r>
              <a:rPr lang="en-US" sz="1400" b="1" kern="0" dirty="0" smtClean="0">
                <a:solidFill>
                  <a:srgbClr val="D2A000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endParaRPr lang="en-US" sz="1400" b="1" kern="0" dirty="0" smtClean="0">
              <a:solidFill>
                <a:srgbClr val="D2A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400" b="1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400" b="1" kern="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StrategyLayout</a:t>
            </a:r>
            <a:r>
              <a:rPr lang="en-US" sz="1400" b="1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endParaRPr lang="en-US" sz="1400" b="1" kern="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400" b="1" kern="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	&lt;</a:t>
            </a:r>
            <a:r>
              <a:rPr lang="en-US" sz="1400" b="1" kern="0" dirty="0" err="1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StrategyEdit</a:t>
            </a:r>
            <a:r>
              <a:rPr lang="en-US" sz="1400" b="1" kern="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400" b="1" kern="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	&lt;</a:t>
            </a:r>
            <a:r>
              <a:rPr lang="en-US" sz="1400" b="1" kern="0" dirty="0" err="1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StrategyEdit</a:t>
            </a:r>
            <a:r>
              <a:rPr lang="en-US" sz="1400" b="1" kern="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400" b="1" kern="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	. </a:t>
            </a:r>
            <a:r>
              <a:rPr lang="en-US" sz="1400" b="1" kern="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. .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400" b="1" kern="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	&lt;</a:t>
            </a:r>
            <a:r>
              <a:rPr lang="en-US" sz="1400" b="1" kern="0" dirty="0" err="1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StrategyEdit</a:t>
            </a:r>
            <a:r>
              <a:rPr lang="en-US" sz="1400" b="1" kern="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400" b="1" kern="0" dirty="0" smtClean="0">
                <a:solidFill>
                  <a:srgbClr val="A15F9E"/>
                </a:solidFill>
                <a:latin typeface="Courier New" pitchFamily="49" charset="0"/>
                <a:ea typeface="+mn-ea"/>
                <a:cs typeface="Courier New" pitchFamily="49" charset="0"/>
              </a:rPr>
              <a:t>&lt;/</a:t>
            </a:r>
            <a:r>
              <a:rPr lang="en-US" sz="1400" b="1" kern="0" dirty="0" smtClean="0">
                <a:solidFill>
                  <a:srgbClr val="A15F9E"/>
                </a:solidFill>
                <a:latin typeface="Courier New" pitchFamily="49" charset="0"/>
                <a:ea typeface="+mn-ea"/>
                <a:cs typeface="Courier New" pitchFamily="49" charset="0"/>
              </a:rPr>
              <a:t>Strategy&gt;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038600" y="2133600"/>
            <a:ext cx="8260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 smtClean="0"/>
              <a:t>Broker’s Existing Specification – The Starting Point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Strategy:  “Strike Force Delta”  (tag 847, value “Z”)</a:t>
            </a:r>
          </a:p>
          <a:p>
            <a:r>
              <a:rPr lang="en-US" dirty="0" smtClean="0"/>
              <a:t>Description:  “Seeks public and non-public liquidity without displaying the order in the book”</a:t>
            </a:r>
          </a:p>
          <a:p>
            <a:r>
              <a:rPr lang="en-US" dirty="0" smtClean="0"/>
              <a:t>Parameters:</a:t>
            </a:r>
          </a:p>
          <a:p>
            <a:pPr lvl="1"/>
            <a:r>
              <a:rPr lang="en-US" dirty="0" smtClean="0"/>
              <a:t>Start Time aka Effective Time (optional, tag 168, </a:t>
            </a:r>
            <a:r>
              <a:rPr lang="en-US" dirty="0" err="1" smtClean="0"/>
              <a:t>UTCTimestamp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End Time aka Expire Time (optional, tag 126, </a:t>
            </a:r>
            <a:r>
              <a:rPr lang="en-US" dirty="0" err="1" smtClean="0"/>
              <a:t>UTCTimestamp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Participation Rate (optional, tag 849, Percentage, 0.01 - 0.70)</a:t>
            </a:r>
          </a:p>
          <a:p>
            <a:pPr lvl="1"/>
            <a:r>
              <a:rPr lang="en-US" dirty="0" smtClean="0"/>
              <a:t>I Would Price (optional, tag 9999, Price, &gt; 0)</a:t>
            </a:r>
          </a:p>
          <a:p>
            <a:pPr lvl="1"/>
            <a:r>
              <a:rPr lang="en-US" dirty="0" smtClean="0"/>
              <a:t>Execution Style (required, tag 9998,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1 = Very Passive, 2 = Passive, 3 = Neutral, 4 = Aggressive, 5 = Very Aggressive</a:t>
            </a:r>
          </a:p>
          <a:p>
            <a:pPr lvl="1"/>
            <a:r>
              <a:rPr lang="en-US" dirty="0" smtClean="0"/>
              <a:t>Include Auctions (required, tag 9997,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0 = None, 1 = Open, 2 = Close, 3 = Open and Close</a:t>
            </a:r>
          </a:p>
          <a:p>
            <a:r>
              <a:rPr lang="en-US" dirty="0" smtClean="0"/>
              <a:t>Rules:</a:t>
            </a:r>
          </a:p>
          <a:p>
            <a:pPr lvl="1"/>
            <a:r>
              <a:rPr lang="en-US" dirty="0" smtClean="0"/>
              <a:t>If both are specified, Start Time must be less than End Time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 Out Proposed Layout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362200"/>
            <a:ext cx="7467600" cy="3886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3124200"/>
            <a:ext cx="7162800" cy="838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3352800"/>
            <a:ext cx="148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Execution</a:t>
            </a:r>
            <a:r>
              <a:rPr lang="en-US" sz="1600" dirty="0" smtClean="0"/>
              <a:t> Style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981200" y="3657600"/>
            <a:ext cx="1221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Very Passive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276600" y="3657600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Passive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191000" y="3657600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Neutral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181600" y="3657600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Aggressive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324600" y="3657600"/>
            <a:ext cx="1469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Very Aggressive</a:t>
            </a:r>
            <a:endParaRPr lang="en-US" sz="1400" dirty="0"/>
          </a:p>
        </p:txBody>
      </p:sp>
      <p:cxnSp>
        <p:nvCxnSpPr>
          <p:cNvPr id="14" name="Straight Connector 13"/>
          <p:cNvCxnSpPr>
            <a:stCxn id="6" idx="3"/>
          </p:cNvCxnSpPr>
          <p:nvPr/>
        </p:nvCxnSpPr>
        <p:spPr>
          <a:xfrm flipV="1">
            <a:off x="2170502" y="3505200"/>
            <a:ext cx="5449498" cy="168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n 14"/>
          <p:cNvSpPr/>
          <p:nvPr/>
        </p:nvSpPr>
        <p:spPr>
          <a:xfrm>
            <a:off x="4495800" y="3352800"/>
            <a:ext cx="152400" cy="30175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5800" y="2667000"/>
            <a:ext cx="1247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 Would Price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685800" y="4191000"/>
            <a:ext cx="7162800" cy="609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81200" y="2667000"/>
            <a:ext cx="1600200" cy="3048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191000" y="2667000"/>
            <a:ext cx="1210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Volume Limit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5486400" y="2667000"/>
            <a:ext cx="1600200" cy="3048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62000" y="4038600"/>
            <a:ext cx="1301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Include Auctions</a:t>
            </a:r>
            <a:endParaRPr lang="en-US" sz="1400" dirty="0"/>
          </a:p>
        </p:txBody>
      </p:sp>
      <p:sp>
        <p:nvSpPr>
          <p:cNvPr id="23" name="Donut 22"/>
          <p:cNvSpPr/>
          <p:nvPr/>
        </p:nvSpPr>
        <p:spPr>
          <a:xfrm>
            <a:off x="838200" y="4419600"/>
            <a:ext cx="152400" cy="152400"/>
          </a:xfrm>
          <a:prstGeom prst="donu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90600" y="4343400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None</a:t>
            </a:r>
            <a:endParaRPr lang="en-US" sz="1600" dirty="0"/>
          </a:p>
        </p:txBody>
      </p:sp>
      <p:sp>
        <p:nvSpPr>
          <p:cNvPr id="25" name="Donut 24"/>
          <p:cNvSpPr/>
          <p:nvPr/>
        </p:nvSpPr>
        <p:spPr>
          <a:xfrm>
            <a:off x="1600200" y="4419600"/>
            <a:ext cx="152400" cy="152400"/>
          </a:xfrm>
          <a:prstGeom prst="donu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52600" y="434340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Open</a:t>
            </a:r>
            <a:endParaRPr lang="en-US" sz="1600" dirty="0"/>
          </a:p>
        </p:txBody>
      </p:sp>
      <p:sp>
        <p:nvSpPr>
          <p:cNvPr id="27" name="Donut 26"/>
          <p:cNvSpPr/>
          <p:nvPr/>
        </p:nvSpPr>
        <p:spPr>
          <a:xfrm>
            <a:off x="2362200" y="4419600"/>
            <a:ext cx="152400" cy="152400"/>
          </a:xfrm>
          <a:prstGeom prst="donu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14600" y="4343400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Close</a:t>
            </a:r>
            <a:endParaRPr lang="en-US" sz="1600" dirty="0"/>
          </a:p>
        </p:txBody>
      </p:sp>
      <p:sp>
        <p:nvSpPr>
          <p:cNvPr id="29" name="Donut 28"/>
          <p:cNvSpPr/>
          <p:nvPr/>
        </p:nvSpPr>
        <p:spPr>
          <a:xfrm>
            <a:off x="3200400" y="4419600"/>
            <a:ext cx="152400" cy="152400"/>
          </a:xfrm>
          <a:prstGeom prst="donu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52800" y="43434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Both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685800" y="5029200"/>
            <a:ext cx="3352800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62000" y="4876800"/>
            <a:ext cx="88633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Start Time</a:t>
            </a:r>
            <a:endParaRPr lang="en-US" sz="1400" dirty="0"/>
          </a:p>
        </p:txBody>
      </p:sp>
      <p:sp>
        <p:nvSpPr>
          <p:cNvPr id="33" name="Donut 32"/>
          <p:cNvSpPr/>
          <p:nvPr/>
        </p:nvSpPr>
        <p:spPr>
          <a:xfrm>
            <a:off x="838200" y="5257800"/>
            <a:ext cx="152400" cy="152400"/>
          </a:xfrm>
          <a:prstGeom prst="donu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90600" y="51816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Now</a:t>
            </a:r>
            <a:endParaRPr lang="en-US" sz="1600" dirty="0"/>
          </a:p>
        </p:txBody>
      </p:sp>
      <p:sp>
        <p:nvSpPr>
          <p:cNvPr id="35" name="Donut 34"/>
          <p:cNvSpPr/>
          <p:nvPr/>
        </p:nvSpPr>
        <p:spPr>
          <a:xfrm>
            <a:off x="838200" y="5638800"/>
            <a:ext cx="152400" cy="152400"/>
          </a:xfrm>
          <a:prstGeom prst="donu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66800" y="5562600"/>
            <a:ext cx="1219200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10/21/2010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2362200" y="5562600"/>
            <a:ext cx="1371600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2:30:00 PM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4419600" y="5029200"/>
            <a:ext cx="3352800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495800" y="4876800"/>
            <a:ext cx="83343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End Time</a:t>
            </a:r>
            <a:endParaRPr lang="en-US" sz="1400" dirty="0"/>
          </a:p>
        </p:txBody>
      </p:sp>
      <p:sp>
        <p:nvSpPr>
          <p:cNvPr id="41" name="Donut 40"/>
          <p:cNvSpPr/>
          <p:nvPr/>
        </p:nvSpPr>
        <p:spPr>
          <a:xfrm>
            <a:off x="4572000" y="5257800"/>
            <a:ext cx="152400" cy="152400"/>
          </a:xfrm>
          <a:prstGeom prst="donu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24400" y="5181600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End of Day</a:t>
            </a:r>
            <a:endParaRPr lang="en-US" sz="1600" dirty="0"/>
          </a:p>
        </p:txBody>
      </p:sp>
      <p:sp>
        <p:nvSpPr>
          <p:cNvPr id="43" name="Donut 42"/>
          <p:cNvSpPr/>
          <p:nvPr/>
        </p:nvSpPr>
        <p:spPr>
          <a:xfrm>
            <a:off x="4572000" y="5638800"/>
            <a:ext cx="152400" cy="152400"/>
          </a:xfrm>
          <a:prstGeom prst="donu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800600" y="5562600"/>
            <a:ext cx="1219200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10/21/2010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6096000" y="5562600"/>
            <a:ext cx="1371600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2:30:00 PM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533400" y="1371600"/>
            <a:ext cx="23631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Strike Force Delta</a:t>
            </a:r>
            <a:endParaRPr lang="en-US" sz="2000" b="1" dirty="0"/>
          </a:p>
        </p:txBody>
      </p:sp>
      <p:sp>
        <p:nvSpPr>
          <p:cNvPr id="48" name="Rectangle 47"/>
          <p:cNvSpPr/>
          <p:nvPr/>
        </p:nvSpPr>
        <p:spPr>
          <a:xfrm>
            <a:off x="533400" y="1828800"/>
            <a:ext cx="74676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Seeks public and non-public liquidity without displaying the order in the book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the shell of the FIXatdl XML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&lt;Strategies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="http://www.fixprotocol.org/FIXatdl-1-1/Core"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xmlns:val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="http://www.fixprotocol.org/FIXatdl-1-1/Validation"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xmlns:lay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="http://www.fixprotocol.org/FIXatdl-1-1/Layout"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xmlns:flow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="http://www.fixprotocol.org/FIXatdl-1-1/Flow"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xmlns:xsi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="http://www.w3.org/2001/XMLSchema-instance"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xsi:schemaLocation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="http://www.fixprotocol.org/FIXatdl-1-1/Core"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strategyIdentifierTag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="847"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versionIdentifierTag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="958"&gt;</a:t>
            </a: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&lt;/Strategies</a:t>
            </a:r>
            <a:r>
              <a:rPr lang="en-US" sz="1600" dirty="0" smtClean="0"/>
              <a:t>&gt;</a:t>
            </a:r>
            <a:endParaRPr lang="en-US" sz="1600" dirty="0"/>
          </a:p>
        </p:txBody>
      </p:sp>
      <p:sp>
        <p:nvSpPr>
          <p:cNvPr id="4" name="Line Callout 1 3"/>
          <p:cNvSpPr/>
          <p:nvPr/>
        </p:nvSpPr>
        <p:spPr>
          <a:xfrm>
            <a:off x="5791200" y="3886200"/>
            <a:ext cx="2895600" cy="609600"/>
          </a:xfrm>
          <a:prstGeom prst="borderCallout1">
            <a:avLst>
              <a:gd name="adj1" fmla="val 54688"/>
              <a:gd name="adj2" fmla="val -4715"/>
              <a:gd name="adj3" fmla="val -62188"/>
              <a:gd name="adj4" fmla="val -6473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Tag number for all strategies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5791200" y="4648200"/>
            <a:ext cx="2895600" cy="609600"/>
          </a:xfrm>
          <a:prstGeom prst="borderCallout1">
            <a:avLst>
              <a:gd name="adj1" fmla="val 18750"/>
              <a:gd name="adj2" fmla="val -4057"/>
              <a:gd name="adj3" fmla="val -135625"/>
              <a:gd name="adj4" fmla="val -6802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Optional, can convey in FIX </a:t>
            </a:r>
            <a:r>
              <a:rPr lang="en-US" dirty="0" err="1" smtClean="0">
                <a:solidFill>
                  <a:schemeClr val="tx1"/>
                </a:solidFill>
              </a:rPr>
              <a:t>msg</a:t>
            </a:r>
            <a:r>
              <a:rPr lang="en-US" dirty="0" smtClean="0">
                <a:solidFill>
                  <a:schemeClr val="tx1"/>
                </a:solidFill>
              </a:rPr>
              <a:t> your “version”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3276600" y="5562600"/>
            <a:ext cx="2895600" cy="609600"/>
          </a:xfrm>
          <a:prstGeom prst="borderCallout1">
            <a:avLst>
              <a:gd name="adj1" fmla="val 18750"/>
              <a:gd name="adj2" fmla="val -4057"/>
              <a:gd name="adj3" fmla="val -135625"/>
              <a:gd name="adj4" fmla="val -6802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will add our Strategy definitions here…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 smtClean="0"/>
              <a:t>Add Strategy and Parameters (without Layout / Edits)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35525"/>
          </a:xfrm>
        </p:spPr>
        <p:txBody>
          <a:bodyPr/>
          <a:lstStyle/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&lt;Strategy name="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StrikeForceDelta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uiRep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="Strike Force Delta"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wireValue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="Z"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providerID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BrokerX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&lt;Parameter name="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EffectiveTime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xsi:type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UTCTimestamp_t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fixTag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="168" use="optional"/&gt;</a:t>
            </a: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&lt;Parameter name="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ExpireTime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xsi:type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UTCTimestamp_t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fixTag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="126" use="optional"/&gt;</a:t>
            </a: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&lt;Parameter name="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ParticipationRate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xsi:type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Percentage_t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fixTag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="849" use="optional"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minValue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="0.01"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maxValue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="0.70"/&gt;</a:t>
            </a: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&lt;Parameter name="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IWouldPrice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xsi:type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Price_t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fixTag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="9999" use="optional"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minValue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="0"/&gt;</a:t>
            </a: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sz="1400" dirty="0"/>
          </a:p>
        </p:txBody>
      </p:sp>
      <p:sp>
        <p:nvSpPr>
          <p:cNvPr id="4" name="Line Callout 1 3"/>
          <p:cNvSpPr/>
          <p:nvPr/>
        </p:nvSpPr>
        <p:spPr>
          <a:xfrm>
            <a:off x="7543800" y="1371600"/>
            <a:ext cx="1066800" cy="381000"/>
          </a:xfrm>
          <a:prstGeom prst="borderCallout1">
            <a:avLst>
              <a:gd name="adj1" fmla="val 96251"/>
              <a:gd name="adj2" fmla="val 47588"/>
              <a:gd name="adj3" fmla="val 149375"/>
              <a:gd name="adj4" fmla="val 1975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847=Z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4724400" y="1371600"/>
            <a:ext cx="2209800" cy="381000"/>
          </a:xfrm>
          <a:prstGeom prst="borderCallout1">
            <a:avLst>
              <a:gd name="adj1" fmla="val 106251"/>
              <a:gd name="adj2" fmla="val 14626"/>
              <a:gd name="adj3" fmla="val 139375"/>
              <a:gd name="adj4" fmla="val -768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 trader sees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1447800" y="1371600"/>
            <a:ext cx="2743200" cy="381000"/>
          </a:xfrm>
          <a:prstGeom prst="borderCallout1">
            <a:avLst>
              <a:gd name="adj1" fmla="val 106251"/>
              <a:gd name="adj2" fmla="val 44356"/>
              <a:gd name="adj3" fmla="val 146875"/>
              <a:gd name="adj4" fmla="val 19745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Unique name, no spaces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381000" y="5562600"/>
            <a:ext cx="4572000" cy="990600"/>
          </a:xfrm>
          <a:prstGeom prst="borderCallout1">
            <a:avLst>
              <a:gd name="adj1" fmla="val -14583"/>
              <a:gd name="adj2" fmla="val 1856"/>
              <a:gd name="adj3" fmla="val -63541"/>
              <a:gd name="adj4" fmla="val 932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Parameters: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 Start Time aka Effective Time (optional, tag 168, </a:t>
            </a:r>
            <a:r>
              <a:rPr lang="en-US" sz="1100" dirty="0" err="1" smtClean="0">
                <a:solidFill>
                  <a:schemeClr val="tx1"/>
                </a:solidFill>
              </a:rPr>
              <a:t>UTCTimestamp</a:t>
            </a:r>
            <a:r>
              <a:rPr lang="en-US" sz="1100" dirty="0" smtClean="0">
                <a:solidFill>
                  <a:schemeClr val="tx1"/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 End Time aka Expire Time (optional, tag 126, </a:t>
            </a:r>
            <a:r>
              <a:rPr lang="en-US" sz="1100" dirty="0" err="1" smtClean="0">
                <a:solidFill>
                  <a:schemeClr val="tx1"/>
                </a:solidFill>
              </a:rPr>
              <a:t>UTCTimestamp</a:t>
            </a:r>
            <a:r>
              <a:rPr lang="en-US" sz="1100" dirty="0" smtClean="0">
                <a:solidFill>
                  <a:schemeClr val="tx1"/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 Participation Rate (optional, tag 849, Percentage, 0.01 - 0.70)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 I Would Price (optional, tag 9999, Price, &gt; 0)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 smtClean="0"/>
              <a:t>Continued…</a:t>
            </a:r>
            <a:br>
              <a:rPr lang="en-US" sz="2200" dirty="0" smtClean="0"/>
            </a:br>
            <a:r>
              <a:rPr lang="en-US" sz="2200" dirty="0" smtClean="0"/>
              <a:t>Add Strategy and Parameters (without Layout / Edits)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35525"/>
          </a:xfrm>
        </p:spPr>
        <p:txBody>
          <a:bodyPr/>
          <a:lstStyle/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		&lt;Parameter name="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ExecutionStyle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xsi:type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Int_t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fixTag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="9998" use="required"&gt;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EnumPair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enumID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="Very Passive"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wireValue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="1"/&gt;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EnumPair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enumID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="Passive"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wireValue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="2"/&gt;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EnumPair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enumID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="Neutral"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wireValue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="3"/&gt;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EnumPair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enumID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="Aggressive"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wireValue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="4"/&gt;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EnumPair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enumID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="Very Aggressive"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wireValue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="5"/&gt;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&lt;/Parameter&gt;</a:t>
            </a: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&lt;Parameter name="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IncludeAuctions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xsi:type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Int_t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fixTag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="9997" use="required"&gt;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EnumPair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enumID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="None"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wireValue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="0"/&gt;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EnumPair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enumID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="Open"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wireValue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="1"/&gt;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EnumPair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enumID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="Close"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wireValue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="2"/&gt;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EnumPair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enumID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OpenAndClose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wireValue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="3"/&gt;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&lt;/Parameter&gt;</a:t>
            </a: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&lt;/Strategy&gt;</a:t>
            </a: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sz="1400" dirty="0"/>
          </a:p>
        </p:txBody>
      </p:sp>
      <p:sp>
        <p:nvSpPr>
          <p:cNvPr id="9" name="Line Callout 1 8"/>
          <p:cNvSpPr/>
          <p:nvPr/>
        </p:nvSpPr>
        <p:spPr>
          <a:xfrm>
            <a:off x="4876800" y="5410200"/>
            <a:ext cx="3962400" cy="1143000"/>
          </a:xfrm>
          <a:prstGeom prst="borderCallout1">
            <a:avLst>
              <a:gd name="adj1" fmla="val -8813"/>
              <a:gd name="adj2" fmla="val 83731"/>
              <a:gd name="adj3" fmla="val -128926"/>
              <a:gd name="adj4" fmla="val 73704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Parameters: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 Execution Style (required, tag 9998, </a:t>
            </a:r>
            <a:r>
              <a:rPr lang="en-US" sz="1100" dirty="0" err="1" smtClean="0">
                <a:solidFill>
                  <a:schemeClr val="tx1"/>
                </a:solidFill>
              </a:rPr>
              <a:t>Int</a:t>
            </a:r>
            <a:r>
              <a:rPr lang="en-US" sz="1100" dirty="0" smtClean="0">
                <a:solidFill>
                  <a:schemeClr val="tx1"/>
                </a:solidFill>
              </a:rPr>
              <a:t>)  </a:t>
            </a:r>
          </a:p>
          <a:p>
            <a:pPr lvl="1"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 1 = Very Passive, 2 = Passive, 3 = Neutral, </a:t>
            </a:r>
          </a:p>
          <a:p>
            <a:pPr lvl="1"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 4 = Aggressive, 5 = Very Aggressive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 Include Auctions (required, tag 9997, </a:t>
            </a:r>
            <a:r>
              <a:rPr lang="en-US" sz="1100" dirty="0" err="1" smtClean="0">
                <a:solidFill>
                  <a:schemeClr val="tx1"/>
                </a:solidFill>
              </a:rPr>
              <a:t>Int</a:t>
            </a:r>
            <a:r>
              <a:rPr lang="en-US" sz="1100" dirty="0" smtClean="0">
                <a:solidFill>
                  <a:schemeClr val="tx1"/>
                </a:solidFill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 0 = None, 1 = Open, 2 = Close, 3 = Open and Close</a:t>
            </a:r>
          </a:p>
        </p:txBody>
      </p:sp>
      <p:sp>
        <p:nvSpPr>
          <p:cNvPr id="10" name="Line Callout 1 9"/>
          <p:cNvSpPr/>
          <p:nvPr/>
        </p:nvSpPr>
        <p:spPr>
          <a:xfrm>
            <a:off x="1981200" y="5562600"/>
            <a:ext cx="2667000" cy="609600"/>
          </a:xfrm>
          <a:prstGeom prst="borderCallout1">
            <a:avLst>
              <a:gd name="adj1" fmla="val 18750"/>
              <a:gd name="adj2" fmla="val -4057"/>
              <a:gd name="adj3" fmla="val 26875"/>
              <a:gd name="adj4" fmla="val -30583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will add Layout and Strategy Rules here…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FIXatdl Introduction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Inside FIXatdl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Demonstration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Additional Features and Common Issues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 smtClean="0"/>
              <a:t>Add an empty Layout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lay:StrategyLayout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lay:StrategyPanel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title="Strategy Parameters" collapsible="false" orientation="VERTICAL"&gt;</a:t>
            </a: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&lt;/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lay:StrategyPanel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&lt;/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lay:StrategyLayout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4648200" y="1066800"/>
            <a:ext cx="2895600" cy="381000"/>
          </a:xfrm>
          <a:prstGeom prst="borderCallout1">
            <a:avLst>
              <a:gd name="adj1" fmla="val 18750"/>
              <a:gd name="adj2" fmla="val -4057"/>
              <a:gd name="adj3" fmla="val 199688"/>
              <a:gd name="adj4" fmla="val -91711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Element within &lt;Strategy&gt;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419600"/>
            <a:ext cx="42195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 smtClean="0"/>
              <a:t>Add I Would Price and Volume Limit controls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lay:StrategyPanel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collapsible="false" orientation="HORIZONTAL"&gt;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lay:Control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ID="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IWouldPriceField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xsi:type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lay:TextField_t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 label="I Would Price"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parameterRef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IWouldPrice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lay:Control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ID="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ParticipationRateField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xsi:type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lay:TextField_t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 label="Volume Limit"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parameterRef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ParticipationRate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lay:Control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ID="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ParticipationRateLabel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xsi:type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lay:Label_t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initValue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="(1-70%)"/&gt;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&lt;/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lay:StrategyPanel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419600"/>
            <a:ext cx="42100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Callout 1 6"/>
          <p:cNvSpPr/>
          <p:nvPr/>
        </p:nvSpPr>
        <p:spPr>
          <a:xfrm>
            <a:off x="1905000" y="1295400"/>
            <a:ext cx="3276600" cy="228600"/>
          </a:xfrm>
          <a:prstGeom prst="borderCallout1">
            <a:avLst>
              <a:gd name="adj1" fmla="val 18750"/>
              <a:gd name="adj2" fmla="val -4057"/>
              <a:gd name="adj3" fmla="val 102605"/>
              <a:gd name="adj4" fmla="val -21204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Element within main &lt;</a:t>
            </a:r>
            <a:r>
              <a:rPr lang="en-US" sz="1400" dirty="0" err="1" smtClean="0">
                <a:solidFill>
                  <a:schemeClr val="tx1"/>
                </a:solidFill>
              </a:rPr>
              <a:t>StrategyPanel</a:t>
            </a:r>
            <a:r>
              <a:rPr lang="en-US" sz="1400" dirty="0" smtClean="0">
                <a:solidFill>
                  <a:schemeClr val="tx1"/>
                </a:solidFill>
              </a:rPr>
              <a:t>&gt;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5486400" y="2438400"/>
            <a:ext cx="3352800" cy="457200"/>
          </a:xfrm>
          <a:prstGeom prst="borderCallout1">
            <a:avLst>
              <a:gd name="adj1" fmla="val 18750"/>
              <a:gd name="adj2" fmla="val -4057"/>
              <a:gd name="adj3" fmla="val -36978"/>
              <a:gd name="adj4" fmla="val -18634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Controls are ‘bound’ to Parameters via </a:t>
            </a:r>
            <a:r>
              <a:rPr lang="en-US" sz="1400" dirty="0" err="1" smtClean="0">
                <a:solidFill>
                  <a:schemeClr val="tx1"/>
                </a:solidFill>
              </a:rPr>
              <a:t>parameterRef</a:t>
            </a:r>
            <a:r>
              <a:rPr lang="en-US" sz="1400" dirty="0" smtClean="0">
                <a:solidFill>
                  <a:schemeClr val="tx1"/>
                </a:solidFill>
              </a:rPr>
              <a:t> -&gt; Parameter/@name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 smtClean="0"/>
              <a:t>Add Execution Style (Aggressiveness) Slider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lay:StrategyPanel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title="Execution Style" collapsible="false" orientation="HORIZONTAL"&gt;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lay:Control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ID="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ExecutionStyleSlider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xsi:type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lay:Slider_t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initValue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="Neutral" label="Execution Style"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parameterRef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ExecutionStyle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lay:ListItem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uiRep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="Very Passive"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enumID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="Very Passive"/&gt;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lay:ListItem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uiRep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="Passive"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enumID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="Passive"/&gt;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lay:ListItem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uiRep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="Neutral"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enumID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="Neutral"/&gt;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lay:ListItem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uiRep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="Aggressive"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enumID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="Aggressive"/&gt;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lay:ListItem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uiRep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="Very Aggressive"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enumID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="Very Aggressive"/&gt;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&lt;/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lay:Control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&lt;/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lay:StrategyPanel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3124200" y="1295400"/>
            <a:ext cx="3276600" cy="228600"/>
          </a:xfrm>
          <a:prstGeom prst="borderCallout1">
            <a:avLst>
              <a:gd name="adj1" fmla="val 18750"/>
              <a:gd name="adj2" fmla="val -4057"/>
              <a:gd name="adj3" fmla="val 102605"/>
              <a:gd name="adj4" fmla="val -21204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Element within main &lt;</a:t>
            </a:r>
            <a:r>
              <a:rPr lang="en-US" sz="1400" dirty="0" err="1" smtClean="0">
                <a:solidFill>
                  <a:schemeClr val="tx1"/>
                </a:solidFill>
              </a:rPr>
              <a:t>StrategyPanel</a:t>
            </a:r>
            <a:r>
              <a:rPr lang="en-US" sz="1400" dirty="0" smtClean="0">
                <a:solidFill>
                  <a:schemeClr val="tx1"/>
                </a:solidFill>
              </a:rPr>
              <a:t>&gt;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4267200"/>
            <a:ext cx="514350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Callout 1 7"/>
          <p:cNvSpPr/>
          <p:nvPr/>
        </p:nvSpPr>
        <p:spPr>
          <a:xfrm>
            <a:off x="304800" y="5105400"/>
            <a:ext cx="2971800" cy="533400"/>
          </a:xfrm>
          <a:prstGeom prst="borderCallout1">
            <a:avLst>
              <a:gd name="adj1" fmla="val -9028"/>
              <a:gd name="adj2" fmla="val 95267"/>
              <a:gd name="adj3" fmla="val -207018"/>
              <a:gd name="adj4" fmla="val 103334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Control’s </a:t>
            </a:r>
            <a:r>
              <a:rPr lang="en-US" sz="1400" dirty="0" err="1" smtClean="0">
                <a:solidFill>
                  <a:schemeClr val="tx1"/>
                </a:solidFill>
              </a:rPr>
              <a:t>ListItem</a:t>
            </a:r>
            <a:r>
              <a:rPr lang="en-US" sz="1400" dirty="0" smtClean="0">
                <a:solidFill>
                  <a:schemeClr val="tx1"/>
                </a:solidFill>
              </a:rPr>
              <a:t>/@</a:t>
            </a:r>
            <a:r>
              <a:rPr lang="en-US" sz="1400" dirty="0" err="1" smtClean="0">
                <a:solidFill>
                  <a:schemeClr val="tx1"/>
                </a:solidFill>
              </a:rPr>
              <a:t>enumID</a:t>
            </a:r>
            <a:r>
              <a:rPr lang="en-US" sz="1400" dirty="0" smtClean="0">
                <a:solidFill>
                  <a:schemeClr val="tx1"/>
                </a:solidFill>
              </a:rPr>
              <a:t> ties to Parameter’s </a:t>
            </a:r>
            <a:r>
              <a:rPr lang="en-US" sz="1400" dirty="0" err="1" smtClean="0">
                <a:solidFill>
                  <a:schemeClr val="tx1"/>
                </a:solidFill>
              </a:rPr>
              <a:t>EnumPair</a:t>
            </a:r>
            <a:r>
              <a:rPr lang="en-US" sz="1400" dirty="0" smtClean="0">
                <a:solidFill>
                  <a:schemeClr val="tx1"/>
                </a:solidFill>
              </a:rPr>
              <a:t>/@</a:t>
            </a:r>
            <a:r>
              <a:rPr lang="en-US" sz="1400" dirty="0" err="1" smtClean="0">
                <a:solidFill>
                  <a:schemeClr val="tx1"/>
                </a:solidFill>
              </a:rPr>
              <a:t>enumID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 smtClean="0"/>
              <a:t>Add Include Auction Radio Buttons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lay:StrategyPanel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title="Include Auctions" collapsible="false" orientation="HORIZONTAL"&gt;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lay:Control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ID="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IncludeAuctionsField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xsi:type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lay:RadioButtonList_t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initValue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="None" orientation="HORIZONTAL" label=""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parameterRef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IncludeAuctions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lay:ListItem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uiRep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="None"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enumID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="None"/&gt;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lay:ListItem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uiRep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="Open"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enumID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="Open"/&gt;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lay:ListItem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uiRep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="Close"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enumID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="Close"/&gt;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lay:ListItem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uiRep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="Both"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enumID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OpenAndClose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&lt;/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lay:Control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&lt;/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lay:StrategyPanel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3124200" y="1295400"/>
            <a:ext cx="3276600" cy="228600"/>
          </a:xfrm>
          <a:prstGeom prst="borderCallout1">
            <a:avLst>
              <a:gd name="adj1" fmla="val 18750"/>
              <a:gd name="adj2" fmla="val -4057"/>
              <a:gd name="adj3" fmla="val 102605"/>
              <a:gd name="adj4" fmla="val -21204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Element within main &lt;</a:t>
            </a:r>
            <a:r>
              <a:rPr lang="en-US" sz="1400" dirty="0" err="1" smtClean="0">
                <a:solidFill>
                  <a:schemeClr val="tx1"/>
                </a:solidFill>
              </a:rPr>
              <a:t>StrategyPanel</a:t>
            </a:r>
            <a:r>
              <a:rPr lang="en-US" sz="1400" dirty="0" smtClean="0">
                <a:solidFill>
                  <a:schemeClr val="tx1"/>
                </a:solidFill>
              </a:rPr>
              <a:t>&gt;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3886200"/>
            <a:ext cx="516255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Callout 1 6"/>
          <p:cNvSpPr/>
          <p:nvPr/>
        </p:nvSpPr>
        <p:spPr>
          <a:xfrm>
            <a:off x="304800" y="4876800"/>
            <a:ext cx="2971800" cy="533400"/>
          </a:xfrm>
          <a:prstGeom prst="borderCallout1">
            <a:avLst>
              <a:gd name="adj1" fmla="val -9028"/>
              <a:gd name="adj2" fmla="val 95267"/>
              <a:gd name="adj3" fmla="val -207018"/>
              <a:gd name="adj4" fmla="val 103334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Control’s </a:t>
            </a:r>
            <a:r>
              <a:rPr lang="en-US" sz="1400" dirty="0" err="1" smtClean="0">
                <a:solidFill>
                  <a:schemeClr val="tx1"/>
                </a:solidFill>
              </a:rPr>
              <a:t>ListItem</a:t>
            </a:r>
            <a:r>
              <a:rPr lang="en-US" sz="1400" dirty="0" smtClean="0">
                <a:solidFill>
                  <a:schemeClr val="tx1"/>
                </a:solidFill>
              </a:rPr>
              <a:t>/@</a:t>
            </a:r>
            <a:r>
              <a:rPr lang="en-US" sz="1400" dirty="0" err="1" smtClean="0">
                <a:solidFill>
                  <a:schemeClr val="tx1"/>
                </a:solidFill>
              </a:rPr>
              <a:t>enumID</a:t>
            </a:r>
            <a:r>
              <a:rPr lang="en-US" sz="1400" dirty="0" smtClean="0">
                <a:solidFill>
                  <a:schemeClr val="tx1"/>
                </a:solidFill>
              </a:rPr>
              <a:t> ties to Parameter’s </a:t>
            </a:r>
            <a:r>
              <a:rPr lang="en-US" sz="1400" dirty="0" err="1" smtClean="0">
                <a:solidFill>
                  <a:schemeClr val="tx1"/>
                </a:solidFill>
              </a:rPr>
              <a:t>EnumPair</a:t>
            </a:r>
            <a:r>
              <a:rPr lang="en-US" sz="1400" dirty="0" smtClean="0">
                <a:solidFill>
                  <a:schemeClr val="tx1"/>
                </a:solidFill>
              </a:rPr>
              <a:t>/@</a:t>
            </a:r>
            <a:r>
              <a:rPr lang="en-US" sz="1400" dirty="0" err="1" smtClean="0">
                <a:solidFill>
                  <a:schemeClr val="tx1"/>
                </a:solidFill>
              </a:rPr>
              <a:t>enumID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 smtClean="0"/>
              <a:t>Add Start Time……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57200"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45720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lay:StrategyPanel</a:t>
            </a:r>
            <a:r>
              <a:rPr lang="en-US" sz="1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collapsible="false" orientation="HORIZONTAL"&gt;</a:t>
            </a:r>
          </a:p>
          <a:p>
            <a:pPr defTabSz="457200">
              <a:buNone/>
            </a:pPr>
            <a:r>
              <a:rPr lang="en-US" sz="1400" b="1" dirty="0" smtClean="0">
                <a:solidFill>
                  <a:srgbClr val="D2A000"/>
                </a:solidFill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400" b="1" dirty="0" err="1" smtClean="0">
                <a:solidFill>
                  <a:srgbClr val="D2A000"/>
                </a:solidFill>
                <a:latin typeface="Courier New" pitchFamily="49" charset="0"/>
                <a:cs typeface="Courier New" pitchFamily="49" charset="0"/>
              </a:rPr>
              <a:t>lay:StrategyPanel</a:t>
            </a:r>
            <a:r>
              <a:rPr lang="en-US" sz="1400" b="1" dirty="0" smtClean="0">
                <a:solidFill>
                  <a:srgbClr val="D2A000"/>
                </a:solidFill>
                <a:latin typeface="Courier New" pitchFamily="49" charset="0"/>
                <a:cs typeface="Courier New" pitchFamily="49" charset="0"/>
              </a:rPr>
              <a:t> collapsible="false" orientation="VERTICAL" title="Start Time"&gt;</a:t>
            </a:r>
          </a:p>
          <a:p>
            <a:pPr defTabSz="457200">
              <a:buNone/>
            </a:pPr>
            <a:r>
              <a:rPr lang="en-US" sz="1400" b="1" dirty="0" smtClean="0">
                <a:solidFill>
                  <a:srgbClr val="A15F9E"/>
                </a:solidFill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sz="1400" b="1" dirty="0" err="1" smtClean="0">
                <a:solidFill>
                  <a:srgbClr val="A15F9E"/>
                </a:solidFill>
                <a:latin typeface="Courier New" pitchFamily="49" charset="0"/>
                <a:cs typeface="Courier New" pitchFamily="49" charset="0"/>
              </a:rPr>
              <a:t>lay:StrategyPanel</a:t>
            </a:r>
            <a:r>
              <a:rPr lang="en-US" sz="1400" b="1" dirty="0" smtClean="0">
                <a:solidFill>
                  <a:srgbClr val="A15F9E"/>
                </a:solidFill>
                <a:latin typeface="Courier New" pitchFamily="49" charset="0"/>
                <a:cs typeface="Courier New" pitchFamily="49" charset="0"/>
              </a:rPr>
              <a:t> collapsible="false" orientation="HORIZONTAL"&gt;</a:t>
            </a:r>
          </a:p>
          <a:p>
            <a:pPr defTabSz="45720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lay:Control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ID="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c_NoStartTime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xsi:type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lay:RadioButton_t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 label="Now"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initValue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="true"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radioGroup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StartTimeRB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defTabSz="457200">
              <a:buNone/>
            </a:pPr>
            <a:r>
              <a:rPr lang="en-US" sz="1400" b="1" dirty="0" smtClean="0">
                <a:solidFill>
                  <a:srgbClr val="A15F9E"/>
                </a:solidFill>
                <a:latin typeface="Courier New" pitchFamily="49" charset="0"/>
                <a:cs typeface="Courier New" pitchFamily="49" charset="0"/>
              </a:rPr>
              <a:t>		&lt;/</a:t>
            </a:r>
            <a:r>
              <a:rPr lang="en-US" sz="1400" b="1" dirty="0" err="1" smtClean="0">
                <a:solidFill>
                  <a:srgbClr val="A15F9E"/>
                </a:solidFill>
                <a:latin typeface="Courier New" pitchFamily="49" charset="0"/>
                <a:cs typeface="Courier New" pitchFamily="49" charset="0"/>
              </a:rPr>
              <a:t>lay:StrategyPanel</a:t>
            </a:r>
            <a:r>
              <a:rPr lang="en-US" sz="1400" b="1" dirty="0" smtClean="0">
                <a:solidFill>
                  <a:srgbClr val="A15F9E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457200">
              <a:buNone/>
            </a:pPr>
            <a:r>
              <a:rPr lang="en-US" sz="1400" b="1" dirty="0" smtClean="0">
                <a:solidFill>
                  <a:srgbClr val="689B65"/>
                </a:solidFill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sz="1400" b="1" dirty="0" err="1" smtClean="0">
                <a:solidFill>
                  <a:srgbClr val="689B65"/>
                </a:solidFill>
                <a:latin typeface="Courier New" pitchFamily="49" charset="0"/>
                <a:cs typeface="Courier New" pitchFamily="49" charset="0"/>
              </a:rPr>
              <a:t>lay:StrategyPanel</a:t>
            </a:r>
            <a:r>
              <a:rPr lang="en-US" sz="1400" b="1" dirty="0" smtClean="0">
                <a:solidFill>
                  <a:srgbClr val="689B65"/>
                </a:solidFill>
                <a:latin typeface="Courier New" pitchFamily="49" charset="0"/>
                <a:cs typeface="Courier New" pitchFamily="49" charset="0"/>
              </a:rPr>
              <a:t> collapsible="false" orientation="HORIZONTAL"&gt;</a:t>
            </a:r>
          </a:p>
          <a:p>
            <a:pPr defTabSz="45720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lay:Control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ID="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c_EnableStartTime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xsi:type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lay:RadioButton_t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 label=""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radioGroup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StartTimeRB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defTabSz="457200">
              <a:buNone/>
            </a:pP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lay:Control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ID="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StartTimeClock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xsi:type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lay:Clock_t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 label="" 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parameterRef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EffectiveTime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defTabSz="45720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flow:StateRule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enabled="false" value="{NULL}"&gt;</a:t>
            </a:r>
          </a:p>
          <a:p>
            <a:pPr defTabSz="45720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	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val:Edit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field="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c_EnableStartTime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 operator="EQ" value="false"/&gt;</a:t>
            </a:r>
          </a:p>
          <a:p>
            <a:pPr defTabSz="45720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&lt;/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flow:StateRule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45720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&lt;/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lay:Control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457200">
              <a:buNone/>
            </a:pPr>
            <a:r>
              <a:rPr lang="en-US" sz="1400" b="1" dirty="0" smtClean="0">
                <a:solidFill>
                  <a:srgbClr val="689B65"/>
                </a:solidFill>
                <a:latin typeface="Courier New" pitchFamily="49" charset="0"/>
                <a:cs typeface="Courier New" pitchFamily="49" charset="0"/>
              </a:rPr>
              <a:t>		&lt;/</a:t>
            </a:r>
            <a:r>
              <a:rPr lang="en-US" sz="1400" b="1" dirty="0" err="1" smtClean="0">
                <a:solidFill>
                  <a:srgbClr val="689B65"/>
                </a:solidFill>
                <a:latin typeface="Courier New" pitchFamily="49" charset="0"/>
                <a:cs typeface="Courier New" pitchFamily="49" charset="0"/>
              </a:rPr>
              <a:t>lay:StrategyPanel</a:t>
            </a:r>
            <a:r>
              <a:rPr lang="en-US" sz="1400" b="1" dirty="0" smtClean="0">
                <a:solidFill>
                  <a:srgbClr val="689B65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457200">
              <a:buNone/>
            </a:pPr>
            <a:r>
              <a:rPr lang="en-US" sz="1400" b="1" dirty="0" smtClean="0">
                <a:solidFill>
                  <a:srgbClr val="D2A000"/>
                </a:solidFill>
                <a:latin typeface="Courier New" pitchFamily="49" charset="0"/>
                <a:cs typeface="Courier New" pitchFamily="49" charset="0"/>
              </a:rPr>
              <a:t>	&lt;/</a:t>
            </a:r>
            <a:r>
              <a:rPr lang="en-US" sz="1400" b="1" dirty="0" err="1" smtClean="0">
                <a:solidFill>
                  <a:srgbClr val="D2A000"/>
                </a:solidFill>
                <a:latin typeface="Courier New" pitchFamily="49" charset="0"/>
                <a:cs typeface="Courier New" pitchFamily="49" charset="0"/>
              </a:rPr>
              <a:t>lay:StrategyPanel</a:t>
            </a:r>
            <a:r>
              <a:rPr lang="en-US" sz="1400" b="1" dirty="0" smtClean="0">
                <a:solidFill>
                  <a:srgbClr val="D2A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457200"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457200"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3124200" y="1295400"/>
            <a:ext cx="3276600" cy="228600"/>
          </a:xfrm>
          <a:prstGeom prst="borderCallout1">
            <a:avLst>
              <a:gd name="adj1" fmla="val 18750"/>
              <a:gd name="adj2" fmla="val -4057"/>
              <a:gd name="adj3" fmla="val 102605"/>
              <a:gd name="adj4" fmla="val -21204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Element </a:t>
            </a:r>
            <a:r>
              <a:rPr lang="en-US" sz="1400" dirty="0" smtClean="0">
                <a:solidFill>
                  <a:schemeClr val="tx1"/>
                </a:solidFill>
              </a:rPr>
              <a:t>within main &lt;</a:t>
            </a:r>
            <a:r>
              <a:rPr lang="en-US" sz="1400" dirty="0" err="1" smtClean="0">
                <a:solidFill>
                  <a:schemeClr val="tx1"/>
                </a:solidFill>
              </a:rPr>
              <a:t>StrategyPanel</a:t>
            </a:r>
            <a:r>
              <a:rPr lang="en-US" sz="1400" dirty="0" smtClean="0">
                <a:solidFill>
                  <a:schemeClr val="tx1"/>
                </a:solidFill>
              </a:rPr>
              <a:t>&gt;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2362200" y="6248400"/>
            <a:ext cx="3962400" cy="228600"/>
          </a:xfrm>
          <a:prstGeom prst="borderCallout1">
            <a:avLst>
              <a:gd name="adj1" fmla="val 18750"/>
              <a:gd name="adj2" fmla="val -4057"/>
              <a:gd name="adj3" fmla="val 31772"/>
              <a:gd name="adj4" fmla="val -4823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Will continue (blue </a:t>
            </a:r>
            <a:r>
              <a:rPr lang="en-US" sz="1400" dirty="0" err="1" smtClean="0">
                <a:solidFill>
                  <a:schemeClr val="tx1"/>
                </a:solidFill>
              </a:rPr>
              <a:t>StrategyPanel</a:t>
            </a:r>
            <a:r>
              <a:rPr lang="en-US" sz="1400" dirty="0" smtClean="0">
                <a:solidFill>
                  <a:schemeClr val="tx1"/>
                </a:solidFill>
              </a:rPr>
              <a:t>) on next slide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7467600" y="1981200"/>
            <a:ext cx="1295400" cy="228600"/>
          </a:xfrm>
          <a:prstGeom prst="borderCallout1">
            <a:avLst>
              <a:gd name="adj1" fmla="val 122917"/>
              <a:gd name="adj2" fmla="val 48575"/>
              <a:gd name="adj3" fmla="val 265105"/>
              <a:gd name="adj4" fmla="val 2550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Radio Button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7467600" y="2971800"/>
            <a:ext cx="1295400" cy="228600"/>
          </a:xfrm>
          <a:prstGeom prst="borderCallout1">
            <a:avLst>
              <a:gd name="adj1" fmla="val 122917"/>
              <a:gd name="adj2" fmla="val 48575"/>
              <a:gd name="adj3" fmla="val 265105"/>
              <a:gd name="adj4" fmla="val 2550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Radio Button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7467600" y="4267200"/>
            <a:ext cx="1295400" cy="228600"/>
          </a:xfrm>
          <a:prstGeom prst="borderCallout1">
            <a:avLst>
              <a:gd name="adj1" fmla="val 22917"/>
              <a:gd name="adj2" fmla="val -5372"/>
              <a:gd name="adj3" fmla="val 2605"/>
              <a:gd name="adj4" fmla="val -5804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Clock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6858000" y="5029200"/>
            <a:ext cx="2133600" cy="914400"/>
          </a:xfrm>
          <a:prstGeom prst="borderCallout1">
            <a:avLst>
              <a:gd name="adj1" fmla="val -10416"/>
              <a:gd name="adj2" fmla="val 39717"/>
              <a:gd name="adj3" fmla="val -45311"/>
              <a:gd name="adj4" fmla="val -7153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 Rule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Enables Clock w</a:t>
            </a:r>
            <a:r>
              <a:rPr lang="en-US" sz="1400" dirty="0" smtClean="0">
                <a:solidFill>
                  <a:schemeClr val="tx1"/>
                </a:solidFill>
              </a:rPr>
              <a:t>hen </a:t>
            </a:r>
            <a:r>
              <a:rPr lang="en-US" sz="1400" dirty="0" err="1" smtClean="0">
                <a:solidFill>
                  <a:schemeClr val="tx1"/>
                </a:solidFill>
              </a:rPr>
              <a:t>c_EnableStartTime</a:t>
            </a:r>
            <a:r>
              <a:rPr lang="en-US" sz="1400" dirty="0" smtClean="0">
                <a:solidFill>
                  <a:schemeClr val="tx1"/>
                </a:solidFill>
              </a:rPr>
              <a:t> Radio Button is selected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 smtClean="0"/>
              <a:t>Add </a:t>
            </a:r>
            <a:r>
              <a:rPr lang="en-US" sz="2200" dirty="0" smtClean="0"/>
              <a:t>End Time</a:t>
            </a:r>
            <a:r>
              <a:rPr lang="en-US" sz="2200" dirty="0" smtClean="0"/>
              <a:t>……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57200"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45720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D2A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solidFill>
                  <a:srgbClr val="D2A000"/>
                </a:solidFill>
                <a:latin typeface="Courier New" pitchFamily="49" charset="0"/>
                <a:cs typeface="Courier New" pitchFamily="49" charset="0"/>
              </a:rPr>
              <a:t>lay:StrategyPanel</a:t>
            </a:r>
            <a:r>
              <a:rPr lang="en-US" sz="1400" b="1" dirty="0" smtClean="0">
                <a:solidFill>
                  <a:srgbClr val="D2A000"/>
                </a:solidFill>
                <a:latin typeface="Courier New" pitchFamily="49" charset="0"/>
                <a:cs typeface="Courier New" pitchFamily="49" charset="0"/>
              </a:rPr>
              <a:t> collapsible="false" orientation="VERTICAL" title="End Time"&gt;</a:t>
            </a:r>
          </a:p>
          <a:p>
            <a:pPr defTabSz="45720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rgbClr val="A15F9E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solidFill>
                  <a:srgbClr val="A15F9E"/>
                </a:solidFill>
                <a:latin typeface="Courier New" pitchFamily="49" charset="0"/>
                <a:cs typeface="Courier New" pitchFamily="49" charset="0"/>
              </a:rPr>
              <a:t>lay:StrategyPanel</a:t>
            </a:r>
            <a:r>
              <a:rPr lang="en-US" sz="1400" b="1" dirty="0" smtClean="0">
                <a:solidFill>
                  <a:srgbClr val="A15F9E"/>
                </a:solidFill>
                <a:latin typeface="Courier New" pitchFamily="49" charset="0"/>
                <a:cs typeface="Courier New" pitchFamily="49" charset="0"/>
              </a:rPr>
              <a:t> collapsible="false" orientation="HORIZONTAL"&gt;</a:t>
            </a:r>
          </a:p>
          <a:p>
            <a:pPr defTabSz="45720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lay:Control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ID="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c_NoEndTime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xsi:type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lay:RadioButton_t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 label="End of Day"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initValue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="true"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radioGroup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EndTimeRB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defTabSz="45720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rgbClr val="A15F9E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 smtClean="0">
                <a:solidFill>
                  <a:srgbClr val="A15F9E"/>
                </a:solidFill>
                <a:latin typeface="Courier New" pitchFamily="49" charset="0"/>
                <a:cs typeface="Courier New" pitchFamily="49" charset="0"/>
              </a:rPr>
              <a:t>lay:StrategyPanel</a:t>
            </a:r>
            <a:r>
              <a:rPr lang="en-US" sz="1400" b="1" dirty="0" smtClean="0">
                <a:solidFill>
                  <a:srgbClr val="A15F9E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45720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rgbClr val="689B65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solidFill>
                  <a:srgbClr val="689B65"/>
                </a:solidFill>
                <a:latin typeface="Courier New" pitchFamily="49" charset="0"/>
                <a:cs typeface="Courier New" pitchFamily="49" charset="0"/>
              </a:rPr>
              <a:t>lay:StrategyPanel</a:t>
            </a:r>
            <a:r>
              <a:rPr lang="en-US" sz="1400" b="1" dirty="0" smtClean="0">
                <a:solidFill>
                  <a:srgbClr val="689B65"/>
                </a:solidFill>
                <a:latin typeface="Courier New" pitchFamily="49" charset="0"/>
                <a:cs typeface="Courier New" pitchFamily="49" charset="0"/>
              </a:rPr>
              <a:t> collapsible="false" orientation="HORIZONTAL"&gt;</a:t>
            </a:r>
          </a:p>
          <a:p>
            <a:pPr defTabSz="45720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lay:Control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ID="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c_EnableEndTime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xsi:type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lay:RadioButton_t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 label=""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radioGroup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EndTimeRB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defTabSz="457200">
              <a:buNone/>
            </a:pP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	&lt;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lay:Control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ID="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EndTimeClock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xsi:type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lay:Clock_t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 label="" 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parameterRef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ExpireTime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defTabSz="45720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	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flow:StateRule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enabled="false" value="{NULL}"&gt;</a:t>
            </a:r>
          </a:p>
          <a:p>
            <a:pPr defTabSz="45720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		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val:Edit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field="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c_EnableEndTime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 operator="EQ" value="false"/&gt;</a:t>
            </a:r>
          </a:p>
          <a:p>
            <a:pPr defTabSz="45720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	&lt;/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flow:StateRule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45720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&lt;/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lay:Control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45720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rgbClr val="689B65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 smtClean="0">
                <a:solidFill>
                  <a:srgbClr val="689B65"/>
                </a:solidFill>
                <a:latin typeface="Courier New" pitchFamily="49" charset="0"/>
                <a:cs typeface="Courier New" pitchFamily="49" charset="0"/>
              </a:rPr>
              <a:t>lay:StrategyPanel</a:t>
            </a:r>
            <a:r>
              <a:rPr lang="en-US" sz="1400" b="1" dirty="0" smtClean="0">
                <a:solidFill>
                  <a:srgbClr val="689B65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45720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D2A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 smtClean="0">
                <a:solidFill>
                  <a:srgbClr val="D2A000"/>
                </a:solidFill>
                <a:latin typeface="Courier New" pitchFamily="49" charset="0"/>
                <a:cs typeface="Courier New" pitchFamily="49" charset="0"/>
              </a:rPr>
              <a:t>lay:StrategyPanel</a:t>
            </a:r>
            <a:r>
              <a:rPr lang="en-US" sz="1400" b="1" dirty="0" smtClean="0">
                <a:solidFill>
                  <a:srgbClr val="D2A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457200">
              <a:buNone/>
            </a:pPr>
            <a:r>
              <a:rPr lang="en-US" sz="1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lay:StrategyPanel</a:t>
            </a:r>
            <a:r>
              <a:rPr lang="en-US" sz="1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 smtClean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2209800" y="1295400"/>
            <a:ext cx="4343400" cy="228600"/>
          </a:xfrm>
          <a:prstGeom prst="borderCallout1">
            <a:avLst>
              <a:gd name="adj1" fmla="val 18750"/>
              <a:gd name="adj2" fmla="val -4057"/>
              <a:gd name="adj3" fmla="val 77605"/>
              <a:gd name="adj4" fmla="val -3173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Continued (blue </a:t>
            </a:r>
            <a:r>
              <a:rPr lang="en-US" sz="1400" dirty="0" err="1" smtClean="0">
                <a:solidFill>
                  <a:schemeClr val="tx1"/>
                </a:solidFill>
              </a:rPr>
              <a:t>StrategyPanel</a:t>
            </a:r>
            <a:r>
              <a:rPr lang="en-US" sz="1400" dirty="0" smtClean="0">
                <a:solidFill>
                  <a:schemeClr val="tx1"/>
                </a:solidFill>
              </a:rPr>
              <a:t>) from previous slide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7467600" y="1828800"/>
            <a:ext cx="1295400" cy="228600"/>
          </a:xfrm>
          <a:prstGeom prst="borderCallout1">
            <a:avLst>
              <a:gd name="adj1" fmla="val 122917"/>
              <a:gd name="adj2" fmla="val 48575"/>
              <a:gd name="adj3" fmla="val 265105"/>
              <a:gd name="adj4" fmla="val 2550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Radio Button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7620000" y="2819400"/>
            <a:ext cx="1295400" cy="228600"/>
          </a:xfrm>
          <a:prstGeom prst="borderCallout1">
            <a:avLst>
              <a:gd name="adj1" fmla="val 122917"/>
              <a:gd name="adj2" fmla="val 48575"/>
              <a:gd name="adj3" fmla="val 265105"/>
              <a:gd name="adj4" fmla="val 2550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Radio Button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7620000" y="4038600"/>
            <a:ext cx="1295400" cy="228600"/>
          </a:xfrm>
          <a:prstGeom prst="borderCallout1">
            <a:avLst>
              <a:gd name="adj1" fmla="val 22917"/>
              <a:gd name="adj2" fmla="val -5372"/>
              <a:gd name="adj3" fmla="val 2605"/>
              <a:gd name="adj4" fmla="val -5804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Clock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6781800" y="4800600"/>
            <a:ext cx="2133600" cy="914400"/>
          </a:xfrm>
          <a:prstGeom prst="borderCallout1">
            <a:avLst>
              <a:gd name="adj1" fmla="val -8333"/>
              <a:gd name="adj2" fmla="val 78110"/>
              <a:gd name="adj3" fmla="val -45311"/>
              <a:gd name="adj4" fmla="val 9365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 Rule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Enables Clock w</a:t>
            </a:r>
            <a:r>
              <a:rPr lang="en-US" sz="1400" dirty="0" smtClean="0">
                <a:solidFill>
                  <a:schemeClr val="tx1"/>
                </a:solidFill>
              </a:rPr>
              <a:t>hen </a:t>
            </a:r>
            <a:r>
              <a:rPr lang="en-US" sz="1400" dirty="0" err="1" smtClean="0">
                <a:solidFill>
                  <a:schemeClr val="tx1"/>
                </a:solidFill>
              </a:rPr>
              <a:t>c_EnableEndTime</a:t>
            </a:r>
            <a:r>
              <a:rPr lang="en-US" sz="1400" dirty="0" smtClean="0">
                <a:solidFill>
                  <a:schemeClr val="tx1"/>
                </a:solidFill>
              </a:rPr>
              <a:t> Radio Button is selected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5238096" cy="353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5257800"/>
            <a:ext cx="52578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own Arrow 7"/>
          <p:cNvSpPr/>
          <p:nvPr/>
        </p:nvSpPr>
        <p:spPr>
          <a:xfrm>
            <a:off x="2895600" y="4953000"/>
            <a:ext cx="2286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1 8"/>
          <p:cNvSpPr/>
          <p:nvPr/>
        </p:nvSpPr>
        <p:spPr>
          <a:xfrm>
            <a:off x="762000" y="6172200"/>
            <a:ext cx="3200400" cy="304800"/>
          </a:xfrm>
          <a:prstGeom prst="borderCallout1">
            <a:avLst>
              <a:gd name="adj1" fmla="val -25992"/>
              <a:gd name="adj2" fmla="val 44557"/>
              <a:gd name="adj3" fmla="val -87822"/>
              <a:gd name="adj4" fmla="val 43723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Defaults:  847=Z  9998=3  9997=0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Different Combinations 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371601"/>
            <a:ext cx="3938953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Line Callout 1 10"/>
          <p:cNvSpPr/>
          <p:nvPr/>
        </p:nvSpPr>
        <p:spPr>
          <a:xfrm>
            <a:off x="533400" y="5029200"/>
            <a:ext cx="2667000" cy="304800"/>
          </a:xfrm>
          <a:prstGeom prst="borderCallout1">
            <a:avLst>
              <a:gd name="adj1" fmla="val -19742"/>
              <a:gd name="adj2" fmla="val 43664"/>
              <a:gd name="adj3" fmla="val -144072"/>
              <a:gd name="adj4" fmla="val 4283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Aggressive results in 9998=4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5105400" y="5105400"/>
            <a:ext cx="2667000" cy="304800"/>
          </a:xfrm>
          <a:prstGeom prst="borderCallout1">
            <a:avLst>
              <a:gd name="adj1" fmla="val -19742"/>
              <a:gd name="adj2" fmla="val 43664"/>
              <a:gd name="adj3" fmla="val -165947"/>
              <a:gd name="adj4" fmla="val 4211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Include Open results in 9997=1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999" y="1371600"/>
            <a:ext cx="4007773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Different Combinations 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304800" y="5181600"/>
            <a:ext cx="3962400" cy="304800"/>
          </a:xfrm>
          <a:prstGeom prst="borderCallout1">
            <a:avLst>
              <a:gd name="adj1" fmla="val -19742"/>
              <a:gd name="adj2" fmla="val 43664"/>
              <a:gd name="adj3" fmla="val -144072"/>
              <a:gd name="adj4" fmla="val 4283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StartTime</a:t>
            </a:r>
            <a:r>
              <a:rPr lang="en-US" sz="1400" dirty="0" smtClean="0">
                <a:solidFill>
                  <a:schemeClr val="tx1"/>
                </a:solidFill>
              </a:rPr>
              <a:t> results </a:t>
            </a:r>
            <a:r>
              <a:rPr lang="en-US" sz="1400" dirty="0" smtClean="0">
                <a:solidFill>
                  <a:schemeClr val="tx1"/>
                </a:solidFill>
              </a:rPr>
              <a:t>in 168=20101020-13:12:26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71600"/>
            <a:ext cx="4202482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371600"/>
            <a:ext cx="417404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Callout 1 8"/>
          <p:cNvSpPr/>
          <p:nvPr/>
        </p:nvSpPr>
        <p:spPr>
          <a:xfrm>
            <a:off x="4648200" y="5181600"/>
            <a:ext cx="4267200" cy="304800"/>
          </a:xfrm>
          <a:prstGeom prst="borderCallout1">
            <a:avLst>
              <a:gd name="adj1" fmla="val -19742"/>
              <a:gd name="adj2" fmla="val 43664"/>
              <a:gd name="adj3" fmla="val -144072"/>
              <a:gd name="adj4" fmla="val 4283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EndTime</a:t>
            </a:r>
            <a:r>
              <a:rPr lang="en-US" sz="1400" dirty="0" smtClean="0">
                <a:solidFill>
                  <a:schemeClr val="tx1"/>
                </a:solidFill>
              </a:rPr>
              <a:t> (+1 hr) results </a:t>
            </a:r>
            <a:r>
              <a:rPr lang="en-US" sz="1400" dirty="0" smtClean="0">
                <a:solidFill>
                  <a:schemeClr val="tx1"/>
                </a:solidFill>
              </a:rPr>
              <a:t>in 126=20101020-14:12:26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 smtClean="0"/>
              <a:t>Add </a:t>
            </a:r>
            <a:r>
              <a:rPr lang="en-US" sz="2200" dirty="0" err="1" smtClean="0"/>
              <a:t>StrategyEdit</a:t>
            </a:r>
            <a:r>
              <a:rPr lang="en-US" sz="2200" dirty="0" smtClean="0"/>
              <a:t> Validation Rules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57200"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45720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val:StrategyEdit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errorMessage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="Start time must be less than end time."&gt;</a:t>
            </a:r>
          </a:p>
          <a:p>
            <a:pPr defTabSz="45720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val:Edit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logicOperator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="OR"&gt;</a:t>
            </a:r>
          </a:p>
          <a:p>
            <a:pPr defTabSz="45720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val:Edit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field="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ExpireTime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 operator="NX"/&gt;</a:t>
            </a:r>
          </a:p>
          <a:p>
            <a:pPr defTabSz="45720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val:Edit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field="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EffectiveTime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 operator="NX"/&gt;</a:t>
            </a:r>
          </a:p>
          <a:p>
            <a:pPr defTabSz="45720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val:Edit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field="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ExpireTime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 operator="GT" field2="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EffectiveTime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defTabSz="45720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&lt;/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val:Edit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45720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&lt;/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val:StrategyEdit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2286000" y="1295400"/>
            <a:ext cx="5257800" cy="228600"/>
          </a:xfrm>
          <a:prstGeom prst="borderCallout1">
            <a:avLst>
              <a:gd name="adj1" fmla="val 18750"/>
              <a:gd name="adj2" fmla="val -4057"/>
              <a:gd name="adj3" fmla="val 106772"/>
              <a:gd name="adj4" fmla="val -24103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Element </a:t>
            </a:r>
            <a:r>
              <a:rPr lang="en-US" sz="1400" dirty="0" smtClean="0">
                <a:solidFill>
                  <a:schemeClr val="tx1"/>
                </a:solidFill>
              </a:rPr>
              <a:t>within </a:t>
            </a:r>
            <a:r>
              <a:rPr lang="en-US" sz="1400" dirty="0" smtClean="0">
                <a:solidFill>
                  <a:schemeClr val="tx1"/>
                </a:solidFill>
              </a:rPr>
              <a:t>&lt;Strategy&gt; and after &lt;</a:t>
            </a:r>
            <a:r>
              <a:rPr lang="en-US" sz="1400" dirty="0" err="1" smtClean="0">
                <a:solidFill>
                  <a:schemeClr val="tx1"/>
                </a:solidFill>
              </a:rPr>
              <a:t>StrategyLayout</a:t>
            </a:r>
            <a:r>
              <a:rPr lang="en-US" sz="1400" dirty="0" smtClean="0">
                <a:solidFill>
                  <a:schemeClr val="tx1"/>
                </a:solidFill>
              </a:rPr>
              <a:t>&gt; section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5410200" y="1828800"/>
            <a:ext cx="3200400" cy="228600"/>
          </a:xfrm>
          <a:prstGeom prst="borderCallout1">
            <a:avLst>
              <a:gd name="adj1" fmla="val 52084"/>
              <a:gd name="adj2" fmla="val -3438"/>
              <a:gd name="adj3" fmla="val 56772"/>
              <a:gd name="adj4" fmla="val -366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“OR” – </a:t>
            </a:r>
            <a:r>
              <a:rPr lang="en-US" sz="1400" dirty="0" smtClean="0">
                <a:solidFill>
                  <a:schemeClr val="tx1"/>
                </a:solidFill>
              </a:rPr>
              <a:t>at least one in list must be true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7010400" y="2209800"/>
            <a:ext cx="1828800" cy="228600"/>
          </a:xfrm>
          <a:prstGeom prst="borderCallout1">
            <a:avLst>
              <a:gd name="adj1" fmla="val 47917"/>
              <a:gd name="adj2" fmla="val -5175"/>
              <a:gd name="adj3" fmla="val 44273"/>
              <a:gd name="adj4" fmla="val -3220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“NX” – Null/Not Set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6477000" y="2971800"/>
            <a:ext cx="1828800" cy="228600"/>
          </a:xfrm>
          <a:prstGeom prst="borderCallout1">
            <a:avLst>
              <a:gd name="adj1" fmla="val 22917"/>
              <a:gd name="adj2" fmla="val -5372"/>
              <a:gd name="adj3" fmla="val -43228"/>
              <a:gd name="adj4" fmla="val -5584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“GT” – Greater Than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609600" y="3962400"/>
            <a:ext cx="8001000" cy="914400"/>
          </a:xfrm>
          <a:prstGeom prst="borderCallout1">
            <a:avLst>
              <a:gd name="adj1" fmla="val -11666"/>
              <a:gd name="adj2" fmla="val 8883"/>
              <a:gd name="adj3" fmla="val -43266"/>
              <a:gd name="adj4" fmla="val 8991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StrategyEdit</a:t>
            </a:r>
            <a:r>
              <a:rPr lang="en-US" sz="1400" dirty="0" smtClean="0">
                <a:solidFill>
                  <a:schemeClr val="tx1"/>
                </a:solidFill>
              </a:rPr>
              <a:t> is an ‘assertion’.  </a:t>
            </a:r>
            <a:r>
              <a:rPr lang="en-US" sz="1400" dirty="0" smtClean="0">
                <a:solidFill>
                  <a:schemeClr val="tx1"/>
                </a:solidFill>
              </a:rPr>
              <a:t>The </a:t>
            </a:r>
            <a:r>
              <a:rPr lang="en-US" sz="1400" dirty="0" err="1" smtClean="0">
                <a:solidFill>
                  <a:schemeClr val="tx1"/>
                </a:solidFill>
              </a:rPr>
              <a:t>errorMessage</a:t>
            </a:r>
            <a:r>
              <a:rPr lang="en-US" sz="1400" dirty="0" smtClean="0">
                <a:solidFill>
                  <a:schemeClr val="tx1"/>
                </a:solidFill>
              </a:rPr>
              <a:t> will be generated if it is NOT TRUE.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This rule reads:  (</a:t>
            </a:r>
            <a:r>
              <a:rPr lang="en-US" sz="1400" dirty="0" err="1" smtClean="0">
                <a:solidFill>
                  <a:schemeClr val="tx1"/>
                </a:solidFill>
              </a:rPr>
              <a:t>ExpireTime</a:t>
            </a:r>
            <a:r>
              <a:rPr lang="en-US" sz="1400" dirty="0" smtClean="0">
                <a:solidFill>
                  <a:schemeClr val="tx1"/>
                </a:solidFill>
              </a:rPr>
              <a:t> IS NULL OR </a:t>
            </a:r>
            <a:r>
              <a:rPr lang="en-US" sz="1400" dirty="0" err="1" smtClean="0">
                <a:solidFill>
                  <a:schemeClr val="tx1"/>
                </a:solidFill>
              </a:rPr>
              <a:t>EffectiveTime</a:t>
            </a:r>
            <a:r>
              <a:rPr lang="en-US" sz="1400" dirty="0" smtClean="0">
                <a:solidFill>
                  <a:schemeClr val="tx1"/>
                </a:solidFill>
              </a:rPr>
              <a:t> IS NULL OR </a:t>
            </a:r>
            <a:r>
              <a:rPr lang="en-US" sz="1400" dirty="0" err="1" smtClean="0">
                <a:solidFill>
                  <a:schemeClr val="tx1"/>
                </a:solidFill>
              </a:rPr>
              <a:t>ExpireTime</a:t>
            </a:r>
            <a:r>
              <a:rPr lang="en-US" sz="1400" dirty="0" smtClean="0">
                <a:solidFill>
                  <a:schemeClr val="tx1"/>
                </a:solidFill>
              </a:rPr>
              <a:t> &gt; </a:t>
            </a:r>
            <a:r>
              <a:rPr lang="en-US" sz="1400" dirty="0" err="1" smtClean="0">
                <a:solidFill>
                  <a:schemeClr val="tx1"/>
                </a:solidFill>
              </a:rPr>
              <a:t>EffectiveTime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The IS NULL checks are necessary because the parameters are optional.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oud Callout 8"/>
          <p:cNvSpPr/>
          <p:nvPr/>
        </p:nvSpPr>
        <p:spPr>
          <a:xfrm>
            <a:off x="914400" y="1371600"/>
            <a:ext cx="7239000" cy="3886200"/>
          </a:xfrm>
          <a:prstGeom prst="cloudCallout">
            <a:avLst>
              <a:gd name="adj1" fmla="val -47975"/>
              <a:gd name="adj2" fmla="val 7122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ja-JP" dirty="0" smtClean="0">
                <a:ea typeface="ＭＳ Ｐゴシック" charset="-128"/>
              </a:rPr>
              <a:t>What is </a:t>
            </a:r>
            <a:r>
              <a:rPr lang="en-US" altLang="ja-JP" dirty="0" err="1" smtClean="0">
                <a:ea typeface="ＭＳ Ｐゴシック" charset="-128"/>
              </a:rPr>
              <a:t>FIXatdl</a:t>
            </a:r>
            <a:r>
              <a:rPr lang="en-US" altLang="ja-JP" dirty="0" smtClean="0">
                <a:ea typeface="ＭＳ Ｐゴシック" charset="-128"/>
              </a:rPr>
              <a:t>?</a:t>
            </a:r>
            <a:endParaRPr lang="en-US" altLang="ja-JP" sz="1000" dirty="0" smtClean="0">
              <a:solidFill>
                <a:schemeClr val="accent2"/>
              </a:solidFill>
              <a:ea typeface="ＭＳ Ｐゴシック" charset="-128"/>
            </a:endParaRPr>
          </a:p>
        </p:txBody>
      </p:sp>
      <p:sp>
        <p:nvSpPr>
          <p:cNvPr id="7172" name="Content Placeholder 1"/>
          <p:cNvSpPr>
            <a:spLocks noGrp="1"/>
          </p:cNvSpPr>
          <p:nvPr>
            <p:ph idx="1"/>
          </p:nvPr>
        </p:nvSpPr>
        <p:spPr>
          <a:xfrm>
            <a:off x="457200" y="2060943"/>
            <a:ext cx="8229600" cy="3349257"/>
          </a:xfrm>
        </p:spPr>
        <p:txBody>
          <a:bodyPr/>
          <a:lstStyle/>
          <a:p>
            <a:pPr marL="0" indent="0" algn="ctr">
              <a:buNone/>
            </a:pPr>
            <a:r>
              <a:rPr lang="en-GB" sz="2400" dirty="0" err="1" smtClean="0"/>
              <a:t>FIXatdl</a:t>
            </a:r>
            <a:r>
              <a:rPr lang="en-GB" sz="2400" dirty="0" smtClean="0"/>
              <a:t> = </a:t>
            </a:r>
            <a:r>
              <a:rPr lang="en-GB" sz="2400" b="1" dirty="0" smtClean="0">
                <a:solidFill>
                  <a:schemeClr val="tx2"/>
                </a:solidFill>
              </a:rPr>
              <a:t>FIX</a:t>
            </a:r>
            <a:r>
              <a:rPr lang="en-GB" sz="2400" dirty="0" smtClean="0"/>
              <a:t> </a:t>
            </a:r>
            <a:r>
              <a:rPr lang="en-GB" sz="2400" b="1" dirty="0" err="1" smtClean="0">
                <a:solidFill>
                  <a:schemeClr val="tx2"/>
                </a:solidFill>
              </a:rPr>
              <a:t>A</a:t>
            </a:r>
            <a:r>
              <a:rPr lang="en-GB" sz="2400" dirty="0" err="1" smtClean="0"/>
              <a:t>lgoritmic</a:t>
            </a:r>
            <a:r>
              <a:rPr lang="en-GB" sz="2400" dirty="0" smtClean="0"/>
              <a:t> </a:t>
            </a:r>
            <a:r>
              <a:rPr lang="en-GB" sz="2400" b="1" dirty="0" smtClean="0">
                <a:solidFill>
                  <a:schemeClr val="tx2"/>
                </a:solidFill>
              </a:rPr>
              <a:t>T</a:t>
            </a:r>
            <a:r>
              <a:rPr lang="en-GB" sz="2400" dirty="0" smtClean="0"/>
              <a:t>rading</a:t>
            </a:r>
          </a:p>
          <a:p>
            <a:pPr marL="0" indent="0" algn="ctr">
              <a:buNone/>
            </a:pPr>
            <a:r>
              <a:rPr lang="en-GB" sz="2400" b="1" dirty="0" smtClean="0">
                <a:solidFill>
                  <a:schemeClr val="tx2"/>
                </a:solidFill>
              </a:rPr>
              <a:t>D</a:t>
            </a:r>
            <a:r>
              <a:rPr lang="en-GB" sz="2400" dirty="0" smtClean="0"/>
              <a:t>efinition </a:t>
            </a:r>
            <a:r>
              <a:rPr lang="en-GB" sz="2400" b="1" dirty="0" smtClean="0">
                <a:solidFill>
                  <a:schemeClr val="tx2"/>
                </a:solidFill>
              </a:rPr>
              <a:t>L</a:t>
            </a:r>
            <a:r>
              <a:rPr lang="en-GB" sz="2400" dirty="0" smtClean="0"/>
              <a:t>anguage</a:t>
            </a:r>
          </a:p>
          <a:p>
            <a:pPr marL="0" indent="0" algn="ctr">
              <a:buNone/>
            </a:pPr>
            <a:endParaRPr lang="en-GB" sz="1600" dirty="0"/>
          </a:p>
          <a:p>
            <a:pPr marL="0" indent="0" algn="ctr">
              <a:buNone/>
            </a:pPr>
            <a:r>
              <a:rPr lang="en-GB" sz="2400" dirty="0" err="1" smtClean="0"/>
              <a:t>FIXatdl</a:t>
            </a:r>
            <a:r>
              <a:rPr lang="en-GB" sz="2400" dirty="0" smtClean="0"/>
              <a:t> is a </a:t>
            </a:r>
            <a:r>
              <a:rPr lang="en-GB" sz="2400" b="1" dirty="0" smtClean="0">
                <a:solidFill>
                  <a:schemeClr val="tx2"/>
                </a:solidFill>
              </a:rPr>
              <a:t>FIX Protocol standard</a:t>
            </a:r>
          </a:p>
          <a:p>
            <a:pPr marL="0" indent="0" algn="ctr">
              <a:buNone/>
            </a:pPr>
            <a:r>
              <a:rPr lang="en-GB" sz="2400" dirty="0" smtClean="0"/>
              <a:t>to define the </a:t>
            </a:r>
            <a:r>
              <a:rPr lang="en-GB" sz="2400" b="1" dirty="0" smtClean="0">
                <a:solidFill>
                  <a:schemeClr val="tx2"/>
                </a:solidFill>
              </a:rPr>
              <a:t>interface</a:t>
            </a:r>
          </a:p>
          <a:p>
            <a:pPr marL="0" indent="0" algn="ctr">
              <a:buNone/>
            </a:pPr>
            <a:r>
              <a:rPr lang="en-GB" sz="2400" dirty="0" smtClean="0"/>
              <a:t>for </a:t>
            </a:r>
            <a:r>
              <a:rPr lang="en-GB" sz="2400" b="1" dirty="0" smtClean="0">
                <a:solidFill>
                  <a:schemeClr val="tx2"/>
                </a:solidFill>
              </a:rPr>
              <a:t>algorithmic</a:t>
            </a:r>
            <a:r>
              <a:rPr lang="en-GB" sz="2400" b="1" dirty="0" smtClean="0"/>
              <a:t> </a:t>
            </a:r>
            <a:r>
              <a:rPr lang="en-GB" sz="2400" b="1" dirty="0" smtClean="0">
                <a:solidFill>
                  <a:schemeClr val="tx2"/>
                </a:solidFill>
              </a:rPr>
              <a:t>orders</a:t>
            </a:r>
            <a:endParaRPr lang="en-US" altLang="ja-JP" sz="2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Strategy Rules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457200" y="4419600"/>
            <a:ext cx="3048000" cy="228600"/>
          </a:xfrm>
          <a:prstGeom prst="borderCallout1">
            <a:avLst>
              <a:gd name="adj1" fmla="val -19742"/>
              <a:gd name="adj2" fmla="val 43664"/>
              <a:gd name="adj3" fmla="val -97197"/>
              <a:gd name="adj4" fmla="val 42518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StartTime</a:t>
            </a:r>
            <a:r>
              <a:rPr lang="en-US" sz="1400" dirty="0" smtClean="0">
                <a:solidFill>
                  <a:schemeClr val="tx1"/>
                </a:solidFill>
              </a:rPr>
              <a:t> and </a:t>
            </a:r>
            <a:r>
              <a:rPr lang="en-US" sz="1400" dirty="0" err="1" smtClean="0">
                <a:solidFill>
                  <a:schemeClr val="tx1"/>
                </a:solidFill>
              </a:rPr>
              <a:t>EndTime</a:t>
            </a:r>
            <a:r>
              <a:rPr lang="en-US" sz="1400" dirty="0" smtClean="0">
                <a:solidFill>
                  <a:schemeClr val="tx1"/>
                </a:solidFill>
              </a:rPr>
              <a:t> are not set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358072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800600"/>
            <a:ext cx="3697501" cy="126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Callout 1 9"/>
          <p:cNvSpPr/>
          <p:nvPr/>
        </p:nvSpPr>
        <p:spPr>
          <a:xfrm>
            <a:off x="533400" y="6324600"/>
            <a:ext cx="3048000" cy="228600"/>
          </a:xfrm>
          <a:prstGeom prst="borderCallout1">
            <a:avLst>
              <a:gd name="adj1" fmla="val -19742"/>
              <a:gd name="adj2" fmla="val 43664"/>
              <a:gd name="adj3" fmla="val -109697"/>
              <a:gd name="adj4" fmla="val 4283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StartTime</a:t>
            </a:r>
            <a:r>
              <a:rPr lang="en-US" sz="1400" dirty="0" smtClean="0">
                <a:solidFill>
                  <a:schemeClr val="tx1"/>
                </a:solidFill>
              </a:rPr>
              <a:t> only is set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1219200"/>
            <a:ext cx="4038600" cy="13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Line Callout 1 11"/>
          <p:cNvSpPr/>
          <p:nvPr/>
        </p:nvSpPr>
        <p:spPr>
          <a:xfrm>
            <a:off x="4572000" y="2971800"/>
            <a:ext cx="3048000" cy="228600"/>
          </a:xfrm>
          <a:prstGeom prst="borderCallout1">
            <a:avLst>
              <a:gd name="adj1" fmla="val -19742"/>
              <a:gd name="adj2" fmla="val 43664"/>
              <a:gd name="adj3" fmla="val -109697"/>
              <a:gd name="adj4" fmla="val 4283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EndTime</a:t>
            </a:r>
            <a:r>
              <a:rPr lang="en-US" sz="1400" dirty="0" smtClean="0">
                <a:solidFill>
                  <a:schemeClr val="tx1"/>
                </a:solidFill>
              </a:rPr>
              <a:t> &gt; </a:t>
            </a:r>
            <a:r>
              <a:rPr lang="en-US" sz="1400" dirty="0" err="1" smtClean="0">
                <a:solidFill>
                  <a:schemeClr val="tx1"/>
                </a:solidFill>
              </a:rPr>
              <a:t>StartTime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7200" y="3429000"/>
            <a:ext cx="4364182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 smtClean="0"/>
              <a:t>Add </a:t>
            </a:r>
            <a:r>
              <a:rPr lang="en-US" sz="2200" dirty="0" err="1" smtClean="0"/>
              <a:t>Descripton</a:t>
            </a:r>
            <a:r>
              <a:rPr lang="en-US" sz="2200" dirty="0" smtClean="0"/>
              <a:t> to Strategy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&lt;Strategy name="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StrikeForceDelta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uiRep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="Strike Force Delta"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wireValue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="Z"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providerID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BrokerX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&lt;Description&gt;Seeks public and non-public liquidity without displaying the order in the book&lt;/Description&gt;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&lt;Parameter name="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EffectiveTime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xsi:type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UTCTimestamp_t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fixTag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="168" use="optional"/&gt;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&lt;Parameter name="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ExpireTime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xsi:type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UTCTimestamp_t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fixTag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="126" use="optional"/&gt;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304800" y="3276600"/>
            <a:ext cx="2667000" cy="533400"/>
          </a:xfrm>
          <a:prstGeom prst="borderCallout1">
            <a:avLst>
              <a:gd name="adj1" fmla="val -12599"/>
              <a:gd name="adj2" fmla="val 2959"/>
              <a:gd name="adj3" fmla="val -219518"/>
              <a:gd name="adj4" fmla="val 18975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&lt;Description&gt; is an optional element of &lt;Strategy&gt;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2895600"/>
            <a:ext cx="4724400" cy="3766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Line Callout 1 10"/>
          <p:cNvSpPr/>
          <p:nvPr/>
        </p:nvSpPr>
        <p:spPr>
          <a:xfrm>
            <a:off x="457200" y="4038600"/>
            <a:ext cx="2971800" cy="304800"/>
          </a:xfrm>
          <a:prstGeom prst="borderCallout1">
            <a:avLst>
              <a:gd name="adj1" fmla="val 49901"/>
              <a:gd name="adj2" fmla="val 102602"/>
              <a:gd name="adj3" fmla="val -80233"/>
              <a:gd name="adj4" fmla="val 11826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Description can appear on screen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Additional Features and Common Issues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Common Issue:  Clock control’s Parameter is optional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35525"/>
          </a:xfrm>
        </p:spPr>
        <p:txBody>
          <a:bodyPr/>
          <a:lstStyle/>
          <a:p>
            <a:pPr>
              <a:buNone/>
            </a:pPr>
            <a:r>
              <a:rPr lang="en-US" sz="1800" dirty="0" smtClean="0"/>
              <a:t>Need ‘helper’ control to disable it.  Choices: Checkbox or Radio Button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25336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895600" y="1524000"/>
            <a:ext cx="5943600" cy="304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27432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D2A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&lt;</a:t>
            </a:r>
            <a:r>
              <a:rPr kumimoji="0" 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D2A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lay:StrategyPanel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D2A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collapsible="false" orientation="VERTICAL" title="Start Time"&gt;</a:t>
            </a:r>
          </a:p>
          <a:p>
            <a:pPr marL="342900" marR="0" lvl="0" indent="-342900" algn="l" defTabSz="27432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A15F9E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&lt;</a:t>
            </a:r>
            <a:r>
              <a:rPr kumimoji="0" 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A15F9E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lay:StrategyPanel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A15F9E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collapsible="false" orientation="HORIZONTAL"&gt;</a:t>
            </a:r>
          </a:p>
          <a:p>
            <a:pPr marL="342900" marR="0" lvl="0" indent="-342900" algn="l" defTabSz="27432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	&lt;</a:t>
            </a:r>
            <a:r>
              <a:rPr kumimoji="0" 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lay:Control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ID="</a:t>
            </a:r>
            <a:r>
              <a:rPr kumimoji="0" 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c_NoStartTime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" </a:t>
            </a:r>
            <a:r>
              <a:rPr kumimoji="0" 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xsi:type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="</a:t>
            </a:r>
            <a:r>
              <a:rPr kumimoji="0" 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lay:RadioButton_t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" label="Now" </a:t>
            </a:r>
            <a:r>
              <a:rPr kumimoji="0" 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initValue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="true" </a:t>
            </a:r>
            <a:r>
              <a:rPr kumimoji="0" 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radioGroup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="</a:t>
            </a:r>
            <a:r>
              <a:rPr kumimoji="0" 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StartTimeRB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"/&gt;</a:t>
            </a:r>
          </a:p>
          <a:p>
            <a:pPr marL="342900" marR="0" lvl="0" indent="-342900" algn="l" defTabSz="27432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A15F9E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&lt;/</a:t>
            </a:r>
            <a:r>
              <a:rPr kumimoji="0" 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A15F9E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lay:StrategyPanel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A15F9E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342900" marR="0" lvl="0" indent="-342900" algn="l" defTabSz="27432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689B65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&lt;</a:t>
            </a:r>
            <a:r>
              <a:rPr kumimoji="0" 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689B65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lay:StrategyPanel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689B65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collapsible="false" orientation="HORIZONTAL"&gt;</a:t>
            </a:r>
          </a:p>
          <a:p>
            <a:pPr marL="342900" marR="0" lvl="0" indent="-342900" algn="l" defTabSz="27432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&lt;</a:t>
            </a:r>
            <a:r>
              <a:rPr kumimoji="0" 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lay:Control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ID="</a:t>
            </a:r>
            <a:r>
              <a:rPr kumimoji="0" 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c_EnableStartTime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" </a:t>
            </a:r>
            <a:r>
              <a:rPr kumimoji="0" 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xsi:type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="</a:t>
            </a:r>
            <a:r>
              <a:rPr kumimoji="0" 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lay:RadioButton_t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" label="" </a:t>
            </a:r>
            <a:r>
              <a:rPr kumimoji="0" 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radioGroup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="</a:t>
            </a:r>
            <a:r>
              <a:rPr kumimoji="0" 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StartTimeRB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"/&gt;</a:t>
            </a:r>
          </a:p>
          <a:p>
            <a:pPr marL="342900" marR="0" lvl="0" indent="-342900" algn="l" defTabSz="27432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&lt;</a:t>
            </a:r>
            <a:r>
              <a:rPr kumimoji="0" 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lay:Control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ID="</a:t>
            </a:r>
            <a:r>
              <a:rPr kumimoji="0" 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StartTimeClock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" </a:t>
            </a:r>
            <a:r>
              <a:rPr kumimoji="0" 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xsi:type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="</a:t>
            </a:r>
            <a:r>
              <a:rPr kumimoji="0" 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lay:Clock_t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" label="" </a:t>
            </a:r>
            <a:r>
              <a:rPr kumimoji="0" 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parameterRef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="</a:t>
            </a:r>
            <a:r>
              <a:rPr kumimoji="0" 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EffectiveTime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"&gt;</a:t>
            </a:r>
          </a:p>
          <a:p>
            <a:pPr marL="342900" marR="0" lvl="0" indent="-342900" algn="l" defTabSz="27432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	&lt;</a:t>
            </a:r>
            <a:r>
              <a:rPr kumimoji="0" 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flow:StateRule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enabled="false" value="{NULL}"&gt;</a:t>
            </a:r>
          </a:p>
          <a:p>
            <a:pPr marL="342900" marR="0" lvl="0" indent="-342900" algn="l" defTabSz="27432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		&lt;</a:t>
            </a:r>
            <a:r>
              <a:rPr kumimoji="0" 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val:Edit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field="</a:t>
            </a:r>
            <a:r>
              <a:rPr kumimoji="0" 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c_EnableStartTime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" operator="EQ" value="false"/&gt;</a:t>
            </a:r>
          </a:p>
          <a:p>
            <a:pPr marL="342900" marR="0" lvl="0" indent="-342900" algn="l" defTabSz="27432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	&lt;/</a:t>
            </a:r>
            <a:r>
              <a:rPr kumimoji="0" 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flow:StateRule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342900" marR="0" lvl="0" indent="-342900" algn="l" defTabSz="27432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&lt;/</a:t>
            </a:r>
            <a:r>
              <a:rPr kumimoji="0" 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lay:Control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342900" marR="0" lvl="0" indent="-342900" algn="l" defTabSz="27432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689B65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&lt;/</a:t>
            </a:r>
            <a:r>
              <a:rPr kumimoji="0" 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689B65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lay:StrategyPanel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689B65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342900" marR="0" lvl="0" indent="-342900" algn="l" defTabSz="27432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D2A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&lt;/</a:t>
            </a:r>
            <a:r>
              <a:rPr kumimoji="0" 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D2A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lay:StrategyPanel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D2A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342900" marR="0" lvl="0" indent="-342900" algn="l" defTabSz="27432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27432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971800" y="4419600"/>
            <a:ext cx="5943600" cy="220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defTabSz="27432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050" b="1" kern="0" dirty="0" smtClean="0">
                <a:solidFill>
                  <a:srgbClr val="D2A000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1050" b="1" kern="0" dirty="0" err="1" smtClean="0">
                <a:solidFill>
                  <a:srgbClr val="D2A000"/>
                </a:solidFill>
                <a:latin typeface="Courier New" pitchFamily="49" charset="0"/>
                <a:ea typeface="+mn-ea"/>
                <a:cs typeface="Courier New" pitchFamily="49" charset="0"/>
              </a:rPr>
              <a:t>lay:StrategyPanel</a:t>
            </a:r>
            <a:r>
              <a:rPr lang="en-US" sz="1050" b="1" kern="0" dirty="0" smtClean="0">
                <a:solidFill>
                  <a:srgbClr val="D2A000"/>
                </a:solidFill>
                <a:latin typeface="Courier New" pitchFamily="49" charset="0"/>
                <a:ea typeface="+mn-ea"/>
                <a:cs typeface="Courier New" pitchFamily="49" charset="0"/>
              </a:rPr>
              <a:t> collapsible="false" orientation="HORIZONTAL" title="Start Time"&gt;</a:t>
            </a:r>
          </a:p>
          <a:p>
            <a:pPr marL="342900" lvl="0" indent="-342900" defTabSz="27432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		&lt;</a:t>
            </a:r>
            <a:r>
              <a:rPr lang="en-US" sz="105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lay:Control</a:t>
            </a: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 ID="</a:t>
            </a:r>
            <a:r>
              <a:rPr lang="en-US" sz="105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c_EnableStartTime</a:t>
            </a: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" </a:t>
            </a:r>
            <a:r>
              <a:rPr lang="en-US" sz="105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xsi:type</a:t>
            </a: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="</a:t>
            </a:r>
            <a:r>
              <a:rPr lang="en-US" sz="105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lay:CheckBox_t</a:t>
            </a: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" label="" </a:t>
            </a:r>
            <a:r>
              <a:rPr lang="en-US" sz="105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initValue</a:t>
            </a: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="false"/&gt;</a:t>
            </a:r>
          </a:p>
          <a:p>
            <a:pPr marL="342900" lvl="0" indent="-342900" defTabSz="27432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050" b="1" kern="0" dirty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	&lt;</a:t>
            </a:r>
            <a:r>
              <a:rPr lang="en-US" sz="1050" b="1" kern="0" dirty="0" err="1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lay:Control</a:t>
            </a:r>
            <a:r>
              <a:rPr lang="en-US" sz="1050" b="1" kern="0" dirty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 ID="</a:t>
            </a:r>
            <a:r>
              <a:rPr lang="en-US" sz="1050" b="1" kern="0" dirty="0" err="1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StartTimeClock</a:t>
            </a:r>
            <a:r>
              <a:rPr lang="en-US" sz="1050" b="1" kern="0" dirty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" </a:t>
            </a:r>
            <a:r>
              <a:rPr lang="en-US" sz="1050" b="1" kern="0" dirty="0" err="1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xsi:type</a:t>
            </a:r>
            <a:r>
              <a:rPr lang="en-US" sz="1050" b="1" kern="0" dirty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="</a:t>
            </a:r>
            <a:r>
              <a:rPr lang="en-US" sz="1050" b="1" kern="0" dirty="0" err="1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lay:Clock_t</a:t>
            </a:r>
            <a:r>
              <a:rPr lang="en-US" sz="1050" b="1" kern="0" dirty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" label="" </a:t>
            </a:r>
            <a:r>
              <a:rPr lang="en-US" sz="1050" b="1" kern="0" dirty="0" err="1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parameterRef</a:t>
            </a:r>
            <a:r>
              <a:rPr lang="en-US" sz="1050" b="1" kern="0" dirty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="</a:t>
            </a:r>
            <a:r>
              <a:rPr lang="en-US" sz="1050" b="1" kern="0" dirty="0" err="1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EffectiveTime</a:t>
            </a:r>
            <a:r>
              <a:rPr lang="en-US" sz="1050" b="1" kern="0" dirty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"&gt;</a:t>
            </a:r>
          </a:p>
          <a:p>
            <a:pPr marL="342900" lvl="0" indent="-342900" defTabSz="27432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			&lt;</a:t>
            </a:r>
            <a:r>
              <a:rPr lang="en-US" sz="105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flow:StateRule</a:t>
            </a: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 enabled="false" value="{NULL}"&gt;</a:t>
            </a:r>
          </a:p>
          <a:p>
            <a:pPr marL="342900" lvl="0" indent="-342900" defTabSz="27432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				&lt;</a:t>
            </a:r>
            <a:r>
              <a:rPr lang="en-US" sz="105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val:Edit</a:t>
            </a: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 field="</a:t>
            </a:r>
            <a:r>
              <a:rPr lang="en-US" sz="105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c_EnableStartTime</a:t>
            </a: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" operator="EQ" value="false"/&gt;</a:t>
            </a:r>
          </a:p>
          <a:p>
            <a:pPr marL="342900" lvl="0" indent="-342900" defTabSz="27432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			&lt;/</a:t>
            </a:r>
            <a:r>
              <a:rPr lang="en-US" sz="105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flow:StateRule</a:t>
            </a: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342900" lvl="0" indent="-342900" defTabSz="27432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		&lt;/</a:t>
            </a:r>
            <a:r>
              <a:rPr lang="en-US" sz="105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lay:Control</a:t>
            </a: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342900" lvl="0" indent="-342900" defTabSz="27432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050" b="1" kern="0" dirty="0" smtClean="0">
                <a:solidFill>
                  <a:srgbClr val="D2A000"/>
                </a:solidFill>
                <a:latin typeface="Courier New" pitchFamily="49" charset="0"/>
                <a:ea typeface="+mn-ea"/>
                <a:cs typeface="Courier New" pitchFamily="49" charset="0"/>
              </a:rPr>
              <a:t>&lt;/</a:t>
            </a:r>
            <a:r>
              <a:rPr lang="en-US" sz="1050" b="1" kern="0" dirty="0" err="1" smtClean="0">
                <a:solidFill>
                  <a:srgbClr val="D2A000"/>
                </a:solidFill>
                <a:latin typeface="Courier New" pitchFamily="49" charset="0"/>
                <a:ea typeface="+mn-ea"/>
                <a:cs typeface="Courier New" pitchFamily="49" charset="0"/>
              </a:rPr>
              <a:t>lay:StrategyPanel</a:t>
            </a:r>
            <a:r>
              <a:rPr lang="en-US" sz="1050" b="1" kern="0" dirty="0" smtClean="0">
                <a:solidFill>
                  <a:srgbClr val="D2A000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495800"/>
            <a:ext cx="24384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/>
        </p:nvCxnSpPr>
        <p:spPr>
          <a:xfrm>
            <a:off x="228600" y="4343400"/>
            <a:ext cx="8610600" cy="0"/>
          </a:xfrm>
          <a:prstGeom prst="line">
            <a:avLst/>
          </a:prstGeom>
          <a:ln w="15875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ine Callout 1 10"/>
          <p:cNvSpPr/>
          <p:nvPr/>
        </p:nvSpPr>
        <p:spPr>
          <a:xfrm>
            <a:off x="1447800" y="5105400"/>
            <a:ext cx="1295400" cy="228600"/>
          </a:xfrm>
          <a:prstGeom prst="borderCallout1">
            <a:avLst>
              <a:gd name="adj1" fmla="val 43750"/>
              <a:gd name="adj2" fmla="val 105658"/>
              <a:gd name="adj3" fmla="val -59895"/>
              <a:gd name="adj4" fmla="val 14783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CheckBox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381000" y="5638800"/>
            <a:ext cx="2133600" cy="914400"/>
          </a:xfrm>
          <a:prstGeom prst="borderCallout1">
            <a:avLst>
              <a:gd name="adj1" fmla="val 46876"/>
              <a:gd name="adj2" fmla="val 106235"/>
              <a:gd name="adj3" fmla="val 2606"/>
              <a:gd name="adj4" fmla="val 158918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 Rule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Enables Clock w</a:t>
            </a:r>
            <a:r>
              <a:rPr lang="en-US" sz="1400" dirty="0" smtClean="0">
                <a:solidFill>
                  <a:schemeClr val="tx1"/>
                </a:solidFill>
              </a:rPr>
              <a:t>hen </a:t>
            </a:r>
            <a:r>
              <a:rPr lang="en-US" sz="1400" dirty="0" err="1" smtClean="0">
                <a:solidFill>
                  <a:schemeClr val="tx1"/>
                </a:solidFill>
              </a:rPr>
              <a:t>c_EnableStartTime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CheckBox</a:t>
            </a:r>
            <a:r>
              <a:rPr lang="en-US" sz="1400" dirty="0" smtClean="0">
                <a:solidFill>
                  <a:schemeClr val="tx1"/>
                </a:solidFill>
              </a:rPr>
              <a:t> is selected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Common Issue:  Drop Down List’s parameter is optional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81000" y="2590801"/>
            <a:ext cx="5715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defTabSz="27432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&lt;Parameter </a:t>
            </a:r>
            <a:r>
              <a:rPr lang="en-US" sz="10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fixTag</a:t>
            </a: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="100" name="</a:t>
            </a:r>
            <a:r>
              <a:rPr lang="en-US" sz="10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DirectedVenue</a:t>
            </a: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" use="optional" </a:t>
            </a:r>
            <a:r>
              <a:rPr lang="en-US" sz="10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xsi:type</a:t>
            </a: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="</a:t>
            </a:r>
            <a:r>
              <a:rPr lang="en-US" sz="10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String_t</a:t>
            </a: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"&gt;</a:t>
            </a:r>
          </a:p>
          <a:p>
            <a:pPr marL="342900" lvl="0" indent="-342900" defTabSz="27432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lang="en-US" sz="1200" b="1" kern="0" dirty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1200" b="1" kern="0" dirty="0" err="1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EnumPair</a:t>
            </a:r>
            <a:r>
              <a:rPr lang="en-US" sz="1200" b="1" kern="0" dirty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200" b="1" kern="0" dirty="0" err="1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enumID</a:t>
            </a:r>
            <a:r>
              <a:rPr lang="en-US" sz="1200" b="1" kern="0" dirty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="</a:t>
            </a:r>
            <a:r>
              <a:rPr lang="en-US" sz="1200" b="1" kern="0" dirty="0" err="1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e_NotSet</a:t>
            </a:r>
            <a:r>
              <a:rPr lang="en-US" sz="1200" b="1" kern="0" dirty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" </a:t>
            </a:r>
            <a:r>
              <a:rPr lang="en-US" sz="1200" b="1" kern="0" dirty="0" err="1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wireValue</a:t>
            </a:r>
            <a:r>
              <a:rPr lang="en-US" sz="1200" b="1" kern="0" dirty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="{NULL</a:t>
            </a:r>
            <a:r>
              <a:rPr lang="en-US" sz="1200" b="1" kern="0" dirty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}"/&gt;</a:t>
            </a:r>
            <a:endParaRPr lang="en-US" sz="1000" b="1" kern="0" dirty="0" smtClean="0">
              <a:solidFill>
                <a:srgbClr val="C0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 defTabSz="27432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      &lt;</a:t>
            </a:r>
            <a:r>
              <a:rPr lang="en-US" sz="10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EnumPair</a:t>
            </a: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0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enumID</a:t>
            </a: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="</a:t>
            </a:r>
            <a:r>
              <a:rPr lang="en-US" sz="10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e_AMEX</a:t>
            </a: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" </a:t>
            </a:r>
            <a:r>
              <a:rPr lang="en-US" sz="10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wireValue</a:t>
            </a: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="A"/&gt;</a:t>
            </a:r>
          </a:p>
          <a:p>
            <a:pPr marL="342900" lvl="0" indent="-342900" defTabSz="27432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      &lt;</a:t>
            </a:r>
            <a:r>
              <a:rPr lang="en-US" sz="10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EnumPair</a:t>
            </a: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0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enumID</a:t>
            </a: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="</a:t>
            </a:r>
            <a:r>
              <a:rPr lang="en-US" sz="10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e_CHX</a:t>
            </a: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" </a:t>
            </a:r>
            <a:r>
              <a:rPr lang="en-US" sz="10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wireValue</a:t>
            </a: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="MW"/&gt;</a:t>
            </a:r>
          </a:p>
          <a:p>
            <a:pPr marL="342900" lvl="0" indent="-342900" defTabSz="27432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      &lt;</a:t>
            </a:r>
            <a:r>
              <a:rPr lang="en-US" sz="10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EnumPair</a:t>
            </a: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0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enumID</a:t>
            </a: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="</a:t>
            </a:r>
            <a:r>
              <a:rPr lang="en-US" sz="10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e_NSX</a:t>
            </a: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" </a:t>
            </a:r>
            <a:r>
              <a:rPr lang="en-US" sz="10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wireValue</a:t>
            </a: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="C"/&gt;</a:t>
            </a:r>
          </a:p>
          <a:p>
            <a:pPr marL="342900" lvl="0" indent="-342900" defTabSz="27432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      &lt;</a:t>
            </a:r>
            <a:r>
              <a:rPr lang="en-US" sz="10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EnumPair</a:t>
            </a: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0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enumID</a:t>
            </a: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="</a:t>
            </a:r>
            <a:r>
              <a:rPr lang="en-US" sz="10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e_NYSE</a:t>
            </a: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" </a:t>
            </a:r>
            <a:r>
              <a:rPr lang="en-US" sz="10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wireValue</a:t>
            </a: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="N"/&gt;</a:t>
            </a:r>
          </a:p>
          <a:p>
            <a:pPr marL="342900" lvl="0" indent="-342900" defTabSz="27432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      &lt;</a:t>
            </a:r>
            <a:r>
              <a:rPr lang="en-US" sz="10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EnumPair</a:t>
            </a: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0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enumID</a:t>
            </a: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="</a:t>
            </a:r>
            <a:r>
              <a:rPr lang="en-US" sz="10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e_PHLX</a:t>
            </a: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" </a:t>
            </a:r>
            <a:r>
              <a:rPr lang="en-US" sz="10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wireValue</a:t>
            </a: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="PH"/&gt;</a:t>
            </a:r>
          </a:p>
          <a:p>
            <a:pPr marL="342900" lvl="0" indent="-342900" defTabSz="27432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    &lt;/Parameter&gt;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27432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57200" y="4572000"/>
            <a:ext cx="5715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defTabSz="27432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	&lt;</a:t>
            </a:r>
            <a:r>
              <a:rPr lang="en-US" sz="10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lay:Control</a:t>
            </a: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 ID="</a:t>
            </a:r>
            <a:r>
              <a:rPr lang="en-US" sz="10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c_DirectedVenue</a:t>
            </a: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" label="Directed Venue" </a:t>
            </a:r>
            <a:r>
              <a:rPr lang="en-US" sz="10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parameterRef</a:t>
            </a: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="</a:t>
            </a:r>
            <a:r>
              <a:rPr lang="en-US" sz="10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DirectedVenue</a:t>
            </a: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" </a:t>
            </a:r>
            <a:r>
              <a:rPr lang="en-US" sz="10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xsi:type</a:t>
            </a: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="</a:t>
            </a:r>
            <a:r>
              <a:rPr lang="en-US" sz="10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lay:DropDownList_t</a:t>
            </a: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"&gt;</a:t>
            </a:r>
          </a:p>
          <a:p>
            <a:pPr marL="342900" lvl="0" indent="-342900" defTabSz="27432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1200" b="1" kern="0" dirty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1200" b="1" kern="0" dirty="0" err="1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lay:ListItem</a:t>
            </a:r>
            <a:r>
              <a:rPr lang="en-US" sz="1200" b="1" kern="0" dirty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200" b="1" kern="0" dirty="0" err="1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enumID</a:t>
            </a:r>
            <a:r>
              <a:rPr lang="en-US" sz="1200" b="1" kern="0" dirty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="</a:t>
            </a:r>
            <a:r>
              <a:rPr lang="en-US" sz="1200" b="1" kern="0" dirty="0" err="1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e_NotSet</a:t>
            </a:r>
            <a:r>
              <a:rPr lang="en-US" sz="1200" b="1" kern="0" dirty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" </a:t>
            </a:r>
            <a:r>
              <a:rPr lang="en-US" sz="1200" b="1" kern="0" dirty="0" err="1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uiRep</a:t>
            </a:r>
            <a:r>
              <a:rPr lang="en-US" sz="1200" b="1" kern="0" dirty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=""/&gt;</a:t>
            </a:r>
            <a:endParaRPr lang="en-US" sz="1000" b="1" kern="0" dirty="0" smtClean="0">
              <a:solidFill>
                <a:srgbClr val="C0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 defTabSz="27432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		&lt;</a:t>
            </a:r>
            <a:r>
              <a:rPr lang="en-US" sz="10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lay:ListItem</a:t>
            </a: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0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enumID</a:t>
            </a: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="</a:t>
            </a:r>
            <a:r>
              <a:rPr lang="en-US" sz="10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e_AMEX</a:t>
            </a: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" </a:t>
            </a:r>
            <a:r>
              <a:rPr lang="en-US" sz="10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uiRep</a:t>
            </a: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="AMEX"/&gt;</a:t>
            </a:r>
          </a:p>
          <a:p>
            <a:pPr marL="342900" lvl="0" indent="-342900" defTabSz="27432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		&lt;</a:t>
            </a:r>
            <a:r>
              <a:rPr lang="en-US" sz="10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lay:ListItem</a:t>
            </a: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0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enumID</a:t>
            </a: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="</a:t>
            </a:r>
            <a:r>
              <a:rPr lang="en-US" sz="10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e_CHX</a:t>
            </a: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" </a:t>
            </a:r>
            <a:r>
              <a:rPr lang="en-US" sz="10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uiRep</a:t>
            </a: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="CHX"/&gt;</a:t>
            </a:r>
          </a:p>
          <a:p>
            <a:pPr marL="342900" lvl="0" indent="-342900" defTabSz="27432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		&lt;</a:t>
            </a:r>
            <a:r>
              <a:rPr lang="en-US" sz="10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lay:ListItem</a:t>
            </a: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0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enumID</a:t>
            </a: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="</a:t>
            </a:r>
            <a:r>
              <a:rPr lang="en-US" sz="10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e_NSX</a:t>
            </a: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" </a:t>
            </a:r>
            <a:r>
              <a:rPr lang="en-US" sz="10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uiRep</a:t>
            </a: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="NSX"/&gt;</a:t>
            </a:r>
          </a:p>
          <a:p>
            <a:pPr marL="342900" lvl="0" indent="-342900" defTabSz="27432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		&lt;</a:t>
            </a:r>
            <a:r>
              <a:rPr lang="en-US" sz="10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lay:ListItem</a:t>
            </a: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0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enumID</a:t>
            </a: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="</a:t>
            </a:r>
            <a:r>
              <a:rPr lang="en-US" sz="10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e_NYSE</a:t>
            </a: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" </a:t>
            </a:r>
            <a:r>
              <a:rPr lang="en-US" sz="10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uiRep</a:t>
            </a: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="NYSE"/&gt;</a:t>
            </a:r>
          </a:p>
          <a:p>
            <a:pPr marL="342900" lvl="0" indent="-342900" defTabSz="27432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		&lt;</a:t>
            </a:r>
            <a:r>
              <a:rPr lang="en-US" sz="10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lay:ListItem</a:t>
            </a: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0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enumID</a:t>
            </a: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="</a:t>
            </a:r>
            <a:r>
              <a:rPr lang="en-US" sz="10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e_PHLX</a:t>
            </a: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" </a:t>
            </a:r>
            <a:r>
              <a:rPr lang="en-US" sz="10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uiRep</a:t>
            </a: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="PHLX"/&gt;</a:t>
            </a:r>
          </a:p>
          <a:p>
            <a:pPr marL="342900" lvl="0" indent="-342900" defTabSz="27432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	&lt;/</a:t>
            </a:r>
            <a:r>
              <a:rPr lang="en-US" sz="10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lay:Control</a:t>
            </a:r>
            <a:r>
              <a:rPr lang="en-US" sz="10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342900" marR="0" lvl="0" indent="-342900" algn="l" defTabSz="27432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295400"/>
            <a:ext cx="1476191" cy="1209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Line Callout 1 13"/>
          <p:cNvSpPr/>
          <p:nvPr/>
        </p:nvSpPr>
        <p:spPr>
          <a:xfrm>
            <a:off x="5791200" y="2895600"/>
            <a:ext cx="3124200" cy="304800"/>
          </a:xfrm>
          <a:prstGeom prst="borderCallout1">
            <a:avLst>
              <a:gd name="adj1" fmla="val 61458"/>
              <a:gd name="adj2" fmla="val -3404"/>
              <a:gd name="adj3" fmla="val 60938"/>
              <a:gd name="adj4" fmla="val -1032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EnumPair</a:t>
            </a:r>
            <a:r>
              <a:rPr lang="en-US" sz="1400" dirty="0" smtClean="0">
                <a:solidFill>
                  <a:schemeClr val="tx1"/>
                </a:solidFill>
              </a:rPr>
              <a:t> with </a:t>
            </a:r>
            <a:r>
              <a:rPr lang="en-US" sz="1400" dirty="0" err="1" smtClean="0">
                <a:solidFill>
                  <a:schemeClr val="tx1"/>
                </a:solidFill>
              </a:rPr>
              <a:t>wireValue</a:t>
            </a:r>
            <a:r>
              <a:rPr lang="en-US" sz="1400" dirty="0" smtClean="0">
                <a:solidFill>
                  <a:schemeClr val="tx1"/>
                </a:solidFill>
              </a:rPr>
              <a:t> = “{NULL}”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371601"/>
            <a:ext cx="14954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Line Callout 1 16"/>
          <p:cNvSpPr/>
          <p:nvPr/>
        </p:nvSpPr>
        <p:spPr>
          <a:xfrm>
            <a:off x="5638800" y="4876800"/>
            <a:ext cx="3048000" cy="304800"/>
          </a:xfrm>
          <a:prstGeom prst="borderCallout1">
            <a:avLst>
              <a:gd name="adj1" fmla="val 61458"/>
              <a:gd name="adj2" fmla="val -3404"/>
              <a:gd name="adj3" fmla="val 64063"/>
              <a:gd name="adj4" fmla="val -1851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ListItem</a:t>
            </a:r>
            <a:r>
              <a:rPr lang="en-US" sz="1400" dirty="0" smtClean="0">
                <a:solidFill>
                  <a:schemeClr val="tx1"/>
                </a:solidFill>
              </a:rPr>
              <a:t> with </a:t>
            </a:r>
            <a:r>
              <a:rPr lang="en-US" sz="1400" dirty="0" err="1" smtClean="0">
                <a:solidFill>
                  <a:schemeClr val="tx1"/>
                </a:solidFill>
              </a:rPr>
              <a:t>uiRep</a:t>
            </a:r>
            <a:r>
              <a:rPr lang="en-US" sz="1400" dirty="0" smtClean="0">
                <a:solidFill>
                  <a:schemeClr val="tx1"/>
                </a:solidFill>
              </a:rPr>
              <a:t> = </a:t>
            </a:r>
            <a:r>
              <a:rPr lang="en-US" sz="1400" dirty="0" smtClean="0">
                <a:solidFill>
                  <a:schemeClr val="tx1"/>
                </a:solidFill>
              </a:rPr>
              <a:t>“”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Strategy Filters – Region/Country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295400"/>
          </a:xfrm>
        </p:spPr>
        <p:txBody>
          <a:bodyPr/>
          <a:lstStyle/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&lt;Strategy name="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EuropeAndAsiaOnly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uiRep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="Europe and Asia Only"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wireValue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3“&gt;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&lt;Regions&gt;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Region name="</a:t>
            </a:r>
            <a:r>
              <a:rPr lang="en-US" sz="1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AsiaPacificJapan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 inclusion="Include"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Region name="</a:t>
            </a:r>
            <a:r>
              <a:rPr lang="en-US" sz="1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EuropeMiddleEastAfrica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 inclusion="Include"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&lt;/Regions&gt;</a:t>
            </a:r>
          </a:p>
          <a:p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28194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2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&lt;Strategy name="</a:t>
            </a:r>
            <a:r>
              <a:rPr lang="en-US" sz="12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USOnly</a:t>
            </a:r>
            <a:r>
              <a:rPr lang="en-US" sz="12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" </a:t>
            </a:r>
            <a:r>
              <a:rPr lang="en-US" sz="12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uiRep</a:t>
            </a:r>
            <a:r>
              <a:rPr lang="en-US" sz="12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="U.S. Only" </a:t>
            </a:r>
            <a:r>
              <a:rPr lang="en-US" sz="12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wireValue</a:t>
            </a:r>
            <a:r>
              <a:rPr lang="en-US" sz="12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="</a:t>
            </a:r>
            <a:r>
              <a:rPr lang="en-US" sz="12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3”&gt;</a:t>
            </a:r>
            <a:endParaRPr lang="en-US" sz="1200" b="1" kern="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2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	&lt;Regions&gt;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2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		&lt;</a:t>
            </a:r>
            <a:r>
              <a:rPr lang="en-US" sz="1200" b="1" kern="0" dirty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Region name="</a:t>
            </a:r>
            <a:r>
              <a:rPr lang="en-US" sz="1200" b="1" kern="0" dirty="0" err="1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TheAmericas</a:t>
            </a:r>
            <a:r>
              <a:rPr lang="en-US" sz="1200" b="1" kern="0" dirty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" inclusion="Include"</a:t>
            </a:r>
            <a:r>
              <a:rPr lang="en-US" sz="12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2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			&lt;</a:t>
            </a:r>
            <a:r>
              <a:rPr lang="en-US" sz="1200" b="1" kern="0" dirty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Country inclusion="Include" </a:t>
            </a:r>
            <a:r>
              <a:rPr lang="en-US" sz="1200" b="1" kern="0" dirty="0" err="1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CountryCode</a:t>
            </a:r>
            <a:r>
              <a:rPr lang="en-US" sz="1200" b="1" kern="0" dirty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="US"</a:t>
            </a:r>
            <a:r>
              <a:rPr lang="en-US" sz="12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/&gt;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2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		&lt;/Region&gt;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2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	&lt;/Regions&gt;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3200400" y="2286000"/>
            <a:ext cx="2667000" cy="304800"/>
          </a:xfrm>
          <a:prstGeom prst="borderCallout1">
            <a:avLst>
              <a:gd name="adj1" fmla="val 27133"/>
              <a:gd name="adj2" fmla="val -4193"/>
              <a:gd name="adj3" fmla="val -22197"/>
              <a:gd name="adj4" fmla="val -2145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AsiaPacificJapan</a:t>
            </a:r>
            <a:r>
              <a:rPr lang="en-US" sz="1400" dirty="0" smtClean="0">
                <a:solidFill>
                  <a:schemeClr val="tx1"/>
                </a:solidFill>
              </a:rPr>
              <a:t>  OR  EMEA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3200400" y="3810000"/>
            <a:ext cx="2667000" cy="304800"/>
          </a:xfrm>
          <a:prstGeom prst="borderCallout1">
            <a:avLst>
              <a:gd name="adj1" fmla="val 27133"/>
              <a:gd name="adj2" fmla="val -4193"/>
              <a:gd name="adj3" fmla="val -22197"/>
              <a:gd name="adj4" fmla="val -2145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United States ONLY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44196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2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&lt;Strategy name="</a:t>
            </a:r>
            <a:r>
              <a:rPr lang="en-US" sz="12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AsiaExJapan</a:t>
            </a:r>
            <a:r>
              <a:rPr lang="en-US" sz="12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" </a:t>
            </a:r>
            <a:r>
              <a:rPr lang="en-US" sz="12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uiRep</a:t>
            </a:r>
            <a:r>
              <a:rPr lang="en-US" sz="12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="Asia Excluding Japan" </a:t>
            </a:r>
            <a:r>
              <a:rPr lang="en-US" sz="12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wireValue</a:t>
            </a:r>
            <a:r>
              <a:rPr lang="en-US" sz="12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="</a:t>
            </a:r>
            <a:r>
              <a:rPr lang="en-US" sz="12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3”&gt;</a:t>
            </a:r>
            <a:endParaRPr lang="en-US" sz="1200" b="1" kern="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2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	&lt;Regions&gt;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2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		&lt;</a:t>
            </a:r>
            <a:r>
              <a:rPr lang="en-US" sz="1200" b="1" kern="0" dirty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Region name="</a:t>
            </a:r>
            <a:r>
              <a:rPr lang="en-US" sz="1200" b="1" kern="0" dirty="0" err="1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AsiaPacificJapan</a:t>
            </a:r>
            <a:r>
              <a:rPr lang="en-US" sz="1200" b="1" kern="0" dirty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" inclusion="Include"</a:t>
            </a:r>
            <a:r>
              <a:rPr lang="en-US" sz="12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2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			&lt;</a:t>
            </a:r>
            <a:r>
              <a:rPr lang="en-US" sz="1200" b="1" kern="0" dirty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Country inclusion="Exclude" </a:t>
            </a:r>
            <a:r>
              <a:rPr lang="en-US" sz="1200" b="1" kern="0" dirty="0" err="1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CountryCode</a:t>
            </a:r>
            <a:r>
              <a:rPr lang="en-US" sz="1200" b="1" kern="0" dirty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="JP"</a:t>
            </a:r>
            <a:r>
              <a:rPr lang="en-US" sz="12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/&gt;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2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		&lt;/Region&gt;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2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	&lt;/Regions&gt;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3200400" y="5486400"/>
            <a:ext cx="2667000" cy="304800"/>
          </a:xfrm>
          <a:prstGeom prst="borderCallout1">
            <a:avLst>
              <a:gd name="adj1" fmla="val 27133"/>
              <a:gd name="adj2" fmla="val -4193"/>
              <a:gd name="adj3" fmla="val -22197"/>
              <a:gd name="adj4" fmla="val -20385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Asia/Pac EXCLUDING Japan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Strategy Filters – Security Type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295400"/>
          </a:xfrm>
        </p:spPr>
        <p:txBody>
          <a:bodyPr/>
          <a:lstStyle/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&lt;Strategy name="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EquitiesOnly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uiRep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="Equities Only"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wireValue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="3"&gt;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SecurityTypes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sz="1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SecurityType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name="CS" inclusion="Include"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&lt;/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SecurityTypes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28194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2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&lt;Strategy name="</a:t>
            </a:r>
            <a:r>
              <a:rPr lang="en-US" sz="12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FuturesOnly</a:t>
            </a:r>
            <a:r>
              <a:rPr lang="en-US" sz="12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" </a:t>
            </a:r>
            <a:r>
              <a:rPr lang="en-US" sz="12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uiRep</a:t>
            </a:r>
            <a:r>
              <a:rPr lang="en-US" sz="12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="Futures Only" </a:t>
            </a:r>
            <a:r>
              <a:rPr lang="en-US" sz="12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wireValue</a:t>
            </a:r>
            <a:r>
              <a:rPr lang="en-US" sz="12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="3"&gt;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2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	&lt;</a:t>
            </a:r>
            <a:r>
              <a:rPr lang="en-US" sz="12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SecurityTypes</a:t>
            </a:r>
            <a:r>
              <a:rPr lang="en-US" sz="12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2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		&lt;</a:t>
            </a:r>
            <a:r>
              <a:rPr lang="en-US" sz="1200" b="1" kern="0" dirty="0" err="1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SecurityType</a:t>
            </a:r>
            <a:r>
              <a:rPr lang="en-US" sz="1200" b="1" kern="0" dirty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 name="FUT" inclusion="Include"</a:t>
            </a:r>
            <a:r>
              <a:rPr lang="en-US" sz="12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/&gt;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2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	&lt;/</a:t>
            </a:r>
            <a:r>
              <a:rPr lang="en-US" sz="12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SecurityTypes</a:t>
            </a:r>
            <a:r>
              <a:rPr lang="en-US" sz="12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4191000" y="2057400"/>
            <a:ext cx="2971800" cy="304800"/>
          </a:xfrm>
          <a:prstGeom prst="borderCallout1">
            <a:avLst>
              <a:gd name="adj1" fmla="val 27133"/>
              <a:gd name="adj2" fmla="val -4193"/>
              <a:gd name="adj3" fmla="val -22197"/>
              <a:gd name="adj4" fmla="val -2145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Equities ONLY (“CS” = Equities)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4191000" y="3581400"/>
            <a:ext cx="2971800" cy="304800"/>
          </a:xfrm>
          <a:prstGeom prst="borderCallout1">
            <a:avLst>
              <a:gd name="adj1" fmla="val 27133"/>
              <a:gd name="adj2" fmla="val -4193"/>
              <a:gd name="adj3" fmla="val -22197"/>
              <a:gd name="adj4" fmla="val -2145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Futures ONLY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44196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2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&lt;Strategy name="</a:t>
            </a:r>
            <a:r>
              <a:rPr lang="en-US" sz="12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ExcludeFX</a:t>
            </a:r>
            <a:r>
              <a:rPr lang="en-US" sz="12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" </a:t>
            </a:r>
            <a:r>
              <a:rPr lang="en-US" sz="12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uiRep</a:t>
            </a:r>
            <a:r>
              <a:rPr lang="en-US" sz="12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="Exclude FX" </a:t>
            </a:r>
            <a:r>
              <a:rPr lang="en-US" sz="12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wireValue</a:t>
            </a:r>
            <a:r>
              <a:rPr lang="en-US" sz="12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="3"&gt;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2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	&lt;</a:t>
            </a:r>
            <a:r>
              <a:rPr lang="en-US" sz="12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SecurityTypes</a:t>
            </a:r>
            <a:r>
              <a:rPr lang="en-US" sz="12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2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		&lt;</a:t>
            </a:r>
            <a:r>
              <a:rPr lang="en-US" sz="1200" b="1" kern="0" dirty="0" err="1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SecurityType</a:t>
            </a:r>
            <a:r>
              <a:rPr lang="en-US" sz="1200" b="1" kern="0" dirty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 name="FXSPOT" inclusion="Exclude"</a:t>
            </a:r>
            <a:r>
              <a:rPr lang="en-US" sz="12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/&gt;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2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		&lt;</a:t>
            </a:r>
            <a:r>
              <a:rPr lang="en-US" sz="1200" b="1" kern="0" dirty="0" err="1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SecurityType</a:t>
            </a:r>
            <a:r>
              <a:rPr lang="en-US" sz="1200" b="1" kern="0" dirty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 name="FXFWD" inclusion="Exclude"</a:t>
            </a:r>
            <a:r>
              <a:rPr lang="en-US" sz="12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/&gt;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2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	&lt;/</a:t>
            </a:r>
            <a:r>
              <a:rPr lang="en-US" sz="12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SecurityTypes</a:t>
            </a:r>
            <a:r>
              <a:rPr lang="en-US" sz="12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4191000" y="5410200"/>
            <a:ext cx="2971800" cy="304800"/>
          </a:xfrm>
          <a:prstGeom prst="borderCallout1">
            <a:avLst>
              <a:gd name="adj1" fmla="val 27133"/>
              <a:gd name="adj2" fmla="val -4193"/>
              <a:gd name="adj3" fmla="val -22197"/>
              <a:gd name="adj4" fmla="val -20385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EXCLUDE  FX (FXSPOT, FXFWD)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 smtClean="0"/>
              <a:t>Using “Input Data” within Layout or as </a:t>
            </a:r>
            <a:r>
              <a:rPr lang="en-US" sz="2200" dirty="0" err="1" smtClean="0"/>
              <a:t>StrategyEdit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534400" cy="533399"/>
          </a:xfrm>
        </p:spPr>
        <p:txBody>
          <a:bodyPr/>
          <a:lstStyle/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lay:Control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ID="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PriceField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xsi:type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lay:TextField_t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initValue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="" </a:t>
            </a:r>
            <a:r>
              <a:rPr lang="en-US" sz="1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initFixField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FIX_Price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initPolicy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UseFixField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3505200" y="2209800"/>
            <a:ext cx="3276600" cy="304800"/>
          </a:xfrm>
          <a:prstGeom prst="borderCallout1">
            <a:avLst>
              <a:gd name="adj1" fmla="val 27133"/>
              <a:gd name="adj2" fmla="val -4193"/>
              <a:gd name="adj3" fmla="val -22197"/>
              <a:gd name="adj4" fmla="val -2145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Initialize </a:t>
            </a:r>
            <a:r>
              <a:rPr lang="en-US" sz="1400" dirty="0" err="1" smtClean="0">
                <a:solidFill>
                  <a:schemeClr val="tx1"/>
                </a:solidFill>
              </a:rPr>
              <a:t>TextField</a:t>
            </a:r>
            <a:r>
              <a:rPr lang="en-US" sz="1400" dirty="0" smtClean="0">
                <a:solidFill>
                  <a:schemeClr val="tx1"/>
                </a:solidFill>
              </a:rPr>
              <a:t> with Price (tag 44)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121920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OMS can provide non algo-specific FIX field values.  Use “FIX_&lt;fieldname&gt;”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81000" y="28956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2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12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val:StrategyEdit</a:t>
            </a:r>
            <a:r>
              <a:rPr lang="en-US" sz="12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2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errorMessage</a:t>
            </a:r>
            <a:r>
              <a:rPr lang="en-US" sz="12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="FIX Limit Price is required."&gt;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2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	&lt;</a:t>
            </a:r>
            <a:r>
              <a:rPr lang="en-US" sz="12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val:Edit</a:t>
            </a:r>
            <a:r>
              <a:rPr lang="en-US" sz="12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 field="</a:t>
            </a:r>
            <a:r>
              <a:rPr lang="en-US" sz="1200" b="1" kern="0" dirty="0" err="1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FIX_Price</a:t>
            </a:r>
            <a:r>
              <a:rPr lang="en-US" sz="12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" operator="EX" /&gt;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2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&lt;/</a:t>
            </a:r>
            <a:r>
              <a:rPr lang="en-US" sz="120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val:StrategyEdit</a:t>
            </a:r>
            <a:r>
              <a:rPr lang="en-US" sz="12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3733800" y="3505200"/>
            <a:ext cx="4343400" cy="304800"/>
          </a:xfrm>
          <a:prstGeom prst="borderCallout1">
            <a:avLst>
              <a:gd name="adj1" fmla="val 27133"/>
              <a:gd name="adj2" fmla="val -4193"/>
              <a:gd name="adj3" fmla="val -40947"/>
              <a:gd name="adj4" fmla="val -2101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Validation rule: FIX Price (tag 44) must be set (“EX”)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Easy: Use the Strategy Parameter repeating group vs. UDFs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534400" cy="533399"/>
          </a:xfrm>
        </p:spPr>
        <p:txBody>
          <a:bodyPr/>
          <a:lstStyle/>
          <a:p>
            <a:pPr>
              <a:buNone/>
            </a:pPr>
            <a:r>
              <a:rPr lang="en-US" sz="11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&lt;Strategies</a:t>
            </a:r>
          </a:p>
          <a:p>
            <a:pPr>
              <a:buNone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="http://www.fixprotocol.org/FIXatdl-1-1/Core"</a:t>
            </a:r>
          </a:p>
          <a:p>
            <a:pPr>
              <a:buNone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xmlns:val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="http://www.fixprotocol.org/FIXatdl-1-1/Validation"</a:t>
            </a:r>
          </a:p>
          <a:p>
            <a:pPr>
              <a:buNone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xmlns:lay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="http://www.fixprotocol.org/FIXatdl-1-1/Layout"</a:t>
            </a:r>
          </a:p>
          <a:p>
            <a:pPr>
              <a:buNone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xmlns:flow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="http://www.fixprotocol.org/FIXatdl-1-1/Flow"</a:t>
            </a:r>
          </a:p>
          <a:p>
            <a:pPr>
              <a:buNone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xmlns:xsi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="http://www.w3.org/2001/XMLSchema-instance"</a:t>
            </a:r>
          </a:p>
          <a:p>
            <a:pPr>
              <a:buNone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xsi:schemaLocation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="http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www.fixprotocol.org/FIXatdl-1-1/Core”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imageLocation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="/images/banner.gif"</a:t>
            </a:r>
          </a:p>
          <a:p>
            <a:pPr>
              <a:buNone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strategyIdentifierTag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="847"</a:t>
            </a:r>
          </a:p>
          <a:p>
            <a:pPr>
              <a:buNone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versionIdentifierTag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="958"</a:t>
            </a:r>
          </a:p>
          <a:p>
            <a:pPr>
              <a:buNone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tag957Support="true"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7467600" y="3657600"/>
            <a:ext cx="1295400" cy="304800"/>
          </a:xfrm>
          <a:prstGeom prst="borderCallout1">
            <a:avLst>
              <a:gd name="adj1" fmla="val 33383"/>
              <a:gd name="adj2" fmla="val -4928"/>
              <a:gd name="adj3" fmla="val 30928"/>
              <a:gd name="adj4" fmla="val -41308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No </a:t>
            </a:r>
            <a:r>
              <a:rPr lang="en-US" sz="1400" dirty="0" err="1" smtClean="0">
                <a:solidFill>
                  <a:schemeClr val="tx1"/>
                </a:solidFill>
              </a:rPr>
              <a:t>wireValue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52400" y="34290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&lt;Strategy name="</a:t>
            </a:r>
            <a:r>
              <a:rPr lang="en-US" sz="105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StrikeForceDelta</a:t>
            </a: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" </a:t>
            </a:r>
            <a:r>
              <a:rPr lang="en-US" sz="105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uiRep</a:t>
            </a: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="Strike Force Delta" </a:t>
            </a:r>
            <a:r>
              <a:rPr lang="en-US" sz="105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wireValue</a:t>
            </a: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="Z" </a:t>
            </a:r>
            <a:r>
              <a:rPr lang="en-US" sz="105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providerID</a:t>
            </a: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="</a:t>
            </a:r>
            <a:r>
              <a:rPr lang="en-US" sz="105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BrokerX</a:t>
            </a: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"&gt;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	&lt;</a:t>
            </a:r>
            <a:r>
              <a:rPr lang="en-US" sz="1050" b="1" kern="0" dirty="0" smtClean="0">
                <a:solidFill>
                  <a:srgbClr val="689B65"/>
                </a:solidFill>
                <a:latin typeface="Courier New" pitchFamily="49" charset="0"/>
                <a:ea typeface="+mn-ea"/>
                <a:cs typeface="Courier New" pitchFamily="49" charset="0"/>
              </a:rPr>
              <a:t>Parameter name="</a:t>
            </a:r>
            <a:r>
              <a:rPr lang="en-US" sz="1050" b="1" kern="0" dirty="0" err="1" smtClean="0">
                <a:solidFill>
                  <a:srgbClr val="689B65"/>
                </a:solidFill>
                <a:latin typeface="Courier New" pitchFamily="49" charset="0"/>
                <a:ea typeface="+mn-ea"/>
                <a:cs typeface="Courier New" pitchFamily="49" charset="0"/>
              </a:rPr>
              <a:t>IWouldPrice</a:t>
            </a:r>
            <a:r>
              <a:rPr lang="en-US" sz="1050" b="1" kern="0" dirty="0" smtClean="0">
                <a:solidFill>
                  <a:srgbClr val="689B65"/>
                </a:solidFill>
                <a:latin typeface="Courier New" pitchFamily="49" charset="0"/>
                <a:ea typeface="+mn-ea"/>
                <a:cs typeface="Courier New" pitchFamily="49" charset="0"/>
              </a:rPr>
              <a:t>" </a:t>
            </a:r>
            <a:r>
              <a:rPr lang="en-US" sz="1050" b="1" kern="0" dirty="0" err="1" smtClean="0">
                <a:solidFill>
                  <a:srgbClr val="689B65"/>
                </a:solidFill>
                <a:latin typeface="Courier New" pitchFamily="49" charset="0"/>
                <a:ea typeface="+mn-ea"/>
                <a:cs typeface="Courier New" pitchFamily="49" charset="0"/>
              </a:rPr>
              <a:t>xsi:type</a:t>
            </a:r>
            <a:r>
              <a:rPr lang="en-US" sz="1050" b="1" kern="0" dirty="0" smtClean="0">
                <a:solidFill>
                  <a:srgbClr val="689B65"/>
                </a:solidFill>
                <a:latin typeface="Courier New" pitchFamily="49" charset="0"/>
                <a:ea typeface="+mn-ea"/>
                <a:cs typeface="Courier New" pitchFamily="49" charset="0"/>
              </a:rPr>
              <a:t>="</a:t>
            </a:r>
            <a:r>
              <a:rPr lang="en-US" sz="1050" b="1" kern="0" dirty="0" err="1" smtClean="0">
                <a:solidFill>
                  <a:srgbClr val="689B65"/>
                </a:solidFill>
                <a:latin typeface="Courier New" pitchFamily="49" charset="0"/>
                <a:ea typeface="+mn-ea"/>
                <a:cs typeface="Courier New" pitchFamily="49" charset="0"/>
              </a:rPr>
              <a:t>Price_t</a:t>
            </a:r>
            <a:r>
              <a:rPr lang="en-US" sz="1050" b="1" kern="0" dirty="0" smtClean="0">
                <a:solidFill>
                  <a:srgbClr val="689B65"/>
                </a:solidFill>
                <a:latin typeface="Courier New" pitchFamily="49" charset="0"/>
                <a:ea typeface="+mn-ea"/>
                <a:cs typeface="Courier New" pitchFamily="49" charset="0"/>
              </a:rPr>
              <a:t>"</a:t>
            </a: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 use="optional" </a:t>
            </a:r>
            <a:r>
              <a:rPr lang="en-US" sz="105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minValue</a:t>
            </a: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="0"/&gt;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	&lt;</a:t>
            </a:r>
            <a:r>
              <a:rPr lang="en-US" sz="1050" b="1" kern="0" dirty="0" smtClean="0">
                <a:solidFill>
                  <a:srgbClr val="D2A000"/>
                </a:solidFill>
                <a:latin typeface="Courier New" pitchFamily="49" charset="0"/>
                <a:ea typeface="+mn-ea"/>
                <a:cs typeface="Courier New" pitchFamily="49" charset="0"/>
              </a:rPr>
              <a:t>Parameter name="</a:t>
            </a:r>
            <a:r>
              <a:rPr lang="en-US" sz="1050" b="1" kern="0" dirty="0" err="1" smtClean="0">
                <a:solidFill>
                  <a:srgbClr val="D2A000"/>
                </a:solidFill>
                <a:latin typeface="Courier New" pitchFamily="49" charset="0"/>
                <a:ea typeface="+mn-ea"/>
                <a:cs typeface="Courier New" pitchFamily="49" charset="0"/>
              </a:rPr>
              <a:t>ExecutionStyle</a:t>
            </a:r>
            <a:r>
              <a:rPr lang="en-US" sz="1050" b="1" kern="0" dirty="0" smtClean="0">
                <a:solidFill>
                  <a:srgbClr val="D2A000"/>
                </a:solidFill>
                <a:latin typeface="Courier New" pitchFamily="49" charset="0"/>
                <a:ea typeface="+mn-ea"/>
                <a:cs typeface="Courier New" pitchFamily="49" charset="0"/>
              </a:rPr>
              <a:t>" </a:t>
            </a:r>
            <a:r>
              <a:rPr lang="en-US" sz="1050" b="1" kern="0" dirty="0" err="1" smtClean="0">
                <a:solidFill>
                  <a:srgbClr val="D2A000"/>
                </a:solidFill>
                <a:latin typeface="Courier New" pitchFamily="49" charset="0"/>
                <a:ea typeface="+mn-ea"/>
                <a:cs typeface="Courier New" pitchFamily="49" charset="0"/>
              </a:rPr>
              <a:t>xsi:type</a:t>
            </a:r>
            <a:r>
              <a:rPr lang="en-US" sz="1050" b="1" kern="0" dirty="0" smtClean="0">
                <a:solidFill>
                  <a:srgbClr val="D2A000"/>
                </a:solidFill>
                <a:latin typeface="Courier New" pitchFamily="49" charset="0"/>
                <a:ea typeface="+mn-ea"/>
                <a:cs typeface="Courier New" pitchFamily="49" charset="0"/>
              </a:rPr>
              <a:t>="</a:t>
            </a:r>
            <a:r>
              <a:rPr lang="en-US" sz="1050" b="1" kern="0" dirty="0" err="1" smtClean="0">
                <a:solidFill>
                  <a:srgbClr val="D2A000"/>
                </a:solidFill>
                <a:latin typeface="Courier New" pitchFamily="49" charset="0"/>
                <a:ea typeface="+mn-ea"/>
                <a:cs typeface="Courier New" pitchFamily="49" charset="0"/>
              </a:rPr>
              <a:t>Int_t</a:t>
            </a:r>
            <a:r>
              <a:rPr lang="en-US" sz="1050" b="1" kern="0" dirty="0" smtClean="0">
                <a:solidFill>
                  <a:srgbClr val="D2A000"/>
                </a:solidFill>
                <a:latin typeface="Courier New" pitchFamily="49" charset="0"/>
                <a:ea typeface="+mn-ea"/>
                <a:cs typeface="Courier New" pitchFamily="49" charset="0"/>
              </a:rPr>
              <a:t>"</a:t>
            </a: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 use="required"&gt;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		&lt;</a:t>
            </a:r>
            <a:r>
              <a:rPr lang="en-US" sz="105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EnumPair</a:t>
            </a: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05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enumID</a:t>
            </a: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="Very Passive"    </a:t>
            </a:r>
            <a:r>
              <a:rPr lang="en-US" sz="105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wireValue</a:t>
            </a: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="1</a:t>
            </a: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"/&gt;</a:t>
            </a:r>
            <a:endParaRPr lang="en-US" sz="1050" b="1" kern="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		&lt;</a:t>
            </a:r>
            <a:r>
              <a:rPr lang="en-US" sz="105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EnumPair</a:t>
            </a: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05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enumID</a:t>
            </a: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="Passive"         </a:t>
            </a:r>
            <a:r>
              <a:rPr lang="en-US" sz="105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wireValue</a:t>
            </a: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="2"/&gt;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		&lt;</a:t>
            </a:r>
            <a:r>
              <a:rPr lang="en-US" sz="105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EnumPair</a:t>
            </a: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05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enumID</a:t>
            </a: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="Neutral"         </a:t>
            </a:r>
            <a:r>
              <a:rPr lang="en-US" sz="105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wireValue</a:t>
            </a: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="3"/&gt;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		&lt;</a:t>
            </a:r>
            <a:r>
              <a:rPr lang="en-US" sz="105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EnumPair</a:t>
            </a: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05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enumID</a:t>
            </a: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="Aggressive"      </a:t>
            </a:r>
            <a:r>
              <a:rPr lang="en-US" sz="105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wireValue</a:t>
            </a: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="4"/&gt;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		&lt;</a:t>
            </a:r>
            <a:r>
              <a:rPr lang="en-US" sz="105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EnumPair</a:t>
            </a: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05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enumID</a:t>
            </a: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="Very Aggressive" </a:t>
            </a:r>
            <a:r>
              <a:rPr lang="en-US" sz="105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wireValue</a:t>
            </a: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="5"/&gt;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	&lt;/Parameter</a:t>
            </a: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endParaRPr lang="en-US" sz="1050" b="1" kern="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	&lt;</a:t>
            </a:r>
            <a:r>
              <a:rPr lang="en-US" sz="1050" b="1" kern="0" dirty="0" smtClean="0">
                <a:solidFill>
                  <a:srgbClr val="A15F9E"/>
                </a:solidFill>
                <a:latin typeface="Courier New" pitchFamily="49" charset="0"/>
                <a:ea typeface="+mn-ea"/>
                <a:cs typeface="Courier New" pitchFamily="49" charset="0"/>
              </a:rPr>
              <a:t>Parameter name="</a:t>
            </a:r>
            <a:r>
              <a:rPr lang="en-US" sz="1050" b="1" kern="0" dirty="0" err="1" smtClean="0">
                <a:solidFill>
                  <a:srgbClr val="A15F9E"/>
                </a:solidFill>
                <a:latin typeface="Courier New" pitchFamily="49" charset="0"/>
                <a:ea typeface="+mn-ea"/>
                <a:cs typeface="Courier New" pitchFamily="49" charset="0"/>
              </a:rPr>
              <a:t>IncludeAuctions</a:t>
            </a:r>
            <a:r>
              <a:rPr lang="en-US" sz="1050" b="1" kern="0" dirty="0" smtClean="0">
                <a:solidFill>
                  <a:srgbClr val="A15F9E"/>
                </a:solidFill>
                <a:latin typeface="Courier New" pitchFamily="49" charset="0"/>
                <a:ea typeface="+mn-ea"/>
                <a:cs typeface="Courier New" pitchFamily="49" charset="0"/>
              </a:rPr>
              <a:t>" </a:t>
            </a:r>
            <a:r>
              <a:rPr lang="en-US" sz="1050" b="1" kern="0" dirty="0" err="1" smtClean="0">
                <a:solidFill>
                  <a:srgbClr val="A15F9E"/>
                </a:solidFill>
                <a:latin typeface="Courier New" pitchFamily="49" charset="0"/>
                <a:ea typeface="+mn-ea"/>
                <a:cs typeface="Courier New" pitchFamily="49" charset="0"/>
              </a:rPr>
              <a:t>xsi:type</a:t>
            </a:r>
            <a:r>
              <a:rPr lang="en-US" sz="1050" b="1" kern="0" dirty="0" smtClean="0">
                <a:solidFill>
                  <a:srgbClr val="A15F9E"/>
                </a:solidFill>
                <a:latin typeface="Courier New" pitchFamily="49" charset="0"/>
                <a:ea typeface="+mn-ea"/>
                <a:cs typeface="Courier New" pitchFamily="49" charset="0"/>
              </a:rPr>
              <a:t>="</a:t>
            </a:r>
            <a:r>
              <a:rPr lang="en-US" sz="1050" b="1" kern="0" dirty="0" err="1" smtClean="0">
                <a:solidFill>
                  <a:srgbClr val="A15F9E"/>
                </a:solidFill>
                <a:latin typeface="Courier New" pitchFamily="49" charset="0"/>
                <a:ea typeface="+mn-ea"/>
                <a:cs typeface="Courier New" pitchFamily="49" charset="0"/>
              </a:rPr>
              <a:t>Int_t</a:t>
            </a:r>
            <a:r>
              <a:rPr lang="en-US" sz="1050" b="1" kern="0" dirty="0" smtClean="0">
                <a:solidFill>
                  <a:srgbClr val="A15F9E"/>
                </a:solidFill>
                <a:latin typeface="Courier New" pitchFamily="49" charset="0"/>
                <a:ea typeface="+mn-ea"/>
                <a:cs typeface="Courier New" pitchFamily="49" charset="0"/>
              </a:rPr>
              <a:t>"</a:t>
            </a: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 use="required"&gt;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		&lt;</a:t>
            </a:r>
            <a:r>
              <a:rPr lang="en-US" sz="105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EnumPair</a:t>
            </a: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05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enumID</a:t>
            </a: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="None"  </a:t>
            </a:r>
            <a:r>
              <a:rPr lang="en-US" sz="105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wireValue</a:t>
            </a: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="0"/&gt;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		&lt;</a:t>
            </a:r>
            <a:r>
              <a:rPr lang="en-US" sz="105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EnumPair</a:t>
            </a: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05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enumID</a:t>
            </a: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="Open"  </a:t>
            </a:r>
            <a:r>
              <a:rPr lang="en-US" sz="105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wireValue</a:t>
            </a: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="1"/&gt;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		&lt;</a:t>
            </a:r>
            <a:r>
              <a:rPr lang="en-US" sz="105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EnumPair</a:t>
            </a: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05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enumID</a:t>
            </a: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="Close" </a:t>
            </a:r>
            <a:r>
              <a:rPr lang="en-US" sz="105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wireValue</a:t>
            </a: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="2"/&gt;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		&lt;</a:t>
            </a:r>
            <a:r>
              <a:rPr lang="en-US" sz="105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EnumPair</a:t>
            </a: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05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enumID</a:t>
            </a: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="</a:t>
            </a:r>
            <a:r>
              <a:rPr lang="en-US" sz="105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OpenAndClose</a:t>
            </a: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" </a:t>
            </a:r>
            <a:r>
              <a:rPr lang="en-US" sz="1050" b="1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wireValue</a:t>
            </a: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="3"/&gt;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	&lt;/</a:t>
            </a:r>
            <a:r>
              <a:rPr lang="en-US" sz="105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Parameter&gt;</a:t>
            </a:r>
            <a:endParaRPr lang="en-US" sz="1050" b="1" kern="0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3657600" y="2743200"/>
            <a:ext cx="4876800" cy="533400"/>
          </a:xfrm>
          <a:prstGeom prst="borderCallout1">
            <a:avLst>
              <a:gd name="adj1" fmla="val 54117"/>
              <a:gd name="adj2" fmla="val -2878"/>
              <a:gd name="adj3" fmla="val 95363"/>
              <a:gd name="adj4" fmla="val -2121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Specify tag957Support=true at &lt;Strategies&gt; level and any Parameter with a </a:t>
            </a:r>
            <a:r>
              <a:rPr lang="en-US" sz="1400" dirty="0" err="1" smtClean="0">
                <a:solidFill>
                  <a:schemeClr val="tx1"/>
                </a:solidFill>
              </a:rPr>
              <a:t>fixTag</a:t>
            </a:r>
            <a:r>
              <a:rPr lang="en-US" sz="1400" dirty="0" smtClean="0">
                <a:solidFill>
                  <a:schemeClr val="tx1"/>
                </a:solidFill>
              </a:rPr>
              <a:t> will go in standard repeating group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72200" y="4114800"/>
            <a:ext cx="2514600" cy="2438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mpd="thickThin">
            <a:solidFill>
              <a:srgbClr val="80808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200" b="1" kern="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rPr>
              <a:t>847=Z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200" b="1" kern="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rPr>
              <a:t>957=3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200" b="1" kern="0" dirty="0" smtClean="0">
                <a:solidFill>
                  <a:srgbClr val="D2A000"/>
                </a:solidFill>
                <a:latin typeface="Arial" pitchFamily="34" charset="0"/>
                <a:ea typeface="+mn-ea"/>
                <a:cs typeface="Arial" pitchFamily="34" charset="0"/>
              </a:rPr>
              <a:t>958=</a:t>
            </a:r>
            <a:r>
              <a:rPr lang="en-US" sz="1200" b="1" kern="0" dirty="0" err="1" smtClean="0">
                <a:solidFill>
                  <a:srgbClr val="D2A000"/>
                </a:solidFill>
                <a:latin typeface="Arial" pitchFamily="34" charset="0"/>
                <a:ea typeface="+mn-ea"/>
                <a:cs typeface="Arial" pitchFamily="34" charset="0"/>
              </a:rPr>
              <a:t>ExecutionStyle</a:t>
            </a:r>
            <a:endParaRPr lang="en-US" sz="1200" b="1" kern="0" dirty="0" smtClean="0">
              <a:solidFill>
                <a:srgbClr val="D2A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200" b="1" kern="0" dirty="0" smtClean="0">
                <a:solidFill>
                  <a:srgbClr val="D2A000"/>
                </a:solidFill>
                <a:latin typeface="Arial" pitchFamily="34" charset="0"/>
                <a:ea typeface="+mn-ea"/>
                <a:cs typeface="Arial" pitchFamily="34" charset="0"/>
              </a:rPr>
              <a:t>959=1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200" b="1" kern="0" dirty="0" smtClean="0">
                <a:solidFill>
                  <a:srgbClr val="D2A000"/>
                </a:solidFill>
                <a:latin typeface="Arial" pitchFamily="34" charset="0"/>
                <a:ea typeface="+mn-ea"/>
                <a:cs typeface="Arial" pitchFamily="34" charset="0"/>
              </a:rPr>
              <a:t>960=3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200" b="1" kern="0" dirty="0" smtClean="0">
                <a:solidFill>
                  <a:srgbClr val="A15F9E"/>
                </a:solidFill>
                <a:latin typeface="Arial" pitchFamily="34" charset="0"/>
                <a:ea typeface="+mn-ea"/>
                <a:cs typeface="Arial" pitchFamily="34" charset="0"/>
              </a:rPr>
              <a:t>958=</a:t>
            </a:r>
            <a:r>
              <a:rPr lang="en-US" sz="1200" b="1" kern="0" dirty="0" err="1" smtClean="0">
                <a:solidFill>
                  <a:srgbClr val="A15F9E"/>
                </a:solidFill>
                <a:latin typeface="Arial" pitchFamily="34" charset="0"/>
                <a:ea typeface="+mn-ea"/>
                <a:cs typeface="Arial" pitchFamily="34" charset="0"/>
              </a:rPr>
              <a:t>IncludeAuctions</a:t>
            </a:r>
            <a:endParaRPr lang="en-US" sz="1200" b="1" kern="0" dirty="0" smtClean="0">
              <a:solidFill>
                <a:srgbClr val="A15F9E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200" b="1" kern="0" dirty="0" smtClean="0">
                <a:solidFill>
                  <a:srgbClr val="A15F9E"/>
                </a:solidFill>
                <a:latin typeface="Arial" pitchFamily="34" charset="0"/>
                <a:ea typeface="+mn-ea"/>
                <a:cs typeface="Arial" pitchFamily="34" charset="0"/>
              </a:rPr>
              <a:t>959=1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200" b="1" kern="0" dirty="0" smtClean="0">
                <a:solidFill>
                  <a:srgbClr val="A15F9E"/>
                </a:solidFill>
                <a:latin typeface="Arial" pitchFamily="34" charset="0"/>
                <a:ea typeface="+mn-ea"/>
                <a:cs typeface="Arial" pitchFamily="34" charset="0"/>
              </a:rPr>
              <a:t>960=0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200" b="1" kern="0" dirty="0" smtClean="0">
                <a:solidFill>
                  <a:srgbClr val="689B65"/>
                </a:solidFill>
                <a:latin typeface="Arial" pitchFamily="34" charset="0"/>
                <a:ea typeface="+mn-ea"/>
                <a:cs typeface="Arial" pitchFamily="34" charset="0"/>
              </a:rPr>
              <a:t>958=</a:t>
            </a:r>
            <a:r>
              <a:rPr lang="en-US" sz="1200" b="1" kern="0" dirty="0" err="1" smtClean="0">
                <a:solidFill>
                  <a:srgbClr val="689B65"/>
                </a:solidFill>
                <a:latin typeface="Arial" pitchFamily="34" charset="0"/>
                <a:ea typeface="+mn-ea"/>
                <a:cs typeface="Arial" pitchFamily="34" charset="0"/>
              </a:rPr>
              <a:t>IWouldPrice</a:t>
            </a:r>
            <a:endParaRPr lang="en-US" sz="1200" b="1" kern="0" dirty="0" smtClean="0">
              <a:solidFill>
                <a:srgbClr val="689B65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200" b="1" kern="0" dirty="0" smtClean="0">
                <a:solidFill>
                  <a:srgbClr val="689B65"/>
                </a:solidFill>
                <a:latin typeface="Arial" pitchFamily="34" charset="0"/>
                <a:ea typeface="+mn-ea"/>
                <a:cs typeface="Arial" pitchFamily="34" charset="0"/>
              </a:rPr>
              <a:t>959=8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200" b="1" kern="0" dirty="0" smtClean="0">
                <a:solidFill>
                  <a:srgbClr val="689B65"/>
                </a:solidFill>
                <a:latin typeface="Arial" pitchFamily="34" charset="0"/>
                <a:ea typeface="+mn-ea"/>
                <a:cs typeface="Arial" pitchFamily="34" charset="0"/>
              </a:rPr>
              <a:t>960=12.34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 rot="545976">
            <a:off x="5430466" y="4389687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 txBox="1">
            <a:spLocks/>
          </p:cNvSpPr>
          <p:nvPr/>
        </p:nvSpPr>
        <p:spPr bwMode="auto">
          <a:xfrm>
            <a:off x="457200" y="1412875"/>
            <a:ext cx="8229600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1800"/>
              </a:spcBef>
              <a:buClr>
                <a:schemeClr val="tx2"/>
              </a:buClr>
              <a:buSzPct val="70000"/>
              <a:buFont typeface="Wingdings" pitchFamily="2" charset="2"/>
              <a:buNone/>
              <a:tabLst>
                <a:tab pos="571500" algn="l"/>
              </a:tabLst>
            </a:pPr>
            <a:r>
              <a:rPr lang="en-US" altLang="ja-JP" sz="2000" dirty="0" smtClean="0"/>
              <a:t>Publishers </a:t>
            </a:r>
            <a:r>
              <a:rPr lang="en-US" altLang="ja-JP" sz="2000" dirty="0"/>
              <a:t>can provide files in any language</a:t>
            </a:r>
          </a:p>
        </p:txBody>
      </p:sp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>
                <a:ea typeface="ＭＳ Ｐゴシック" charset="-128"/>
              </a:rPr>
              <a:t>FIXatdl</a:t>
            </a:r>
            <a:r>
              <a:rPr lang="en-US" altLang="ja-JP" dirty="0" smtClean="0">
                <a:ea typeface="ＭＳ Ｐゴシック" charset="-128"/>
              </a:rPr>
              <a:t> Multi-language Support</a:t>
            </a:r>
          </a:p>
        </p:txBody>
      </p:sp>
      <p:sp>
        <p:nvSpPr>
          <p:cNvPr id="12292" name="Content Placeholder 10"/>
          <p:cNvSpPr>
            <a:spLocks noGrp="1"/>
          </p:cNvSpPr>
          <p:nvPr>
            <p:ph idx="1"/>
          </p:nvPr>
        </p:nvSpPr>
        <p:spPr>
          <a:xfrm>
            <a:off x="457200" y="5943600"/>
            <a:ext cx="8229600" cy="263525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en-US" altLang="ja-JP" sz="1400" b="1" dirty="0" smtClean="0">
                <a:solidFill>
                  <a:schemeClr val="tx2"/>
                </a:solidFill>
                <a:ea typeface="ＭＳ Ｐゴシック" charset="-128"/>
              </a:rPr>
              <a:t>English and Japanese versions of Nomura’s “With Volume” strategy</a:t>
            </a:r>
            <a:br>
              <a:rPr lang="en-US" altLang="ja-JP" sz="1400" b="1" dirty="0" smtClean="0">
                <a:solidFill>
                  <a:schemeClr val="tx2"/>
                </a:solidFill>
                <a:ea typeface="ＭＳ Ｐゴシック" charset="-128"/>
              </a:rPr>
            </a:br>
            <a:r>
              <a:rPr lang="en-US" altLang="ja-JP" sz="1400" b="1" dirty="0" smtClean="0">
                <a:solidFill>
                  <a:schemeClr val="tx2"/>
                </a:solidFill>
                <a:ea typeface="ＭＳ Ｐゴシック" charset="-128"/>
              </a:rPr>
              <a:t>as displayed on atdl4j open source tool</a:t>
            </a:r>
          </a:p>
        </p:txBody>
      </p:sp>
      <p:pic>
        <p:nvPicPr>
          <p:cNvPr id="12293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7375" y="1939925"/>
            <a:ext cx="3832225" cy="392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78375" y="1939925"/>
            <a:ext cx="3832225" cy="392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Bent Arrow 9"/>
          <p:cNvSpPr/>
          <p:nvPr/>
        </p:nvSpPr>
        <p:spPr>
          <a:xfrm rot="1455267">
            <a:off x="4191000" y="2540000"/>
            <a:ext cx="892175" cy="669925"/>
          </a:xfrm>
          <a:prstGeom prst="bentArrow">
            <a:avLst>
              <a:gd name="adj1" fmla="val 25000"/>
              <a:gd name="adj2" fmla="val 25000"/>
              <a:gd name="adj3" fmla="val 49699"/>
              <a:gd name="adj4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ja-JP" dirty="0" smtClean="0">
                <a:ea typeface="ＭＳ Ｐゴシック" charset="-128"/>
              </a:rPr>
              <a:t>How Does </a:t>
            </a:r>
            <a:r>
              <a:rPr lang="en-US" altLang="ja-JP" dirty="0" err="1" smtClean="0">
                <a:ea typeface="ＭＳ Ｐゴシック" charset="-128"/>
              </a:rPr>
              <a:t>FIXatdl</a:t>
            </a:r>
            <a:r>
              <a:rPr lang="en-US" altLang="ja-JP" dirty="0" smtClean="0">
                <a:ea typeface="ＭＳ Ｐゴシック" charset="-128"/>
              </a:rPr>
              <a:t> Work?</a:t>
            </a:r>
            <a:endParaRPr lang="en-US" altLang="ja-JP" sz="1000" dirty="0" smtClean="0">
              <a:solidFill>
                <a:schemeClr val="accent2"/>
              </a:solidFill>
              <a:ea typeface="ＭＳ Ｐゴシック" charset="-128"/>
            </a:endParaRPr>
          </a:p>
        </p:txBody>
      </p:sp>
      <p:sp>
        <p:nvSpPr>
          <p:cNvPr id="717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altLang="ja-JP" sz="2400" b="1" dirty="0" smtClean="0"/>
              <a:t>Brokers</a:t>
            </a:r>
            <a:r>
              <a:rPr lang="en-US" altLang="ja-JP" sz="2400" dirty="0" smtClean="0"/>
              <a:t> create </a:t>
            </a:r>
            <a:r>
              <a:rPr lang="en-US" altLang="ja-JP" sz="2400" dirty="0"/>
              <a:t>a </a:t>
            </a:r>
            <a:r>
              <a:rPr lang="en-US" altLang="ja-JP" sz="2400" dirty="0" err="1"/>
              <a:t>FIXatdl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XML file </a:t>
            </a:r>
            <a:r>
              <a:rPr lang="en-US" altLang="ja-JP" sz="2400" dirty="0"/>
              <a:t>describing </a:t>
            </a:r>
            <a:r>
              <a:rPr lang="en-US" altLang="ja-JP" sz="2400" dirty="0" smtClean="0"/>
              <a:t>its </a:t>
            </a:r>
            <a:r>
              <a:rPr lang="en-US" altLang="ja-JP" sz="2400" dirty="0" err="1" smtClean="0"/>
              <a:t>algos</a:t>
            </a:r>
            <a:r>
              <a:rPr lang="en-US" altLang="ja-JP" sz="2400" dirty="0" smtClean="0"/>
              <a:t>:</a:t>
            </a:r>
          </a:p>
          <a:p>
            <a:pPr marL="914400" lvl="1" indent="-339725"/>
            <a:r>
              <a:rPr lang="en-US" altLang="ja-JP" sz="2000" dirty="0" smtClean="0"/>
              <a:t>Parameters</a:t>
            </a:r>
          </a:p>
          <a:p>
            <a:pPr marL="914400" lvl="1" indent="-339725"/>
            <a:r>
              <a:rPr lang="en-US" altLang="ja-JP" sz="2000" dirty="0" smtClean="0"/>
              <a:t>FIX tags</a:t>
            </a:r>
          </a:p>
          <a:p>
            <a:pPr>
              <a:spcBef>
                <a:spcPts val="3600"/>
              </a:spcBef>
            </a:pPr>
            <a:r>
              <a:rPr lang="en-US" altLang="ja-JP" sz="2400" b="1" dirty="0" smtClean="0"/>
              <a:t>OMS </a:t>
            </a:r>
            <a:r>
              <a:rPr lang="en-US" altLang="ja-JP" sz="2400" b="1" dirty="0"/>
              <a:t>vendors </a:t>
            </a:r>
            <a:r>
              <a:rPr lang="en-US" altLang="ja-JP" sz="2400" dirty="0" smtClean="0"/>
              <a:t>load the </a:t>
            </a:r>
            <a:r>
              <a:rPr lang="en-US" altLang="ja-JP" sz="2400" dirty="0" err="1" smtClean="0"/>
              <a:t>FIXatdl</a:t>
            </a:r>
            <a:r>
              <a:rPr lang="en-US" altLang="ja-JP" sz="2400" dirty="0" smtClean="0"/>
              <a:t> files into their trading app, </a:t>
            </a:r>
            <a:r>
              <a:rPr lang="en-US" altLang="ja-JP" sz="2400" dirty="0"/>
              <a:t>eliminating the need for custom </a:t>
            </a:r>
            <a:r>
              <a:rPr lang="en-US" altLang="ja-JP" sz="2400" dirty="0" smtClean="0"/>
              <a:t>programming</a:t>
            </a:r>
            <a:endParaRPr lang="en-US" altLang="ja-JP" sz="2400" b="1" dirty="0">
              <a:latin typeface="Times New Roman" pitchFamily="18" charset="0"/>
            </a:endParaRPr>
          </a:p>
        </p:txBody>
      </p:sp>
      <p:pic>
        <p:nvPicPr>
          <p:cNvPr id="63" name="Picture 2128" descr="C:\Users\John\Desktop\fix-spec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6386" y="4270359"/>
            <a:ext cx="1722389" cy="1306078"/>
          </a:xfrm>
          <a:prstGeom prst="rect">
            <a:avLst/>
          </a:prstGeom>
          <a:noFill/>
          <a:effectLst>
            <a:outerShdw blurRad="215900" dist="355600" dir="1740000" sx="85000" sy="85000" algn="tl" rotWithShape="0">
              <a:prstClr val="black">
                <a:alpha val="29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130" descr="C:\Users\John\Desktop\fixatdl-file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028019">
            <a:off x="3753282" y="4229453"/>
            <a:ext cx="1121050" cy="1248938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2573786" y="4923398"/>
            <a:ext cx="1007614" cy="0"/>
          </a:xfrm>
          <a:prstGeom prst="straightConnector1">
            <a:avLst/>
          </a:prstGeom>
          <a:ln w="203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"/>
          <p:cNvSpPr txBox="1">
            <a:spLocks/>
          </p:cNvSpPr>
          <p:nvPr/>
        </p:nvSpPr>
        <p:spPr bwMode="auto">
          <a:xfrm>
            <a:off x="4111214" y="1742739"/>
            <a:ext cx="276497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altLang="ja-JP" sz="2000" dirty="0"/>
              <a:t>Screen layout</a:t>
            </a:r>
          </a:p>
          <a:p>
            <a:pPr lvl="1"/>
            <a:r>
              <a:rPr lang="en-US" altLang="ja-JP" sz="2000" dirty="0" smtClean="0"/>
              <a:t>Validation rules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62700" y="4207570"/>
            <a:ext cx="2171700" cy="13819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solidFill>
              <a:srgbClr val="808080"/>
            </a:solidFill>
            <a:miter lim="800000"/>
            <a:headEnd/>
            <a:tailEnd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>
            <a:off x="5181600" y="4923398"/>
            <a:ext cx="1007614" cy="0"/>
          </a:xfrm>
          <a:prstGeom prst="straightConnector1">
            <a:avLst/>
          </a:prstGeom>
          <a:ln w="203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0"/>
          <p:cNvSpPr txBox="1">
            <a:spLocks/>
          </p:cNvSpPr>
          <p:nvPr/>
        </p:nvSpPr>
        <p:spPr bwMode="auto">
          <a:xfrm>
            <a:off x="3505200" y="5708711"/>
            <a:ext cx="1769614" cy="440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altLang="ja-JP" sz="1800" b="1" dirty="0" err="1" smtClean="0">
                <a:solidFill>
                  <a:schemeClr val="accent2"/>
                </a:solidFill>
                <a:ea typeface="ＭＳ Ｐゴシック" charset="-128"/>
              </a:rPr>
              <a:t>FIXatdl</a:t>
            </a:r>
            <a:r>
              <a:rPr lang="en-US" altLang="ja-JP" sz="1800" b="1" dirty="0" smtClean="0">
                <a:solidFill>
                  <a:schemeClr val="accent2"/>
                </a:solidFill>
                <a:ea typeface="ＭＳ Ｐゴシック" charset="-128"/>
              </a:rPr>
              <a:t> File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943" y="5525869"/>
            <a:ext cx="1730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2"/>
                </a:solidFill>
              </a:rPr>
              <a:t>Broker FIX Specification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2" name="Content Placeholder 10"/>
          <p:cNvSpPr txBox="1">
            <a:spLocks/>
          </p:cNvSpPr>
          <p:nvPr/>
        </p:nvSpPr>
        <p:spPr bwMode="auto">
          <a:xfrm>
            <a:off x="6362700" y="5708711"/>
            <a:ext cx="2171700" cy="433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altLang="ja-JP" sz="1800" b="1" dirty="0" err="1" smtClean="0">
                <a:solidFill>
                  <a:schemeClr val="accent2"/>
                </a:solidFill>
                <a:ea typeface="ＭＳ Ｐゴシック" charset="-128"/>
              </a:rPr>
              <a:t>Algo</a:t>
            </a:r>
            <a:r>
              <a:rPr lang="en-US" altLang="ja-JP" sz="1800" b="1" dirty="0" smtClean="0">
                <a:solidFill>
                  <a:schemeClr val="accent2"/>
                </a:solidFill>
                <a:ea typeface="ＭＳ Ｐゴシック" charset="-128"/>
              </a:rPr>
              <a:t> Screen</a:t>
            </a:r>
          </a:p>
        </p:txBody>
      </p:sp>
    </p:spTree>
    <p:extLst>
      <p:ext uri="{BB962C8B-B14F-4D97-AF65-F5344CB8AC3E}">
        <p14:creationId xmlns:p14="http://schemas.microsoft.com/office/powerpoint/2010/main" xmlns="" val="8967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382000" cy="563563"/>
          </a:xfrm>
        </p:spPr>
        <p:txBody>
          <a:bodyPr/>
          <a:lstStyle/>
          <a:p>
            <a:r>
              <a:rPr lang="en-US" smtClean="0"/>
              <a:t>FIXatdl –Multi-language support (ex </a:t>
            </a:r>
            <a:r>
              <a:rPr lang="en-US" sz="2200" smtClean="0"/>
              <a:t>English/Japanese</a:t>
            </a:r>
            <a:r>
              <a:rPr lang="en-US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May 13, 2010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(c) FIX Protocol Ltd.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4E77BB-53AF-421E-9174-CE14D7AFF0D8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  <p:pic>
        <p:nvPicPr>
          <p:cNvPr id="10246" name="Picture 7" descr="NMRA_WithVolume_Asia_Japanese_XML_Param_20100510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828800"/>
            <a:ext cx="4495800" cy="381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Picture 8" descr="NMRA_WithVolume_Asia_Japanese_XML_StrategyEdit_20100510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4724400"/>
            <a:ext cx="40576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8" name="Picture 10" descr="NMRA_WithVolume_Asia_Japanese_XML_Control_20100510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828800"/>
            <a:ext cx="4381500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9" name="TextBox 11"/>
          <p:cNvSpPr txBox="1">
            <a:spLocks noChangeArrowheads="1"/>
          </p:cNvSpPr>
          <p:nvPr/>
        </p:nvSpPr>
        <p:spPr bwMode="auto">
          <a:xfrm>
            <a:off x="228600" y="1295400"/>
            <a:ext cx="830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Simply substitute non-English for the values displayed on screen to user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57200" y="4572000"/>
            <a:ext cx="8229600" cy="17077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ja-JP" dirty="0">
                <a:solidFill>
                  <a:schemeClr val="tx2"/>
                </a:solidFill>
                <a:ea typeface="ＭＳ Ｐゴシック" charset="-128"/>
              </a:rPr>
              <a:t>End result is </a:t>
            </a:r>
            <a:r>
              <a:rPr lang="en-US" altLang="ja-JP" b="1" dirty="0">
                <a:solidFill>
                  <a:schemeClr val="tx2"/>
                </a:solidFill>
                <a:ea typeface="ＭＳ Ｐゴシック" charset="-128"/>
              </a:rPr>
              <a:t>Faster Time-to-Market</a:t>
            </a:r>
            <a:r>
              <a:rPr lang="en-US" altLang="ja-JP" dirty="0">
                <a:solidFill>
                  <a:schemeClr val="tx2"/>
                </a:solidFill>
                <a:ea typeface="ＭＳ Ｐゴシック" charset="-128"/>
              </a:rPr>
              <a:t> for the </a:t>
            </a:r>
            <a:r>
              <a:rPr lang="en-US" altLang="ja-JP" dirty="0" err="1">
                <a:solidFill>
                  <a:schemeClr val="tx2"/>
                </a:solidFill>
                <a:ea typeface="ＭＳ Ｐゴシック" charset="-128"/>
              </a:rPr>
              <a:t>algo</a:t>
            </a:r>
            <a:r>
              <a:rPr lang="en-US" altLang="ja-JP" dirty="0">
                <a:solidFill>
                  <a:schemeClr val="tx2"/>
                </a:solidFill>
                <a:ea typeface="ＭＳ Ｐゴシック" charset="-128"/>
              </a:rPr>
              <a:t> provider with </a:t>
            </a:r>
            <a:endParaRPr lang="en-US" altLang="ja-JP" dirty="0" smtClean="0">
              <a:solidFill>
                <a:schemeClr val="tx2"/>
              </a:solidFill>
              <a:ea typeface="ＭＳ Ｐゴシック" charset="-128"/>
            </a:endParaRPr>
          </a:p>
          <a:p>
            <a:pPr algn="ctr">
              <a:buNone/>
            </a:pPr>
            <a:r>
              <a:rPr lang="en-US" altLang="ja-JP" b="1" dirty="0" smtClean="0">
                <a:solidFill>
                  <a:schemeClr val="tx2"/>
                </a:solidFill>
                <a:ea typeface="ＭＳ Ｐゴシック" charset="-128"/>
              </a:rPr>
              <a:t>Less </a:t>
            </a:r>
            <a:r>
              <a:rPr lang="en-US" altLang="ja-JP" b="1" dirty="0">
                <a:solidFill>
                  <a:schemeClr val="tx2"/>
                </a:solidFill>
                <a:ea typeface="ＭＳ Ｐゴシック" charset="-128"/>
              </a:rPr>
              <a:t>Effort</a:t>
            </a:r>
            <a:r>
              <a:rPr lang="en-US" altLang="ja-JP" dirty="0">
                <a:solidFill>
                  <a:schemeClr val="tx2"/>
                </a:solidFill>
                <a:ea typeface="ＭＳ Ｐゴシック" charset="-128"/>
              </a:rPr>
              <a:t> </a:t>
            </a:r>
            <a:r>
              <a:rPr lang="en-US" altLang="ja-JP" b="1" dirty="0">
                <a:solidFill>
                  <a:schemeClr val="tx2"/>
                </a:solidFill>
                <a:ea typeface="ＭＳ Ｐゴシック" charset="-128"/>
              </a:rPr>
              <a:t>and Cost</a:t>
            </a:r>
            <a:r>
              <a:rPr lang="en-US" altLang="ja-JP" dirty="0">
                <a:solidFill>
                  <a:schemeClr val="tx2"/>
                </a:solidFill>
                <a:ea typeface="ＭＳ Ｐゴシック" charset="-128"/>
              </a:rPr>
              <a:t> for the customer and customer’s vendors</a:t>
            </a:r>
          </a:p>
          <a:p>
            <a:pPr>
              <a:buNone/>
            </a:pPr>
            <a:endParaRPr lang="en-US" altLang="ja-JP" b="1" dirty="0">
              <a:ea typeface="ＭＳ Ｐゴシック" charset="-128"/>
            </a:endParaRPr>
          </a:p>
          <a:p>
            <a:pPr algn="ctr">
              <a:buNone/>
            </a:pPr>
            <a:r>
              <a:rPr lang="en-US" altLang="ja-JP" b="1" u="sng" dirty="0">
                <a:solidFill>
                  <a:schemeClr val="tx2"/>
                </a:solidFill>
                <a:ea typeface="ＭＳ Ｐゴシック" charset="-128"/>
              </a:rPr>
              <a:t>www.fixprotocol.org/FIXatdl</a:t>
            </a:r>
            <a:endParaRPr lang="en-US" altLang="ja-JP" u="sng" dirty="0">
              <a:solidFill>
                <a:schemeClr val="tx2"/>
              </a:solidFill>
              <a:ea typeface="ＭＳ Ｐゴシック" charset="-128"/>
            </a:endParaRPr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>
                <a:ea typeface="ＭＳ Ｐゴシック" charset="-128"/>
              </a:rPr>
              <a:t>FIXatdl</a:t>
            </a:r>
            <a:r>
              <a:rPr lang="en-US" altLang="ja-JP" dirty="0" smtClean="0">
                <a:ea typeface="ＭＳ Ｐゴシック" charset="-128"/>
              </a:rPr>
              <a:t> - Summary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412875"/>
            <a:ext cx="8229600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  <a:tabLst>
                <a:tab pos="566738" algn="l"/>
              </a:tabLst>
            </a:pPr>
            <a:r>
              <a:rPr lang="en-US" altLang="ja-JP" dirty="0" smtClean="0">
                <a:ea typeface="ＭＳ Ｐゴシック" charset="-128"/>
              </a:rPr>
              <a:t>	Revolutionizes </a:t>
            </a:r>
            <a:r>
              <a:rPr lang="en-US" altLang="ja-JP" dirty="0">
                <a:ea typeface="ＭＳ Ｐゴシック" charset="-128"/>
              </a:rPr>
              <a:t>the algorithmic trading deployment </a:t>
            </a:r>
            <a:r>
              <a:rPr lang="en-US" altLang="ja-JP" dirty="0" smtClean="0">
                <a:ea typeface="ＭＳ Ｐゴシック" charset="-128"/>
              </a:rPr>
              <a:t>process</a:t>
            </a:r>
          </a:p>
          <a:p>
            <a:pPr marL="0" indent="0">
              <a:buNone/>
              <a:tabLst>
                <a:tab pos="566738" algn="l"/>
              </a:tabLst>
            </a:pPr>
            <a:endParaRPr lang="en-US" altLang="ja-JP" dirty="0">
              <a:ea typeface="ＭＳ Ｐゴシック" charset="-128"/>
            </a:endParaRPr>
          </a:p>
          <a:p>
            <a:pPr marL="0" indent="0">
              <a:buNone/>
              <a:tabLst>
                <a:tab pos="566738" algn="l"/>
              </a:tabLst>
            </a:pPr>
            <a:r>
              <a:rPr lang="en-US" altLang="ja-JP" dirty="0" smtClean="0">
                <a:ea typeface="ＭＳ Ｐゴシック" charset="-128"/>
              </a:rPr>
              <a:t>	Complements </a:t>
            </a:r>
            <a:r>
              <a:rPr lang="en-US" altLang="ja-JP" dirty="0">
                <a:ea typeface="ＭＳ Ｐゴシック" charset="-128"/>
              </a:rPr>
              <a:t>the FIX Protocol messaging </a:t>
            </a:r>
            <a:r>
              <a:rPr lang="en-US" altLang="ja-JP" dirty="0" smtClean="0">
                <a:ea typeface="ＭＳ Ｐゴシック" charset="-128"/>
              </a:rPr>
              <a:t>standard</a:t>
            </a:r>
          </a:p>
          <a:p>
            <a:pPr marL="0" indent="0">
              <a:buNone/>
              <a:tabLst>
                <a:tab pos="566738" algn="l"/>
              </a:tabLst>
            </a:pPr>
            <a:endParaRPr lang="en-US" altLang="ja-JP" dirty="0">
              <a:ea typeface="ＭＳ Ｐゴシック" charset="-128"/>
            </a:endParaRPr>
          </a:p>
          <a:p>
            <a:pPr marL="0" indent="0">
              <a:buNone/>
              <a:tabLst>
                <a:tab pos="566738" algn="l"/>
              </a:tabLst>
            </a:pPr>
            <a:r>
              <a:rPr lang="en-US" altLang="ja-JP" dirty="0" smtClean="0">
                <a:ea typeface="ＭＳ Ｐゴシック" charset="-128"/>
              </a:rPr>
              <a:t>	A </a:t>
            </a:r>
            <a:r>
              <a:rPr lang="en-US" altLang="ja-JP" dirty="0">
                <a:ea typeface="ＭＳ Ｐゴシック" charset="-128"/>
              </a:rPr>
              <a:t>“Triple Win” providing key benefits to:</a:t>
            </a:r>
          </a:p>
          <a:p>
            <a:pPr lvl="1"/>
            <a:r>
              <a:rPr lang="en-US" altLang="ja-JP" dirty="0" err="1"/>
              <a:t>Buyside</a:t>
            </a:r>
            <a:endParaRPr lang="en-US" altLang="ja-JP" dirty="0"/>
          </a:p>
          <a:p>
            <a:pPr lvl="1"/>
            <a:r>
              <a:rPr lang="en-US" altLang="ja-JP" dirty="0" err="1"/>
              <a:t>Sellside</a:t>
            </a:r>
            <a:endParaRPr lang="en-US" altLang="ja-JP" dirty="0"/>
          </a:p>
          <a:p>
            <a:pPr lvl="1"/>
            <a:r>
              <a:rPr lang="en-US" altLang="ja-JP" dirty="0" smtClean="0"/>
              <a:t>Vendors</a:t>
            </a:r>
            <a:endParaRPr lang="en-US" altLang="ja-JP" dirty="0"/>
          </a:p>
        </p:txBody>
      </p:sp>
      <p:pic>
        <p:nvPicPr>
          <p:cNvPr id="5" name="Picture 7" descr="C:\Users\John\Desktop\checkmark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09700"/>
            <a:ext cx="379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C:\Users\John\Desktop\checkmark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133600"/>
            <a:ext cx="379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C:\Users\John\Desktop\checkmark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895600"/>
            <a:ext cx="379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 descr="C:\Users\John\Desktop\sellsid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415626"/>
            <a:ext cx="463583" cy="841694"/>
          </a:xfrm>
          <a:prstGeom prst="rect">
            <a:avLst/>
          </a:prstGeom>
          <a:noFill/>
          <a:effectLst>
            <a:outerShdw blurRad="266700" dist="165100" dir="150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John\Desktop\vendor2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416833"/>
            <a:ext cx="911835" cy="855664"/>
          </a:xfrm>
          <a:prstGeom prst="rect">
            <a:avLst/>
          </a:prstGeom>
          <a:noFill/>
          <a:effectLst>
            <a:outerShdw blurRad="76200" dist="266700" dir="16260000" sy="23000" kx="-1200000" algn="bl" rotWithShape="0">
              <a:prstClr val="black">
                <a:alpha val="17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21209190">
            <a:off x="7531634" y="3431983"/>
            <a:ext cx="601179" cy="350956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2" descr="C:\Users\John\Desktop\trader-2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0702" y="3498815"/>
            <a:ext cx="431298" cy="773682"/>
          </a:xfrm>
          <a:prstGeom prst="rect">
            <a:avLst/>
          </a:prstGeom>
          <a:noFill/>
          <a:effectLst>
            <a:outerShdw blurRad="215900" dist="139700" dir="15780000" sy="23000" kx="-1200000" algn="bl" rotWithShape="0">
              <a:prstClr val="black">
                <a:alpha val="23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128" descr="C:\Users\John\Desktop\fix-spec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91400" y="2060101"/>
            <a:ext cx="938519" cy="711674"/>
          </a:xfrm>
          <a:prstGeom prst="rect">
            <a:avLst/>
          </a:prstGeom>
          <a:noFill/>
          <a:effectLst>
            <a:outerShdw blurRad="127000" dist="203200" dir="4140000" sx="81000" sy="81000" algn="t" rotWithShape="0">
              <a:prstClr val="black">
                <a:alpha val="31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037786"/>
              </p:ext>
            </p:extLst>
          </p:nvPr>
        </p:nvGraphicFramePr>
        <p:xfrm>
          <a:off x="457200" y="1295400"/>
          <a:ext cx="8153400" cy="48768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667000"/>
              </a:tblGrid>
              <a:tr h="4876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Sell-side</a:t>
                      </a:r>
                      <a:endParaRPr kumimoji="0" lang="en-US" altLang="ja-JP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Vendor</a:t>
                      </a:r>
                      <a:endParaRPr kumimoji="0" lang="en-US" altLang="ja-JP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Buy-side</a:t>
                      </a:r>
                      <a:endParaRPr kumimoji="0" lang="en-US" altLang="ja-JP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32" name="Picture 8" descr="C:\Users\John\Desktop\vendor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39640" y="1627187"/>
            <a:ext cx="1182856" cy="12954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372608">
            <a:off x="6319211" y="4497454"/>
            <a:ext cx="1028772" cy="5993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30" name="Arc 29"/>
          <p:cNvSpPr/>
          <p:nvPr/>
        </p:nvSpPr>
        <p:spPr>
          <a:xfrm rot="10800000" flipH="1">
            <a:off x="457201" y="3581398"/>
            <a:ext cx="5334000" cy="1363663"/>
          </a:xfrm>
          <a:prstGeom prst="arc">
            <a:avLst>
              <a:gd name="adj1" fmla="val 1174781"/>
              <a:gd name="adj2" fmla="val 8813593"/>
            </a:avLst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Arc 13"/>
          <p:cNvSpPr/>
          <p:nvPr/>
        </p:nvSpPr>
        <p:spPr>
          <a:xfrm>
            <a:off x="1143000" y="2146300"/>
            <a:ext cx="3124200" cy="749300"/>
          </a:xfrm>
          <a:prstGeom prst="arc">
            <a:avLst>
              <a:gd name="adj1" fmla="val 11406642"/>
              <a:gd name="adj2" fmla="val 19963385"/>
            </a:avLst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ＭＳ Ｐゴシック" charset="-128"/>
              </a:rPr>
              <a:t>FIX Certification – The Old Way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7219" y="2768600"/>
            <a:ext cx="990600" cy="307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</a:rPr>
              <a:t>FIX </a:t>
            </a: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Spec</a:t>
            </a:r>
            <a:endParaRPr 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8" name="Arc 27"/>
          <p:cNvSpPr/>
          <p:nvPr/>
        </p:nvSpPr>
        <p:spPr>
          <a:xfrm rot="21311956" flipH="1">
            <a:off x="1594755" y="4816800"/>
            <a:ext cx="5688414" cy="971066"/>
          </a:xfrm>
          <a:prstGeom prst="arc">
            <a:avLst>
              <a:gd name="adj1" fmla="val 308349"/>
              <a:gd name="adj2" fmla="val 10366542"/>
            </a:avLst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7636798" y="4114800"/>
            <a:ext cx="732602" cy="627110"/>
            <a:chOff x="7636798" y="4238341"/>
            <a:chExt cx="732602" cy="627110"/>
          </a:xfrm>
        </p:grpSpPr>
        <p:sp>
          <p:nvSpPr>
            <p:cNvPr id="54" name="TextBox 53"/>
            <p:cNvSpPr txBox="1"/>
            <p:nvPr/>
          </p:nvSpPr>
          <p:spPr>
            <a:xfrm rot="1235920">
              <a:off x="8005198" y="4238341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 smtClean="0">
                  <a:solidFill>
                    <a:srgbClr val="002060"/>
                  </a:solidFill>
                </a:rPr>
                <a:t>z</a:t>
              </a:r>
              <a:endParaRPr kumimoji="1" lang="ja-JP" altLang="en-US" sz="2800" dirty="0">
                <a:solidFill>
                  <a:srgbClr val="00206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rot="410821">
              <a:off x="7781092" y="434371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rgbClr val="002060"/>
                  </a:solidFill>
                </a:rPr>
                <a:t>z</a:t>
              </a:r>
              <a:endParaRPr kumimoji="1" lang="ja-JP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 rot="21006867">
              <a:off x="7636798" y="449611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solidFill>
                    <a:srgbClr val="002060"/>
                  </a:solidFill>
                </a:rPr>
                <a:t>z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65" name="Arc 64"/>
          <p:cNvSpPr/>
          <p:nvPr/>
        </p:nvSpPr>
        <p:spPr>
          <a:xfrm rot="3843011">
            <a:off x="3637932" y="2845458"/>
            <a:ext cx="1175843" cy="584387"/>
          </a:xfrm>
          <a:prstGeom prst="arc">
            <a:avLst>
              <a:gd name="adj1" fmla="val 13505523"/>
              <a:gd name="adj2" fmla="val 19972655"/>
            </a:avLst>
          </a:prstGeom>
          <a:ln w="5715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Arc 57"/>
          <p:cNvSpPr/>
          <p:nvPr/>
        </p:nvSpPr>
        <p:spPr>
          <a:xfrm flipH="1">
            <a:off x="1154503" y="2691128"/>
            <a:ext cx="3646096" cy="1363663"/>
          </a:xfrm>
          <a:prstGeom prst="arc">
            <a:avLst>
              <a:gd name="adj1" fmla="val 1629335"/>
              <a:gd name="adj2" fmla="val 9066046"/>
            </a:avLst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" name="Arc 58"/>
          <p:cNvSpPr/>
          <p:nvPr/>
        </p:nvSpPr>
        <p:spPr>
          <a:xfrm rot="10407202" flipH="1">
            <a:off x="842810" y="4395429"/>
            <a:ext cx="4651331" cy="1363663"/>
          </a:xfrm>
          <a:prstGeom prst="arc">
            <a:avLst>
              <a:gd name="adj1" fmla="val 1406052"/>
              <a:gd name="adj2" fmla="val 9336959"/>
            </a:avLst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8" name="Arc 67"/>
          <p:cNvSpPr/>
          <p:nvPr/>
        </p:nvSpPr>
        <p:spPr>
          <a:xfrm rot="21288901" flipH="1">
            <a:off x="917362" y="3802136"/>
            <a:ext cx="4268360" cy="1148549"/>
          </a:xfrm>
          <a:prstGeom prst="arc">
            <a:avLst>
              <a:gd name="adj1" fmla="val 1001338"/>
              <a:gd name="adj2" fmla="val 9468673"/>
            </a:avLst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" name="Arc 68"/>
          <p:cNvSpPr/>
          <p:nvPr/>
        </p:nvSpPr>
        <p:spPr>
          <a:xfrm rot="20635421" flipH="1">
            <a:off x="865351" y="4056315"/>
            <a:ext cx="4394219" cy="1363663"/>
          </a:xfrm>
          <a:prstGeom prst="arc">
            <a:avLst>
              <a:gd name="adj1" fmla="val 1803101"/>
              <a:gd name="adj2" fmla="val 9628356"/>
            </a:avLst>
          </a:prstGeom>
          <a:ln w="571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4572000" y="1826253"/>
            <a:ext cx="914400" cy="282575"/>
          </a:xfrm>
          <a:prstGeom prst="roundRect">
            <a:avLst>
              <a:gd name="adj" fmla="val 2361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ja-JP" sz="1200" b="1" dirty="0" smtClean="0">
                <a:solidFill>
                  <a:srgbClr val="4D7373"/>
                </a:solidFill>
                <a:ea typeface="ＭＳ Ｐゴシック" charset="-128"/>
              </a:rPr>
              <a:t>Meetings</a:t>
            </a:r>
            <a:endParaRPr lang="en-US" altLang="ja-JP" sz="1200" dirty="0">
              <a:solidFill>
                <a:srgbClr val="4D7373"/>
              </a:solidFill>
              <a:ea typeface="ＭＳ Ｐゴシック" charset="-128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4572000" y="2463800"/>
            <a:ext cx="1219200" cy="635000"/>
          </a:xfrm>
          <a:prstGeom prst="roundRect">
            <a:avLst>
              <a:gd name="adj" fmla="val 2121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ja-JP" sz="1200" b="1" dirty="0" smtClean="0">
                <a:solidFill>
                  <a:srgbClr val="4D7373"/>
                </a:solidFill>
                <a:ea typeface="ＭＳ Ｐゴシック" charset="-128"/>
              </a:rPr>
              <a:t>Wait in Development </a:t>
            </a:r>
            <a:r>
              <a:rPr lang="en-US" altLang="ja-JP" sz="1200" b="1" dirty="0">
                <a:solidFill>
                  <a:srgbClr val="4D7373"/>
                </a:solidFill>
                <a:ea typeface="ＭＳ Ｐゴシック" charset="-128"/>
              </a:rPr>
              <a:t>Q</a:t>
            </a:r>
            <a:r>
              <a:rPr lang="en-US" altLang="ja-JP" sz="1200" b="1" dirty="0" smtClean="0">
                <a:solidFill>
                  <a:srgbClr val="4D7373"/>
                </a:solidFill>
                <a:ea typeface="ＭＳ Ｐゴシック" charset="-128"/>
              </a:rPr>
              <a:t>ueue…</a:t>
            </a:r>
            <a:endParaRPr lang="en-US" altLang="ja-JP" sz="1200" dirty="0">
              <a:solidFill>
                <a:srgbClr val="4D7373"/>
              </a:solidFill>
              <a:ea typeface="ＭＳ Ｐゴシック" charset="-128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1973484" y="1905000"/>
            <a:ext cx="845916" cy="482600"/>
          </a:xfrm>
          <a:prstGeom prst="roundRect">
            <a:avLst>
              <a:gd name="adj" fmla="val 2841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ja-JP" sz="1200" b="1" dirty="0" smtClean="0">
                <a:solidFill>
                  <a:srgbClr val="4D7373"/>
                </a:solidFill>
                <a:ea typeface="ＭＳ Ｐゴシック" charset="-128"/>
              </a:rPr>
              <a:t>Send to Vendor</a:t>
            </a:r>
            <a:endParaRPr lang="en-US" altLang="ja-JP" sz="1200" dirty="0">
              <a:solidFill>
                <a:srgbClr val="4D7373"/>
              </a:solidFill>
              <a:ea typeface="ＭＳ Ｐゴシック" charset="-128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2667000" y="3276600"/>
            <a:ext cx="1143000" cy="482600"/>
          </a:xfrm>
          <a:prstGeom prst="roundRect">
            <a:avLst>
              <a:gd name="adj" fmla="val 2349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ja-JP" sz="1200" b="1" dirty="0" smtClean="0">
                <a:solidFill>
                  <a:srgbClr val="4D7373"/>
                </a:solidFill>
                <a:ea typeface="ＭＳ Ｐゴシック" charset="-128"/>
              </a:rPr>
              <a:t>Emails and Phone calls</a:t>
            </a:r>
            <a:endParaRPr lang="en-US" altLang="ja-JP" sz="1200" dirty="0">
              <a:solidFill>
                <a:srgbClr val="4D7373"/>
              </a:solidFill>
              <a:ea typeface="ＭＳ Ｐゴシック" charset="-128"/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3886200" y="5562600"/>
            <a:ext cx="1447800" cy="304800"/>
          </a:xfrm>
          <a:prstGeom prst="roundRect">
            <a:avLst>
              <a:gd name="adj" fmla="val 2121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altLang="ja-JP" sz="1200" b="1" dirty="0" smtClean="0">
                <a:solidFill>
                  <a:srgbClr val="4D7373"/>
                </a:solidFill>
                <a:ea typeface="ＭＳ Ｐゴシック" charset="-128"/>
              </a:rPr>
              <a:t>4 months later…</a:t>
            </a:r>
            <a:endParaRPr lang="en-US" altLang="ja-JP" sz="1200" dirty="0">
              <a:solidFill>
                <a:srgbClr val="4D7373"/>
              </a:solidFill>
              <a:ea typeface="ＭＳ Ｐゴシック" charset="-128"/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914400" y="3581400"/>
            <a:ext cx="1143000" cy="482600"/>
          </a:xfrm>
          <a:prstGeom prst="roundRect">
            <a:avLst>
              <a:gd name="adj" fmla="val 2349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ja-JP" sz="1200" b="1" dirty="0" smtClean="0">
                <a:solidFill>
                  <a:srgbClr val="4D7373"/>
                </a:solidFill>
                <a:ea typeface="ＭＳ Ｐゴシック" charset="-128"/>
              </a:rPr>
              <a:t>Review and Correct</a:t>
            </a:r>
            <a:endParaRPr lang="en-US" altLang="ja-JP" sz="1200" dirty="0">
              <a:solidFill>
                <a:srgbClr val="4D7373"/>
              </a:solidFill>
              <a:ea typeface="ＭＳ Ｐゴシック" charset="-128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4343400" y="4648200"/>
            <a:ext cx="1447800" cy="304800"/>
          </a:xfrm>
          <a:prstGeom prst="roundRect">
            <a:avLst>
              <a:gd name="adj" fmla="val 2121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altLang="ja-JP" sz="1200" b="1" dirty="0" smtClean="0">
                <a:solidFill>
                  <a:srgbClr val="4D7373"/>
                </a:solidFill>
                <a:ea typeface="ＭＳ Ｐゴシック" charset="-128"/>
              </a:rPr>
              <a:t>…Re-implement</a:t>
            </a:r>
            <a:endParaRPr lang="en-US" altLang="ja-JP" sz="1200" dirty="0">
              <a:solidFill>
                <a:srgbClr val="4D7373"/>
              </a:solidFill>
              <a:ea typeface="ＭＳ Ｐゴシック" charset="-128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990600" y="5410200"/>
            <a:ext cx="1143000" cy="482600"/>
          </a:xfrm>
          <a:prstGeom prst="roundRect">
            <a:avLst>
              <a:gd name="adj" fmla="val 2349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ja-JP" sz="1200" b="1" dirty="0" smtClean="0">
                <a:solidFill>
                  <a:srgbClr val="4D7373"/>
                </a:solidFill>
                <a:ea typeface="ＭＳ Ｐゴシック" charset="-128"/>
              </a:rPr>
              <a:t>Certification Test</a:t>
            </a:r>
            <a:endParaRPr lang="en-US" altLang="ja-JP" sz="1200" dirty="0">
              <a:solidFill>
                <a:srgbClr val="4D7373"/>
              </a:solidFill>
              <a:ea typeface="ＭＳ Ｐゴシック" charset="-128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5638800" y="2413000"/>
            <a:ext cx="228600" cy="228600"/>
            <a:chOff x="6705600" y="2590800"/>
            <a:chExt cx="457200" cy="457200"/>
          </a:xfrm>
        </p:grpSpPr>
        <p:sp>
          <p:nvSpPr>
            <p:cNvPr id="102" name="Oval 101"/>
            <p:cNvSpPr/>
            <p:nvPr/>
          </p:nvSpPr>
          <p:spPr>
            <a:xfrm>
              <a:off x="6705600" y="2590800"/>
              <a:ext cx="457200" cy="4572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6923314" y="2649894"/>
              <a:ext cx="91438" cy="261258"/>
            </a:xfrm>
            <a:custGeom>
              <a:avLst/>
              <a:gdLst>
                <a:gd name="connsiteX0" fmla="*/ 0 w 130629"/>
                <a:gd name="connsiteY0" fmla="*/ 0 h 261257"/>
                <a:gd name="connsiteX1" fmla="*/ 0 w 130629"/>
                <a:gd name="connsiteY1" fmla="*/ 186612 h 261257"/>
                <a:gd name="connsiteX2" fmla="*/ 130629 w 130629"/>
                <a:gd name="connsiteY2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629" h="261257">
                  <a:moveTo>
                    <a:pt x="0" y="0"/>
                  </a:moveTo>
                  <a:lnTo>
                    <a:pt x="0" y="186612"/>
                  </a:lnTo>
                  <a:lnTo>
                    <a:pt x="130629" y="261257"/>
                  </a:lnTo>
                </a:path>
              </a:pathLst>
            </a:cu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pic>
        <p:nvPicPr>
          <p:cNvPr id="108" name="Picture 2128" descr="C:\Users\John\Desktop\fix-spec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6263" y="2009775"/>
            <a:ext cx="1004887" cy="762000"/>
          </a:xfrm>
          <a:prstGeom prst="rect">
            <a:avLst/>
          </a:prstGeom>
          <a:noFill/>
          <a:effectLst>
            <a:outerShdw blurRad="127000" dist="203200" dir="4140000" sx="81000" sy="81000" algn="t" rotWithShape="0">
              <a:prstClr val="black">
                <a:alpha val="31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Folded Corner 116"/>
          <p:cNvSpPr/>
          <p:nvPr/>
        </p:nvSpPr>
        <p:spPr>
          <a:xfrm rot="21439635">
            <a:off x="6558090" y="1467910"/>
            <a:ext cx="1572662" cy="1480152"/>
          </a:xfrm>
          <a:prstGeom prst="foldedCorner">
            <a:avLst>
              <a:gd name="adj" fmla="val 1619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6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ctr"/>
            <a:r>
              <a:rPr kumimoji="1" lang="en-US" altLang="ja-JP" sz="1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Repeat</a:t>
            </a:r>
          </a:p>
          <a:p>
            <a:pPr algn="ctr"/>
            <a:r>
              <a:rPr kumimoji="1" lang="en-US" altLang="ja-JP" sz="1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for every Vendor and Client…</a:t>
            </a:r>
          </a:p>
        </p:txBody>
      </p:sp>
      <p:grpSp>
        <p:nvGrpSpPr>
          <p:cNvPr id="115" name="Group 114"/>
          <p:cNvGrpSpPr/>
          <p:nvPr/>
        </p:nvGrpSpPr>
        <p:grpSpPr>
          <a:xfrm rot="10800000">
            <a:off x="7760714" y="1219200"/>
            <a:ext cx="468886" cy="618748"/>
            <a:chOff x="8071979" y="1796639"/>
            <a:chExt cx="545531" cy="846623"/>
          </a:xfrm>
          <a:solidFill>
            <a:srgbClr val="C00000"/>
          </a:solidFill>
        </p:grpSpPr>
        <p:sp>
          <p:nvSpPr>
            <p:cNvPr id="111" name="Curved Up Arrow 110"/>
            <p:cNvSpPr/>
            <p:nvPr/>
          </p:nvSpPr>
          <p:spPr>
            <a:xfrm rot="2928844">
              <a:off x="7940503" y="2216947"/>
              <a:ext cx="557791" cy="294840"/>
            </a:xfrm>
            <a:prstGeom prst="curvedUpArrow">
              <a:avLst>
                <a:gd name="adj1" fmla="val 28041"/>
                <a:gd name="adj2" fmla="val 98108"/>
                <a:gd name="adj3" fmla="val 52778"/>
              </a:avLst>
            </a:prstGeom>
            <a:grpFill/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3" name="Curved Right Arrow 112"/>
            <p:cNvSpPr/>
            <p:nvPr/>
          </p:nvSpPr>
          <p:spPr>
            <a:xfrm rot="8328844">
              <a:off x="8285816" y="1796639"/>
              <a:ext cx="331694" cy="526802"/>
            </a:xfrm>
            <a:prstGeom prst="curvedRightArrow">
              <a:avLst>
                <a:gd name="adj1" fmla="val 22676"/>
                <a:gd name="adj2" fmla="val 50000"/>
                <a:gd name="adj3" fmla="val 62179"/>
              </a:avLst>
            </a:prstGeom>
            <a:grpFill/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 descr="C:\Users\John\Desktop\trader-asleep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0180" y="4559841"/>
            <a:ext cx="694082" cy="1245076"/>
          </a:xfrm>
          <a:prstGeom prst="rect">
            <a:avLst/>
          </a:prstGeom>
          <a:noFill/>
          <a:effectLst>
            <a:outerShdw blurRad="215900" dist="139700" dir="15780000" sy="23000" kx="-1200000" algn="bl" rotWithShape="0">
              <a:prstClr val="black">
                <a:alpha val="23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John\Desktop\sellside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4596" y="4235884"/>
            <a:ext cx="592871" cy="1076431"/>
          </a:xfrm>
          <a:prstGeom prst="rect">
            <a:avLst/>
          </a:prstGeom>
          <a:noFill/>
          <a:effectLst>
            <a:outerShdw blurRad="266700" dist="165100" dir="150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0" name="Group 89"/>
          <p:cNvGrpSpPr/>
          <p:nvPr/>
        </p:nvGrpSpPr>
        <p:grpSpPr>
          <a:xfrm rot="20963035">
            <a:off x="766155" y="4129950"/>
            <a:ext cx="247650" cy="895350"/>
            <a:chOff x="609600" y="4895850"/>
            <a:chExt cx="247650" cy="895350"/>
          </a:xfrm>
        </p:grpSpPr>
        <p:sp>
          <p:nvSpPr>
            <p:cNvPr id="78" name="Rectangle 77"/>
            <p:cNvSpPr/>
            <p:nvPr/>
          </p:nvSpPr>
          <p:spPr>
            <a:xfrm>
              <a:off x="609600" y="5181600"/>
              <a:ext cx="152400" cy="15240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631825" y="5201444"/>
              <a:ext cx="159544" cy="161925"/>
            </a:xfrm>
            <a:custGeom>
              <a:avLst/>
              <a:gdLst>
                <a:gd name="connsiteX0" fmla="*/ 9525 w 159544"/>
                <a:gd name="connsiteY0" fmla="*/ 2381 h 161925"/>
                <a:gd name="connsiteX1" fmla="*/ 61912 w 159544"/>
                <a:gd name="connsiteY1" fmla="*/ 2381 h 161925"/>
                <a:gd name="connsiteX2" fmla="*/ 83344 w 159544"/>
                <a:gd name="connsiteY2" fmla="*/ 45244 h 161925"/>
                <a:gd name="connsiteX3" fmla="*/ 111919 w 159544"/>
                <a:gd name="connsiteY3" fmla="*/ 0 h 161925"/>
                <a:gd name="connsiteX4" fmla="*/ 159544 w 159544"/>
                <a:gd name="connsiteY4" fmla="*/ 0 h 161925"/>
                <a:gd name="connsiteX5" fmla="*/ 104775 w 159544"/>
                <a:gd name="connsiteY5" fmla="*/ 73819 h 161925"/>
                <a:gd name="connsiteX6" fmla="*/ 159544 w 159544"/>
                <a:gd name="connsiteY6" fmla="*/ 157162 h 161925"/>
                <a:gd name="connsiteX7" fmla="*/ 107156 w 159544"/>
                <a:gd name="connsiteY7" fmla="*/ 159544 h 161925"/>
                <a:gd name="connsiteX8" fmla="*/ 83344 w 159544"/>
                <a:gd name="connsiteY8" fmla="*/ 111919 h 161925"/>
                <a:gd name="connsiteX9" fmla="*/ 52387 w 159544"/>
                <a:gd name="connsiteY9" fmla="*/ 161925 h 161925"/>
                <a:gd name="connsiteX10" fmla="*/ 0 w 159544"/>
                <a:gd name="connsiteY10" fmla="*/ 161925 h 161925"/>
                <a:gd name="connsiteX11" fmla="*/ 57150 w 159544"/>
                <a:gd name="connsiteY11" fmla="*/ 78581 h 161925"/>
                <a:gd name="connsiteX12" fmla="*/ 9525 w 159544"/>
                <a:gd name="connsiteY12" fmla="*/ 238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9544" h="161925">
                  <a:moveTo>
                    <a:pt x="9525" y="2381"/>
                  </a:moveTo>
                  <a:lnTo>
                    <a:pt x="61912" y="2381"/>
                  </a:lnTo>
                  <a:lnTo>
                    <a:pt x="83344" y="45244"/>
                  </a:lnTo>
                  <a:lnTo>
                    <a:pt x="111919" y="0"/>
                  </a:lnTo>
                  <a:lnTo>
                    <a:pt x="159544" y="0"/>
                  </a:lnTo>
                  <a:lnTo>
                    <a:pt x="104775" y="73819"/>
                  </a:lnTo>
                  <a:lnTo>
                    <a:pt x="159544" y="157162"/>
                  </a:lnTo>
                  <a:lnTo>
                    <a:pt x="107156" y="159544"/>
                  </a:lnTo>
                  <a:lnTo>
                    <a:pt x="83344" y="111919"/>
                  </a:lnTo>
                  <a:lnTo>
                    <a:pt x="52387" y="161925"/>
                  </a:lnTo>
                  <a:lnTo>
                    <a:pt x="0" y="161925"/>
                  </a:lnTo>
                  <a:lnTo>
                    <a:pt x="57150" y="78581"/>
                  </a:lnTo>
                  <a:lnTo>
                    <a:pt x="9525" y="2381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09600" y="4953000"/>
              <a:ext cx="152400" cy="15240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Freeform 84"/>
            <p:cNvSpPr/>
            <p:nvPr/>
          </p:nvSpPr>
          <p:spPr>
            <a:xfrm>
              <a:off x="628650" y="4895850"/>
              <a:ext cx="228600" cy="228600"/>
            </a:xfrm>
            <a:custGeom>
              <a:avLst/>
              <a:gdLst>
                <a:gd name="connsiteX0" fmla="*/ 0 w 2430684"/>
                <a:gd name="connsiteY0" fmla="*/ 1562582 h 2905246"/>
                <a:gd name="connsiteX1" fmla="*/ 648182 w 2430684"/>
                <a:gd name="connsiteY1" fmla="*/ 1307939 h 2905246"/>
                <a:gd name="connsiteX2" fmla="*/ 972274 w 2430684"/>
                <a:gd name="connsiteY2" fmla="*/ 2025570 h 2905246"/>
                <a:gd name="connsiteX3" fmla="*/ 1365813 w 2430684"/>
                <a:gd name="connsiteY3" fmla="*/ 1307939 h 2905246"/>
                <a:gd name="connsiteX4" fmla="*/ 1770927 w 2430684"/>
                <a:gd name="connsiteY4" fmla="*/ 706056 h 2905246"/>
                <a:gd name="connsiteX5" fmla="*/ 2129742 w 2430684"/>
                <a:gd name="connsiteY5" fmla="*/ 266218 h 2905246"/>
                <a:gd name="connsiteX6" fmla="*/ 2430684 w 2430684"/>
                <a:gd name="connsiteY6" fmla="*/ 0 h 2905246"/>
                <a:gd name="connsiteX7" fmla="*/ 1967696 w 2430684"/>
                <a:gd name="connsiteY7" fmla="*/ 787079 h 2905246"/>
                <a:gd name="connsiteX8" fmla="*/ 1551008 w 2430684"/>
                <a:gd name="connsiteY8" fmla="*/ 1828800 h 2905246"/>
                <a:gd name="connsiteX9" fmla="*/ 1377387 w 2430684"/>
                <a:gd name="connsiteY9" fmla="*/ 2801074 h 2905246"/>
                <a:gd name="connsiteX10" fmla="*/ 879676 w 2430684"/>
                <a:gd name="connsiteY10" fmla="*/ 2905246 h 2905246"/>
                <a:gd name="connsiteX11" fmla="*/ 613458 w 2430684"/>
                <a:gd name="connsiteY11" fmla="*/ 2326512 h 2905246"/>
                <a:gd name="connsiteX12" fmla="*/ 370390 w 2430684"/>
                <a:gd name="connsiteY12" fmla="*/ 1944547 h 2905246"/>
                <a:gd name="connsiteX13" fmla="*/ 0 w 2430684"/>
                <a:gd name="connsiteY13" fmla="*/ 1562582 h 2905246"/>
                <a:gd name="connsiteX0" fmla="*/ 0 w 2430684"/>
                <a:gd name="connsiteY0" fmla="*/ 1562582 h 2905246"/>
                <a:gd name="connsiteX1" fmla="*/ 648182 w 2430684"/>
                <a:gd name="connsiteY1" fmla="*/ 1307939 h 2905246"/>
                <a:gd name="connsiteX2" fmla="*/ 972274 w 2430684"/>
                <a:gd name="connsiteY2" fmla="*/ 2025570 h 2905246"/>
                <a:gd name="connsiteX3" fmla="*/ 1365813 w 2430684"/>
                <a:gd name="connsiteY3" fmla="*/ 1307939 h 2905246"/>
                <a:gd name="connsiteX4" fmla="*/ 1770927 w 2430684"/>
                <a:gd name="connsiteY4" fmla="*/ 706056 h 2905246"/>
                <a:gd name="connsiteX5" fmla="*/ 2129742 w 2430684"/>
                <a:gd name="connsiteY5" fmla="*/ 266218 h 2905246"/>
                <a:gd name="connsiteX6" fmla="*/ 2430684 w 2430684"/>
                <a:gd name="connsiteY6" fmla="*/ 0 h 2905246"/>
                <a:gd name="connsiteX7" fmla="*/ 1967696 w 2430684"/>
                <a:gd name="connsiteY7" fmla="*/ 787079 h 2905246"/>
                <a:gd name="connsiteX8" fmla="*/ 1551008 w 2430684"/>
                <a:gd name="connsiteY8" fmla="*/ 1828800 h 2905246"/>
                <a:gd name="connsiteX9" fmla="*/ 1377387 w 2430684"/>
                <a:gd name="connsiteY9" fmla="*/ 2801074 h 2905246"/>
                <a:gd name="connsiteX10" fmla="*/ 879676 w 2430684"/>
                <a:gd name="connsiteY10" fmla="*/ 2905246 h 2905246"/>
                <a:gd name="connsiteX11" fmla="*/ 683871 w 2430684"/>
                <a:gd name="connsiteY11" fmla="*/ 2436471 h 2905246"/>
                <a:gd name="connsiteX12" fmla="*/ 370390 w 2430684"/>
                <a:gd name="connsiteY12" fmla="*/ 1944547 h 2905246"/>
                <a:gd name="connsiteX13" fmla="*/ 0 w 2430684"/>
                <a:gd name="connsiteY13" fmla="*/ 1562582 h 2905246"/>
                <a:gd name="connsiteX0" fmla="*/ 0 w 2588871"/>
                <a:gd name="connsiteY0" fmla="*/ 1793111 h 3135775"/>
                <a:gd name="connsiteX1" fmla="*/ 648182 w 2588871"/>
                <a:gd name="connsiteY1" fmla="*/ 1538468 h 3135775"/>
                <a:gd name="connsiteX2" fmla="*/ 972274 w 2588871"/>
                <a:gd name="connsiteY2" fmla="*/ 2256099 h 3135775"/>
                <a:gd name="connsiteX3" fmla="*/ 1365813 w 2588871"/>
                <a:gd name="connsiteY3" fmla="*/ 1538468 h 3135775"/>
                <a:gd name="connsiteX4" fmla="*/ 1770927 w 2588871"/>
                <a:gd name="connsiteY4" fmla="*/ 936585 h 3135775"/>
                <a:gd name="connsiteX5" fmla="*/ 2129742 w 2588871"/>
                <a:gd name="connsiteY5" fmla="*/ 496747 h 3135775"/>
                <a:gd name="connsiteX6" fmla="*/ 2588871 w 2588871"/>
                <a:gd name="connsiteY6" fmla="*/ 0 h 3135775"/>
                <a:gd name="connsiteX7" fmla="*/ 1967696 w 2588871"/>
                <a:gd name="connsiteY7" fmla="*/ 1017608 h 3135775"/>
                <a:gd name="connsiteX8" fmla="*/ 1551008 w 2588871"/>
                <a:gd name="connsiteY8" fmla="*/ 2059329 h 3135775"/>
                <a:gd name="connsiteX9" fmla="*/ 1377387 w 2588871"/>
                <a:gd name="connsiteY9" fmla="*/ 3031603 h 3135775"/>
                <a:gd name="connsiteX10" fmla="*/ 879676 w 2588871"/>
                <a:gd name="connsiteY10" fmla="*/ 3135775 h 3135775"/>
                <a:gd name="connsiteX11" fmla="*/ 683871 w 2588871"/>
                <a:gd name="connsiteY11" fmla="*/ 2667000 h 3135775"/>
                <a:gd name="connsiteX12" fmla="*/ 370390 w 2588871"/>
                <a:gd name="connsiteY12" fmla="*/ 2175076 h 3135775"/>
                <a:gd name="connsiteX13" fmla="*/ 0 w 2588871"/>
                <a:gd name="connsiteY13" fmla="*/ 1793111 h 3135775"/>
                <a:gd name="connsiteX0" fmla="*/ 0 w 2588871"/>
                <a:gd name="connsiteY0" fmla="*/ 1793111 h 3135775"/>
                <a:gd name="connsiteX1" fmla="*/ 648182 w 2588871"/>
                <a:gd name="connsiteY1" fmla="*/ 1538468 h 3135775"/>
                <a:gd name="connsiteX2" fmla="*/ 972274 w 2588871"/>
                <a:gd name="connsiteY2" fmla="*/ 2256099 h 3135775"/>
                <a:gd name="connsiteX3" fmla="*/ 1365813 w 2588871"/>
                <a:gd name="connsiteY3" fmla="*/ 1538468 h 3135775"/>
                <a:gd name="connsiteX4" fmla="*/ 1770927 w 2588871"/>
                <a:gd name="connsiteY4" fmla="*/ 936585 h 3135775"/>
                <a:gd name="connsiteX5" fmla="*/ 2129742 w 2588871"/>
                <a:gd name="connsiteY5" fmla="*/ 496747 h 3135775"/>
                <a:gd name="connsiteX6" fmla="*/ 2588871 w 2588871"/>
                <a:gd name="connsiteY6" fmla="*/ 0 h 3135775"/>
                <a:gd name="connsiteX7" fmla="*/ 1967696 w 2588871"/>
                <a:gd name="connsiteY7" fmla="*/ 1017608 h 3135775"/>
                <a:gd name="connsiteX8" fmla="*/ 1554197 w 2588871"/>
                <a:gd name="connsiteY8" fmla="*/ 2133600 h 3135775"/>
                <a:gd name="connsiteX9" fmla="*/ 1377387 w 2588871"/>
                <a:gd name="connsiteY9" fmla="*/ 3031603 h 3135775"/>
                <a:gd name="connsiteX10" fmla="*/ 879676 w 2588871"/>
                <a:gd name="connsiteY10" fmla="*/ 3135775 h 3135775"/>
                <a:gd name="connsiteX11" fmla="*/ 683871 w 2588871"/>
                <a:gd name="connsiteY11" fmla="*/ 2667000 h 3135775"/>
                <a:gd name="connsiteX12" fmla="*/ 370390 w 2588871"/>
                <a:gd name="connsiteY12" fmla="*/ 2175076 h 3135775"/>
                <a:gd name="connsiteX13" fmla="*/ 0 w 2588871"/>
                <a:gd name="connsiteY13" fmla="*/ 1793111 h 3135775"/>
                <a:gd name="connsiteX0" fmla="*/ 0 w 2588871"/>
                <a:gd name="connsiteY0" fmla="*/ 1793111 h 3135775"/>
                <a:gd name="connsiteX1" fmla="*/ 648182 w 2588871"/>
                <a:gd name="connsiteY1" fmla="*/ 1538468 h 3135775"/>
                <a:gd name="connsiteX2" fmla="*/ 972274 w 2588871"/>
                <a:gd name="connsiteY2" fmla="*/ 2256099 h 3135775"/>
                <a:gd name="connsiteX3" fmla="*/ 1365813 w 2588871"/>
                <a:gd name="connsiteY3" fmla="*/ 1538468 h 3135775"/>
                <a:gd name="connsiteX4" fmla="*/ 1770927 w 2588871"/>
                <a:gd name="connsiteY4" fmla="*/ 936585 h 3135775"/>
                <a:gd name="connsiteX5" fmla="*/ 2129742 w 2588871"/>
                <a:gd name="connsiteY5" fmla="*/ 496747 h 3135775"/>
                <a:gd name="connsiteX6" fmla="*/ 2588871 w 2588871"/>
                <a:gd name="connsiteY6" fmla="*/ 0 h 3135775"/>
                <a:gd name="connsiteX7" fmla="*/ 1967696 w 2588871"/>
                <a:gd name="connsiteY7" fmla="*/ 1017608 h 3135775"/>
                <a:gd name="connsiteX8" fmla="*/ 1554197 w 2588871"/>
                <a:gd name="connsiteY8" fmla="*/ 2133600 h 3135775"/>
                <a:gd name="connsiteX9" fmla="*/ 1323946 w 2588871"/>
                <a:gd name="connsiteY9" fmla="*/ 3048000 h 3135775"/>
                <a:gd name="connsiteX10" fmla="*/ 879676 w 2588871"/>
                <a:gd name="connsiteY10" fmla="*/ 3135775 h 3135775"/>
                <a:gd name="connsiteX11" fmla="*/ 683871 w 2588871"/>
                <a:gd name="connsiteY11" fmla="*/ 2667000 h 3135775"/>
                <a:gd name="connsiteX12" fmla="*/ 370390 w 2588871"/>
                <a:gd name="connsiteY12" fmla="*/ 2175076 h 3135775"/>
                <a:gd name="connsiteX13" fmla="*/ 0 w 2588871"/>
                <a:gd name="connsiteY13" fmla="*/ 1793111 h 3135775"/>
                <a:gd name="connsiteX0" fmla="*/ 0 w 2588871"/>
                <a:gd name="connsiteY0" fmla="*/ 1793111 h 3135775"/>
                <a:gd name="connsiteX1" fmla="*/ 648182 w 2588871"/>
                <a:gd name="connsiteY1" fmla="*/ 1538468 h 3135775"/>
                <a:gd name="connsiteX2" fmla="*/ 1036131 w 2588871"/>
                <a:gd name="connsiteY2" fmla="*/ 2209800 h 3135775"/>
                <a:gd name="connsiteX3" fmla="*/ 1365813 w 2588871"/>
                <a:gd name="connsiteY3" fmla="*/ 1538468 h 3135775"/>
                <a:gd name="connsiteX4" fmla="*/ 1770927 w 2588871"/>
                <a:gd name="connsiteY4" fmla="*/ 936585 h 3135775"/>
                <a:gd name="connsiteX5" fmla="*/ 2129742 w 2588871"/>
                <a:gd name="connsiteY5" fmla="*/ 496747 h 3135775"/>
                <a:gd name="connsiteX6" fmla="*/ 2588871 w 2588871"/>
                <a:gd name="connsiteY6" fmla="*/ 0 h 3135775"/>
                <a:gd name="connsiteX7" fmla="*/ 1967696 w 2588871"/>
                <a:gd name="connsiteY7" fmla="*/ 1017608 h 3135775"/>
                <a:gd name="connsiteX8" fmla="*/ 1554197 w 2588871"/>
                <a:gd name="connsiteY8" fmla="*/ 2133600 h 3135775"/>
                <a:gd name="connsiteX9" fmla="*/ 1323946 w 2588871"/>
                <a:gd name="connsiteY9" fmla="*/ 3048000 h 3135775"/>
                <a:gd name="connsiteX10" fmla="*/ 879676 w 2588871"/>
                <a:gd name="connsiteY10" fmla="*/ 3135775 h 3135775"/>
                <a:gd name="connsiteX11" fmla="*/ 683871 w 2588871"/>
                <a:gd name="connsiteY11" fmla="*/ 2667000 h 3135775"/>
                <a:gd name="connsiteX12" fmla="*/ 370390 w 2588871"/>
                <a:gd name="connsiteY12" fmla="*/ 2175076 h 3135775"/>
                <a:gd name="connsiteX13" fmla="*/ 0 w 2588871"/>
                <a:gd name="connsiteY13" fmla="*/ 1793111 h 3135775"/>
                <a:gd name="connsiteX0" fmla="*/ 0 w 2588871"/>
                <a:gd name="connsiteY0" fmla="*/ 1793111 h 3124200"/>
                <a:gd name="connsiteX1" fmla="*/ 648182 w 2588871"/>
                <a:gd name="connsiteY1" fmla="*/ 1538468 h 3124200"/>
                <a:gd name="connsiteX2" fmla="*/ 1036131 w 2588871"/>
                <a:gd name="connsiteY2" fmla="*/ 2209800 h 3124200"/>
                <a:gd name="connsiteX3" fmla="*/ 1365813 w 2588871"/>
                <a:gd name="connsiteY3" fmla="*/ 1538468 h 3124200"/>
                <a:gd name="connsiteX4" fmla="*/ 1770927 w 2588871"/>
                <a:gd name="connsiteY4" fmla="*/ 936585 h 3124200"/>
                <a:gd name="connsiteX5" fmla="*/ 2129742 w 2588871"/>
                <a:gd name="connsiteY5" fmla="*/ 496747 h 3124200"/>
                <a:gd name="connsiteX6" fmla="*/ 2588871 w 2588871"/>
                <a:gd name="connsiteY6" fmla="*/ 0 h 3124200"/>
                <a:gd name="connsiteX7" fmla="*/ 1967696 w 2588871"/>
                <a:gd name="connsiteY7" fmla="*/ 1017608 h 3124200"/>
                <a:gd name="connsiteX8" fmla="*/ 1554197 w 2588871"/>
                <a:gd name="connsiteY8" fmla="*/ 2133600 h 3124200"/>
                <a:gd name="connsiteX9" fmla="*/ 1323946 w 2588871"/>
                <a:gd name="connsiteY9" fmla="*/ 3048000 h 3124200"/>
                <a:gd name="connsiteX10" fmla="*/ 863443 w 2588871"/>
                <a:gd name="connsiteY10" fmla="*/ 3124200 h 3124200"/>
                <a:gd name="connsiteX11" fmla="*/ 683871 w 2588871"/>
                <a:gd name="connsiteY11" fmla="*/ 2667000 h 3124200"/>
                <a:gd name="connsiteX12" fmla="*/ 370390 w 2588871"/>
                <a:gd name="connsiteY12" fmla="*/ 2175076 h 3124200"/>
                <a:gd name="connsiteX13" fmla="*/ 0 w 2588871"/>
                <a:gd name="connsiteY13" fmla="*/ 1793111 h 312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88871" h="3124200">
                  <a:moveTo>
                    <a:pt x="0" y="1793111"/>
                  </a:moveTo>
                  <a:lnTo>
                    <a:pt x="648182" y="1538468"/>
                  </a:lnTo>
                  <a:lnTo>
                    <a:pt x="1036131" y="2209800"/>
                  </a:lnTo>
                  <a:lnTo>
                    <a:pt x="1365813" y="1538468"/>
                  </a:lnTo>
                  <a:lnTo>
                    <a:pt x="1770927" y="936585"/>
                  </a:lnTo>
                  <a:lnTo>
                    <a:pt x="2129742" y="496747"/>
                  </a:lnTo>
                  <a:lnTo>
                    <a:pt x="2588871" y="0"/>
                  </a:lnTo>
                  <a:lnTo>
                    <a:pt x="1967696" y="1017608"/>
                  </a:lnTo>
                  <a:lnTo>
                    <a:pt x="1554197" y="2133600"/>
                  </a:lnTo>
                  <a:lnTo>
                    <a:pt x="1323946" y="3048000"/>
                  </a:lnTo>
                  <a:lnTo>
                    <a:pt x="863443" y="3124200"/>
                  </a:lnTo>
                  <a:lnTo>
                    <a:pt x="683871" y="2667000"/>
                  </a:lnTo>
                  <a:lnTo>
                    <a:pt x="370390" y="2175076"/>
                  </a:lnTo>
                  <a:lnTo>
                    <a:pt x="0" y="1793111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09600" y="5410200"/>
              <a:ext cx="152400" cy="15240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628650" y="5334000"/>
              <a:ext cx="228600" cy="228600"/>
            </a:xfrm>
            <a:custGeom>
              <a:avLst/>
              <a:gdLst>
                <a:gd name="connsiteX0" fmla="*/ 0 w 2430684"/>
                <a:gd name="connsiteY0" fmla="*/ 1562582 h 2905246"/>
                <a:gd name="connsiteX1" fmla="*/ 648182 w 2430684"/>
                <a:gd name="connsiteY1" fmla="*/ 1307939 h 2905246"/>
                <a:gd name="connsiteX2" fmla="*/ 972274 w 2430684"/>
                <a:gd name="connsiteY2" fmla="*/ 2025570 h 2905246"/>
                <a:gd name="connsiteX3" fmla="*/ 1365813 w 2430684"/>
                <a:gd name="connsiteY3" fmla="*/ 1307939 h 2905246"/>
                <a:gd name="connsiteX4" fmla="*/ 1770927 w 2430684"/>
                <a:gd name="connsiteY4" fmla="*/ 706056 h 2905246"/>
                <a:gd name="connsiteX5" fmla="*/ 2129742 w 2430684"/>
                <a:gd name="connsiteY5" fmla="*/ 266218 h 2905246"/>
                <a:gd name="connsiteX6" fmla="*/ 2430684 w 2430684"/>
                <a:gd name="connsiteY6" fmla="*/ 0 h 2905246"/>
                <a:gd name="connsiteX7" fmla="*/ 1967696 w 2430684"/>
                <a:gd name="connsiteY7" fmla="*/ 787079 h 2905246"/>
                <a:gd name="connsiteX8" fmla="*/ 1551008 w 2430684"/>
                <a:gd name="connsiteY8" fmla="*/ 1828800 h 2905246"/>
                <a:gd name="connsiteX9" fmla="*/ 1377387 w 2430684"/>
                <a:gd name="connsiteY9" fmla="*/ 2801074 h 2905246"/>
                <a:gd name="connsiteX10" fmla="*/ 879676 w 2430684"/>
                <a:gd name="connsiteY10" fmla="*/ 2905246 h 2905246"/>
                <a:gd name="connsiteX11" fmla="*/ 613458 w 2430684"/>
                <a:gd name="connsiteY11" fmla="*/ 2326512 h 2905246"/>
                <a:gd name="connsiteX12" fmla="*/ 370390 w 2430684"/>
                <a:gd name="connsiteY12" fmla="*/ 1944547 h 2905246"/>
                <a:gd name="connsiteX13" fmla="*/ 0 w 2430684"/>
                <a:gd name="connsiteY13" fmla="*/ 1562582 h 2905246"/>
                <a:gd name="connsiteX0" fmla="*/ 0 w 2430684"/>
                <a:gd name="connsiteY0" fmla="*/ 1562582 h 2905246"/>
                <a:gd name="connsiteX1" fmla="*/ 648182 w 2430684"/>
                <a:gd name="connsiteY1" fmla="*/ 1307939 h 2905246"/>
                <a:gd name="connsiteX2" fmla="*/ 972274 w 2430684"/>
                <a:gd name="connsiteY2" fmla="*/ 2025570 h 2905246"/>
                <a:gd name="connsiteX3" fmla="*/ 1365813 w 2430684"/>
                <a:gd name="connsiteY3" fmla="*/ 1307939 h 2905246"/>
                <a:gd name="connsiteX4" fmla="*/ 1770927 w 2430684"/>
                <a:gd name="connsiteY4" fmla="*/ 706056 h 2905246"/>
                <a:gd name="connsiteX5" fmla="*/ 2129742 w 2430684"/>
                <a:gd name="connsiteY5" fmla="*/ 266218 h 2905246"/>
                <a:gd name="connsiteX6" fmla="*/ 2430684 w 2430684"/>
                <a:gd name="connsiteY6" fmla="*/ 0 h 2905246"/>
                <a:gd name="connsiteX7" fmla="*/ 1967696 w 2430684"/>
                <a:gd name="connsiteY7" fmla="*/ 787079 h 2905246"/>
                <a:gd name="connsiteX8" fmla="*/ 1551008 w 2430684"/>
                <a:gd name="connsiteY8" fmla="*/ 1828800 h 2905246"/>
                <a:gd name="connsiteX9" fmla="*/ 1377387 w 2430684"/>
                <a:gd name="connsiteY9" fmla="*/ 2801074 h 2905246"/>
                <a:gd name="connsiteX10" fmla="*/ 879676 w 2430684"/>
                <a:gd name="connsiteY10" fmla="*/ 2905246 h 2905246"/>
                <a:gd name="connsiteX11" fmla="*/ 683871 w 2430684"/>
                <a:gd name="connsiteY11" fmla="*/ 2436471 h 2905246"/>
                <a:gd name="connsiteX12" fmla="*/ 370390 w 2430684"/>
                <a:gd name="connsiteY12" fmla="*/ 1944547 h 2905246"/>
                <a:gd name="connsiteX13" fmla="*/ 0 w 2430684"/>
                <a:gd name="connsiteY13" fmla="*/ 1562582 h 2905246"/>
                <a:gd name="connsiteX0" fmla="*/ 0 w 2588871"/>
                <a:gd name="connsiteY0" fmla="*/ 1793111 h 3135775"/>
                <a:gd name="connsiteX1" fmla="*/ 648182 w 2588871"/>
                <a:gd name="connsiteY1" fmla="*/ 1538468 h 3135775"/>
                <a:gd name="connsiteX2" fmla="*/ 972274 w 2588871"/>
                <a:gd name="connsiteY2" fmla="*/ 2256099 h 3135775"/>
                <a:gd name="connsiteX3" fmla="*/ 1365813 w 2588871"/>
                <a:gd name="connsiteY3" fmla="*/ 1538468 h 3135775"/>
                <a:gd name="connsiteX4" fmla="*/ 1770927 w 2588871"/>
                <a:gd name="connsiteY4" fmla="*/ 936585 h 3135775"/>
                <a:gd name="connsiteX5" fmla="*/ 2129742 w 2588871"/>
                <a:gd name="connsiteY5" fmla="*/ 496747 h 3135775"/>
                <a:gd name="connsiteX6" fmla="*/ 2588871 w 2588871"/>
                <a:gd name="connsiteY6" fmla="*/ 0 h 3135775"/>
                <a:gd name="connsiteX7" fmla="*/ 1967696 w 2588871"/>
                <a:gd name="connsiteY7" fmla="*/ 1017608 h 3135775"/>
                <a:gd name="connsiteX8" fmla="*/ 1551008 w 2588871"/>
                <a:gd name="connsiteY8" fmla="*/ 2059329 h 3135775"/>
                <a:gd name="connsiteX9" fmla="*/ 1377387 w 2588871"/>
                <a:gd name="connsiteY9" fmla="*/ 3031603 h 3135775"/>
                <a:gd name="connsiteX10" fmla="*/ 879676 w 2588871"/>
                <a:gd name="connsiteY10" fmla="*/ 3135775 h 3135775"/>
                <a:gd name="connsiteX11" fmla="*/ 683871 w 2588871"/>
                <a:gd name="connsiteY11" fmla="*/ 2667000 h 3135775"/>
                <a:gd name="connsiteX12" fmla="*/ 370390 w 2588871"/>
                <a:gd name="connsiteY12" fmla="*/ 2175076 h 3135775"/>
                <a:gd name="connsiteX13" fmla="*/ 0 w 2588871"/>
                <a:gd name="connsiteY13" fmla="*/ 1793111 h 3135775"/>
                <a:gd name="connsiteX0" fmla="*/ 0 w 2588871"/>
                <a:gd name="connsiteY0" fmla="*/ 1793111 h 3135775"/>
                <a:gd name="connsiteX1" fmla="*/ 648182 w 2588871"/>
                <a:gd name="connsiteY1" fmla="*/ 1538468 h 3135775"/>
                <a:gd name="connsiteX2" fmla="*/ 972274 w 2588871"/>
                <a:gd name="connsiteY2" fmla="*/ 2256099 h 3135775"/>
                <a:gd name="connsiteX3" fmla="*/ 1365813 w 2588871"/>
                <a:gd name="connsiteY3" fmla="*/ 1538468 h 3135775"/>
                <a:gd name="connsiteX4" fmla="*/ 1770927 w 2588871"/>
                <a:gd name="connsiteY4" fmla="*/ 936585 h 3135775"/>
                <a:gd name="connsiteX5" fmla="*/ 2129742 w 2588871"/>
                <a:gd name="connsiteY5" fmla="*/ 496747 h 3135775"/>
                <a:gd name="connsiteX6" fmla="*/ 2588871 w 2588871"/>
                <a:gd name="connsiteY6" fmla="*/ 0 h 3135775"/>
                <a:gd name="connsiteX7" fmla="*/ 1967696 w 2588871"/>
                <a:gd name="connsiteY7" fmla="*/ 1017608 h 3135775"/>
                <a:gd name="connsiteX8" fmla="*/ 1554197 w 2588871"/>
                <a:gd name="connsiteY8" fmla="*/ 2133600 h 3135775"/>
                <a:gd name="connsiteX9" fmla="*/ 1377387 w 2588871"/>
                <a:gd name="connsiteY9" fmla="*/ 3031603 h 3135775"/>
                <a:gd name="connsiteX10" fmla="*/ 879676 w 2588871"/>
                <a:gd name="connsiteY10" fmla="*/ 3135775 h 3135775"/>
                <a:gd name="connsiteX11" fmla="*/ 683871 w 2588871"/>
                <a:gd name="connsiteY11" fmla="*/ 2667000 h 3135775"/>
                <a:gd name="connsiteX12" fmla="*/ 370390 w 2588871"/>
                <a:gd name="connsiteY12" fmla="*/ 2175076 h 3135775"/>
                <a:gd name="connsiteX13" fmla="*/ 0 w 2588871"/>
                <a:gd name="connsiteY13" fmla="*/ 1793111 h 3135775"/>
                <a:gd name="connsiteX0" fmla="*/ 0 w 2588871"/>
                <a:gd name="connsiteY0" fmla="*/ 1793111 h 3135775"/>
                <a:gd name="connsiteX1" fmla="*/ 648182 w 2588871"/>
                <a:gd name="connsiteY1" fmla="*/ 1538468 h 3135775"/>
                <a:gd name="connsiteX2" fmla="*/ 972274 w 2588871"/>
                <a:gd name="connsiteY2" fmla="*/ 2256099 h 3135775"/>
                <a:gd name="connsiteX3" fmla="*/ 1365813 w 2588871"/>
                <a:gd name="connsiteY3" fmla="*/ 1538468 h 3135775"/>
                <a:gd name="connsiteX4" fmla="*/ 1770927 w 2588871"/>
                <a:gd name="connsiteY4" fmla="*/ 936585 h 3135775"/>
                <a:gd name="connsiteX5" fmla="*/ 2129742 w 2588871"/>
                <a:gd name="connsiteY5" fmla="*/ 496747 h 3135775"/>
                <a:gd name="connsiteX6" fmla="*/ 2588871 w 2588871"/>
                <a:gd name="connsiteY6" fmla="*/ 0 h 3135775"/>
                <a:gd name="connsiteX7" fmla="*/ 1967696 w 2588871"/>
                <a:gd name="connsiteY7" fmla="*/ 1017608 h 3135775"/>
                <a:gd name="connsiteX8" fmla="*/ 1554197 w 2588871"/>
                <a:gd name="connsiteY8" fmla="*/ 2133600 h 3135775"/>
                <a:gd name="connsiteX9" fmla="*/ 1323946 w 2588871"/>
                <a:gd name="connsiteY9" fmla="*/ 3048000 h 3135775"/>
                <a:gd name="connsiteX10" fmla="*/ 879676 w 2588871"/>
                <a:gd name="connsiteY10" fmla="*/ 3135775 h 3135775"/>
                <a:gd name="connsiteX11" fmla="*/ 683871 w 2588871"/>
                <a:gd name="connsiteY11" fmla="*/ 2667000 h 3135775"/>
                <a:gd name="connsiteX12" fmla="*/ 370390 w 2588871"/>
                <a:gd name="connsiteY12" fmla="*/ 2175076 h 3135775"/>
                <a:gd name="connsiteX13" fmla="*/ 0 w 2588871"/>
                <a:gd name="connsiteY13" fmla="*/ 1793111 h 3135775"/>
                <a:gd name="connsiteX0" fmla="*/ 0 w 2588871"/>
                <a:gd name="connsiteY0" fmla="*/ 1793111 h 3135775"/>
                <a:gd name="connsiteX1" fmla="*/ 648182 w 2588871"/>
                <a:gd name="connsiteY1" fmla="*/ 1538468 h 3135775"/>
                <a:gd name="connsiteX2" fmla="*/ 1036131 w 2588871"/>
                <a:gd name="connsiteY2" fmla="*/ 2209800 h 3135775"/>
                <a:gd name="connsiteX3" fmla="*/ 1365813 w 2588871"/>
                <a:gd name="connsiteY3" fmla="*/ 1538468 h 3135775"/>
                <a:gd name="connsiteX4" fmla="*/ 1770927 w 2588871"/>
                <a:gd name="connsiteY4" fmla="*/ 936585 h 3135775"/>
                <a:gd name="connsiteX5" fmla="*/ 2129742 w 2588871"/>
                <a:gd name="connsiteY5" fmla="*/ 496747 h 3135775"/>
                <a:gd name="connsiteX6" fmla="*/ 2588871 w 2588871"/>
                <a:gd name="connsiteY6" fmla="*/ 0 h 3135775"/>
                <a:gd name="connsiteX7" fmla="*/ 1967696 w 2588871"/>
                <a:gd name="connsiteY7" fmla="*/ 1017608 h 3135775"/>
                <a:gd name="connsiteX8" fmla="*/ 1554197 w 2588871"/>
                <a:gd name="connsiteY8" fmla="*/ 2133600 h 3135775"/>
                <a:gd name="connsiteX9" fmla="*/ 1323946 w 2588871"/>
                <a:gd name="connsiteY9" fmla="*/ 3048000 h 3135775"/>
                <a:gd name="connsiteX10" fmla="*/ 879676 w 2588871"/>
                <a:gd name="connsiteY10" fmla="*/ 3135775 h 3135775"/>
                <a:gd name="connsiteX11" fmla="*/ 683871 w 2588871"/>
                <a:gd name="connsiteY11" fmla="*/ 2667000 h 3135775"/>
                <a:gd name="connsiteX12" fmla="*/ 370390 w 2588871"/>
                <a:gd name="connsiteY12" fmla="*/ 2175076 h 3135775"/>
                <a:gd name="connsiteX13" fmla="*/ 0 w 2588871"/>
                <a:gd name="connsiteY13" fmla="*/ 1793111 h 3135775"/>
                <a:gd name="connsiteX0" fmla="*/ 0 w 2588871"/>
                <a:gd name="connsiteY0" fmla="*/ 1793111 h 3124200"/>
                <a:gd name="connsiteX1" fmla="*/ 648182 w 2588871"/>
                <a:gd name="connsiteY1" fmla="*/ 1538468 h 3124200"/>
                <a:gd name="connsiteX2" fmla="*/ 1036131 w 2588871"/>
                <a:gd name="connsiteY2" fmla="*/ 2209800 h 3124200"/>
                <a:gd name="connsiteX3" fmla="*/ 1365813 w 2588871"/>
                <a:gd name="connsiteY3" fmla="*/ 1538468 h 3124200"/>
                <a:gd name="connsiteX4" fmla="*/ 1770927 w 2588871"/>
                <a:gd name="connsiteY4" fmla="*/ 936585 h 3124200"/>
                <a:gd name="connsiteX5" fmla="*/ 2129742 w 2588871"/>
                <a:gd name="connsiteY5" fmla="*/ 496747 h 3124200"/>
                <a:gd name="connsiteX6" fmla="*/ 2588871 w 2588871"/>
                <a:gd name="connsiteY6" fmla="*/ 0 h 3124200"/>
                <a:gd name="connsiteX7" fmla="*/ 1967696 w 2588871"/>
                <a:gd name="connsiteY7" fmla="*/ 1017608 h 3124200"/>
                <a:gd name="connsiteX8" fmla="*/ 1554197 w 2588871"/>
                <a:gd name="connsiteY8" fmla="*/ 2133600 h 3124200"/>
                <a:gd name="connsiteX9" fmla="*/ 1323946 w 2588871"/>
                <a:gd name="connsiteY9" fmla="*/ 3048000 h 3124200"/>
                <a:gd name="connsiteX10" fmla="*/ 863443 w 2588871"/>
                <a:gd name="connsiteY10" fmla="*/ 3124200 h 3124200"/>
                <a:gd name="connsiteX11" fmla="*/ 683871 w 2588871"/>
                <a:gd name="connsiteY11" fmla="*/ 2667000 h 3124200"/>
                <a:gd name="connsiteX12" fmla="*/ 370390 w 2588871"/>
                <a:gd name="connsiteY12" fmla="*/ 2175076 h 3124200"/>
                <a:gd name="connsiteX13" fmla="*/ 0 w 2588871"/>
                <a:gd name="connsiteY13" fmla="*/ 1793111 h 312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88871" h="3124200">
                  <a:moveTo>
                    <a:pt x="0" y="1793111"/>
                  </a:moveTo>
                  <a:lnTo>
                    <a:pt x="648182" y="1538468"/>
                  </a:lnTo>
                  <a:lnTo>
                    <a:pt x="1036131" y="2209800"/>
                  </a:lnTo>
                  <a:lnTo>
                    <a:pt x="1365813" y="1538468"/>
                  </a:lnTo>
                  <a:lnTo>
                    <a:pt x="1770927" y="936585"/>
                  </a:lnTo>
                  <a:lnTo>
                    <a:pt x="2129742" y="496747"/>
                  </a:lnTo>
                  <a:lnTo>
                    <a:pt x="2588871" y="0"/>
                  </a:lnTo>
                  <a:lnTo>
                    <a:pt x="1967696" y="1017608"/>
                  </a:lnTo>
                  <a:lnTo>
                    <a:pt x="1554197" y="2133600"/>
                  </a:lnTo>
                  <a:lnTo>
                    <a:pt x="1323946" y="3048000"/>
                  </a:lnTo>
                  <a:lnTo>
                    <a:pt x="863443" y="3124200"/>
                  </a:lnTo>
                  <a:lnTo>
                    <a:pt x="683871" y="2667000"/>
                  </a:lnTo>
                  <a:lnTo>
                    <a:pt x="370390" y="2175076"/>
                  </a:lnTo>
                  <a:lnTo>
                    <a:pt x="0" y="1793111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09600" y="5638800"/>
              <a:ext cx="152400" cy="15240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628650" y="5562600"/>
              <a:ext cx="228600" cy="228600"/>
            </a:xfrm>
            <a:custGeom>
              <a:avLst/>
              <a:gdLst>
                <a:gd name="connsiteX0" fmla="*/ 0 w 2430684"/>
                <a:gd name="connsiteY0" fmla="*/ 1562582 h 2905246"/>
                <a:gd name="connsiteX1" fmla="*/ 648182 w 2430684"/>
                <a:gd name="connsiteY1" fmla="*/ 1307939 h 2905246"/>
                <a:gd name="connsiteX2" fmla="*/ 972274 w 2430684"/>
                <a:gd name="connsiteY2" fmla="*/ 2025570 h 2905246"/>
                <a:gd name="connsiteX3" fmla="*/ 1365813 w 2430684"/>
                <a:gd name="connsiteY3" fmla="*/ 1307939 h 2905246"/>
                <a:gd name="connsiteX4" fmla="*/ 1770927 w 2430684"/>
                <a:gd name="connsiteY4" fmla="*/ 706056 h 2905246"/>
                <a:gd name="connsiteX5" fmla="*/ 2129742 w 2430684"/>
                <a:gd name="connsiteY5" fmla="*/ 266218 h 2905246"/>
                <a:gd name="connsiteX6" fmla="*/ 2430684 w 2430684"/>
                <a:gd name="connsiteY6" fmla="*/ 0 h 2905246"/>
                <a:gd name="connsiteX7" fmla="*/ 1967696 w 2430684"/>
                <a:gd name="connsiteY7" fmla="*/ 787079 h 2905246"/>
                <a:gd name="connsiteX8" fmla="*/ 1551008 w 2430684"/>
                <a:gd name="connsiteY8" fmla="*/ 1828800 h 2905246"/>
                <a:gd name="connsiteX9" fmla="*/ 1377387 w 2430684"/>
                <a:gd name="connsiteY9" fmla="*/ 2801074 h 2905246"/>
                <a:gd name="connsiteX10" fmla="*/ 879676 w 2430684"/>
                <a:gd name="connsiteY10" fmla="*/ 2905246 h 2905246"/>
                <a:gd name="connsiteX11" fmla="*/ 613458 w 2430684"/>
                <a:gd name="connsiteY11" fmla="*/ 2326512 h 2905246"/>
                <a:gd name="connsiteX12" fmla="*/ 370390 w 2430684"/>
                <a:gd name="connsiteY12" fmla="*/ 1944547 h 2905246"/>
                <a:gd name="connsiteX13" fmla="*/ 0 w 2430684"/>
                <a:gd name="connsiteY13" fmla="*/ 1562582 h 2905246"/>
                <a:gd name="connsiteX0" fmla="*/ 0 w 2430684"/>
                <a:gd name="connsiteY0" fmla="*/ 1562582 h 2905246"/>
                <a:gd name="connsiteX1" fmla="*/ 648182 w 2430684"/>
                <a:gd name="connsiteY1" fmla="*/ 1307939 h 2905246"/>
                <a:gd name="connsiteX2" fmla="*/ 972274 w 2430684"/>
                <a:gd name="connsiteY2" fmla="*/ 2025570 h 2905246"/>
                <a:gd name="connsiteX3" fmla="*/ 1365813 w 2430684"/>
                <a:gd name="connsiteY3" fmla="*/ 1307939 h 2905246"/>
                <a:gd name="connsiteX4" fmla="*/ 1770927 w 2430684"/>
                <a:gd name="connsiteY4" fmla="*/ 706056 h 2905246"/>
                <a:gd name="connsiteX5" fmla="*/ 2129742 w 2430684"/>
                <a:gd name="connsiteY5" fmla="*/ 266218 h 2905246"/>
                <a:gd name="connsiteX6" fmla="*/ 2430684 w 2430684"/>
                <a:gd name="connsiteY6" fmla="*/ 0 h 2905246"/>
                <a:gd name="connsiteX7" fmla="*/ 1967696 w 2430684"/>
                <a:gd name="connsiteY7" fmla="*/ 787079 h 2905246"/>
                <a:gd name="connsiteX8" fmla="*/ 1551008 w 2430684"/>
                <a:gd name="connsiteY8" fmla="*/ 1828800 h 2905246"/>
                <a:gd name="connsiteX9" fmla="*/ 1377387 w 2430684"/>
                <a:gd name="connsiteY9" fmla="*/ 2801074 h 2905246"/>
                <a:gd name="connsiteX10" fmla="*/ 879676 w 2430684"/>
                <a:gd name="connsiteY10" fmla="*/ 2905246 h 2905246"/>
                <a:gd name="connsiteX11" fmla="*/ 683871 w 2430684"/>
                <a:gd name="connsiteY11" fmla="*/ 2436471 h 2905246"/>
                <a:gd name="connsiteX12" fmla="*/ 370390 w 2430684"/>
                <a:gd name="connsiteY12" fmla="*/ 1944547 h 2905246"/>
                <a:gd name="connsiteX13" fmla="*/ 0 w 2430684"/>
                <a:gd name="connsiteY13" fmla="*/ 1562582 h 2905246"/>
                <a:gd name="connsiteX0" fmla="*/ 0 w 2588871"/>
                <a:gd name="connsiteY0" fmla="*/ 1793111 h 3135775"/>
                <a:gd name="connsiteX1" fmla="*/ 648182 w 2588871"/>
                <a:gd name="connsiteY1" fmla="*/ 1538468 h 3135775"/>
                <a:gd name="connsiteX2" fmla="*/ 972274 w 2588871"/>
                <a:gd name="connsiteY2" fmla="*/ 2256099 h 3135775"/>
                <a:gd name="connsiteX3" fmla="*/ 1365813 w 2588871"/>
                <a:gd name="connsiteY3" fmla="*/ 1538468 h 3135775"/>
                <a:gd name="connsiteX4" fmla="*/ 1770927 w 2588871"/>
                <a:gd name="connsiteY4" fmla="*/ 936585 h 3135775"/>
                <a:gd name="connsiteX5" fmla="*/ 2129742 w 2588871"/>
                <a:gd name="connsiteY5" fmla="*/ 496747 h 3135775"/>
                <a:gd name="connsiteX6" fmla="*/ 2588871 w 2588871"/>
                <a:gd name="connsiteY6" fmla="*/ 0 h 3135775"/>
                <a:gd name="connsiteX7" fmla="*/ 1967696 w 2588871"/>
                <a:gd name="connsiteY7" fmla="*/ 1017608 h 3135775"/>
                <a:gd name="connsiteX8" fmla="*/ 1551008 w 2588871"/>
                <a:gd name="connsiteY8" fmla="*/ 2059329 h 3135775"/>
                <a:gd name="connsiteX9" fmla="*/ 1377387 w 2588871"/>
                <a:gd name="connsiteY9" fmla="*/ 3031603 h 3135775"/>
                <a:gd name="connsiteX10" fmla="*/ 879676 w 2588871"/>
                <a:gd name="connsiteY10" fmla="*/ 3135775 h 3135775"/>
                <a:gd name="connsiteX11" fmla="*/ 683871 w 2588871"/>
                <a:gd name="connsiteY11" fmla="*/ 2667000 h 3135775"/>
                <a:gd name="connsiteX12" fmla="*/ 370390 w 2588871"/>
                <a:gd name="connsiteY12" fmla="*/ 2175076 h 3135775"/>
                <a:gd name="connsiteX13" fmla="*/ 0 w 2588871"/>
                <a:gd name="connsiteY13" fmla="*/ 1793111 h 3135775"/>
                <a:gd name="connsiteX0" fmla="*/ 0 w 2588871"/>
                <a:gd name="connsiteY0" fmla="*/ 1793111 h 3135775"/>
                <a:gd name="connsiteX1" fmla="*/ 648182 w 2588871"/>
                <a:gd name="connsiteY1" fmla="*/ 1538468 h 3135775"/>
                <a:gd name="connsiteX2" fmla="*/ 972274 w 2588871"/>
                <a:gd name="connsiteY2" fmla="*/ 2256099 h 3135775"/>
                <a:gd name="connsiteX3" fmla="*/ 1365813 w 2588871"/>
                <a:gd name="connsiteY3" fmla="*/ 1538468 h 3135775"/>
                <a:gd name="connsiteX4" fmla="*/ 1770927 w 2588871"/>
                <a:gd name="connsiteY4" fmla="*/ 936585 h 3135775"/>
                <a:gd name="connsiteX5" fmla="*/ 2129742 w 2588871"/>
                <a:gd name="connsiteY5" fmla="*/ 496747 h 3135775"/>
                <a:gd name="connsiteX6" fmla="*/ 2588871 w 2588871"/>
                <a:gd name="connsiteY6" fmla="*/ 0 h 3135775"/>
                <a:gd name="connsiteX7" fmla="*/ 1967696 w 2588871"/>
                <a:gd name="connsiteY7" fmla="*/ 1017608 h 3135775"/>
                <a:gd name="connsiteX8" fmla="*/ 1554197 w 2588871"/>
                <a:gd name="connsiteY8" fmla="*/ 2133600 h 3135775"/>
                <a:gd name="connsiteX9" fmla="*/ 1377387 w 2588871"/>
                <a:gd name="connsiteY9" fmla="*/ 3031603 h 3135775"/>
                <a:gd name="connsiteX10" fmla="*/ 879676 w 2588871"/>
                <a:gd name="connsiteY10" fmla="*/ 3135775 h 3135775"/>
                <a:gd name="connsiteX11" fmla="*/ 683871 w 2588871"/>
                <a:gd name="connsiteY11" fmla="*/ 2667000 h 3135775"/>
                <a:gd name="connsiteX12" fmla="*/ 370390 w 2588871"/>
                <a:gd name="connsiteY12" fmla="*/ 2175076 h 3135775"/>
                <a:gd name="connsiteX13" fmla="*/ 0 w 2588871"/>
                <a:gd name="connsiteY13" fmla="*/ 1793111 h 3135775"/>
                <a:gd name="connsiteX0" fmla="*/ 0 w 2588871"/>
                <a:gd name="connsiteY0" fmla="*/ 1793111 h 3135775"/>
                <a:gd name="connsiteX1" fmla="*/ 648182 w 2588871"/>
                <a:gd name="connsiteY1" fmla="*/ 1538468 h 3135775"/>
                <a:gd name="connsiteX2" fmla="*/ 972274 w 2588871"/>
                <a:gd name="connsiteY2" fmla="*/ 2256099 h 3135775"/>
                <a:gd name="connsiteX3" fmla="*/ 1365813 w 2588871"/>
                <a:gd name="connsiteY3" fmla="*/ 1538468 h 3135775"/>
                <a:gd name="connsiteX4" fmla="*/ 1770927 w 2588871"/>
                <a:gd name="connsiteY4" fmla="*/ 936585 h 3135775"/>
                <a:gd name="connsiteX5" fmla="*/ 2129742 w 2588871"/>
                <a:gd name="connsiteY5" fmla="*/ 496747 h 3135775"/>
                <a:gd name="connsiteX6" fmla="*/ 2588871 w 2588871"/>
                <a:gd name="connsiteY6" fmla="*/ 0 h 3135775"/>
                <a:gd name="connsiteX7" fmla="*/ 1967696 w 2588871"/>
                <a:gd name="connsiteY7" fmla="*/ 1017608 h 3135775"/>
                <a:gd name="connsiteX8" fmla="*/ 1554197 w 2588871"/>
                <a:gd name="connsiteY8" fmla="*/ 2133600 h 3135775"/>
                <a:gd name="connsiteX9" fmla="*/ 1323946 w 2588871"/>
                <a:gd name="connsiteY9" fmla="*/ 3048000 h 3135775"/>
                <a:gd name="connsiteX10" fmla="*/ 879676 w 2588871"/>
                <a:gd name="connsiteY10" fmla="*/ 3135775 h 3135775"/>
                <a:gd name="connsiteX11" fmla="*/ 683871 w 2588871"/>
                <a:gd name="connsiteY11" fmla="*/ 2667000 h 3135775"/>
                <a:gd name="connsiteX12" fmla="*/ 370390 w 2588871"/>
                <a:gd name="connsiteY12" fmla="*/ 2175076 h 3135775"/>
                <a:gd name="connsiteX13" fmla="*/ 0 w 2588871"/>
                <a:gd name="connsiteY13" fmla="*/ 1793111 h 3135775"/>
                <a:gd name="connsiteX0" fmla="*/ 0 w 2588871"/>
                <a:gd name="connsiteY0" fmla="*/ 1793111 h 3135775"/>
                <a:gd name="connsiteX1" fmla="*/ 648182 w 2588871"/>
                <a:gd name="connsiteY1" fmla="*/ 1538468 h 3135775"/>
                <a:gd name="connsiteX2" fmla="*/ 1036131 w 2588871"/>
                <a:gd name="connsiteY2" fmla="*/ 2209800 h 3135775"/>
                <a:gd name="connsiteX3" fmla="*/ 1365813 w 2588871"/>
                <a:gd name="connsiteY3" fmla="*/ 1538468 h 3135775"/>
                <a:gd name="connsiteX4" fmla="*/ 1770927 w 2588871"/>
                <a:gd name="connsiteY4" fmla="*/ 936585 h 3135775"/>
                <a:gd name="connsiteX5" fmla="*/ 2129742 w 2588871"/>
                <a:gd name="connsiteY5" fmla="*/ 496747 h 3135775"/>
                <a:gd name="connsiteX6" fmla="*/ 2588871 w 2588871"/>
                <a:gd name="connsiteY6" fmla="*/ 0 h 3135775"/>
                <a:gd name="connsiteX7" fmla="*/ 1967696 w 2588871"/>
                <a:gd name="connsiteY7" fmla="*/ 1017608 h 3135775"/>
                <a:gd name="connsiteX8" fmla="*/ 1554197 w 2588871"/>
                <a:gd name="connsiteY8" fmla="*/ 2133600 h 3135775"/>
                <a:gd name="connsiteX9" fmla="*/ 1323946 w 2588871"/>
                <a:gd name="connsiteY9" fmla="*/ 3048000 h 3135775"/>
                <a:gd name="connsiteX10" fmla="*/ 879676 w 2588871"/>
                <a:gd name="connsiteY10" fmla="*/ 3135775 h 3135775"/>
                <a:gd name="connsiteX11" fmla="*/ 683871 w 2588871"/>
                <a:gd name="connsiteY11" fmla="*/ 2667000 h 3135775"/>
                <a:gd name="connsiteX12" fmla="*/ 370390 w 2588871"/>
                <a:gd name="connsiteY12" fmla="*/ 2175076 h 3135775"/>
                <a:gd name="connsiteX13" fmla="*/ 0 w 2588871"/>
                <a:gd name="connsiteY13" fmla="*/ 1793111 h 3135775"/>
                <a:gd name="connsiteX0" fmla="*/ 0 w 2588871"/>
                <a:gd name="connsiteY0" fmla="*/ 1793111 h 3124200"/>
                <a:gd name="connsiteX1" fmla="*/ 648182 w 2588871"/>
                <a:gd name="connsiteY1" fmla="*/ 1538468 h 3124200"/>
                <a:gd name="connsiteX2" fmla="*/ 1036131 w 2588871"/>
                <a:gd name="connsiteY2" fmla="*/ 2209800 h 3124200"/>
                <a:gd name="connsiteX3" fmla="*/ 1365813 w 2588871"/>
                <a:gd name="connsiteY3" fmla="*/ 1538468 h 3124200"/>
                <a:gd name="connsiteX4" fmla="*/ 1770927 w 2588871"/>
                <a:gd name="connsiteY4" fmla="*/ 936585 h 3124200"/>
                <a:gd name="connsiteX5" fmla="*/ 2129742 w 2588871"/>
                <a:gd name="connsiteY5" fmla="*/ 496747 h 3124200"/>
                <a:gd name="connsiteX6" fmla="*/ 2588871 w 2588871"/>
                <a:gd name="connsiteY6" fmla="*/ 0 h 3124200"/>
                <a:gd name="connsiteX7" fmla="*/ 1967696 w 2588871"/>
                <a:gd name="connsiteY7" fmla="*/ 1017608 h 3124200"/>
                <a:gd name="connsiteX8" fmla="*/ 1554197 w 2588871"/>
                <a:gd name="connsiteY8" fmla="*/ 2133600 h 3124200"/>
                <a:gd name="connsiteX9" fmla="*/ 1323946 w 2588871"/>
                <a:gd name="connsiteY9" fmla="*/ 3048000 h 3124200"/>
                <a:gd name="connsiteX10" fmla="*/ 863443 w 2588871"/>
                <a:gd name="connsiteY10" fmla="*/ 3124200 h 3124200"/>
                <a:gd name="connsiteX11" fmla="*/ 683871 w 2588871"/>
                <a:gd name="connsiteY11" fmla="*/ 2667000 h 3124200"/>
                <a:gd name="connsiteX12" fmla="*/ 370390 w 2588871"/>
                <a:gd name="connsiteY12" fmla="*/ 2175076 h 3124200"/>
                <a:gd name="connsiteX13" fmla="*/ 0 w 2588871"/>
                <a:gd name="connsiteY13" fmla="*/ 1793111 h 312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88871" h="3124200">
                  <a:moveTo>
                    <a:pt x="0" y="1793111"/>
                  </a:moveTo>
                  <a:lnTo>
                    <a:pt x="648182" y="1538468"/>
                  </a:lnTo>
                  <a:lnTo>
                    <a:pt x="1036131" y="2209800"/>
                  </a:lnTo>
                  <a:lnTo>
                    <a:pt x="1365813" y="1538468"/>
                  </a:lnTo>
                  <a:lnTo>
                    <a:pt x="1770927" y="936585"/>
                  </a:lnTo>
                  <a:lnTo>
                    <a:pt x="2129742" y="496747"/>
                  </a:lnTo>
                  <a:lnTo>
                    <a:pt x="2588871" y="0"/>
                  </a:lnTo>
                  <a:lnTo>
                    <a:pt x="1967696" y="1017608"/>
                  </a:lnTo>
                  <a:lnTo>
                    <a:pt x="1554197" y="2133600"/>
                  </a:lnTo>
                  <a:lnTo>
                    <a:pt x="1323946" y="3048000"/>
                  </a:lnTo>
                  <a:lnTo>
                    <a:pt x="863443" y="3124200"/>
                  </a:lnTo>
                  <a:lnTo>
                    <a:pt x="683871" y="2667000"/>
                  </a:lnTo>
                  <a:lnTo>
                    <a:pt x="370390" y="2175076"/>
                  </a:lnTo>
                  <a:lnTo>
                    <a:pt x="0" y="1793111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031" name="Picture 7" descr="C:\Users\John\Desktop\vendor2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00120" y="3048000"/>
            <a:ext cx="1386280" cy="1300882"/>
          </a:xfrm>
          <a:prstGeom prst="rect">
            <a:avLst/>
          </a:prstGeom>
          <a:noFill/>
          <a:effectLst>
            <a:outerShdw blurRad="76200" dist="266700" dir="16260000" sy="23000" kx="-1200000" algn="bl" rotWithShape="0">
              <a:prstClr val="black">
                <a:alpha val="17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ounded Rectangle 95"/>
          <p:cNvSpPr/>
          <p:nvPr/>
        </p:nvSpPr>
        <p:spPr>
          <a:xfrm>
            <a:off x="4267200" y="4191000"/>
            <a:ext cx="1219200" cy="304800"/>
          </a:xfrm>
          <a:prstGeom prst="roundRect">
            <a:avLst>
              <a:gd name="adj" fmla="val 2121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altLang="ja-JP" sz="1200" b="1" dirty="0" smtClean="0">
                <a:solidFill>
                  <a:srgbClr val="4D7373"/>
                </a:solidFill>
                <a:ea typeface="ＭＳ Ｐゴシック" charset="-128"/>
              </a:rPr>
              <a:t>Implement…</a:t>
            </a:r>
            <a:endParaRPr lang="en-US" altLang="ja-JP" sz="1200" dirty="0">
              <a:solidFill>
                <a:srgbClr val="4D7373"/>
              </a:solidFill>
              <a:ea typeface="ＭＳ Ｐゴシック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C:\Users\John\Desktop\sellsid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207425"/>
            <a:ext cx="854264" cy="1551022"/>
          </a:xfrm>
          <a:prstGeom prst="rect">
            <a:avLst/>
          </a:prstGeom>
          <a:noFill/>
          <a:effectLst>
            <a:outerShdw blurRad="266700" dist="165100" dir="150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21209190">
            <a:off x="6362104" y="4276242"/>
            <a:ext cx="1254989" cy="7326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037786"/>
              </p:ext>
            </p:extLst>
          </p:nvPr>
        </p:nvGraphicFramePr>
        <p:xfrm>
          <a:off x="457200" y="1295400"/>
          <a:ext cx="8153400" cy="48768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667000"/>
              </a:tblGrid>
              <a:tr h="4876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Sell-side</a:t>
                      </a:r>
                      <a:endParaRPr kumimoji="0" lang="en-US" altLang="ja-JP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Vendor</a:t>
                      </a:r>
                      <a:endParaRPr kumimoji="0" lang="en-US" altLang="ja-JP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Buy-side</a:t>
                      </a:r>
                      <a:endParaRPr kumimoji="0" lang="en-US" altLang="ja-JP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>
            <a:stCxn id="27726" idx="3"/>
          </p:cNvCxnSpPr>
          <p:nvPr/>
        </p:nvCxnSpPr>
        <p:spPr>
          <a:xfrm>
            <a:off x="3027363" y="2520157"/>
            <a:ext cx="1011237" cy="451643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848100" y="2057400"/>
            <a:ext cx="1524000" cy="43497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r"/>
            <a:r>
              <a:rPr lang="en-US" altLang="ja-JP" b="1" dirty="0" smtClean="0">
                <a:solidFill>
                  <a:srgbClr val="4D7373"/>
                </a:solidFill>
                <a:ea typeface="ＭＳ Ｐゴシック" charset="-128"/>
              </a:rPr>
              <a:t>Upload</a:t>
            </a:r>
          </a:p>
          <a:p>
            <a:pPr algn="r"/>
            <a:r>
              <a:rPr lang="en-US" altLang="ja-JP" sz="1100" b="1" dirty="0" smtClean="0">
                <a:solidFill>
                  <a:srgbClr val="4D7373"/>
                </a:solidFill>
                <a:ea typeface="ＭＳ Ｐゴシック" charset="-128"/>
              </a:rPr>
              <a:t>Email or Web</a:t>
            </a:r>
            <a:endParaRPr lang="en-US" altLang="ja-JP" sz="1100" dirty="0">
              <a:solidFill>
                <a:srgbClr val="4D7373"/>
              </a:solidFill>
              <a:ea typeface="ＭＳ Ｐゴシック" charset="-128"/>
            </a:endParaRPr>
          </a:p>
        </p:txBody>
      </p:sp>
      <p:sp>
        <p:nvSpPr>
          <p:cNvPr id="20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ＭＳ Ｐゴシック" charset="-128"/>
              </a:rPr>
              <a:t>FIX Certification – The </a:t>
            </a:r>
            <a:r>
              <a:rPr lang="en-US" altLang="ja-JP" u="sng" dirty="0" err="1" smtClean="0">
                <a:ea typeface="ＭＳ Ｐゴシック" charset="-128"/>
              </a:rPr>
              <a:t>FIXatdl</a:t>
            </a:r>
            <a:r>
              <a:rPr lang="en-US" altLang="ja-JP" dirty="0" smtClean="0">
                <a:ea typeface="ＭＳ Ｐゴシック" charset="-128"/>
              </a:rPr>
              <a:t> Way</a:t>
            </a:r>
          </a:p>
        </p:txBody>
      </p:sp>
      <p:sp>
        <p:nvSpPr>
          <p:cNvPr id="27726" name="Rounded Rectangle 27725"/>
          <p:cNvSpPr/>
          <p:nvPr/>
        </p:nvSpPr>
        <p:spPr>
          <a:xfrm>
            <a:off x="512763" y="1828800"/>
            <a:ext cx="2514600" cy="138271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ja-JP" altLang="ja-JP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27723" name="Picture 2128" descr="C:\Users\John\Desktop\fix-spec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6263" y="2009775"/>
            <a:ext cx="1004887" cy="762000"/>
          </a:xfrm>
          <a:prstGeom prst="rect">
            <a:avLst/>
          </a:prstGeom>
          <a:noFill/>
          <a:effectLst>
            <a:outerShdw blurRad="127000" dist="203200" dir="4140000" sx="81000" sy="81000" algn="t" rotWithShape="0">
              <a:prstClr val="black">
                <a:alpha val="31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41463" y="1882775"/>
            <a:ext cx="439737" cy="760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ja-JP" sz="5400">
                <a:solidFill>
                  <a:srgbClr val="666600"/>
                </a:solidFill>
              </a:rPr>
              <a:t>+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2771775"/>
            <a:ext cx="238918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FIX Spec          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</a:rPr>
              <a:t>FIXatdl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File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7725" name="Picture 2130" descr="C:\Users\John\Desktop\fixatdl-file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1028019">
            <a:off x="2112963" y="1965325"/>
            <a:ext cx="654050" cy="728663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/>
          <p:cNvSpPr/>
          <p:nvPr/>
        </p:nvSpPr>
        <p:spPr>
          <a:xfrm>
            <a:off x="3810000" y="2057400"/>
            <a:ext cx="457200" cy="4349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ja-JP" sz="2800" b="1" dirty="0">
                <a:solidFill>
                  <a:srgbClr val="FFFFFF"/>
                </a:solidFill>
                <a:ea typeface="ＭＳ Ｐゴシック" charset="-128"/>
              </a:rPr>
              <a:t>1</a:t>
            </a:r>
          </a:p>
        </p:txBody>
      </p:sp>
      <p:sp>
        <p:nvSpPr>
          <p:cNvPr id="23" name="Oval Callout 22"/>
          <p:cNvSpPr/>
          <p:nvPr/>
        </p:nvSpPr>
        <p:spPr>
          <a:xfrm>
            <a:off x="762000" y="3970020"/>
            <a:ext cx="720436" cy="609600"/>
          </a:xfrm>
          <a:prstGeom prst="wedgeEllipseCallout">
            <a:avLst>
              <a:gd name="adj1" fmla="val 56090"/>
              <a:gd name="adj2" fmla="val 5947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Oval Callout 28"/>
          <p:cNvSpPr/>
          <p:nvPr/>
        </p:nvSpPr>
        <p:spPr>
          <a:xfrm>
            <a:off x="7806998" y="3795177"/>
            <a:ext cx="810491" cy="685800"/>
          </a:xfrm>
          <a:prstGeom prst="wedgeEllipseCallout">
            <a:avLst>
              <a:gd name="adj1" fmla="val -35017"/>
              <a:gd name="adj2" fmla="val 61454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Freeform 49"/>
          <p:cNvSpPr/>
          <p:nvPr/>
        </p:nvSpPr>
        <p:spPr>
          <a:xfrm>
            <a:off x="914400" y="3970020"/>
            <a:ext cx="533400" cy="533400"/>
          </a:xfrm>
          <a:custGeom>
            <a:avLst/>
            <a:gdLst>
              <a:gd name="connsiteX0" fmla="*/ 0 w 2430684"/>
              <a:gd name="connsiteY0" fmla="*/ 1562582 h 2905246"/>
              <a:gd name="connsiteX1" fmla="*/ 648182 w 2430684"/>
              <a:gd name="connsiteY1" fmla="*/ 1307939 h 2905246"/>
              <a:gd name="connsiteX2" fmla="*/ 972274 w 2430684"/>
              <a:gd name="connsiteY2" fmla="*/ 2025570 h 2905246"/>
              <a:gd name="connsiteX3" fmla="*/ 1365813 w 2430684"/>
              <a:gd name="connsiteY3" fmla="*/ 1307939 h 2905246"/>
              <a:gd name="connsiteX4" fmla="*/ 1770927 w 2430684"/>
              <a:gd name="connsiteY4" fmla="*/ 706056 h 2905246"/>
              <a:gd name="connsiteX5" fmla="*/ 2129742 w 2430684"/>
              <a:gd name="connsiteY5" fmla="*/ 266218 h 2905246"/>
              <a:gd name="connsiteX6" fmla="*/ 2430684 w 2430684"/>
              <a:gd name="connsiteY6" fmla="*/ 0 h 2905246"/>
              <a:gd name="connsiteX7" fmla="*/ 1967696 w 2430684"/>
              <a:gd name="connsiteY7" fmla="*/ 787079 h 2905246"/>
              <a:gd name="connsiteX8" fmla="*/ 1551008 w 2430684"/>
              <a:gd name="connsiteY8" fmla="*/ 1828800 h 2905246"/>
              <a:gd name="connsiteX9" fmla="*/ 1377387 w 2430684"/>
              <a:gd name="connsiteY9" fmla="*/ 2801074 h 2905246"/>
              <a:gd name="connsiteX10" fmla="*/ 879676 w 2430684"/>
              <a:gd name="connsiteY10" fmla="*/ 2905246 h 2905246"/>
              <a:gd name="connsiteX11" fmla="*/ 613458 w 2430684"/>
              <a:gd name="connsiteY11" fmla="*/ 2326512 h 2905246"/>
              <a:gd name="connsiteX12" fmla="*/ 370390 w 2430684"/>
              <a:gd name="connsiteY12" fmla="*/ 1944547 h 2905246"/>
              <a:gd name="connsiteX13" fmla="*/ 0 w 2430684"/>
              <a:gd name="connsiteY13" fmla="*/ 1562582 h 2905246"/>
              <a:gd name="connsiteX0" fmla="*/ 0 w 2430684"/>
              <a:gd name="connsiteY0" fmla="*/ 1562582 h 2905246"/>
              <a:gd name="connsiteX1" fmla="*/ 648182 w 2430684"/>
              <a:gd name="connsiteY1" fmla="*/ 1307939 h 2905246"/>
              <a:gd name="connsiteX2" fmla="*/ 972274 w 2430684"/>
              <a:gd name="connsiteY2" fmla="*/ 2025570 h 2905246"/>
              <a:gd name="connsiteX3" fmla="*/ 1365813 w 2430684"/>
              <a:gd name="connsiteY3" fmla="*/ 1307939 h 2905246"/>
              <a:gd name="connsiteX4" fmla="*/ 1770927 w 2430684"/>
              <a:gd name="connsiteY4" fmla="*/ 706056 h 2905246"/>
              <a:gd name="connsiteX5" fmla="*/ 2129742 w 2430684"/>
              <a:gd name="connsiteY5" fmla="*/ 266218 h 2905246"/>
              <a:gd name="connsiteX6" fmla="*/ 2430684 w 2430684"/>
              <a:gd name="connsiteY6" fmla="*/ 0 h 2905246"/>
              <a:gd name="connsiteX7" fmla="*/ 1967696 w 2430684"/>
              <a:gd name="connsiteY7" fmla="*/ 787079 h 2905246"/>
              <a:gd name="connsiteX8" fmla="*/ 1551008 w 2430684"/>
              <a:gd name="connsiteY8" fmla="*/ 1828800 h 2905246"/>
              <a:gd name="connsiteX9" fmla="*/ 1377387 w 2430684"/>
              <a:gd name="connsiteY9" fmla="*/ 2801074 h 2905246"/>
              <a:gd name="connsiteX10" fmla="*/ 879676 w 2430684"/>
              <a:gd name="connsiteY10" fmla="*/ 2905246 h 2905246"/>
              <a:gd name="connsiteX11" fmla="*/ 683871 w 2430684"/>
              <a:gd name="connsiteY11" fmla="*/ 2436471 h 2905246"/>
              <a:gd name="connsiteX12" fmla="*/ 370390 w 2430684"/>
              <a:gd name="connsiteY12" fmla="*/ 1944547 h 2905246"/>
              <a:gd name="connsiteX13" fmla="*/ 0 w 2430684"/>
              <a:gd name="connsiteY13" fmla="*/ 1562582 h 2905246"/>
              <a:gd name="connsiteX0" fmla="*/ 0 w 2588871"/>
              <a:gd name="connsiteY0" fmla="*/ 1793111 h 3135775"/>
              <a:gd name="connsiteX1" fmla="*/ 648182 w 2588871"/>
              <a:gd name="connsiteY1" fmla="*/ 1538468 h 3135775"/>
              <a:gd name="connsiteX2" fmla="*/ 972274 w 2588871"/>
              <a:gd name="connsiteY2" fmla="*/ 2256099 h 3135775"/>
              <a:gd name="connsiteX3" fmla="*/ 1365813 w 2588871"/>
              <a:gd name="connsiteY3" fmla="*/ 1538468 h 3135775"/>
              <a:gd name="connsiteX4" fmla="*/ 1770927 w 2588871"/>
              <a:gd name="connsiteY4" fmla="*/ 936585 h 3135775"/>
              <a:gd name="connsiteX5" fmla="*/ 2129742 w 2588871"/>
              <a:gd name="connsiteY5" fmla="*/ 496747 h 3135775"/>
              <a:gd name="connsiteX6" fmla="*/ 2588871 w 2588871"/>
              <a:gd name="connsiteY6" fmla="*/ 0 h 3135775"/>
              <a:gd name="connsiteX7" fmla="*/ 1967696 w 2588871"/>
              <a:gd name="connsiteY7" fmla="*/ 1017608 h 3135775"/>
              <a:gd name="connsiteX8" fmla="*/ 1551008 w 2588871"/>
              <a:gd name="connsiteY8" fmla="*/ 2059329 h 3135775"/>
              <a:gd name="connsiteX9" fmla="*/ 1377387 w 2588871"/>
              <a:gd name="connsiteY9" fmla="*/ 3031603 h 3135775"/>
              <a:gd name="connsiteX10" fmla="*/ 879676 w 2588871"/>
              <a:gd name="connsiteY10" fmla="*/ 3135775 h 3135775"/>
              <a:gd name="connsiteX11" fmla="*/ 683871 w 2588871"/>
              <a:gd name="connsiteY11" fmla="*/ 2667000 h 3135775"/>
              <a:gd name="connsiteX12" fmla="*/ 370390 w 2588871"/>
              <a:gd name="connsiteY12" fmla="*/ 2175076 h 3135775"/>
              <a:gd name="connsiteX13" fmla="*/ 0 w 2588871"/>
              <a:gd name="connsiteY13" fmla="*/ 1793111 h 3135775"/>
              <a:gd name="connsiteX0" fmla="*/ 0 w 2588871"/>
              <a:gd name="connsiteY0" fmla="*/ 1793111 h 3135775"/>
              <a:gd name="connsiteX1" fmla="*/ 648182 w 2588871"/>
              <a:gd name="connsiteY1" fmla="*/ 1538468 h 3135775"/>
              <a:gd name="connsiteX2" fmla="*/ 972274 w 2588871"/>
              <a:gd name="connsiteY2" fmla="*/ 2256099 h 3135775"/>
              <a:gd name="connsiteX3" fmla="*/ 1365813 w 2588871"/>
              <a:gd name="connsiteY3" fmla="*/ 1538468 h 3135775"/>
              <a:gd name="connsiteX4" fmla="*/ 1770927 w 2588871"/>
              <a:gd name="connsiteY4" fmla="*/ 936585 h 3135775"/>
              <a:gd name="connsiteX5" fmla="*/ 2129742 w 2588871"/>
              <a:gd name="connsiteY5" fmla="*/ 496747 h 3135775"/>
              <a:gd name="connsiteX6" fmla="*/ 2588871 w 2588871"/>
              <a:gd name="connsiteY6" fmla="*/ 0 h 3135775"/>
              <a:gd name="connsiteX7" fmla="*/ 1967696 w 2588871"/>
              <a:gd name="connsiteY7" fmla="*/ 1017608 h 3135775"/>
              <a:gd name="connsiteX8" fmla="*/ 1554197 w 2588871"/>
              <a:gd name="connsiteY8" fmla="*/ 2133600 h 3135775"/>
              <a:gd name="connsiteX9" fmla="*/ 1377387 w 2588871"/>
              <a:gd name="connsiteY9" fmla="*/ 3031603 h 3135775"/>
              <a:gd name="connsiteX10" fmla="*/ 879676 w 2588871"/>
              <a:gd name="connsiteY10" fmla="*/ 3135775 h 3135775"/>
              <a:gd name="connsiteX11" fmla="*/ 683871 w 2588871"/>
              <a:gd name="connsiteY11" fmla="*/ 2667000 h 3135775"/>
              <a:gd name="connsiteX12" fmla="*/ 370390 w 2588871"/>
              <a:gd name="connsiteY12" fmla="*/ 2175076 h 3135775"/>
              <a:gd name="connsiteX13" fmla="*/ 0 w 2588871"/>
              <a:gd name="connsiteY13" fmla="*/ 1793111 h 3135775"/>
              <a:gd name="connsiteX0" fmla="*/ 0 w 2588871"/>
              <a:gd name="connsiteY0" fmla="*/ 1793111 h 3135775"/>
              <a:gd name="connsiteX1" fmla="*/ 648182 w 2588871"/>
              <a:gd name="connsiteY1" fmla="*/ 1538468 h 3135775"/>
              <a:gd name="connsiteX2" fmla="*/ 972274 w 2588871"/>
              <a:gd name="connsiteY2" fmla="*/ 2256099 h 3135775"/>
              <a:gd name="connsiteX3" fmla="*/ 1365813 w 2588871"/>
              <a:gd name="connsiteY3" fmla="*/ 1538468 h 3135775"/>
              <a:gd name="connsiteX4" fmla="*/ 1770927 w 2588871"/>
              <a:gd name="connsiteY4" fmla="*/ 936585 h 3135775"/>
              <a:gd name="connsiteX5" fmla="*/ 2129742 w 2588871"/>
              <a:gd name="connsiteY5" fmla="*/ 496747 h 3135775"/>
              <a:gd name="connsiteX6" fmla="*/ 2588871 w 2588871"/>
              <a:gd name="connsiteY6" fmla="*/ 0 h 3135775"/>
              <a:gd name="connsiteX7" fmla="*/ 1967696 w 2588871"/>
              <a:gd name="connsiteY7" fmla="*/ 1017608 h 3135775"/>
              <a:gd name="connsiteX8" fmla="*/ 1554197 w 2588871"/>
              <a:gd name="connsiteY8" fmla="*/ 2133600 h 3135775"/>
              <a:gd name="connsiteX9" fmla="*/ 1323946 w 2588871"/>
              <a:gd name="connsiteY9" fmla="*/ 3048000 h 3135775"/>
              <a:gd name="connsiteX10" fmla="*/ 879676 w 2588871"/>
              <a:gd name="connsiteY10" fmla="*/ 3135775 h 3135775"/>
              <a:gd name="connsiteX11" fmla="*/ 683871 w 2588871"/>
              <a:gd name="connsiteY11" fmla="*/ 2667000 h 3135775"/>
              <a:gd name="connsiteX12" fmla="*/ 370390 w 2588871"/>
              <a:gd name="connsiteY12" fmla="*/ 2175076 h 3135775"/>
              <a:gd name="connsiteX13" fmla="*/ 0 w 2588871"/>
              <a:gd name="connsiteY13" fmla="*/ 1793111 h 3135775"/>
              <a:gd name="connsiteX0" fmla="*/ 0 w 2588871"/>
              <a:gd name="connsiteY0" fmla="*/ 1793111 h 3135775"/>
              <a:gd name="connsiteX1" fmla="*/ 648182 w 2588871"/>
              <a:gd name="connsiteY1" fmla="*/ 1538468 h 3135775"/>
              <a:gd name="connsiteX2" fmla="*/ 1036131 w 2588871"/>
              <a:gd name="connsiteY2" fmla="*/ 2209800 h 3135775"/>
              <a:gd name="connsiteX3" fmla="*/ 1365813 w 2588871"/>
              <a:gd name="connsiteY3" fmla="*/ 1538468 h 3135775"/>
              <a:gd name="connsiteX4" fmla="*/ 1770927 w 2588871"/>
              <a:gd name="connsiteY4" fmla="*/ 936585 h 3135775"/>
              <a:gd name="connsiteX5" fmla="*/ 2129742 w 2588871"/>
              <a:gd name="connsiteY5" fmla="*/ 496747 h 3135775"/>
              <a:gd name="connsiteX6" fmla="*/ 2588871 w 2588871"/>
              <a:gd name="connsiteY6" fmla="*/ 0 h 3135775"/>
              <a:gd name="connsiteX7" fmla="*/ 1967696 w 2588871"/>
              <a:gd name="connsiteY7" fmla="*/ 1017608 h 3135775"/>
              <a:gd name="connsiteX8" fmla="*/ 1554197 w 2588871"/>
              <a:gd name="connsiteY8" fmla="*/ 2133600 h 3135775"/>
              <a:gd name="connsiteX9" fmla="*/ 1323946 w 2588871"/>
              <a:gd name="connsiteY9" fmla="*/ 3048000 h 3135775"/>
              <a:gd name="connsiteX10" fmla="*/ 879676 w 2588871"/>
              <a:gd name="connsiteY10" fmla="*/ 3135775 h 3135775"/>
              <a:gd name="connsiteX11" fmla="*/ 683871 w 2588871"/>
              <a:gd name="connsiteY11" fmla="*/ 2667000 h 3135775"/>
              <a:gd name="connsiteX12" fmla="*/ 370390 w 2588871"/>
              <a:gd name="connsiteY12" fmla="*/ 2175076 h 3135775"/>
              <a:gd name="connsiteX13" fmla="*/ 0 w 2588871"/>
              <a:gd name="connsiteY13" fmla="*/ 1793111 h 3135775"/>
              <a:gd name="connsiteX0" fmla="*/ 0 w 2588871"/>
              <a:gd name="connsiteY0" fmla="*/ 1793111 h 3124200"/>
              <a:gd name="connsiteX1" fmla="*/ 648182 w 2588871"/>
              <a:gd name="connsiteY1" fmla="*/ 1538468 h 3124200"/>
              <a:gd name="connsiteX2" fmla="*/ 1036131 w 2588871"/>
              <a:gd name="connsiteY2" fmla="*/ 2209800 h 3124200"/>
              <a:gd name="connsiteX3" fmla="*/ 1365813 w 2588871"/>
              <a:gd name="connsiteY3" fmla="*/ 1538468 h 3124200"/>
              <a:gd name="connsiteX4" fmla="*/ 1770927 w 2588871"/>
              <a:gd name="connsiteY4" fmla="*/ 936585 h 3124200"/>
              <a:gd name="connsiteX5" fmla="*/ 2129742 w 2588871"/>
              <a:gd name="connsiteY5" fmla="*/ 496747 h 3124200"/>
              <a:gd name="connsiteX6" fmla="*/ 2588871 w 2588871"/>
              <a:gd name="connsiteY6" fmla="*/ 0 h 3124200"/>
              <a:gd name="connsiteX7" fmla="*/ 1967696 w 2588871"/>
              <a:gd name="connsiteY7" fmla="*/ 1017608 h 3124200"/>
              <a:gd name="connsiteX8" fmla="*/ 1554197 w 2588871"/>
              <a:gd name="connsiteY8" fmla="*/ 2133600 h 3124200"/>
              <a:gd name="connsiteX9" fmla="*/ 1323946 w 2588871"/>
              <a:gd name="connsiteY9" fmla="*/ 3048000 h 3124200"/>
              <a:gd name="connsiteX10" fmla="*/ 863443 w 2588871"/>
              <a:gd name="connsiteY10" fmla="*/ 3124200 h 3124200"/>
              <a:gd name="connsiteX11" fmla="*/ 683871 w 2588871"/>
              <a:gd name="connsiteY11" fmla="*/ 2667000 h 3124200"/>
              <a:gd name="connsiteX12" fmla="*/ 370390 w 2588871"/>
              <a:gd name="connsiteY12" fmla="*/ 2175076 h 3124200"/>
              <a:gd name="connsiteX13" fmla="*/ 0 w 2588871"/>
              <a:gd name="connsiteY13" fmla="*/ 1793111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88871" h="3124200">
                <a:moveTo>
                  <a:pt x="0" y="1793111"/>
                </a:moveTo>
                <a:lnTo>
                  <a:pt x="648182" y="1538468"/>
                </a:lnTo>
                <a:lnTo>
                  <a:pt x="1036131" y="2209800"/>
                </a:lnTo>
                <a:lnTo>
                  <a:pt x="1365813" y="1538468"/>
                </a:lnTo>
                <a:lnTo>
                  <a:pt x="1770927" y="936585"/>
                </a:lnTo>
                <a:lnTo>
                  <a:pt x="2129742" y="496747"/>
                </a:lnTo>
                <a:lnTo>
                  <a:pt x="2588871" y="0"/>
                </a:lnTo>
                <a:lnTo>
                  <a:pt x="1967696" y="1017608"/>
                </a:lnTo>
                <a:lnTo>
                  <a:pt x="1554197" y="2133600"/>
                </a:lnTo>
                <a:lnTo>
                  <a:pt x="1323946" y="3048000"/>
                </a:lnTo>
                <a:lnTo>
                  <a:pt x="863443" y="3124200"/>
                </a:lnTo>
                <a:lnTo>
                  <a:pt x="683871" y="2667000"/>
                </a:lnTo>
                <a:lnTo>
                  <a:pt x="370390" y="2175076"/>
                </a:lnTo>
                <a:lnTo>
                  <a:pt x="0" y="1793111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Straight Arrow Connector 36"/>
          <p:cNvCxnSpPr/>
          <p:nvPr/>
        </p:nvCxnSpPr>
        <p:spPr>
          <a:xfrm rot="10800000" flipV="1">
            <a:off x="2362200" y="3657600"/>
            <a:ext cx="1752600" cy="99060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552700" y="3886200"/>
            <a:ext cx="1301750" cy="43497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r"/>
            <a:r>
              <a:rPr lang="en-US" altLang="ja-JP" b="1" dirty="0">
                <a:solidFill>
                  <a:srgbClr val="4D7373"/>
                </a:solidFill>
                <a:ea typeface="ＭＳ Ｐゴシック" charset="-128"/>
              </a:rPr>
              <a:t>Verify</a:t>
            </a:r>
            <a:endParaRPr lang="en-US" altLang="ja-JP" dirty="0">
              <a:solidFill>
                <a:srgbClr val="4D7373"/>
              </a:solidFill>
              <a:ea typeface="ＭＳ Ｐゴシック" charset="-128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2514600" y="3886200"/>
            <a:ext cx="457200" cy="4349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ja-JP" sz="2800" b="1" dirty="0">
                <a:solidFill>
                  <a:srgbClr val="FFFFFF"/>
                </a:solidFill>
                <a:ea typeface="ＭＳ Ｐゴシック" charset="-128"/>
              </a:rPr>
              <a:t>2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514600" y="4965384"/>
            <a:ext cx="3733800" cy="1588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3848100" y="4724400"/>
            <a:ext cx="1447800" cy="43497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r"/>
            <a:r>
              <a:rPr lang="en-US" altLang="ja-JP" b="1" dirty="0">
                <a:solidFill>
                  <a:srgbClr val="4D7373"/>
                </a:solidFill>
                <a:ea typeface="ＭＳ Ｐゴシック" charset="-128"/>
              </a:rPr>
              <a:t>Deploy</a:t>
            </a:r>
            <a:endParaRPr lang="en-US" altLang="ja-JP" dirty="0">
              <a:solidFill>
                <a:srgbClr val="4D7373"/>
              </a:solidFill>
              <a:ea typeface="ＭＳ Ｐゴシック" charset="-128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810000" y="4724400"/>
            <a:ext cx="457200" cy="4349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ja-JP" sz="2800" b="1" dirty="0">
                <a:solidFill>
                  <a:srgbClr val="FFFFFF"/>
                </a:solidFill>
                <a:ea typeface="ＭＳ Ｐゴシック" charset="-128"/>
              </a:rPr>
              <a:t>3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6558090" y="1219200"/>
            <a:ext cx="1671510" cy="1728862"/>
            <a:chOff x="6657122" y="2004938"/>
            <a:chExt cx="1376821" cy="1424062"/>
          </a:xfrm>
        </p:grpSpPr>
        <p:sp>
          <p:nvSpPr>
            <p:cNvPr id="64" name="Folded Corner 63"/>
            <p:cNvSpPr/>
            <p:nvPr/>
          </p:nvSpPr>
          <p:spPr>
            <a:xfrm rot="21439635">
              <a:off x="6657122" y="2209800"/>
              <a:ext cx="1295400" cy="1219200"/>
            </a:xfrm>
            <a:prstGeom prst="foldedCorner">
              <a:avLst>
                <a:gd name="adj" fmla="val 1619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sz="1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endParaRPr>
            </a:p>
            <a:p>
              <a:pPr algn="ctr"/>
              <a:r>
                <a:rPr kumimoji="1" lang="en-US" altLang="ja-JP" sz="1600" dirty="0" smtClean="0">
                  <a:solidFill>
                    <a:schemeClr val="accent1">
                      <a:lumMod val="50000"/>
                    </a:schemeClr>
                  </a:solidFill>
                  <a:latin typeface="Comic Sans MS" pitchFamily="66" charset="0"/>
                </a:rPr>
                <a:t>Write </a:t>
              </a:r>
              <a:r>
                <a:rPr kumimoji="1" lang="en-US" altLang="ja-JP" sz="1600" dirty="0" err="1" smtClean="0">
                  <a:solidFill>
                    <a:schemeClr val="accent1">
                      <a:lumMod val="50000"/>
                    </a:schemeClr>
                  </a:solidFill>
                  <a:latin typeface="Comic Sans MS" pitchFamily="66" charset="0"/>
                </a:rPr>
                <a:t>FIXatdl</a:t>
              </a:r>
              <a:r>
                <a:rPr kumimoji="1" lang="en-US" altLang="ja-JP" sz="1600" dirty="0" smtClean="0">
                  <a:solidFill>
                    <a:schemeClr val="accent1">
                      <a:lumMod val="50000"/>
                    </a:schemeClr>
                  </a:solidFill>
                  <a:latin typeface="Comic Sans MS" pitchFamily="66" charset="0"/>
                </a:rPr>
                <a:t> file once, deploy anywhere supported</a:t>
              </a:r>
            </a:p>
          </p:txBody>
        </p:sp>
        <p:grpSp>
          <p:nvGrpSpPr>
            <p:cNvPr id="65" name="Group 114"/>
            <p:cNvGrpSpPr/>
            <p:nvPr/>
          </p:nvGrpSpPr>
          <p:grpSpPr>
            <a:xfrm rot="10800000">
              <a:off x="7647706" y="2004938"/>
              <a:ext cx="386222" cy="509662"/>
              <a:chOff x="8071979" y="1796639"/>
              <a:chExt cx="545531" cy="846623"/>
            </a:xfrm>
            <a:solidFill>
              <a:srgbClr val="00B050"/>
            </a:solidFill>
          </p:grpSpPr>
          <p:sp>
            <p:nvSpPr>
              <p:cNvPr id="66" name="Curved Up Arrow 65"/>
              <p:cNvSpPr/>
              <p:nvPr/>
            </p:nvSpPr>
            <p:spPr>
              <a:xfrm rot="2928844">
                <a:off x="7940503" y="2216947"/>
                <a:ext cx="557791" cy="294840"/>
              </a:xfrm>
              <a:prstGeom prst="curvedUpArrow">
                <a:avLst>
                  <a:gd name="adj1" fmla="val 28041"/>
                  <a:gd name="adj2" fmla="val 98108"/>
                  <a:gd name="adj3" fmla="val 52778"/>
                </a:avLst>
              </a:prstGeom>
              <a:grpFill/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Curved Right Arrow 66"/>
              <p:cNvSpPr/>
              <p:nvPr/>
            </p:nvSpPr>
            <p:spPr>
              <a:xfrm rot="8328844">
                <a:off x="8285816" y="1796639"/>
                <a:ext cx="331694" cy="526802"/>
              </a:xfrm>
              <a:prstGeom prst="curvedRightArrow">
                <a:avLst>
                  <a:gd name="adj1" fmla="val 22676"/>
                  <a:gd name="adj2" fmla="val 50000"/>
                  <a:gd name="adj3" fmla="val 62179"/>
                </a:avLst>
              </a:prstGeom>
              <a:grpFill/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30724" name="Picture 4" descr="C:\Users\John\Desktop\web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14800" y="2590800"/>
            <a:ext cx="1136650" cy="1395413"/>
          </a:xfrm>
          <a:prstGeom prst="rect">
            <a:avLst/>
          </a:prstGeom>
          <a:noFill/>
          <a:effectLst>
            <a:outerShdw blurRad="215900" dist="228600" dir="1656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John\Desktop\trader-2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6928" y="4415756"/>
            <a:ext cx="900355" cy="1615099"/>
          </a:xfrm>
          <a:prstGeom prst="rect">
            <a:avLst/>
          </a:prstGeom>
          <a:noFill/>
          <a:effectLst>
            <a:outerShdw blurRad="215900" dist="139700" dir="15780000" sy="23000" kx="-1200000" algn="bl" rotWithShape="0">
              <a:prstClr val="black">
                <a:alpha val="23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ohn\Desktop\smiley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6378" y="3898900"/>
            <a:ext cx="471822" cy="47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ea typeface="ＭＳ Ｐゴシック" charset="-128"/>
              </a:rPr>
              <a:t>FIX Protocol + </a:t>
            </a:r>
            <a:r>
              <a:rPr lang="en-US" altLang="ja-JP" dirty="0" err="1">
                <a:ea typeface="ＭＳ Ｐゴシック" charset="-128"/>
              </a:rPr>
              <a:t>FIXatdl</a:t>
            </a:r>
            <a:endParaRPr lang="en-US" altLang="ja-JP" dirty="0" smtClean="0">
              <a:ea typeface="ＭＳ Ｐゴシック" charset="-128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835525"/>
          </a:xfrm>
        </p:spPr>
        <p:txBody>
          <a:bodyPr/>
          <a:lstStyle/>
          <a:p>
            <a:pPr marL="571500" indent="0">
              <a:spcBef>
                <a:spcPts val="2400"/>
              </a:spcBef>
              <a:buNone/>
            </a:pPr>
            <a:r>
              <a:rPr lang="en-US" altLang="ja-JP" dirty="0" err="1" smtClean="0">
                <a:ea typeface="ＭＳ Ｐゴシック" charset="-128"/>
              </a:rPr>
              <a:t>FIXatdl</a:t>
            </a:r>
            <a:r>
              <a:rPr lang="en-US" altLang="ja-JP" dirty="0">
                <a:ea typeface="ＭＳ Ｐゴシック" charset="-128"/>
              </a:rPr>
              <a:t> </a:t>
            </a:r>
            <a:r>
              <a:rPr lang="en-US" altLang="ja-JP" dirty="0" smtClean="0">
                <a:ea typeface="ＭＳ Ｐゴシック" charset="-128"/>
              </a:rPr>
              <a:t>is </a:t>
            </a:r>
            <a:r>
              <a:rPr lang="en-US" altLang="ja-JP" b="1" dirty="0" smtClean="0">
                <a:ea typeface="ＭＳ Ｐゴシック" charset="-128"/>
              </a:rPr>
              <a:t>100% compatible </a:t>
            </a:r>
            <a:r>
              <a:rPr lang="en-US" altLang="ja-JP" dirty="0" smtClean="0">
                <a:ea typeface="ＭＳ Ｐゴシック" charset="-128"/>
              </a:rPr>
              <a:t>with the </a:t>
            </a:r>
            <a:r>
              <a:rPr lang="en-US" altLang="ja-JP" dirty="0">
                <a:ea typeface="ＭＳ Ｐゴシック" charset="-128"/>
              </a:rPr>
              <a:t>FIX Protocol messaging </a:t>
            </a:r>
            <a:r>
              <a:rPr lang="en-US" altLang="ja-JP" dirty="0" smtClean="0">
                <a:ea typeface="ＭＳ Ｐゴシック" charset="-128"/>
              </a:rPr>
              <a:t>standard versions 4.0+ and 5.0+</a:t>
            </a:r>
          </a:p>
          <a:p>
            <a:pPr marL="571500" indent="0">
              <a:spcBef>
                <a:spcPts val="2400"/>
              </a:spcBef>
              <a:buNone/>
            </a:pPr>
            <a:r>
              <a:rPr lang="en-US" altLang="ja-JP" b="1" dirty="0">
                <a:ea typeface="ＭＳ Ｐゴシック" charset="-128"/>
              </a:rPr>
              <a:t>No changes required </a:t>
            </a:r>
            <a:r>
              <a:rPr lang="en-US" altLang="ja-JP" dirty="0">
                <a:ea typeface="ＭＳ Ｐゴシック" charset="-128"/>
              </a:rPr>
              <a:t>to existing FIX </a:t>
            </a:r>
            <a:r>
              <a:rPr lang="en-US" altLang="ja-JP" dirty="0" smtClean="0">
                <a:ea typeface="ＭＳ Ｐゴシック" charset="-128"/>
              </a:rPr>
              <a:t>engine </a:t>
            </a:r>
            <a:r>
              <a:rPr lang="en-US" altLang="ja-JP" dirty="0">
                <a:ea typeface="ＭＳ Ｐゴシック" charset="-128"/>
              </a:rPr>
              <a:t>&amp; </a:t>
            </a:r>
            <a:r>
              <a:rPr lang="en-US" altLang="ja-JP" dirty="0" smtClean="0">
                <a:ea typeface="ＭＳ Ｐゴシック" charset="-128"/>
              </a:rPr>
              <a:t>network</a:t>
            </a:r>
            <a:endParaRPr lang="en-US" altLang="ja-JP" dirty="0">
              <a:ea typeface="ＭＳ Ｐゴシック" charset="-128"/>
            </a:endParaRPr>
          </a:p>
          <a:p>
            <a:pPr marL="571500" indent="0">
              <a:spcBef>
                <a:spcPts val="2400"/>
              </a:spcBef>
              <a:buFont typeface="Wingdings" pitchFamily="2" charset="2"/>
              <a:buNone/>
            </a:pPr>
            <a:r>
              <a:rPr lang="en-US" altLang="ja-JP" dirty="0" smtClean="0">
                <a:ea typeface="ＭＳ Ｐゴシック" charset="-128"/>
              </a:rPr>
              <a:t>Supports user-defined custom FIX tags</a:t>
            </a:r>
          </a:p>
          <a:p>
            <a:pPr marL="571500" indent="0">
              <a:spcBef>
                <a:spcPts val="2400"/>
              </a:spcBef>
              <a:buNone/>
            </a:pPr>
            <a:r>
              <a:rPr lang="en-US" altLang="ja-JP" dirty="0" smtClean="0">
                <a:ea typeface="ＭＳ Ｐゴシック" charset="-128"/>
              </a:rPr>
              <a:t>Supports parameter validation rules, for example:</a:t>
            </a:r>
            <a:endParaRPr lang="en-US" altLang="ja-JP" b="1" dirty="0" smtClean="0">
              <a:solidFill>
                <a:schemeClr val="tx2"/>
              </a:solidFill>
              <a:ea typeface="ＭＳ Ｐゴシック" charset="-128"/>
            </a:endParaRPr>
          </a:p>
          <a:p>
            <a:pPr marL="989013" lvl="1" indent="-365125"/>
            <a:r>
              <a:rPr lang="en-US" altLang="ja-JP" dirty="0" smtClean="0">
                <a:ea typeface="ＭＳ Ｐゴシック" charset="-128"/>
              </a:rPr>
              <a:t>Example: </a:t>
            </a:r>
            <a:r>
              <a:rPr lang="en-US" altLang="ja-JP" i="1" dirty="0" smtClean="0">
                <a:ea typeface="ＭＳ Ｐゴシック" charset="-128"/>
              </a:rPr>
              <a:t>“Max Volume Rate must be greater than Min Volume Rate”</a:t>
            </a:r>
          </a:p>
          <a:p>
            <a:pPr marL="571500" indent="0">
              <a:spcBef>
                <a:spcPts val="2400"/>
              </a:spcBef>
              <a:buNone/>
            </a:pPr>
            <a:r>
              <a:rPr lang="en-US" altLang="ja-JP" dirty="0" smtClean="0">
                <a:ea typeface="ＭＳ Ｐゴシック" charset="-128"/>
              </a:rPr>
              <a:t>One file may contain all broker </a:t>
            </a:r>
            <a:r>
              <a:rPr lang="en-US" altLang="ja-JP" dirty="0" err="1" smtClean="0">
                <a:ea typeface="ＭＳ Ｐゴシック" charset="-128"/>
              </a:rPr>
              <a:t>algos</a:t>
            </a:r>
            <a:r>
              <a:rPr lang="en-US" altLang="ja-JP" dirty="0" smtClean="0">
                <a:ea typeface="ＭＳ Ｐゴシック" charset="-128"/>
              </a:rPr>
              <a:t> globally</a:t>
            </a:r>
            <a:endParaRPr lang="en-US" altLang="ja-JP" b="1" dirty="0">
              <a:solidFill>
                <a:schemeClr val="tx2"/>
              </a:solidFill>
              <a:ea typeface="ＭＳ Ｐゴシック" charset="-128"/>
            </a:endParaRPr>
          </a:p>
          <a:p>
            <a:pPr marL="989013" lvl="1" indent="-365125" defTabSz="892175"/>
            <a:r>
              <a:rPr lang="en-US" altLang="ja-JP" dirty="0" smtClean="0">
                <a:ea typeface="ＭＳ Ｐゴシック" charset="-128"/>
              </a:rPr>
              <a:t>Show/hide </a:t>
            </a:r>
            <a:r>
              <a:rPr lang="en-US" altLang="ja-JP" dirty="0" err="1" smtClean="0">
                <a:ea typeface="ＭＳ Ｐゴシック" charset="-128"/>
              </a:rPr>
              <a:t>algos</a:t>
            </a:r>
            <a:r>
              <a:rPr lang="en-US" altLang="ja-JP" dirty="0" smtClean="0">
                <a:ea typeface="ＭＳ Ｐゴシック" charset="-128"/>
              </a:rPr>
              <a:t> based on order country, exchange, or asset class</a:t>
            </a:r>
            <a:endParaRPr lang="en-US" altLang="ja-JP" dirty="0">
              <a:ea typeface="ＭＳ Ｐゴシック" charset="-128"/>
            </a:endParaRPr>
          </a:p>
        </p:txBody>
      </p:sp>
      <p:pic>
        <p:nvPicPr>
          <p:cNvPr id="11268" name="Picture 7" descr="C:\Users\John\Desktop\checkmark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409700"/>
            <a:ext cx="379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00" name="Picture 7" descr="C:\Users\John\Desktop\checkmark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316163"/>
            <a:ext cx="3794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7" descr="C:\Users\John\Desktop\checkmark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972594"/>
            <a:ext cx="3794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C:\Users\John\Desktop\checkmark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597276"/>
            <a:ext cx="3794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7" descr="C:\Users\John\Desktop\checkmark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506913"/>
            <a:ext cx="3794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5634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ea typeface="ＭＳ Ｐゴシック" charset="-128"/>
              </a:rPr>
              <a:t>FIXatdl – A Win, Win, Win for the Industry</a:t>
            </a:r>
          </a:p>
        </p:txBody>
      </p:sp>
      <p:pic>
        <p:nvPicPr>
          <p:cNvPr id="4" name="Picture 7" descr="C:\Users\John\Desktop\checkmark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09700"/>
            <a:ext cx="379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1412875"/>
            <a:ext cx="6927894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None/>
              <a:tabLst>
                <a:tab pos="571500" algn="l"/>
              </a:tabLst>
            </a:pPr>
            <a:r>
              <a:rPr lang="en-US" altLang="ja-JP" dirty="0" smtClean="0">
                <a:ea typeface="ＭＳ Ｐゴシック" charset="-128"/>
              </a:rPr>
              <a:t>	</a:t>
            </a:r>
            <a:r>
              <a:rPr lang="en-US" altLang="ja-JP" b="1" dirty="0" err="1">
                <a:solidFill>
                  <a:schemeClr val="tx2"/>
                </a:solidFill>
                <a:ea typeface="ＭＳ Ｐゴシック" charset="-128"/>
              </a:rPr>
              <a:t>Sellside</a:t>
            </a:r>
            <a:r>
              <a:rPr lang="en-US" altLang="ja-JP" b="1" dirty="0">
                <a:solidFill>
                  <a:schemeClr val="tx2"/>
                </a:solidFill>
                <a:ea typeface="ＭＳ Ｐゴシック" charset="-128"/>
              </a:rPr>
              <a:t> </a:t>
            </a:r>
            <a:r>
              <a:rPr lang="en-US" altLang="ja-JP" b="1" dirty="0" err="1">
                <a:solidFill>
                  <a:schemeClr val="tx2"/>
                </a:solidFill>
                <a:ea typeface="ＭＳ Ｐゴシック" charset="-128"/>
              </a:rPr>
              <a:t>Algo</a:t>
            </a:r>
            <a:r>
              <a:rPr lang="en-US" altLang="ja-JP" b="1" dirty="0">
                <a:solidFill>
                  <a:schemeClr val="tx2"/>
                </a:solidFill>
                <a:ea typeface="ＭＳ Ｐゴシック" charset="-128"/>
              </a:rPr>
              <a:t> </a:t>
            </a:r>
            <a:r>
              <a:rPr lang="en-US" altLang="ja-JP" b="1" dirty="0" smtClean="0">
                <a:solidFill>
                  <a:schemeClr val="tx2"/>
                </a:solidFill>
                <a:ea typeface="ＭＳ Ｐゴシック" charset="-128"/>
              </a:rPr>
              <a:t>Providers</a:t>
            </a:r>
          </a:p>
          <a:p>
            <a:pPr lvl="1"/>
            <a:r>
              <a:rPr lang="en-US" altLang="ja-JP" dirty="0" smtClean="0"/>
              <a:t>Release new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algos</a:t>
            </a:r>
            <a:r>
              <a:rPr lang="en-US" altLang="ja-JP" dirty="0" smtClean="0">
                <a:ea typeface="ＭＳ Ｐゴシック" charset="-128"/>
              </a:rPr>
              <a:t> to </a:t>
            </a:r>
            <a:r>
              <a:rPr lang="en-US" altLang="ja-JP" dirty="0">
                <a:ea typeface="ＭＳ Ｐゴシック" charset="-128"/>
              </a:rPr>
              <a:t>customers faster</a:t>
            </a:r>
          </a:p>
          <a:p>
            <a:pPr lvl="1"/>
            <a:r>
              <a:rPr lang="en-US" altLang="ja-JP" dirty="0">
                <a:ea typeface="ＭＳ Ｐゴシック" charset="-128"/>
              </a:rPr>
              <a:t>Reduced vendor coordination effort</a:t>
            </a:r>
          </a:p>
          <a:p>
            <a:pPr lvl="1"/>
            <a:r>
              <a:rPr lang="en-US" altLang="ja-JP" dirty="0">
                <a:ea typeface="ＭＳ Ｐゴシック" charset="-128"/>
              </a:rPr>
              <a:t>Better return on </a:t>
            </a:r>
            <a:r>
              <a:rPr lang="en-US" altLang="ja-JP" dirty="0" smtClean="0">
                <a:ea typeface="ＭＳ Ｐゴシック" charset="-128"/>
              </a:rPr>
              <a:t>investment </a:t>
            </a:r>
            <a:r>
              <a:rPr lang="en-US" altLang="ja-JP" dirty="0">
                <a:ea typeface="ＭＳ Ｐゴシック" charset="-128"/>
              </a:rPr>
              <a:t>in </a:t>
            </a:r>
            <a:r>
              <a:rPr lang="en-US" altLang="ja-JP" dirty="0" err="1">
                <a:ea typeface="ＭＳ Ｐゴシック" charset="-128"/>
              </a:rPr>
              <a:t>algo</a:t>
            </a:r>
            <a:r>
              <a:rPr lang="en-US" altLang="ja-JP" dirty="0">
                <a:ea typeface="ＭＳ Ｐゴシック" charset="-128"/>
              </a:rPr>
              <a:t> </a:t>
            </a:r>
            <a:r>
              <a:rPr lang="en-US" altLang="ja-JP" dirty="0" smtClean="0">
                <a:ea typeface="ＭＳ Ｐゴシック" charset="-128"/>
              </a:rPr>
              <a:t>development</a:t>
            </a:r>
            <a:endParaRPr lang="en-US" altLang="ja-JP" dirty="0" smtClean="0"/>
          </a:p>
          <a:p>
            <a:pPr lvl="1"/>
            <a:endParaRPr lang="en-US" altLang="ja-JP" sz="1000" dirty="0">
              <a:ea typeface="ＭＳ Ｐゴシック" charset="-128"/>
            </a:endParaRPr>
          </a:p>
          <a:p>
            <a:pPr marL="0" indent="0">
              <a:buNone/>
              <a:tabLst>
                <a:tab pos="571500" algn="l"/>
              </a:tabLst>
            </a:pPr>
            <a:r>
              <a:rPr lang="en-US" altLang="ja-JP" b="1" dirty="0" smtClean="0">
                <a:ea typeface="ＭＳ Ｐゴシック" charset="-128"/>
              </a:rPr>
              <a:t>	</a:t>
            </a:r>
            <a:r>
              <a:rPr lang="en-US" altLang="ja-JP" b="1" dirty="0" smtClean="0">
                <a:solidFill>
                  <a:schemeClr val="tx2"/>
                </a:solidFill>
                <a:ea typeface="ＭＳ Ｐゴシック" charset="-128"/>
              </a:rPr>
              <a:t>OMS/EMS </a:t>
            </a:r>
            <a:r>
              <a:rPr lang="en-US" altLang="ja-JP" b="1" dirty="0">
                <a:solidFill>
                  <a:schemeClr val="tx2"/>
                </a:solidFill>
                <a:ea typeface="ＭＳ Ｐゴシック" charset="-128"/>
              </a:rPr>
              <a:t>Vendors</a:t>
            </a:r>
          </a:p>
          <a:p>
            <a:pPr lvl="1"/>
            <a:r>
              <a:rPr lang="en-US" altLang="ja-JP" dirty="0" smtClean="0">
                <a:ea typeface="ＭＳ Ｐゴシック" charset="-128"/>
              </a:rPr>
              <a:t>Certify more algorithms in less time </a:t>
            </a:r>
            <a:r>
              <a:rPr lang="en-US" altLang="ja-JP" dirty="0">
                <a:ea typeface="ＭＳ Ｐゴシック" charset="-128"/>
              </a:rPr>
              <a:t>and at reduced cost</a:t>
            </a:r>
          </a:p>
          <a:p>
            <a:pPr lvl="1"/>
            <a:r>
              <a:rPr lang="en-US" altLang="ja-JP" dirty="0">
                <a:ea typeface="ＭＳ Ｐゴシック" charset="-128"/>
              </a:rPr>
              <a:t>Significantly less re-programming effort to support changes</a:t>
            </a:r>
          </a:p>
          <a:p>
            <a:pPr lvl="1"/>
            <a:endParaRPr lang="en-US" altLang="ja-JP" sz="1000" dirty="0" smtClean="0">
              <a:ea typeface="ＭＳ Ｐゴシック" charset="-128"/>
            </a:endParaRPr>
          </a:p>
          <a:p>
            <a:pPr marL="0" indent="0">
              <a:buNone/>
              <a:tabLst>
                <a:tab pos="571500" algn="l"/>
              </a:tabLst>
            </a:pPr>
            <a:r>
              <a:rPr lang="en-US" altLang="ja-JP" b="1" dirty="0" smtClean="0">
                <a:ea typeface="ＭＳ Ｐゴシック" charset="-128"/>
              </a:rPr>
              <a:t>	</a:t>
            </a:r>
            <a:r>
              <a:rPr lang="en-US" altLang="ja-JP" b="1" dirty="0" err="1" smtClean="0">
                <a:solidFill>
                  <a:schemeClr val="tx2"/>
                </a:solidFill>
                <a:ea typeface="ＭＳ Ｐゴシック" charset="-128"/>
              </a:rPr>
              <a:t>Buyside</a:t>
            </a:r>
            <a:r>
              <a:rPr lang="en-US" altLang="ja-JP" b="1" dirty="0" smtClean="0">
                <a:solidFill>
                  <a:schemeClr val="tx2"/>
                </a:solidFill>
                <a:ea typeface="ＭＳ Ｐゴシック" charset="-128"/>
              </a:rPr>
              <a:t> </a:t>
            </a:r>
            <a:r>
              <a:rPr lang="en-US" altLang="ja-JP" b="1" dirty="0">
                <a:solidFill>
                  <a:schemeClr val="tx2"/>
                </a:solidFill>
                <a:ea typeface="ＭＳ Ｐゴシック" charset="-128"/>
              </a:rPr>
              <a:t>Firms</a:t>
            </a:r>
          </a:p>
          <a:p>
            <a:pPr lvl="1"/>
            <a:r>
              <a:rPr lang="en-US" altLang="ja-JP" dirty="0">
                <a:ea typeface="ＭＳ Ｐゴシック" charset="-128"/>
              </a:rPr>
              <a:t>Faster access to new trading strategies, enabling more effective response to </a:t>
            </a:r>
            <a:r>
              <a:rPr lang="en-US" altLang="ja-JP" dirty="0" smtClean="0">
                <a:ea typeface="ＭＳ Ｐゴシック" charset="-128"/>
              </a:rPr>
              <a:t>changing market </a:t>
            </a:r>
            <a:r>
              <a:rPr lang="en-US" altLang="ja-JP" dirty="0">
                <a:ea typeface="ＭＳ Ｐゴシック" charset="-128"/>
              </a:rPr>
              <a:t>conditions</a:t>
            </a:r>
          </a:p>
          <a:p>
            <a:pPr>
              <a:buNone/>
            </a:pPr>
            <a:endParaRPr lang="en-US" altLang="ja-JP" sz="1000" b="1" dirty="0">
              <a:ea typeface="ＭＳ Ｐゴシック" charset="-128"/>
            </a:endParaRPr>
          </a:p>
          <a:p>
            <a:pPr marL="0" indent="0">
              <a:buNone/>
              <a:tabLst>
                <a:tab pos="571500" algn="l"/>
              </a:tabLst>
            </a:pPr>
            <a:r>
              <a:rPr lang="en-US" altLang="ja-JP" b="1" dirty="0" smtClean="0">
                <a:ea typeface="ＭＳ Ｐゴシック" charset="-128"/>
              </a:rPr>
              <a:t>	</a:t>
            </a:r>
            <a:endParaRPr lang="en-US" altLang="ja-JP" i="1" dirty="0">
              <a:solidFill>
                <a:schemeClr val="tx2"/>
              </a:solidFill>
              <a:ea typeface="ＭＳ Ｐゴシック" charset="-128"/>
            </a:endParaRPr>
          </a:p>
        </p:txBody>
      </p:sp>
      <p:pic>
        <p:nvPicPr>
          <p:cNvPr id="7" name="Picture 7" descr="C:\Users\John\Desktop\checkmark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971800"/>
            <a:ext cx="379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7" descr="C:\Users\John\Desktop\checkmark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191000"/>
            <a:ext cx="379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ounded Rectangle 12"/>
          <p:cNvSpPr/>
          <p:nvPr/>
        </p:nvSpPr>
        <p:spPr>
          <a:xfrm>
            <a:off x="457200" y="5410200"/>
            <a:ext cx="8229600" cy="8695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  <a:tabLst>
                <a:tab pos="571500" algn="l"/>
              </a:tabLst>
            </a:pPr>
            <a:r>
              <a:rPr lang="en-US" altLang="ja-JP" b="1" dirty="0" smtClean="0">
                <a:solidFill>
                  <a:schemeClr val="tx2"/>
                </a:solidFill>
                <a:ea typeface="ＭＳ Ｐゴシック" charset="-128"/>
              </a:rPr>
              <a:t>		End </a:t>
            </a:r>
            <a:r>
              <a:rPr lang="en-US" altLang="ja-JP" b="1" dirty="0">
                <a:solidFill>
                  <a:schemeClr val="tx2"/>
                </a:solidFill>
                <a:ea typeface="ＭＳ Ｐゴシック" charset="-128"/>
              </a:rPr>
              <a:t>Result:  </a:t>
            </a:r>
            <a:r>
              <a:rPr lang="en-US" altLang="ja-JP" b="1" i="1" dirty="0">
                <a:solidFill>
                  <a:schemeClr val="tx2"/>
                </a:solidFill>
                <a:ea typeface="ＭＳ Ｐゴシック" charset="-128"/>
              </a:rPr>
              <a:t>Faster time-to-market with less effort and cost</a:t>
            </a:r>
            <a:endParaRPr lang="en-US" altLang="ja-JP" i="1" dirty="0">
              <a:solidFill>
                <a:schemeClr val="tx2"/>
              </a:solidFill>
              <a:ea typeface="ＭＳ Ｐゴシック" charset="-12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09600" y="5608524"/>
            <a:ext cx="750887" cy="487476"/>
            <a:chOff x="392113" y="5906378"/>
            <a:chExt cx="569760" cy="369888"/>
          </a:xfrm>
        </p:grpSpPr>
        <p:pic>
          <p:nvPicPr>
            <p:cNvPr id="8" name="Picture 7" descr="C:\Users\John\Desktop\checkmark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2113" y="5961856"/>
              <a:ext cx="177494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C:\Users\John\Desktop\checkmark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0860" y="5906378"/>
              <a:ext cx="291307" cy="2839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9" descr="C:\Users\John\Desktop\checkmark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2460" y="5906378"/>
              <a:ext cx="379413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7" name="Picture 6" descr="C:\Users\John\Desktop\sellsid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83795" y="1676400"/>
            <a:ext cx="463583" cy="841694"/>
          </a:xfrm>
          <a:prstGeom prst="rect">
            <a:avLst/>
          </a:prstGeom>
          <a:noFill/>
          <a:effectLst>
            <a:outerShdw blurRad="266700" dist="165100" dir="150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John\Desktop\vendor2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70165" y="3124200"/>
            <a:ext cx="911835" cy="855664"/>
          </a:xfrm>
          <a:prstGeom prst="rect">
            <a:avLst/>
          </a:prstGeom>
          <a:noFill/>
          <a:effectLst>
            <a:outerShdw blurRad="76200" dist="266700" dir="16260000" sy="23000" kx="-1200000" algn="bl" rotWithShape="0">
              <a:prstClr val="black">
                <a:alpha val="17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21209190">
            <a:off x="7531634" y="4376366"/>
            <a:ext cx="601179" cy="350956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2" descr="C:\Users\John\Desktop\trader-2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0702" y="4443198"/>
            <a:ext cx="431298" cy="773682"/>
          </a:xfrm>
          <a:prstGeom prst="rect">
            <a:avLst/>
          </a:prstGeom>
          <a:noFill/>
          <a:effectLst>
            <a:outerShdw blurRad="215900" dist="139700" dir="15780000" sy="23000" kx="-1200000" algn="bl" rotWithShape="0">
              <a:prstClr val="black">
                <a:alpha val="23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Inside FIXatdl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Network">
  <a:themeElements>
    <a:clrScheme name="3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3_Netwo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7750</TotalTime>
  <Words>2024</Words>
  <Application>Microsoft Office PowerPoint</Application>
  <PresentationFormat>On-screen Show (4:3)</PresentationFormat>
  <Paragraphs>594</Paragraphs>
  <Slides>41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3_Network</vt:lpstr>
      <vt:lpstr>Implementing FIXatdlSM</vt:lpstr>
      <vt:lpstr>Agenda</vt:lpstr>
      <vt:lpstr>What is FIXatdl?</vt:lpstr>
      <vt:lpstr>How Does FIXatdl Work?</vt:lpstr>
      <vt:lpstr>FIX Certification – The Old Way</vt:lpstr>
      <vt:lpstr>FIX Certification – The FIXatdl Way</vt:lpstr>
      <vt:lpstr>FIX Protocol + FIXatdl</vt:lpstr>
      <vt:lpstr>FIXatdl – A Win, Win, Win for the Industry</vt:lpstr>
      <vt:lpstr>Inside FIXatdl</vt:lpstr>
      <vt:lpstr>Inside FIXatdl</vt:lpstr>
      <vt:lpstr>FIXatdl Widget Library</vt:lpstr>
      <vt:lpstr>FIXatdl schema and specification</vt:lpstr>
      <vt:lpstr>FIXatdl file structure</vt:lpstr>
      <vt:lpstr>Demonstration</vt:lpstr>
      <vt:lpstr>Broker’s Existing Specification – The Starting Point</vt:lpstr>
      <vt:lpstr>Sketch Out Proposed Layout</vt:lpstr>
      <vt:lpstr>Build the shell of the FIXatdl XML file</vt:lpstr>
      <vt:lpstr>Add Strategy and Parameters (without Layout / Edits)</vt:lpstr>
      <vt:lpstr>Continued… Add Strategy and Parameters (without Layout / Edits)</vt:lpstr>
      <vt:lpstr>Add an empty Layout</vt:lpstr>
      <vt:lpstr>Add I Would Price and Volume Limit controls</vt:lpstr>
      <vt:lpstr>Add Execution Style (Aggressiveness) Slider</vt:lpstr>
      <vt:lpstr>Add Include Auction Radio Buttons</vt:lpstr>
      <vt:lpstr>Add Start Time……</vt:lpstr>
      <vt:lpstr>Add End Time……</vt:lpstr>
      <vt:lpstr>Render </vt:lpstr>
      <vt:lpstr>Test Different Combinations </vt:lpstr>
      <vt:lpstr>Test Different Combinations </vt:lpstr>
      <vt:lpstr>Add StrategyEdit Validation Rules</vt:lpstr>
      <vt:lpstr>Test Strategy Rules</vt:lpstr>
      <vt:lpstr>Add Descripton to Strategy</vt:lpstr>
      <vt:lpstr>Additional Features and Common Issues</vt:lpstr>
      <vt:lpstr>Common Issue:  Clock control’s Parameter is optional</vt:lpstr>
      <vt:lpstr>Common Issue:  Drop Down List’s parameter is optional</vt:lpstr>
      <vt:lpstr>Using Strategy Filters – Region/Country Filtering</vt:lpstr>
      <vt:lpstr>Using Strategy Filters – Security Type Filtering</vt:lpstr>
      <vt:lpstr>Using “Input Data” within Layout or as StrategyEdit</vt:lpstr>
      <vt:lpstr>Easy: Use the Strategy Parameter repeating group vs. UDFs</vt:lpstr>
      <vt:lpstr>FIXatdl Multi-language Support</vt:lpstr>
      <vt:lpstr>FIXatdl –Multi-language support (ex English/Japanese)</vt:lpstr>
      <vt:lpstr>FIXatdl -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FIX Protocol Primer: - From Pre-Trade to Settlement</dc:title>
  <dc:creator>baker</dc:creator>
  <cp:lastModifiedBy>Scott Atwell</cp:lastModifiedBy>
  <cp:revision>317</cp:revision>
  <dcterms:created xsi:type="dcterms:W3CDTF">2008-04-28T13:50:33Z</dcterms:created>
  <dcterms:modified xsi:type="dcterms:W3CDTF">2010-10-20T16:51:11Z</dcterms:modified>
</cp:coreProperties>
</file>