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71" r:id="rId3"/>
    <p:sldId id="269" r:id="rId4"/>
    <p:sldId id="263" r:id="rId5"/>
    <p:sldId id="257" r:id="rId6"/>
    <p:sldId id="264" r:id="rId7"/>
    <p:sldId id="265" r:id="rId8"/>
    <p:sldId id="266" r:id="rId9"/>
    <p:sldId id="268" r:id="rId10"/>
    <p:sldId id="279" r:id="rId11"/>
    <p:sldId id="270" r:id="rId12"/>
    <p:sldId id="272" r:id="rId13"/>
    <p:sldId id="261" r:id="rId14"/>
    <p:sldId id="273" r:id="rId15"/>
    <p:sldId id="274" r:id="rId16"/>
    <p:sldId id="276" r:id="rId17"/>
    <p:sldId id="277" r:id="rId18"/>
    <p:sldId id="278" r:id="rId19"/>
    <p:sldId id="275" r:id="rId20"/>
    <p:sldId id="280" r:id="rId21"/>
    <p:sldId id="259" r:id="rId22"/>
    <p:sldId id="281" r:id="rId23"/>
    <p:sldId id="282" r:id="rId24"/>
    <p:sldId id="284" r:id="rId25"/>
    <p:sldId id="285" r:id="rId26"/>
    <p:sldId id="286" r:id="rId27"/>
    <p:sldId id="260" r:id="rId28"/>
    <p:sldId id="287" r:id="rId29"/>
    <p:sldId id="288" r:id="rId30"/>
    <p:sldId id="290" r:id="rId31"/>
    <p:sldId id="289" r:id="rId32"/>
    <p:sldId id="293" r:id="rId33"/>
    <p:sldId id="291" r:id="rId34"/>
    <p:sldId id="296" r:id="rId35"/>
    <p:sldId id="292" r:id="rId36"/>
    <p:sldId id="294" r:id="rId37"/>
    <p:sldId id="295" r:id="rId38"/>
  </p:sldIdLst>
  <p:sldSz cx="9144000" cy="6858000" type="screen4x3"/>
  <p:notesSz cx="6985000" cy="92837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67" autoAdjust="0"/>
  </p:normalViewPr>
  <p:slideViewPr>
    <p:cSldViewPr>
      <p:cViewPr>
        <p:scale>
          <a:sx n="83" d="100"/>
          <a:sy n="83" d="100"/>
        </p:scale>
        <p:origin x="-90" y="-762"/>
      </p:cViewPr>
      <p:guideLst>
        <p:guide orient="horz" pos="2160"/>
        <p:guide pos="2880"/>
      </p:guideLst>
    </p:cSldViewPr>
  </p:slideViewPr>
  <p:outlineViewPr>
    <p:cViewPr>
      <p:scale>
        <a:sx n="33" d="100"/>
        <a:sy n="33" d="100"/>
      </p:scale>
      <p:origin x="0" y="41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srgbClr val="FFFFFF"/>
              </a:solidFill>
            </a:endParaRPr>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fld id="{E98A9744-CB76-4E25-A4CC-6BC785D13D6E}" type="datetimeFigureOut">
              <a:rPr lang="en-US"/>
              <a:pPr/>
              <a:t>10/9/2013</a:t>
            </a:fld>
            <a:endParaRPr lang="en-US"/>
          </a:p>
        </p:txBody>
      </p:sp>
      <p:sp>
        <p:nvSpPr>
          <p:cNvPr id="12" name="Footer Placeholder 16"/>
          <p:cNvSpPr>
            <a:spLocks noGrp="1"/>
          </p:cNvSpPr>
          <p:nvPr>
            <p:ph type="ftr" sz="quarter" idx="11"/>
          </p:nvPr>
        </p:nvSpPr>
        <p:spPr/>
        <p:txBody>
          <a:bodyPr/>
          <a:lstStyle>
            <a:lvl1pPr>
              <a:defRPr/>
            </a:lvl1pPr>
          </a:lstStyle>
          <a:p>
            <a:endParaRPr lang="en-US"/>
          </a:p>
        </p:txBody>
      </p:sp>
      <p:sp>
        <p:nvSpPr>
          <p:cNvPr id="13" name="Slide Number Placeholder 28"/>
          <p:cNvSpPr>
            <a:spLocks noGrp="1"/>
          </p:cNvSpPr>
          <p:nvPr>
            <p:ph type="sldNum" sz="quarter" idx="12"/>
          </p:nvPr>
        </p:nvSpPr>
        <p:spPr/>
        <p:txBody>
          <a:bodyPr/>
          <a:lstStyle>
            <a:lvl1pPr>
              <a:defRPr/>
            </a:lvl1pPr>
          </a:lstStyle>
          <a:p>
            <a:fld id="{831F731D-5057-41CD-B66B-776113ABDC97}" type="slidenum">
              <a:rPr lang="en-US"/>
              <a:pPr/>
              <a:t>‹#›</a:t>
            </a:fld>
            <a:endParaRPr lang="en-US"/>
          </a:p>
        </p:txBody>
      </p:sp>
    </p:spTree>
    <p:extLst>
      <p:ext uri="{BB962C8B-B14F-4D97-AF65-F5344CB8AC3E}">
        <p14:creationId xmlns:p14="http://schemas.microsoft.com/office/powerpoint/2010/main" val="35012062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31A02ABD-4208-4C30-8754-6B049F9AEAD0}" type="datetimeFigureOut">
              <a:rPr lang="en-US"/>
              <a:pPr/>
              <a:t>10/9/2013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551C035D-105D-407D-AE5F-2FFC411E6597}" type="slidenum">
              <a:rPr lang="en-US"/>
              <a:pPr/>
              <a:t>‹#›</a:t>
            </a:fld>
            <a:endParaRPr lang="en-US"/>
          </a:p>
        </p:txBody>
      </p:sp>
    </p:spTree>
    <p:extLst>
      <p:ext uri="{BB962C8B-B14F-4D97-AF65-F5344CB8AC3E}">
        <p14:creationId xmlns:p14="http://schemas.microsoft.com/office/powerpoint/2010/main" val="329450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E0C9767D-C2CC-45C6-AAB7-A1133AD1DEFD}" type="datetimeFigureOut">
              <a:rPr lang="en-US"/>
              <a:pPr/>
              <a:t>10/9/2013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77BB119-E1A8-43BE-8CB8-0CC42DEAD3F5}" type="slidenum">
              <a:rPr lang="en-US"/>
              <a:pPr/>
              <a:t>‹#›</a:t>
            </a:fld>
            <a:endParaRPr lang="en-US"/>
          </a:p>
        </p:txBody>
      </p:sp>
    </p:spTree>
    <p:extLst>
      <p:ext uri="{BB962C8B-B14F-4D97-AF65-F5344CB8AC3E}">
        <p14:creationId xmlns:p14="http://schemas.microsoft.com/office/powerpoint/2010/main" val="3089071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D8FE694A-F60C-49B3-8CE4-E7F2A6F4F6B0}" type="datetimeFigureOut">
              <a:rPr lang="en-US"/>
              <a:pPr/>
              <a:t>10/9/2013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66DFC8E9-0D06-4F72-A920-88D0193271F1}" type="slidenum">
              <a:rPr lang="en-US"/>
              <a:pPr/>
              <a:t>‹#›</a:t>
            </a:fld>
            <a:endParaRPr lang="en-US"/>
          </a:p>
        </p:txBody>
      </p:sp>
    </p:spTree>
    <p:extLst>
      <p:ext uri="{BB962C8B-B14F-4D97-AF65-F5344CB8AC3E}">
        <p14:creationId xmlns:p14="http://schemas.microsoft.com/office/powerpoint/2010/main" val="191287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endParaRPr lang="en-US">
              <a:solidFill>
                <a:srgbClr val="FFFFFF"/>
              </a:solidFill>
              <a:latin typeface="Perpetua"/>
            </a:endParaRPr>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fld id="{9144BAC6-0659-4214-8849-B0B5E83D6EF2}" type="datetimeFigureOut">
              <a:rPr lang="en-US"/>
              <a:pPr/>
              <a:t>10/9/2013</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BDAB280B-2B32-4642-AFD1-1F2BDE709FA9}" type="slidenum">
              <a:rPr lang="en-US"/>
              <a:pPr/>
              <a:t>‹#›</a:t>
            </a:fld>
            <a:endParaRPr lang="en-US"/>
          </a:p>
        </p:txBody>
      </p:sp>
    </p:spTree>
    <p:extLst>
      <p:ext uri="{BB962C8B-B14F-4D97-AF65-F5344CB8AC3E}">
        <p14:creationId xmlns:p14="http://schemas.microsoft.com/office/powerpoint/2010/main" val="398618183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67D0DA52-EF47-4491-9A24-F94F8A7FC549}" type="datetimeFigureOut">
              <a:rPr lang="en-US"/>
              <a:pPr/>
              <a:t>10/9/2013</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66CDBD14-B2E4-40DF-A436-35688EBB0586}" type="slidenum">
              <a:rPr lang="en-US"/>
              <a:pPr/>
              <a:t>‹#›</a:t>
            </a:fld>
            <a:endParaRPr lang="en-US"/>
          </a:p>
        </p:txBody>
      </p:sp>
    </p:spTree>
    <p:extLst>
      <p:ext uri="{BB962C8B-B14F-4D97-AF65-F5344CB8AC3E}">
        <p14:creationId xmlns:p14="http://schemas.microsoft.com/office/powerpoint/2010/main" val="30807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fld id="{82B9D833-8428-4E87-A069-F4B928ACD646}" type="datetimeFigureOut">
              <a:rPr lang="en-US"/>
              <a:pPr/>
              <a:t>10/9/2013</a:t>
            </a:fld>
            <a:endParaRPr lang="en-US"/>
          </a:p>
        </p:txBody>
      </p:sp>
      <p:sp>
        <p:nvSpPr>
          <p:cNvPr id="8" name="Footer Placeholder 2"/>
          <p:cNvSpPr>
            <a:spLocks noGrp="1"/>
          </p:cNvSpPr>
          <p:nvPr>
            <p:ph type="ftr" sz="quarter" idx="11"/>
          </p:nvPr>
        </p:nvSpPr>
        <p:spPr/>
        <p:txBody>
          <a:bodyPr/>
          <a:lstStyle>
            <a:lvl1pPr>
              <a:defRPr/>
            </a:lvl1pPr>
          </a:lstStyle>
          <a:p>
            <a:endParaRPr lang="en-US"/>
          </a:p>
        </p:txBody>
      </p:sp>
      <p:sp>
        <p:nvSpPr>
          <p:cNvPr id="9" name="Slide Number Placeholder 22"/>
          <p:cNvSpPr>
            <a:spLocks noGrp="1"/>
          </p:cNvSpPr>
          <p:nvPr>
            <p:ph type="sldNum" sz="quarter" idx="12"/>
          </p:nvPr>
        </p:nvSpPr>
        <p:spPr/>
        <p:txBody>
          <a:bodyPr/>
          <a:lstStyle>
            <a:lvl1pPr>
              <a:defRPr/>
            </a:lvl1pPr>
          </a:lstStyle>
          <a:p>
            <a:fld id="{1A218F22-C11F-4AB5-AE10-90EDCC26B346}" type="slidenum">
              <a:rPr lang="en-US"/>
              <a:pPr/>
              <a:t>‹#›</a:t>
            </a:fld>
            <a:endParaRPr lang="en-US"/>
          </a:p>
        </p:txBody>
      </p:sp>
    </p:spTree>
    <p:extLst>
      <p:ext uri="{BB962C8B-B14F-4D97-AF65-F5344CB8AC3E}">
        <p14:creationId xmlns:p14="http://schemas.microsoft.com/office/powerpoint/2010/main" val="35550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5DD4E538-1B6D-428B-8277-A89C78A53146}" type="datetimeFigureOut">
              <a:rPr lang="en-US"/>
              <a:pPr/>
              <a:t>10/9/2013</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CCEEDA3B-40FC-44BF-AAB1-DA76BFE59DA7}" type="slidenum">
              <a:rPr lang="en-US"/>
              <a:pPr/>
              <a:t>‹#›</a:t>
            </a:fld>
            <a:endParaRPr lang="en-US"/>
          </a:p>
        </p:txBody>
      </p:sp>
    </p:spTree>
    <p:extLst>
      <p:ext uri="{BB962C8B-B14F-4D97-AF65-F5344CB8AC3E}">
        <p14:creationId xmlns:p14="http://schemas.microsoft.com/office/powerpoint/2010/main" val="923814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fld id="{7B40F74B-FE93-4075-91A3-13C68DC94E3E}" type="datetimeFigureOut">
              <a:rPr lang="en-US"/>
              <a:pPr/>
              <a:t>10/9/2013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22"/>
          <p:cNvSpPr>
            <a:spLocks noGrp="1"/>
          </p:cNvSpPr>
          <p:nvPr>
            <p:ph type="sldNum" sz="quarter" idx="12"/>
          </p:nvPr>
        </p:nvSpPr>
        <p:spPr/>
        <p:txBody>
          <a:bodyPr/>
          <a:lstStyle>
            <a:lvl1pPr>
              <a:defRPr/>
            </a:lvl1pPr>
          </a:lstStyle>
          <a:p>
            <a:fld id="{3C48743D-5845-42A8-A2F5-EA0A9269CD21}" type="slidenum">
              <a:rPr lang="en-US"/>
              <a:pPr/>
              <a:t>‹#›</a:t>
            </a:fld>
            <a:endParaRPr lang="en-US"/>
          </a:p>
        </p:txBody>
      </p:sp>
    </p:spTree>
    <p:extLst>
      <p:ext uri="{BB962C8B-B14F-4D97-AF65-F5344CB8AC3E}">
        <p14:creationId xmlns:p14="http://schemas.microsoft.com/office/powerpoint/2010/main" val="314041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srgbClr val="FFFFFF"/>
              </a:solidFill>
            </a:endParaRPr>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fld id="{0ABD1303-9A20-4466-8287-C9A4A6E88A3F}" type="datetimeFigureOut">
              <a:rPr lang="en-US"/>
              <a:pPr/>
              <a:t>10/9/2013</a:t>
            </a:fld>
            <a:endParaRPr lang="en-US"/>
          </a:p>
        </p:txBody>
      </p:sp>
      <p:sp>
        <p:nvSpPr>
          <p:cNvPr id="8" name="Footer Placeholder 5"/>
          <p:cNvSpPr>
            <a:spLocks noGrp="1"/>
          </p:cNvSpPr>
          <p:nvPr>
            <p:ph type="ftr" sz="quarter" idx="11"/>
          </p:nvPr>
        </p:nvSpPr>
        <p:spPr/>
        <p:txBody>
          <a:bodyPr/>
          <a:lstStyle>
            <a:lvl1pPr>
              <a:defRPr/>
            </a:lvl1pPr>
          </a:lstStyle>
          <a:p>
            <a:endParaRPr lang="en-US"/>
          </a:p>
        </p:txBody>
      </p:sp>
      <p:sp>
        <p:nvSpPr>
          <p:cNvPr id="9" name="Slide Number Placeholder 6"/>
          <p:cNvSpPr>
            <a:spLocks noGrp="1"/>
          </p:cNvSpPr>
          <p:nvPr>
            <p:ph type="sldNum" sz="quarter" idx="12"/>
          </p:nvPr>
        </p:nvSpPr>
        <p:spPr/>
        <p:txBody>
          <a:bodyPr/>
          <a:lstStyle>
            <a:lvl1pPr>
              <a:defRPr/>
            </a:lvl1pPr>
          </a:lstStyle>
          <a:p>
            <a:fld id="{5010AFE5-2EB4-408C-8EF7-96B1AA51B002}" type="slidenum">
              <a:rPr lang="en-US"/>
              <a:pPr/>
              <a:t>‹#›</a:t>
            </a:fld>
            <a:endParaRPr lang="en-US"/>
          </a:p>
        </p:txBody>
      </p:sp>
    </p:spTree>
    <p:extLst>
      <p:ext uri="{BB962C8B-B14F-4D97-AF65-F5344CB8AC3E}">
        <p14:creationId xmlns:p14="http://schemas.microsoft.com/office/powerpoint/2010/main" val="133268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fld id="{82249ED2-0D7B-45FF-B861-8E985F2CBC77}" type="datetimeFigureOut">
              <a:rPr lang="en-US"/>
              <a:pPr/>
              <a:t>10/9/2013</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7D242355-B143-4EDA-A3D0-2F1FB48BA7B2}" type="slidenum">
              <a:rPr lang="en-US"/>
              <a:pPr/>
              <a:t>‹#›</a:t>
            </a:fld>
            <a:endParaRPr lang="en-US"/>
          </a:p>
        </p:txBody>
      </p:sp>
    </p:spTree>
    <p:extLst>
      <p:ext uri="{BB962C8B-B14F-4D97-AF65-F5344CB8AC3E}">
        <p14:creationId xmlns:p14="http://schemas.microsoft.com/office/powerpoint/2010/main" val="403517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endParaRPr lang="en-US">
              <a:solidFill>
                <a:srgbClr val="FFFFFF"/>
              </a:solidFill>
            </a:endParaRPr>
          </a:p>
        </p:txBody>
      </p:sp>
      <p:sp>
        <p:nvSpPr>
          <p:cNvPr id="1028" name="Title Placeholder 21"/>
          <p:cNvSpPr>
            <a:spLocks noGrp="1"/>
          </p:cNvSpPr>
          <p:nvPr>
            <p:ph type="title"/>
          </p:nvPr>
        </p:nvSpPr>
        <p:spPr bwMode="auto">
          <a:xfrm>
            <a:off x="914400" y="2746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tx2"/>
                </a:solidFill>
                <a:latin typeface="Perpetua"/>
              </a:defRPr>
            </a:lvl1pPr>
          </a:lstStyle>
          <a:p>
            <a:fld id="{C823D938-C4EE-4873-866A-2C4F46F393D7}" type="datetimeFigureOut">
              <a:rPr lang="en-US"/>
              <a:pPr/>
              <a:t>10/9/2013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vert="horz" wrap="square" lIns="91440" tIns="45720" rIns="91440" bIns="45720" numCol="1" anchor="ctr" anchorCtr="0" compatLnSpc="1">
            <a:prstTxWarp prst="textNoShape">
              <a:avLst/>
            </a:prstTxWarp>
          </a:bodyPr>
          <a:lstStyle>
            <a:lvl1pPr>
              <a:defRPr sz="1400">
                <a:solidFill>
                  <a:schemeClr val="tx2"/>
                </a:solidFill>
                <a:latin typeface="Perpetua"/>
              </a:defRPr>
            </a:lvl1pPr>
          </a:lstStyle>
          <a:p>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a:defRPr>
            </a:lvl1pPr>
          </a:lstStyle>
          <a:p>
            <a:fld id="{39676EF7-00A0-41F3-9170-3687BB11CBA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58" r:id="rId1"/>
    <p:sldLayoutId id="2147483751" r:id="rId2"/>
    <p:sldLayoutId id="2147483759" r:id="rId3"/>
    <p:sldLayoutId id="2147483752" r:id="rId4"/>
    <p:sldLayoutId id="2147483753" r:id="rId5"/>
    <p:sldLayoutId id="2147483754" r:id="rId6"/>
    <p:sldLayoutId id="2147483755" r:id="rId7"/>
    <p:sldLayoutId id="2147483760" r:id="rId8"/>
    <p:sldLayoutId id="2147483761" r:id="rId9"/>
    <p:sldLayoutId id="2147483756" r:id="rId10"/>
    <p:sldLayoutId id="2147483757"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a:defRPr>
      </a:lvl2pPr>
      <a:lvl3pPr algn="l" rtl="0" eaLnBrk="0" fontAlgn="base" hangingPunct="0">
        <a:spcBef>
          <a:spcPct val="0"/>
        </a:spcBef>
        <a:spcAft>
          <a:spcPct val="0"/>
        </a:spcAft>
        <a:defRPr sz="4000">
          <a:solidFill>
            <a:schemeClr val="tx2"/>
          </a:solidFill>
          <a:latin typeface="Franklin Gothic Book"/>
        </a:defRPr>
      </a:lvl3pPr>
      <a:lvl4pPr algn="l" rtl="0" eaLnBrk="0" fontAlgn="base" hangingPunct="0">
        <a:spcBef>
          <a:spcPct val="0"/>
        </a:spcBef>
        <a:spcAft>
          <a:spcPct val="0"/>
        </a:spcAft>
        <a:defRPr sz="4000">
          <a:solidFill>
            <a:schemeClr val="tx2"/>
          </a:solidFill>
          <a:latin typeface="Franklin Gothic Book"/>
        </a:defRPr>
      </a:lvl4pPr>
      <a:lvl5pPr algn="l" rtl="0" eaLnBrk="0" fontAlgn="base" hangingPunct="0">
        <a:spcBef>
          <a:spcPct val="0"/>
        </a:spcBef>
        <a:spcAft>
          <a:spcPct val="0"/>
        </a:spcAft>
        <a:defRPr sz="4000">
          <a:solidFill>
            <a:schemeClr val="tx2"/>
          </a:solidFill>
          <a:latin typeface="Franklin Gothic Book"/>
        </a:defRPr>
      </a:lvl5pPr>
      <a:lvl6pPr marL="457200" algn="l" rtl="0" fontAlgn="base">
        <a:spcBef>
          <a:spcPct val="0"/>
        </a:spcBef>
        <a:spcAft>
          <a:spcPct val="0"/>
        </a:spcAft>
        <a:defRPr sz="4000">
          <a:solidFill>
            <a:schemeClr val="tx2"/>
          </a:solidFill>
          <a:latin typeface="Franklin Gothic Book"/>
        </a:defRPr>
      </a:lvl6pPr>
      <a:lvl7pPr marL="914400" algn="l" rtl="0" fontAlgn="base">
        <a:spcBef>
          <a:spcPct val="0"/>
        </a:spcBef>
        <a:spcAft>
          <a:spcPct val="0"/>
        </a:spcAft>
        <a:defRPr sz="4000">
          <a:solidFill>
            <a:schemeClr val="tx2"/>
          </a:solidFill>
          <a:latin typeface="Franklin Gothic Book"/>
        </a:defRPr>
      </a:lvl7pPr>
      <a:lvl8pPr marL="1371600" algn="l" rtl="0" fontAlgn="base">
        <a:spcBef>
          <a:spcPct val="0"/>
        </a:spcBef>
        <a:spcAft>
          <a:spcPct val="0"/>
        </a:spcAft>
        <a:defRPr sz="4000">
          <a:solidFill>
            <a:schemeClr val="tx2"/>
          </a:solidFill>
          <a:latin typeface="Franklin Gothic Book"/>
        </a:defRPr>
      </a:lvl8pPr>
      <a:lvl9pPr marL="1828800" algn="l" rtl="0" fontAlgn="base">
        <a:spcBef>
          <a:spcPct val="0"/>
        </a:spcBef>
        <a:spcAft>
          <a:spcPct val="0"/>
        </a:spcAft>
        <a:defRPr sz="4000">
          <a:solidFill>
            <a:schemeClr val="tx2"/>
          </a:solidFill>
          <a:latin typeface="Franklin Gothic Book"/>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opensource.org/licenses/mit-license.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omura.com/asia/services/sales_trading/ets.shtml" TargetMode="External"/><Relationship Id="rId2" Type="http://schemas.openxmlformats.org/officeDocument/2006/relationships/hyperlink" Target="http://www.americancentury.com/" TargetMode="External"/><Relationship Id="rId1" Type="http://schemas.openxmlformats.org/officeDocument/2006/relationships/slideLayout" Target="../slideLayouts/slideLayout2.xml"/><Relationship Id="rId4" Type="http://schemas.openxmlformats.org/officeDocument/2006/relationships/hyperlink" Target="http://www.investtools.com.br/"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www.github.com/atdl4j/atdl4j"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457200" y="3900488"/>
            <a:ext cx="7696200" cy="2576512"/>
          </a:xfrm>
        </p:spPr>
        <p:txBody>
          <a:bodyPr/>
          <a:lstStyle/>
          <a:p>
            <a:pPr eaLnBrk="1" hangingPunct="1"/>
            <a:r>
              <a:rPr lang="en-US" smtClean="0"/>
              <a:t>High-level Overview</a:t>
            </a:r>
          </a:p>
          <a:p>
            <a:pPr eaLnBrk="1" hangingPunct="1"/>
            <a:endParaRPr lang="en-US" smtClean="0"/>
          </a:p>
          <a:p>
            <a:pPr eaLnBrk="1" hangingPunct="1"/>
            <a:r>
              <a:rPr lang="en-US" smtClean="0"/>
              <a:t>As of: November 29, 2010</a:t>
            </a:r>
          </a:p>
          <a:p>
            <a:pPr eaLnBrk="1" hangingPunct="1"/>
            <a:r>
              <a:rPr lang="en-US" smtClean="0"/>
              <a:t>Core developers: Scott Atwell, John Shields</a:t>
            </a:r>
          </a:p>
          <a:p>
            <a:pPr eaLnBrk="1" hangingPunct="1"/>
            <a:r>
              <a:rPr lang="en-US" smtClean="0"/>
              <a:t>Founding developers: Danilo Tuler, Renato Gallart</a:t>
            </a:r>
          </a:p>
        </p:txBody>
      </p:sp>
      <p:grpSp>
        <p:nvGrpSpPr>
          <p:cNvPr id="6147" name="Group 7"/>
          <p:cNvGrpSpPr>
            <a:grpSpLocks/>
          </p:cNvGrpSpPr>
          <p:nvPr/>
        </p:nvGrpSpPr>
        <p:grpSpPr bwMode="auto">
          <a:xfrm>
            <a:off x="914400" y="1905000"/>
            <a:ext cx="7467600" cy="838200"/>
            <a:chOff x="1295400" y="1905000"/>
            <a:chExt cx="7467600" cy="838200"/>
          </a:xfrm>
        </p:grpSpPr>
        <p:sp>
          <p:nvSpPr>
            <p:cNvPr id="7" name="Rectangle 6"/>
            <p:cNvSpPr/>
            <p:nvPr/>
          </p:nvSpPr>
          <p:spPr>
            <a:xfrm>
              <a:off x="1295400" y="1905000"/>
              <a:ext cx="7467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6149" name="Picture 3" descr="adtl4j-log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81200"/>
              <a:ext cx="1943100" cy="666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6150" name="Picture 4" descr="adtl4j-taglin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81200"/>
              <a:ext cx="4829175" cy="6667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z="3600" smtClean="0"/>
              <a:t>Standalone Testing Tool</a:t>
            </a:r>
          </a:p>
        </p:txBody>
      </p:sp>
      <p:sp>
        <p:nvSpPr>
          <p:cNvPr id="3" name="Text Placeholder 2"/>
          <p:cNvSpPr>
            <a:spLocks noGrp="1"/>
          </p:cNvSpPr>
          <p:nvPr>
            <p:ph type="body" idx="1"/>
          </p:nvPr>
        </p:nvSpPr>
        <p:spPr/>
        <p:txBody>
          <a:bodyPr>
            <a:normAutofit/>
          </a:bodyPr>
          <a:lstStyle/>
          <a:p>
            <a:pPr eaLnBrk="1" hangingPunct="1">
              <a:buFont typeface="Arial" pitchFamily="34" charset="0"/>
              <a:buChar char="•"/>
            </a:pPr>
            <a:endParaRPr lang="en-US" smtClean="0">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400" smtClean="0"/>
              <a:t>SWTAtdl4jTesterApp</a:t>
            </a:r>
            <a:endParaRPr lang="en-US" sz="3600" smtClean="0"/>
          </a:p>
        </p:txBody>
      </p:sp>
      <p:pic>
        <p:nvPicPr>
          <p:cNvPr id="16387" name="Picture 3" descr="SWTAtdl4jTesterApp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42322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685800" y="3048000"/>
            <a:ext cx="4495800" cy="1905000"/>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Rounded Rectangle 5"/>
          <p:cNvSpPr/>
          <p:nvPr/>
        </p:nvSpPr>
        <p:spPr>
          <a:xfrm>
            <a:off x="685800" y="1905000"/>
            <a:ext cx="4495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685800" y="2514600"/>
            <a:ext cx="4495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8" name="Rounded Rectangle 7"/>
          <p:cNvSpPr/>
          <p:nvPr/>
        </p:nvSpPr>
        <p:spPr>
          <a:xfrm>
            <a:off x="685800" y="5029200"/>
            <a:ext cx="4495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6392" name="TextBox 9"/>
          <p:cNvSpPr txBox="1">
            <a:spLocks noChangeArrowheads="1"/>
          </p:cNvSpPr>
          <p:nvPr/>
        </p:nvSpPr>
        <p:spPr bwMode="auto">
          <a:xfrm>
            <a:off x="5257800" y="2514600"/>
            <a:ext cx="3535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Select and Load FIXatdl XML file</a:t>
            </a:r>
          </a:p>
        </p:txBody>
      </p:sp>
      <p:sp>
        <p:nvSpPr>
          <p:cNvPr id="16393" name="TextBox 10"/>
          <p:cNvSpPr txBox="1">
            <a:spLocks noChangeArrowheads="1"/>
          </p:cNvSpPr>
          <p:nvPr/>
        </p:nvSpPr>
        <p:spPr bwMode="auto">
          <a:xfrm>
            <a:off x="5257800" y="3352800"/>
            <a:ext cx="300672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latin typeface="Perpetua"/>
              </a:rPr>
              <a:t>Main Content Pane</a:t>
            </a:r>
          </a:p>
          <a:p>
            <a:pPr eaLnBrk="1" hangingPunct="1"/>
            <a:r>
              <a:rPr lang="en-US" b="1">
                <a:latin typeface="Perpetua"/>
              </a:rPr>
              <a:t>(embeddable within OMS)</a:t>
            </a:r>
          </a:p>
          <a:p>
            <a:pPr eaLnBrk="1" hangingPunct="1"/>
            <a:r>
              <a:rPr lang="en-US" sz="1600" b="1" i="1">
                <a:latin typeface="Perpetua"/>
              </a:rPr>
              <a:t>Atdl4jCompositePanel</a:t>
            </a:r>
            <a:endParaRPr lang="en-US" b="1" i="1">
              <a:latin typeface="Perpetua"/>
            </a:endParaRPr>
          </a:p>
        </p:txBody>
      </p:sp>
      <p:sp>
        <p:nvSpPr>
          <p:cNvPr id="16394" name="TextBox 12"/>
          <p:cNvSpPr txBox="1">
            <a:spLocks noChangeArrowheads="1"/>
          </p:cNvSpPr>
          <p:nvPr/>
        </p:nvSpPr>
        <p:spPr bwMode="auto">
          <a:xfrm>
            <a:off x="5257800" y="4953000"/>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Perform Validation and View</a:t>
            </a:r>
          </a:p>
          <a:p>
            <a:pPr eaLnBrk="1" hangingPunct="1"/>
            <a:r>
              <a:rPr lang="en-US">
                <a:latin typeface="Perpetua"/>
              </a:rPr>
              <a:t>Resulting FIX tag=value message</a:t>
            </a:r>
          </a:p>
        </p:txBody>
      </p:sp>
      <p:sp>
        <p:nvSpPr>
          <p:cNvPr id="16395" name="TextBox 13"/>
          <p:cNvSpPr txBox="1">
            <a:spLocks noChangeArrowheads="1"/>
          </p:cNvSpPr>
          <p:nvPr/>
        </p:nvSpPr>
        <p:spPr bwMode="auto">
          <a:xfrm>
            <a:off x="5257800" y="1828800"/>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Simulate OMS order-specific input</a:t>
            </a:r>
          </a:p>
          <a:p>
            <a:pPr eaLnBrk="1" hangingPunct="1"/>
            <a:r>
              <a:rPr lang="en-US">
                <a:latin typeface="Perpetua"/>
              </a:rPr>
              <a:t>Populate with FIX msg fragment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32" descr="Atdl4jInputAndFilterCriteriaPopup_PartiallyFilled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480060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Simulate OMS order-specific input and control configuration</a:t>
            </a:r>
            <a:endParaRPr lang="en-US" sz="3600" smtClean="0"/>
          </a:p>
        </p:txBody>
      </p:sp>
      <p:sp>
        <p:nvSpPr>
          <p:cNvPr id="17" name="Rounded Rectangle 16"/>
          <p:cNvSpPr/>
          <p:nvPr/>
        </p:nvSpPr>
        <p:spPr>
          <a:xfrm>
            <a:off x="381000" y="1600200"/>
            <a:ext cx="4038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8" name="Straight Arrow Connector 17"/>
          <p:cNvCxnSpPr>
            <a:stCxn id="17414" idx="1"/>
            <a:endCxn id="17" idx="3"/>
          </p:cNvCxnSpPr>
          <p:nvPr/>
        </p:nvCxnSpPr>
        <p:spPr>
          <a:xfrm rot="10800000" flipV="1">
            <a:off x="4419600" y="1833563"/>
            <a:ext cx="838200" cy="333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414" name="TextBox 24"/>
          <p:cNvSpPr txBox="1">
            <a:spLocks noChangeArrowheads="1"/>
          </p:cNvSpPr>
          <p:nvPr/>
        </p:nvSpPr>
        <p:spPr bwMode="auto">
          <a:xfrm>
            <a:off x="5257800" y="1371600"/>
            <a:ext cx="3613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Drives FIXatdl’s Strategy Filtering</a:t>
            </a:r>
          </a:p>
          <a:p>
            <a:pPr eaLnBrk="1" hangingPunct="1">
              <a:buFont typeface="Arial" pitchFamily="34" charset="0"/>
              <a:buChar char="•"/>
            </a:pPr>
            <a:r>
              <a:rPr lang="en-US">
                <a:latin typeface="Perpetua"/>
              </a:rPr>
              <a:t> Msg Type, Cxl Replace Mode</a:t>
            </a:r>
          </a:p>
          <a:p>
            <a:pPr eaLnBrk="1" hangingPunct="1">
              <a:buFont typeface="Arial" pitchFamily="34" charset="0"/>
              <a:buChar char="•"/>
            </a:pPr>
            <a:r>
              <a:rPr lang="en-US">
                <a:latin typeface="Perpetua"/>
              </a:rPr>
              <a:t> Region, Country, MIC, Sec Type</a:t>
            </a:r>
          </a:p>
        </p:txBody>
      </p:sp>
      <p:sp>
        <p:nvSpPr>
          <p:cNvPr id="30" name="Rounded Rectangle 29"/>
          <p:cNvSpPr/>
          <p:nvPr/>
        </p:nvSpPr>
        <p:spPr>
          <a:xfrm>
            <a:off x="381000" y="2209800"/>
            <a:ext cx="1676400" cy="1752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7416" name="TextBox 31"/>
          <p:cNvSpPr txBox="1">
            <a:spLocks noChangeArrowheads="1"/>
          </p:cNvSpPr>
          <p:nvPr/>
        </p:nvSpPr>
        <p:spPr bwMode="auto">
          <a:xfrm>
            <a:off x="457200" y="5715000"/>
            <a:ext cx="68437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Order Input that can be referenced via StateRule or StrategyEdit</a:t>
            </a:r>
          </a:p>
          <a:p>
            <a:pPr eaLnBrk="1" hangingPunct="1">
              <a:buFont typeface="Arial" pitchFamily="34" charset="0"/>
              <a:buChar char="•"/>
            </a:pPr>
            <a:r>
              <a:rPr lang="en-US">
                <a:latin typeface="Perpetua"/>
              </a:rPr>
              <a:t> as “FIX_OrdType”, “FIX_Side”, “FIX_OrderQty”, “FIX_Price”, etc</a:t>
            </a:r>
          </a:p>
          <a:p>
            <a:pPr eaLnBrk="1" hangingPunct="1">
              <a:buFont typeface="Arial" pitchFamily="34" charset="0"/>
              <a:buChar char="•"/>
            </a:pPr>
            <a:r>
              <a:rPr lang="en-US">
                <a:latin typeface="Perpetua"/>
              </a:rPr>
              <a:t> eg, Buy 10,000 Limit of 375 </a:t>
            </a:r>
          </a:p>
        </p:txBody>
      </p:sp>
      <p:cxnSp>
        <p:nvCxnSpPr>
          <p:cNvPr id="38" name="Straight Arrow Connector 37"/>
          <p:cNvCxnSpPr/>
          <p:nvPr/>
        </p:nvCxnSpPr>
        <p:spPr>
          <a:xfrm rot="5400000" flipH="1" flipV="1">
            <a:off x="687388" y="4876800"/>
            <a:ext cx="182721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3657600" y="3276600"/>
            <a:ext cx="12954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1" name="Rounded Rectangle 40"/>
          <p:cNvSpPr/>
          <p:nvPr/>
        </p:nvSpPr>
        <p:spPr>
          <a:xfrm>
            <a:off x="3657600" y="2286000"/>
            <a:ext cx="12954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2" name="Rounded Rectangle 41"/>
          <p:cNvSpPr/>
          <p:nvPr/>
        </p:nvSpPr>
        <p:spPr>
          <a:xfrm>
            <a:off x="2133600" y="2209800"/>
            <a:ext cx="1447800" cy="1676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7421" name="TextBox 43"/>
          <p:cNvSpPr txBox="1">
            <a:spLocks noChangeArrowheads="1"/>
          </p:cNvSpPr>
          <p:nvPr/>
        </p:nvSpPr>
        <p:spPr bwMode="auto">
          <a:xfrm>
            <a:off x="5257800" y="2590800"/>
            <a:ext cx="32496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Control atdl4j-specific settings</a:t>
            </a:r>
          </a:p>
        </p:txBody>
      </p:sp>
      <p:sp>
        <p:nvSpPr>
          <p:cNvPr id="17422" name="TextBox 44"/>
          <p:cNvSpPr txBox="1">
            <a:spLocks noChangeArrowheads="1"/>
          </p:cNvSpPr>
          <p:nvPr/>
        </p:nvSpPr>
        <p:spPr bwMode="auto">
          <a:xfrm>
            <a:off x="5257800" y="3276600"/>
            <a:ext cx="37877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Specify default Lot and/or Tick Size</a:t>
            </a:r>
          </a:p>
          <a:p>
            <a:pPr eaLnBrk="1" hangingPunct="1">
              <a:buFont typeface="Arial" pitchFamily="34" charset="0"/>
              <a:buChar char="•"/>
            </a:pPr>
            <a:r>
              <a:rPr lang="en-US" sz="1600">
                <a:latin typeface="Perpetua"/>
              </a:rPr>
              <a:t> Control/@incrementPolicy=“LotSize”</a:t>
            </a:r>
          </a:p>
          <a:p>
            <a:pPr eaLnBrk="1" hangingPunct="1">
              <a:buFont typeface="Arial" pitchFamily="34" charset="0"/>
              <a:buChar char="•"/>
            </a:pPr>
            <a:r>
              <a:rPr lang="en-US" sz="1600">
                <a:latin typeface="Perpetua"/>
              </a:rPr>
              <a:t> Control/@incrementPolicy=“Tick”</a:t>
            </a:r>
            <a:endParaRPr lang="en-US">
              <a:latin typeface="Perpetua"/>
            </a:endParaRPr>
          </a:p>
        </p:txBody>
      </p:sp>
      <p:cxnSp>
        <p:nvCxnSpPr>
          <p:cNvPr id="46" name="Straight Arrow Connector 45"/>
          <p:cNvCxnSpPr>
            <a:stCxn id="17421" idx="1"/>
          </p:cNvCxnSpPr>
          <p:nvPr/>
        </p:nvCxnSpPr>
        <p:spPr>
          <a:xfrm rot="10800000" flipV="1">
            <a:off x="4953000" y="2774950"/>
            <a:ext cx="3048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flipV="1">
            <a:off x="4953000" y="3505200"/>
            <a:ext cx="3048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2057400" y="3962400"/>
            <a:ext cx="609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7426" name="TextBox 50"/>
          <p:cNvSpPr txBox="1">
            <a:spLocks noChangeArrowheads="1"/>
          </p:cNvSpPr>
          <p:nvPr/>
        </p:nvSpPr>
        <p:spPr bwMode="auto">
          <a:xfrm>
            <a:off x="1676400" y="4495800"/>
            <a:ext cx="167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Debug logging</a:t>
            </a:r>
          </a:p>
        </p:txBody>
      </p:sp>
      <p:cxnSp>
        <p:nvCxnSpPr>
          <p:cNvPr id="52" name="Straight Arrow Connector 51"/>
          <p:cNvCxnSpPr>
            <a:endCxn id="50" idx="2"/>
          </p:cNvCxnSpPr>
          <p:nvPr/>
        </p:nvCxnSpPr>
        <p:spPr>
          <a:xfrm rot="5400000" flipH="1" flipV="1">
            <a:off x="2209801" y="4343400"/>
            <a:ext cx="304800"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428" name="TextBox 59"/>
          <p:cNvSpPr txBox="1">
            <a:spLocks noChangeArrowheads="1"/>
          </p:cNvSpPr>
          <p:nvPr/>
        </p:nvSpPr>
        <p:spPr bwMode="auto">
          <a:xfrm>
            <a:off x="3810000" y="4419600"/>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Strategy Selection</a:t>
            </a:r>
          </a:p>
          <a:p>
            <a:pPr eaLnBrk="1" hangingPunct="1">
              <a:buFont typeface="Arial" pitchFamily="34" charset="0"/>
              <a:buChar char="•"/>
            </a:pPr>
            <a:r>
              <a:rPr lang="en-US">
                <a:latin typeface="Perpetua"/>
              </a:rPr>
              <a:t> Pre-select a Strategy</a:t>
            </a:r>
          </a:p>
          <a:p>
            <a:pPr eaLnBrk="1" hangingPunct="1">
              <a:buFont typeface="Arial" pitchFamily="34" charset="0"/>
              <a:buChar char="•"/>
            </a:pPr>
            <a:r>
              <a:rPr lang="en-US">
                <a:latin typeface="Perpetua"/>
              </a:rPr>
              <a:t> Control sequence of Strategy List display</a:t>
            </a:r>
          </a:p>
          <a:p>
            <a:pPr eaLnBrk="1" hangingPunct="1">
              <a:buFont typeface="Arial" pitchFamily="34" charset="0"/>
              <a:buChar char="•"/>
            </a:pPr>
            <a:r>
              <a:rPr lang="en-US">
                <a:latin typeface="Perpetua"/>
              </a:rPr>
              <a:t> Ability to filter out ‘other’ strategies</a:t>
            </a:r>
          </a:p>
        </p:txBody>
      </p:sp>
      <p:cxnSp>
        <p:nvCxnSpPr>
          <p:cNvPr id="63" name="Straight Arrow Connector 62"/>
          <p:cNvCxnSpPr/>
          <p:nvPr/>
        </p:nvCxnSpPr>
        <p:spPr>
          <a:xfrm rot="16200000" flipV="1">
            <a:off x="3239294" y="4001294"/>
            <a:ext cx="685800" cy="4556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Simulate OMS order-specific input – Strategy Filtering</a:t>
            </a:r>
            <a:endParaRPr lang="en-US" sz="3600" smtClean="0"/>
          </a:p>
        </p:txBody>
      </p:sp>
      <p:pic>
        <p:nvPicPr>
          <p:cNvPr id="18435" name="Picture 2" descr="SWTAtdl4jTesterApp_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3695700"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StrategySelection_MultipleRegio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419600"/>
            <a:ext cx="219551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Atdl4jInputAndFilterCriteriaPopup_EME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748213"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ight Arrow 7"/>
          <p:cNvSpPr/>
          <p:nvPr/>
        </p:nvSpPr>
        <p:spPr>
          <a:xfrm>
            <a:off x="6477000" y="5181600"/>
            <a:ext cx="457200" cy="2286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9" name="Rounded Rectangle 8"/>
          <p:cNvSpPr/>
          <p:nvPr/>
        </p:nvSpPr>
        <p:spPr>
          <a:xfrm>
            <a:off x="304800" y="2743200"/>
            <a:ext cx="2514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1" name="Straight Arrow Connector 10"/>
          <p:cNvCxnSpPr>
            <a:stCxn id="9" idx="2"/>
          </p:cNvCxnSpPr>
          <p:nvPr/>
        </p:nvCxnSpPr>
        <p:spPr>
          <a:xfrm rot="16200000" flipH="1">
            <a:off x="2305050" y="2305050"/>
            <a:ext cx="1447800" cy="2933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304800" y="1905000"/>
            <a:ext cx="990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13" name="Straight Arrow Connector 12"/>
          <p:cNvCxnSpPr>
            <a:stCxn id="12" idx="3"/>
          </p:cNvCxnSpPr>
          <p:nvPr/>
        </p:nvCxnSpPr>
        <p:spPr>
          <a:xfrm flipV="1">
            <a:off x="1295400" y="1676400"/>
            <a:ext cx="2819400" cy="381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443" name="TextBox 18"/>
          <p:cNvSpPr txBox="1">
            <a:spLocks noChangeArrowheads="1"/>
          </p:cNvSpPr>
          <p:nvPr/>
        </p:nvSpPr>
        <p:spPr bwMode="auto">
          <a:xfrm>
            <a:off x="6248400" y="4572000"/>
            <a:ext cx="838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chemeClr val="accent1"/>
                </a:solidFill>
                <a:latin typeface="Perpetua"/>
              </a:rPr>
              <a:t>FILTER</a:t>
            </a:r>
          </a:p>
          <a:p>
            <a:pPr algn="ctr" eaLnBrk="1" hangingPunct="1"/>
            <a:r>
              <a:rPr lang="en-US" sz="1200" b="1">
                <a:solidFill>
                  <a:schemeClr val="accent1"/>
                </a:solidFill>
                <a:latin typeface="Perpetua"/>
              </a:rPr>
              <a:t>FOR</a:t>
            </a:r>
          </a:p>
          <a:p>
            <a:pPr algn="ctr" eaLnBrk="1" hangingPunct="1"/>
            <a:r>
              <a:rPr lang="en-US" sz="1200" b="1">
                <a:solidFill>
                  <a:schemeClr val="accent1"/>
                </a:solidFill>
                <a:latin typeface="Perpetua"/>
              </a:rPr>
              <a:t>REGION</a:t>
            </a:r>
          </a:p>
        </p:txBody>
      </p:sp>
      <p:pic>
        <p:nvPicPr>
          <p:cNvPr id="18444" name="Picture 21" descr="StrategySelection_EMEAOnly.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4419600"/>
            <a:ext cx="1890713"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3" descr="Atdl4jInputAndFilterCriteriaPopup_5_StrategyNames_AsFilter.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495800"/>
            <a:ext cx="36877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Externally Configure Strategy List Display Sequence</a:t>
            </a:r>
            <a:endParaRPr lang="en-US" sz="3600" smtClean="0"/>
          </a:p>
        </p:txBody>
      </p:sp>
      <p:sp>
        <p:nvSpPr>
          <p:cNvPr id="8" name="Right Arrow 7"/>
          <p:cNvSpPr/>
          <p:nvPr/>
        </p:nvSpPr>
        <p:spPr>
          <a:xfrm>
            <a:off x="4953000" y="2590800"/>
            <a:ext cx="457200" cy="2286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2" name="Rounded Rectangle 11"/>
          <p:cNvSpPr/>
          <p:nvPr/>
        </p:nvSpPr>
        <p:spPr>
          <a:xfrm>
            <a:off x="2514600" y="5943600"/>
            <a:ext cx="990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462" name="TextBox 18"/>
          <p:cNvSpPr txBox="1">
            <a:spLocks noChangeArrowheads="1"/>
          </p:cNvSpPr>
          <p:nvPr/>
        </p:nvSpPr>
        <p:spPr bwMode="auto">
          <a:xfrm>
            <a:off x="4724400" y="2133600"/>
            <a:ext cx="91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chemeClr val="accent1"/>
                </a:solidFill>
                <a:latin typeface="Perpetua"/>
              </a:rPr>
              <a:t>CHANGE ORDER</a:t>
            </a:r>
          </a:p>
        </p:txBody>
      </p:sp>
      <p:pic>
        <p:nvPicPr>
          <p:cNvPr id="19463" name="Picture 21" descr="StrategySelection_EMEAOnl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71600"/>
            <a:ext cx="18288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5" descr="Atdl4jInputAndFilterCriteriaPopup_5_StrategyName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05000"/>
            <a:ext cx="17557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6" descr="StrategySelection_5_StrategyNames.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057400"/>
            <a:ext cx="1838325"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7" descr="StrategySelection_5_StrategyNames_AsFilter.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5181600"/>
            <a:ext cx="16224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22" descr="NomuraStrategyNameList.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276600"/>
            <a:ext cx="20240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ight Arrow 23"/>
          <p:cNvSpPr/>
          <p:nvPr/>
        </p:nvSpPr>
        <p:spPr>
          <a:xfrm>
            <a:off x="6477000" y="5638800"/>
            <a:ext cx="457200" cy="22860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469" name="TextBox 24"/>
          <p:cNvSpPr txBox="1">
            <a:spLocks noChangeArrowheads="1"/>
          </p:cNvSpPr>
          <p:nvPr/>
        </p:nvSpPr>
        <p:spPr bwMode="auto">
          <a:xfrm>
            <a:off x="6172200" y="5029200"/>
            <a:ext cx="1066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chemeClr val="accent1"/>
                </a:solidFill>
                <a:latin typeface="Perpetua"/>
              </a:rPr>
              <a:t>‘AS FILTER’</a:t>
            </a:r>
          </a:p>
          <a:p>
            <a:pPr algn="ctr" eaLnBrk="1" hangingPunct="1"/>
            <a:r>
              <a:rPr lang="en-US" sz="1200" b="1">
                <a:solidFill>
                  <a:schemeClr val="accent1"/>
                </a:solidFill>
                <a:latin typeface="Perpetua"/>
              </a:rPr>
              <a:t>EXCLUDES</a:t>
            </a:r>
          </a:p>
          <a:p>
            <a:pPr algn="ctr" eaLnBrk="1" hangingPunct="1"/>
            <a:r>
              <a:rPr lang="en-US" sz="1200" b="1">
                <a:solidFill>
                  <a:schemeClr val="accent1"/>
                </a:solidFill>
                <a:latin typeface="Perpetua"/>
              </a:rPr>
              <a:t>OTHERS</a:t>
            </a:r>
          </a:p>
        </p:txBody>
      </p:sp>
      <p:sp>
        <p:nvSpPr>
          <p:cNvPr id="26" name="Rounded Rectangle 25"/>
          <p:cNvSpPr/>
          <p:nvPr/>
        </p:nvSpPr>
        <p:spPr>
          <a:xfrm>
            <a:off x="304800" y="4114800"/>
            <a:ext cx="1447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8" name="Rounded Rectangle 27"/>
          <p:cNvSpPr/>
          <p:nvPr/>
        </p:nvSpPr>
        <p:spPr>
          <a:xfrm>
            <a:off x="304800" y="3200400"/>
            <a:ext cx="1143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29" name="Straight Arrow Connector 28"/>
          <p:cNvCxnSpPr/>
          <p:nvPr/>
        </p:nvCxnSpPr>
        <p:spPr>
          <a:xfrm flipV="1">
            <a:off x="1447800" y="3124200"/>
            <a:ext cx="1524000" cy="2286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1600200" y="2743200"/>
            <a:ext cx="1447800" cy="1295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04800" y="4800600"/>
            <a:ext cx="1143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40" name="Straight Arrow Connector 39"/>
          <p:cNvCxnSpPr>
            <a:stCxn id="39" idx="3"/>
          </p:cNvCxnSpPr>
          <p:nvPr/>
        </p:nvCxnSpPr>
        <p:spPr>
          <a:xfrm flipV="1">
            <a:off x="1447800" y="3124200"/>
            <a:ext cx="4267200" cy="1790700"/>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5638800" y="2895600"/>
            <a:ext cx="17526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477" name="TextBox 45"/>
          <p:cNvSpPr txBox="1">
            <a:spLocks noChangeArrowheads="1"/>
          </p:cNvSpPr>
          <p:nvPr/>
        </p:nvSpPr>
        <p:spPr bwMode="auto">
          <a:xfrm>
            <a:off x="5715000" y="38100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chemeClr val="accent1"/>
                </a:solidFill>
                <a:latin typeface="Perpetua"/>
              </a:rPr>
              <a:t>OTHERS APPEAR </a:t>
            </a:r>
          </a:p>
          <a:p>
            <a:pPr algn="ctr" eaLnBrk="1" hangingPunct="1"/>
            <a:r>
              <a:rPr lang="en-US" sz="1200" b="1">
                <a:solidFill>
                  <a:schemeClr val="accent1"/>
                </a:solidFill>
                <a:latin typeface="Perpetua"/>
              </a:rPr>
              <a:t>IN FILE’S ORDER</a:t>
            </a:r>
          </a:p>
        </p:txBody>
      </p:sp>
      <p:sp>
        <p:nvSpPr>
          <p:cNvPr id="19478" name="TextBox 46"/>
          <p:cNvSpPr txBox="1">
            <a:spLocks noChangeArrowheads="1"/>
          </p:cNvSpPr>
          <p:nvPr/>
        </p:nvSpPr>
        <p:spPr bwMode="auto">
          <a:xfrm>
            <a:off x="2590800" y="1371600"/>
            <a:ext cx="518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sz="1200" b="1">
                <a:solidFill>
                  <a:schemeClr val="accent1"/>
                </a:solidFill>
                <a:latin typeface="Perpetua"/>
              </a:rPr>
              <a:t>OMS could make these file/broker-specific config settings </a:t>
            </a:r>
          </a:p>
          <a:p>
            <a:pPr algn="ctr" eaLnBrk="1" hangingPunct="1"/>
            <a:r>
              <a:rPr lang="en-US" sz="1200" b="1">
                <a:solidFill>
                  <a:schemeClr val="accent1"/>
                </a:solidFill>
                <a:latin typeface="Perpetua"/>
              </a:rPr>
              <a:t>(</a:t>
            </a:r>
            <a:r>
              <a:rPr lang="en-US" sz="1200" b="1" u="sng">
                <a:solidFill>
                  <a:schemeClr val="accent1"/>
                </a:solidFill>
                <a:latin typeface="Perpetua"/>
              </a:rPr>
              <a:t>without altering the broker-provided FIXatdl file</a:t>
            </a:r>
            <a:r>
              <a:rPr lang="en-US" sz="1200" b="1">
                <a:solidFill>
                  <a:schemeClr val="accent1"/>
                </a:solidFill>
                <a:latin typeface="Perpetua"/>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Repetitive Unit Testing – Output</a:t>
            </a:r>
            <a:endParaRPr lang="en-US" sz="3600" smtClean="0"/>
          </a:p>
        </p:txBody>
      </p:sp>
      <p:pic>
        <p:nvPicPr>
          <p:cNvPr id="20483" name="Picture 21" descr="Nomura_IS_EU_ValidateOutput_Defaul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34655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22"/>
          <p:cNvSpPr>
            <a:spLocks noChangeArrowheads="1"/>
          </p:cNvSpPr>
          <p:nvPr/>
        </p:nvSpPr>
        <p:spPr bwMode="auto">
          <a:xfrm>
            <a:off x="228600" y="6324600"/>
            <a:ext cx="3657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sz="1100">
                <a:latin typeface="Perpetua"/>
              </a:rPr>
              <a:t>847=3 9682=2.0.0 57=MODELEX 9624=3 21=1 5945=1</a:t>
            </a:r>
            <a:endParaRPr lang="en-US" sz="1100">
              <a:latin typeface="Perpetua"/>
            </a:endParaRPr>
          </a:p>
        </p:txBody>
      </p:sp>
      <p:pic>
        <p:nvPicPr>
          <p:cNvPr id="20485" name="Picture 23" descr="Nomura_IS_EU_ValidateOutput_Urgency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066800"/>
            <a:ext cx="32702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25"/>
          <p:cNvSpPr>
            <a:spLocks noChangeArrowheads="1"/>
          </p:cNvSpPr>
          <p:nvPr/>
        </p:nvSpPr>
        <p:spPr bwMode="auto">
          <a:xfrm>
            <a:off x="4953000" y="2992438"/>
            <a:ext cx="3657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nn-NO" sz="1100">
                <a:latin typeface="Perpetua"/>
              </a:rPr>
              <a:t>847=3 9682=2.0.0 57=MODELEX 9624=</a:t>
            </a:r>
            <a:r>
              <a:rPr lang="nn-NO" sz="1100" b="1">
                <a:latin typeface="Perpetua"/>
              </a:rPr>
              <a:t>2</a:t>
            </a:r>
            <a:r>
              <a:rPr lang="nn-NO" sz="1100">
                <a:latin typeface="Perpetua"/>
              </a:rPr>
              <a:t> 21=1 5945=1</a:t>
            </a:r>
            <a:endParaRPr lang="en-US" sz="1100">
              <a:latin typeface="Perpetua"/>
            </a:endParaRPr>
          </a:p>
        </p:txBody>
      </p:sp>
      <p:pic>
        <p:nvPicPr>
          <p:cNvPr id="20487" name="Picture 26" descr="Nomura_IS_EU_ValidateOutput_DarkPostin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429000"/>
            <a:ext cx="41529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8" name="Rectangle 27"/>
          <p:cNvSpPr>
            <a:spLocks noChangeArrowheads="1"/>
          </p:cNvSpPr>
          <p:nvPr/>
        </p:nvSpPr>
        <p:spPr bwMode="auto">
          <a:xfrm>
            <a:off x="4267200" y="4648200"/>
            <a:ext cx="4343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l-PL" sz="1100">
                <a:latin typeface="Perpetua"/>
              </a:rPr>
              <a:t>847=3</a:t>
            </a:r>
            <a:r>
              <a:rPr lang="en-US" sz="1100">
                <a:latin typeface="Perpetua"/>
              </a:rPr>
              <a:t> </a:t>
            </a:r>
            <a:r>
              <a:rPr lang="pl-PL" sz="1100">
                <a:latin typeface="Perpetua"/>
              </a:rPr>
              <a:t>9682=2.0.0</a:t>
            </a:r>
            <a:r>
              <a:rPr lang="en-US" sz="1100">
                <a:latin typeface="Perpetua"/>
              </a:rPr>
              <a:t> </a:t>
            </a:r>
            <a:r>
              <a:rPr lang="pl-PL" sz="1100" b="1">
                <a:latin typeface="Perpetua"/>
              </a:rPr>
              <a:t>9616=W</a:t>
            </a:r>
            <a:r>
              <a:rPr lang="en-US" sz="1100" b="1">
                <a:latin typeface="Perpetua"/>
              </a:rPr>
              <a:t> </a:t>
            </a:r>
            <a:r>
              <a:rPr lang="pl-PL" sz="1100">
                <a:latin typeface="Perpetua"/>
              </a:rPr>
              <a:t>57=MODELEX</a:t>
            </a:r>
            <a:r>
              <a:rPr lang="en-US" sz="1100">
                <a:latin typeface="Perpetua"/>
              </a:rPr>
              <a:t> </a:t>
            </a:r>
            <a:r>
              <a:rPr lang="pl-PL" sz="1100">
                <a:latin typeface="Perpetua"/>
              </a:rPr>
              <a:t>9624=2</a:t>
            </a:r>
            <a:r>
              <a:rPr lang="en-US" sz="1100">
                <a:latin typeface="Perpetua"/>
              </a:rPr>
              <a:t> </a:t>
            </a:r>
            <a:r>
              <a:rPr lang="pl-PL" sz="1100">
                <a:latin typeface="Perpetua"/>
              </a:rPr>
              <a:t>21=1</a:t>
            </a:r>
            <a:r>
              <a:rPr lang="en-US" sz="1100">
                <a:latin typeface="Perpetua"/>
              </a:rPr>
              <a:t> </a:t>
            </a:r>
            <a:r>
              <a:rPr lang="pl-PL" sz="1100">
                <a:latin typeface="Perpetua"/>
              </a:rPr>
              <a:t>5945=1</a:t>
            </a:r>
            <a:endParaRPr lang="en-US" sz="1100">
              <a:latin typeface="Perpetua"/>
            </a:endParaRPr>
          </a:p>
        </p:txBody>
      </p:sp>
      <p:pic>
        <p:nvPicPr>
          <p:cNvPr id="20489" name="Picture 30" descr="Nomura_IS_EU_ValidateOutput_DarkPostingLimit.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5029200"/>
            <a:ext cx="419100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Rectangle 33"/>
          <p:cNvSpPr>
            <a:spLocks noChangeArrowheads="1"/>
          </p:cNvSpPr>
          <p:nvPr/>
        </p:nvSpPr>
        <p:spPr bwMode="auto">
          <a:xfrm>
            <a:off x="4038600" y="6248400"/>
            <a:ext cx="48768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l-PL" sz="1100">
                <a:latin typeface="Perpetua"/>
              </a:rPr>
              <a:t>847=3</a:t>
            </a:r>
            <a:r>
              <a:rPr lang="en-US" sz="1100">
                <a:latin typeface="Perpetua"/>
              </a:rPr>
              <a:t> </a:t>
            </a:r>
            <a:r>
              <a:rPr lang="pl-PL" sz="1100">
                <a:latin typeface="Perpetua"/>
              </a:rPr>
              <a:t>9682=2.0.0</a:t>
            </a:r>
            <a:r>
              <a:rPr lang="en-US" sz="1100">
                <a:latin typeface="Perpetua"/>
              </a:rPr>
              <a:t> </a:t>
            </a:r>
            <a:r>
              <a:rPr lang="pl-PL" sz="1100">
                <a:latin typeface="Perpetua"/>
              </a:rPr>
              <a:t>9616=W</a:t>
            </a:r>
            <a:r>
              <a:rPr lang="en-US" sz="1100" b="1">
                <a:latin typeface="Perpetua"/>
              </a:rPr>
              <a:t> </a:t>
            </a:r>
            <a:r>
              <a:rPr lang="pl-PL" sz="1100">
                <a:latin typeface="Perpetua"/>
              </a:rPr>
              <a:t>57=MODELEX</a:t>
            </a:r>
            <a:r>
              <a:rPr lang="en-US" sz="1100">
                <a:latin typeface="Perpetua"/>
              </a:rPr>
              <a:t> </a:t>
            </a:r>
            <a:r>
              <a:rPr lang="pl-PL" sz="1100">
                <a:latin typeface="Perpetua"/>
              </a:rPr>
              <a:t>9624=2</a:t>
            </a:r>
            <a:r>
              <a:rPr lang="en-US" sz="1100">
                <a:latin typeface="Perpetua"/>
              </a:rPr>
              <a:t> </a:t>
            </a:r>
            <a:r>
              <a:rPr lang="pl-PL" sz="1100">
                <a:latin typeface="Perpetua"/>
              </a:rPr>
              <a:t>21=1</a:t>
            </a:r>
            <a:r>
              <a:rPr lang="en-US" sz="1100">
                <a:latin typeface="Perpetua"/>
              </a:rPr>
              <a:t> </a:t>
            </a:r>
            <a:r>
              <a:rPr lang="en-US" sz="1100" b="1">
                <a:latin typeface="Perpetua"/>
              </a:rPr>
              <a:t>5956=280</a:t>
            </a:r>
            <a:r>
              <a:rPr lang="en-US" sz="1100">
                <a:latin typeface="Perpetua"/>
              </a:rPr>
              <a:t> </a:t>
            </a:r>
            <a:r>
              <a:rPr lang="pl-PL" sz="1100">
                <a:latin typeface="Perpetua"/>
              </a:rPr>
              <a:t>5945=1</a:t>
            </a:r>
            <a:endParaRPr lang="en-US" sz="1100">
              <a:latin typeface="Perpetu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Repetitive Unit Testing – Required parameters, ranges, etc</a:t>
            </a:r>
            <a:endParaRPr lang="en-US" sz="3600" smtClean="0"/>
          </a:p>
        </p:txBody>
      </p:sp>
      <p:pic>
        <p:nvPicPr>
          <p:cNvPr id="21507" name="Picture 10" descr="Nomura_IS_WithVolume_ValidateOutput_MissingParticipationRa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34702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13" descr="Nomura_IS_WithVolume_Parameter_ParticipationRa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87630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p:cNvCxnSpPr/>
          <p:nvPr/>
        </p:nvCxnSpPr>
        <p:spPr>
          <a:xfrm rot="5400000">
            <a:off x="1028700" y="2552700"/>
            <a:ext cx="3352800" cy="1447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381000" y="4724400"/>
            <a:ext cx="1524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21511" name="Picture 35" descr="Nomura_IS_WithVolume_ValidateOutput_OutOfRangeParticipationRat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733800"/>
            <a:ext cx="4648200"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ounded Rectangle 36"/>
          <p:cNvSpPr/>
          <p:nvPr/>
        </p:nvSpPr>
        <p:spPr>
          <a:xfrm>
            <a:off x="2971800" y="1371600"/>
            <a:ext cx="762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8" name="Rounded Rectangle 37"/>
          <p:cNvSpPr/>
          <p:nvPr/>
        </p:nvSpPr>
        <p:spPr>
          <a:xfrm>
            <a:off x="8077200" y="1371600"/>
            <a:ext cx="762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pic>
        <p:nvPicPr>
          <p:cNvPr id="21514" name="Picture 38" descr="Nomura_IS_WithVolume_ValidateOutput_OutOfMinRangeParticipationRa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981200"/>
            <a:ext cx="45720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ounded Rectangle 39"/>
          <p:cNvSpPr/>
          <p:nvPr/>
        </p:nvSpPr>
        <p:spPr>
          <a:xfrm>
            <a:off x="7315200" y="1371600"/>
            <a:ext cx="762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41" name="Straight Arrow Connector 40"/>
          <p:cNvCxnSpPr/>
          <p:nvPr/>
        </p:nvCxnSpPr>
        <p:spPr>
          <a:xfrm rot="5400000">
            <a:off x="6819900" y="1790700"/>
            <a:ext cx="762000" cy="3810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rot="5400000">
            <a:off x="6477000" y="2209800"/>
            <a:ext cx="2514600" cy="1295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4038600" y="3810000"/>
            <a:ext cx="20574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46" name="Rounded Rectangle 45"/>
          <p:cNvSpPr/>
          <p:nvPr/>
        </p:nvSpPr>
        <p:spPr>
          <a:xfrm>
            <a:off x="4038600" y="1981200"/>
            <a:ext cx="1981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Repetitive Unit Testing – Validation Rules (StrategyEdit)</a:t>
            </a:r>
            <a:endParaRPr lang="en-US" sz="3600" smtClean="0"/>
          </a:p>
        </p:txBody>
      </p:sp>
      <p:pic>
        <p:nvPicPr>
          <p:cNvPr id="22531" name="Picture 12" descr="Nomura_IS_WithVolume_ValidateOutput_StratTimeVsEndTim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524000"/>
            <a:ext cx="5016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14" descr="Nomura_IS_WithVolume_StrategyEdit_StratTimeVsEndTim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800"/>
            <a:ext cx="35814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ounded Rectangle 20"/>
          <p:cNvSpPr/>
          <p:nvPr/>
        </p:nvSpPr>
        <p:spPr>
          <a:xfrm>
            <a:off x="4038600" y="2133600"/>
            <a:ext cx="3733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25" name="Straight Arrow Connector 24"/>
          <p:cNvCxnSpPr/>
          <p:nvPr/>
        </p:nvCxnSpPr>
        <p:spPr>
          <a:xfrm rot="16200000" flipH="1">
            <a:off x="990600" y="2209800"/>
            <a:ext cx="1066800" cy="457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pic>
        <p:nvPicPr>
          <p:cNvPr id="22535" name="Picture 21" descr="Nomura_IS_WithVolume_StrategyEdit_NoEnd_StartTimeVsEndTim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71800"/>
            <a:ext cx="268763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22" descr="Nomura_IS_WithVolume_StrategyEdit_NoBegin_StartTimeVsEndTim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76800"/>
            <a:ext cx="2716213"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23" descr="Nomura_IS_WithVolume_StrategyEdit_EndGTStart_StartTimeVsEndTim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191000"/>
            <a:ext cx="4457700"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ounded Rectangle 25"/>
          <p:cNvSpPr/>
          <p:nvPr/>
        </p:nvSpPr>
        <p:spPr>
          <a:xfrm>
            <a:off x="4267200" y="4648200"/>
            <a:ext cx="2895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7" name="Rounded Rectangle 26"/>
          <p:cNvSpPr/>
          <p:nvPr/>
        </p:nvSpPr>
        <p:spPr>
          <a:xfrm>
            <a:off x="2209800" y="3124200"/>
            <a:ext cx="609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9" name="Rounded Rectangle 28"/>
          <p:cNvSpPr/>
          <p:nvPr/>
        </p:nvSpPr>
        <p:spPr>
          <a:xfrm>
            <a:off x="1143000" y="5029200"/>
            <a:ext cx="609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2541" name="TextBox 29"/>
          <p:cNvSpPr txBox="1">
            <a:spLocks noChangeArrowheads="1"/>
          </p:cNvSpPr>
          <p:nvPr/>
        </p:nvSpPr>
        <p:spPr bwMode="auto">
          <a:xfrm>
            <a:off x="4191000" y="3810000"/>
            <a:ext cx="180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OK: End &gt; Start</a:t>
            </a:r>
          </a:p>
        </p:txBody>
      </p:sp>
      <p:sp>
        <p:nvSpPr>
          <p:cNvPr id="22542" name="TextBox 31"/>
          <p:cNvSpPr txBox="1">
            <a:spLocks noChangeArrowheads="1"/>
          </p:cNvSpPr>
          <p:nvPr/>
        </p:nvSpPr>
        <p:spPr bwMode="auto">
          <a:xfrm>
            <a:off x="152400" y="5257800"/>
            <a:ext cx="1030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OK: </a:t>
            </a:r>
          </a:p>
          <a:p>
            <a:pPr eaLnBrk="1" hangingPunct="1"/>
            <a:r>
              <a:rPr lang="en-US">
                <a:latin typeface="Perpetua"/>
              </a:rPr>
              <a:t>No Start</a:t>
            </a:r>
          </a:p>
        </p:txBody>
      </p:sp>
      <p:cxnSp>
        <p:nvCxnSpPr>
          <p:cNvPr id="33" name="Straight Arrow Connector 32"/>
          <p:cNvCxnSpPr/>
          <p:nvPr/>
        </p:nvCxnSpPr>
        <p:spPr>
          <a:xfrm>
            <a:off x="3429000" y="2438400"/>
            <a:ext cx="533400"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990600" y="3200400"/>
            <a:ext cx="3429000" cy="685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545" name="TextBox 30"/>
          <p:cNvSpPr txBox="1">
            <a:spLocks noChangeArrowheads="1"/>
          </p:cNvSpPr>
          <p:nvPr/>
        </p:nvSpPr>
        <p:spPr bwMode="auto">
          <a:xfrm>
            <a:off x="152400" y="3276600"/>
            <a:ext cx="9540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OK: </a:t>
            </a:r>
          </a:p>
          <a:p>
            <a:pPr eaLnBrk="1" hangingPunct="1"/>
            <a:r>
              <a:rPr lang="en-US">
                <a:latin typeface="Perpetua"/>
              </a:rPr>
              <a:t>No End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Test StateRule execution</a:t>
            </a:r>
            <a:endParaRPr lang="en-US" sz="3600" smtClean="0"/>
          </a:p>
        </p:txBody>
      </p:sp>
      <p:pic>
        <p:nvPicPr>
          <p:cNvPr id="23555" name="Picture 16" descr="Nomura_IS_WithVolume_StateRule_DarkLimitPric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5755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17" descr="Nomura_IS_WithVolume_StateRule_DarkLimitPrice_Uncheck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48387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20" descr="Nomura_IS_WithVolume_StateRule_DarkLimitPrice_Check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181600"/>
            <a:ext cx="48101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ounded Rectangle 21"/>
          <p:cNvSpPr/>
          <p:nvPr/>
        </p:nvSpPr>
        <p:spPr>
          <a:xfrm>
            <a:off x="2743200" y="4191000"/>
            <a:ext cx="27432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3" name="Rounded Rectangle 22"/>
          <p:cNvSpPr/>
          <p:nvPr/>
        </p:nvSpPr>
        <p:spPr>
          <a:xfrm>
            <a:off x="2743200" y="5410200"/>
            <a:ext cx="27432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3560" name="TextBox 23"/>
          <p:cNvSpPr txBox="1">
            <a:spLocks noChangeArrowheads="1"/>
          </p:cNvSpPr>
          <p:nvPr/>
        </p:nvSpPr>
        <p:spPr bwMode="auto">
          <a:xfrm>
            <a:off x="5715000" y="41910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Unchecked:  Disabled</a:t>
            </a:r>
          </a:p>
        </p:txBody>
      </p:sp>
      <p:sp>
        <p:nvSpPr>
          <p:cNvPr id="23561" name="TextBox 24"/>
          <p:cNvSpPr txBox="1">
            <a:spLocks noChangeArrowheads="1"/>
          </p:cNvSpPr>
          <p:nvPr/>
        </p:nvSpPr>
        <p:spPr bwMode="auto">
          <a:xfrm>
            <a:off x="5715000" y="54102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Checked:  Enabled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As Standalone Testing Tool (SWT)</a:t>
            </a:r>
            <a:br>
              <a:rPr lang="en-US" sz="3600" smtClean="0"/>
            </a:br>
            <a:r>
              <a:rPr lang="en-US" sz="2200" smtClean="0"/>
              <a:t>Simulate Re-loading screen (eg for Cancel/Replace)</a:t>
            </a:r>
            <a:endParaRPr lang="en-US" sz="3600" smtClean="0"/>
          </a:p>
        </p:txBody>
      </p:sp>
      <p:sp>
        <p:nvSpPr>
          <p:cNvPr id="24579" name="Rectangle 11"/>
          <p:cNvSpPr>
            <a:spLocks noChangeArrowheads="1"/>
          </p:cNvSpPr>
          <p:nvPr/>
        </p:nvSpPr>
        <p:spPr bwMode="auto">
          <a:xfrm>
            <a:off x="3352800" y="1371600"/>
            <a:ext cx="548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pl-PL" sz="1200">
                <a:latin typeface="Perpetua"/>
              </a:rPr>
              <a:t>847=3</a:t>
            </a:r>
            <a:r>
              <a:rPr lang="en-US" sz="1200">
                <a:latin typeface="Perpetua"/>
              </a:rPr>
              <a:t> </a:t>
            </a:r>
            <a:r>
              <a:rPr lang="pl-PL" sz="1200">
                <a:latin typeface="Perpetua"/>
              </a:rPr>
              <a:t>9682=2.0.0</a:t>
            </a:r>
            <a:r>
              <a:rPr lang="en-US" sz="1200">
                <a:latin typeface="Perpetua"/>
              </a:rPr>
              <a:t> </a:t>
            </a:r>
            <a:r>
              <a:rPr lang="pl-PL" sz="1200">
                <a:latin typeface="Perpetua"/>
              </a:rPr>
              <a:t>9616=W</a:t>
            </a:r>
            <a:r>
              <a:rPr lang="en-US" sz="1200" b="1">
                <a:latin typeface="Perpetua"/>
              </a:rPr>
              <a:t> </a:t>
            </a:r>
            <a:r>
              <a:rPr lang="pl-PL" sz="1200">
                <a:latin typeface="Perpetua"/>
              </a:rPr>
              <a:t>57=MODELEX</a:t>
            </a:r>
            <a:r>
              <a:rPr lang="en-US" sz="1200">
                <a:latin typeface="Perpetua"/>
              </a:rPr>
              <a:t> </a:t>
            </a:r>
            <a:r>
              <a:rPr lang="pl-PL" sz="1200">
                <a:latin typeface="Perpetua"/>
              </a:rPr>
              <a:t>9624=2</a:t>
            </a:r>
            <a:r>
              <a:rPr lang="en-US" sz="1200">
                <a:latin typeface="Perpetua"/>
              </a:rPr>
              <a:t> </a:t>
            </a:r>
            <a:r>
              <a:rPr lang="pl-PL" sz="1200">
                <a:latin typeface="Perpetua"/>
              </a:rPr>
              <a:t>21=1</a:t>
            </a:r>
            <a:r>
              <a:rPr lang="en-US" sz="1200">
                <a:latin typeface="Perpetua"/>
              </a:rPr>
              <a:t> 5956=280 </a:t>
            </a:r>
            <a:r>
              <a:rPr lang="pl-PL" sz="1200">
                <a:latin typeface="Perpetua"/>
              </a:rPr>
              <a:t>5945=1</a:t>
            </a:r>
            <a:endParaRPr lang="en-US" sz="1200">
              <a:latin typeface="Perpetua"/>
            </a:endParaRPr>
          </a:p>
        </p:txBody>
      </p:sp>
      <p:pic>
        <p:nvPicPr>
          <p:cNvPr id="24580" name="Picture 12" descr="LoadMessage_SpecifyInpu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24200"/>
            <a:ext cx="448786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13" descr="LoadMessage_Comple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763713"/>
            <a:ext cx="4189413"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a:off x="3733800" y="1600200"/>
            <a:ext cx="1447800" cy="1219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3429000" y="1371600"/>
            <a:ext cx="4572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9" name="Rounded Rectangle 18"/>
          <p:cNvSpPr/>
          <p:nvPr/>
        </p:nvSpPr>
        <p:spPr>
          <a:xfrm>
            <a:off x="4648200" y="1371600"/>
            <a:ext cx="6858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20" name="Straight Arrow Connector 19"/>
          <p:cNvCxnSpPr/>
          <p:nvPr/>
        </p:nvCxnSpPr>
        <p:spPr>
          <a:xfrm rot="5400000">
            <a:off x="3048001" y="3581400"/>
            <a:ext cx="3962400" cy="3175"/>
          </a:xfrm>
          <a:prstGeom prst="straightConnector1">
            <a:avLst/>
          </a:prstGeom>
          <a:ln w="19050">
            <a:prstDash val="sysDot"/>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6324600" y="1371600"/>
            <a:ext cx="5334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5" name="Rounded Rectangle 34"/>
          <p:cNvSpPr/>
          <p:nvPr/>
        </p:nvSpPr>
        <p:spPr>
          <a:xfrm>
            <a:off x="7239000" y="1371600"/>
            <a:ext cx="7620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cxnSp>
        <p:nvCxnSpPr>
          <p:cNvPr id="36" name="Straight Arrow Connector 35"/>
          <p:cNvCxnSpPr/>
          <p:nvPr/>
        </p:nvCxnSpPr>
        <p:spPr>
          <a:xfrm rot="5400000">
            <a:off x="4572000" y="2819400"/>
            <a:ext cx="3124200" cy="685800"/>
          </a:xfrm>
          <a:prstGeom prst="straightConnector1">
            <a:avLst/>
          </a:prstGeom>
          <a:ln w="19050">
            <a:prstDash val="lgDash"/>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5334000" y="3276600"/>
            <a:ext cx="3962400" cy="609600"/>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1143000" y="3429000"/>
            <a:ext cx="3505200" cy="38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24591" name="TextBox 42"/>
          <p:cNvSpPr txBox="1">
            <a:spLocks noChangeArrowheads="1"/>
          </p:cNvSpPr>
          <p:nvPr/>
        </p:nvSpPr>
        <p:spPr bwMode="auto">
          <a:xfrm>
            <a:off x="152400" y="1828800"/>
            <a:ext cx="464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atin typeface="Perpetua"/>
              </a:rPr>
              <a:t>Load Message button:</a:t>
            </a:r>
          </a:p>
          <a:p>
            <a:pPr eaLnBrk="1" hangingPunct="1">
              <a:buFont typeface="Arial" pitchFamily="34" charset="0"/>
              <a:buChar char="•"/>
            </a:pPr>
            <a:r>
              <a:rPr lang="en-US">
                <a:latin typeface="Perpetua"/>
              </a:rPr>
              <a:t> Selects appropriate strategy</a:t>
            </a:r>
          </a:p>
          <a:p>
            <a:pPr eaLnBrk="1" hangingPunct="1">
              <a:buFont typeface="Arial" pitchFamily="34" charset="0"/>
              <a:buChar char="•"/>
            </a:pPr>
            <a:r>
              <a:rPr lang="en-US">
                <a:latin typeface="Perpetua"/>
              </a:rPr>
              <a:t> Populates controls with parameter values</a:t>
            </a:r>
          </a:p>
          <a:p>
            <a:pPr eaLnBrk="1" hangingPunct="1">
              <a:buFont typeface="Arial" pitchFamily="34" charset="0"/>
              <a:buChar char="•"/>
            </a:pPr>
            <a:r>
              <a:rPr lang="en-US">
                <a:latin typeface="Perpetua"/>
              </a:rPr>
              <a:t> And fires StateRule events if applicable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smtClean="0"/>
              <a:t>Contents</a:t>
            </a:r>
          </a:p>
        </p:txBody>
      </p:sp>
      <p:sp>
        <p:nvSpPr>
          <p:cNvPr id="7171" name="Content Placeholder 2"/>
          <p:cNvSpPr>
            <a:spLocks noGrp="1"/>
          </p:cNvSpPr>
          <p:nvPr>
            <p:ph sz="quarter" idx="1"/>
          </p:nvPr>
        </p:nvSpPr>
        <p:spPr/>
        <p:txBody>
          <a:bodyPr/>
          <a:lstStyle/>
          <a:p>
            <a:pPr eaLnBrk="1" hangingPunct="1"/>
            <a:r>
              <a:rPr lang="en-US" smtClean="0"/>
              <a:t>Overview of atdl4j Project</a:t>
            </a:r>
          </a:p>
          <a:p>
            <a:pPr eaLnBrk="1" hangingPunct="1"/>
            <a:r>
              <a:rPr lang="en-US" smtClean="0"/>
              <a:t>Can Serve Two Functions</a:t>
            </a:r>
          </a:p>
          <a:p>
            <a:pPr lvl="1" eaLnBrk="1" hangingPunct="1"/>
            <a:r>
              <a:rPr lang="en-US" smtClean="0"/>
              <a:t>Standalone Testing Tool</a:t>
            </a:r>
          </a:p>
          <a:p>
            <a:pPr lvl="1" eaLnBrk="1" hangingPunct="1"/>
            <a:r>
              <a:rPr lang="en-US" smtClean="0"/>
              <a:t>Embedded “Pop-Up” within an OMS</a:t>
            </a:r>
          </a:p>
          <a:p>
            <a:pPr eaLnBrk="1" hangingPunct="1"/>
            <a:r>
              <a:rPr lang="en-US" smtClean="0"/>
              <a:t>Package Structure</a:t>
            </a:r>
          </a:p>
          <a:p>
            <a:pPr eaLnBrk="1" hangingPunct="1"/>
            <a:r>
              <a:rPr lang="en-US" smtClean="0"/>
              <a:t>GUI Composition</a:t>
            </a:r>
          </a:p>
          <a:p>
            <a:pPr eaLnBrk="1" hangingPunct="1"/>
            <a:r>
              <a:rPr lang="en-US" smtClean="0"/>
              <a:t>Listeners</a:t>
            </a:r>
          </a:p>
          <a:p>
            <a:pPr eaLnBrk="1" hangingPunct="1"/>
            <a:r>
              <a:rPr lang="en-US" smtClean="0"/>
              <a:t>Configuration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z="3600" smtClean="0"/>
              <a:t>Embedded “Pop-Up” within an OMS</a:t>
            </a:r>
          </a:p>
        </p:txBody>
      </p:sp>
      <p:sp>
        <p:nvSpPr>
          <p:cNvPr id="3" name="Text Placeholder 2"/>
          <p:cNvSpPr>
            <a:spLocks noGrp="1"/>
          </p:cNvSpPr>
          <p:nvPr>
            <p:ph type="body" idx="1"/>
          </p:nvPr>
        </p:nvSpPr>
        <p:spPr/>
        <p:txBody>
          <a:bodyPr>
            <a:normAutofit/>
          </a:bodyPr>
          <a:lstStyle/>
          <a:p>
            <a:pPr eaLnBrk="1" hangingPunct="1">
              <a:buFont typeface="Arial" pitchFamily="34" charset="0"/>
              <a:buChar char="•"/>
            </a:pPr>
            <a:endParaRPr lang="en-US" smtClean="0">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Embedded “Pop-up” within an OMS</a:t>
            </a:r>
            <a:br>
              <a:rPr lang="en-US" sz="3600" smtClean="0"/>
            </a:br>
            <a:r>
              <a:rPr lang="en-US" sz="2400" smtClean="0"/>
              <a:t>Atdl4jCompositePanel</a:t>
            </a:r>
            <a:endParaRPr lang="en-US" sz="36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z="3600" smtClean="0"/>
              <a:t>Package Structure</a:t>
            </a:r>
          </a:p>
        </p:txBody>
      </p:sp>
      <p:sp>
        <p:nvSpPr>
          <p:cNvPr id="3" name="Text Placeholder 2"/>
          <p:cNvSpPr>
            <a:spLocks noGrp="1"/>
          </p:cNvSpPr>
          <p:nvPr>
            <p:ph type="body" idx="1"/>
          </p:nvPr>
        </p:nvSpPr>
        <p:spPr/>
        <p:txBody>
          <a:bodyPr>
            <a:normAutofit/>
          </a:bodyPr>
          <a:lstStyle/>
          <a:p>
            <a:pPr eaLnBrk="1" hangingPunct="1">
              <a:buFont typeface="Arial" pitchFamily="34" charset="0"/>
              <a:buChar char="•"/>
            </a:pPr>
            <a:endParaRPr lang="en-US" smtClean="0">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Package Structure</a:t>
            </a:r>
          </a:p>
        </p:txBody>
      </p:sp>
      <p:graphicFrame>
        <p:nvGraphicFramePr>
          <p:cNvPr id="4" name="Table 3"/>
          <p:cNvGraphicFramePr>
            <a:graphicFrameLocks noGrp="1"/>
          </p:cNvGraphicFramePr>
          <p:nvPr/>
        </p:nvGraphicFramePr>
        <p:xfrm>
          <a:off x="381000" y="1371600"/>
          <a:ext cx="8382000" cy="4524375"/>
        </p:xfrm>
        <a:graphic>
          <a:graphicData uri="http://schemas.openxmlformats.org/drawingml/2006/table">
            <a:tbl>
              <a:tblPr/>
              <a:tblGrid>
                <a:gridCol w="2286000"/>
                <a:gridCol w="6096000"/>
              </a:tblGrid>
              <a:tr h="342900">
                <a:tc>
                  <a:txBody>
                    <a:bodyPr/>
                    <a:lstStyle/>
                    <a:p>
                      <a:pPr marL="0" marR="0" lvl="0" indent="0" algn="l" defTabSz="914400" rtl="0" eaLnBrk="1" fontAlgn="b" latinLnBrk="0" hangingPunct="1">
                        <a:lnSpc>
                          <a:spcPct val="100000"/>
                        </a:lnSpc>
                        <a:spcBef>
                          <a:spcPct val="0"/>
                        </a:spcBef>
                        <a:spcAft>
                          <a:spcPct val="0"/>
                        </a:spcAft>
                        <a:buClr>
                          <a:schemeClr val="accent1"/>
                        </a:buClr>
                        <a:buSzPts val="1000"/>
                        <a:buFont typeface="Arial" pitchFamily="34" charset="0"/>
                        <a:buChar char=""/>
                        <a:tabLst/>
                      </a:pPr>
                      <a:r>
                        <a:rPr kumimoji="0" lang="en-US" sz="1200" b="1" i="0" u="none" strike="noStrike" cap="none" normalizeH="0" baseline="0" smtClean="0">
                          <a:ln>
                            <a:noFill/>
                          </a:ln>
                          <a:solidFill>
                            <a:srgbClr val="000000"/>
                          </a:solidFill>
                          <a:effectLst/>
                          <a:latin typeface="Arial" pitchFamily="34" charset="0"/>
                        </a:rPr>
                        <a:t>FIXatdl schema:</a:t>
                      </a: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org.atdl4j.fixatdl.core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JAXB-generated classes for FIXatdl spec's core schema</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org.atdl4j.fixatdl.flow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JAXB-generated classes for FIXatdl spec's flow schema</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org.atdl4j.fixatdl.layout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JAXB-generated classes for FIXatdl spec's layout schema</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org.atdl4j.fixatdl.regions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JAXB-generated classes for FIXatdl spec's regions schema</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org.atdl4j.fixatdl.timezones</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JAXB-generated classes for FIXatdl spec's timezones schema</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org.atdl4j.fixatdl.validation</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JAXB-generated classes for FIXatdl spec's validation schema</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1"/>
                        </a:buClr>
                        <a:buSzPts val="1000"/>
                        <a:buFont typeface="Arial" pitchFamily="34" charset="0"/>
                        <a:buNone/>
                        <a:tabLst/>
                      </a:pPr>
                      <a:r>
                        <a:rPr kumimoji="0" lang="en-US" sz="1200" b="0" i="0" u="none" strike="noStrike" cap="none" normalizeH="0" baseline="0" smtClean="0">
                          <a:ln>
                            <a:noFill/>
                          </a:ln>
                          <a:solidFill>
                            <a:srgbClr val="000000"/>
                          </a:solidFill>
                          <a:effectLst/>
                          <a:latin typeface="Arial" pitchFamily="34" charset="0"/>
                        </a:rPr>
                        <a:t></a:t>
                      </a:r>
                      <a:r>
                        <a:rPr kumimoji="0" lang="en-US" sz="1200" b="1" i="0" u="none" strike="noStrike" cap="none" normalizeH="0" baseline="0" smtClean="0">
                          <a:ln>
                            <a:noFill/>
                          </a:ln>
                          <a:solidFill>
                            <a:srgbClr val="000000"/>
                          </a:solidFill>
                          <a:effectLst/>
                          <a:latin typeface="Arial" pitchFamily="34" charset="0"/>
                        </a:rPr>
                        <a:t>Data/Validation Rule handling:</a:t>
                      </a: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79413">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org.atdl4j.data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 ValidationRule interface, ControlTypeConverter&lt;E&gt;, ParameterTypeConverter&lt;E&gt;. StrategyRuleset, etc</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org.atdl4j.data.converter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 AbstractTypeConverter&lt;E&gt;, type-specific Converter classes</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org.atdl4j.data.exception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 ValidationException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org.atdl4j.data.fix</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 PlainFIXMessageBuilder, Tag959Helper</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79413">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org.atdl4j.data.validation</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 ValidationRuleFactory, Length, Logical, Parameter, Pattern, Value, etc Rule classes</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Package Structure</a:t>
            </a:r>
          </a:p>
        </p:txBody>
      </p:sp>
      <p:graphicFrame>
        <p:nvGraphicFramePr>
          <p:cNvPr id="4" name="Table 3"/>
          <p:cNvGraphicFramePr>
            <a:graphicFrameLocks noGrp="1"/>
          </p:cNvGraphicFramePr>
          <p:nvPr/>
        </p:nvGraphicFramePr>
        <p:xfrm>
          <a:off x="381000" y="1371600"/>
          <a:ext cx="8382000" cy="4965700"/>
        </p:xfrm>
        <a:graphic>
          <a:graphicData uri="http://schemas.openxmlformats.org/drawingml/2006/table">
            <a:tbl>
              <a:tblPr/>
              <a:tblGrid>
                <a:gridCol w="1981200"/>
                <a:gridCol w="6400800"/>
              </a:tblGrid>
              <a:tr h="342900">
                <a:tc>
                  <a:txBody>
                    <a:bodyPr/>
                    <a:lstStyle/>
                    <a:p>
                      <a:pPr marL="0" marR="0" lvl="0" indent="0" algn="l" defTabSz="914400" rtl="0" eaLnBrk="1" fontAlgn="b" latinLnBrk="0" hangingPunct="1">
                        <a:lnSpc>
                          <a:spcPct val="100000"/>
                        </a:lnSpc>
                        <a:spcBef>
                          <a:spcPct val="0"/>
                        </a:spcBef>
                        <a:spcAft>
                          <a:spcPct val="0"/>
                        </a:spcAft>
                        <a:buClr>
                          <a:schemeClr val="accent1"/>
                        </a:buClr>
                        <a:buSzPts val="1000"/>
                        <a:buFont typeface="Arial" pitchFamily="34" charset="0"/>
                        <a:buChar char=""/>
                        <a:tabLst/>
                      </a:pPr>
                      <a:r>
                        <a:rPr kumimoji="0" lang="en-US" sz="1200" b="1" i="0" u="none" strike="noStrike" cap="none" normalizeH="0" baseline="0" smtClean="0">
                          <a:ln>
                            <a:noFill/>
                          </a:ln>
                          <a:solidFill>
                            <a:srgbClr val="000000"/>
                          </a:solidFill>
                          <a:effectLst/>
                          <a:latin typeface="Arial" pitchFamily="34" charset="0"/>
                        </a:rPr>
                        <a:t>Config:</a:t>
                      </a: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org.atdl4j.config</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Perpetua"/>
                        </a:rPr>
                        <a:t>Atdl4jConfiguration interface, Atdl4jConfig (contains static Atdl4jConfiguration), AbstractAtdl4jConfiguration, InputAndFilterData, StrategyFilterInputData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w="12700" cap="flat" cmpd="sng" algn="ctr">
                      <a:solidFill>
                        <a:schemeClr val="accent1"/>
                      </a:solidFill>
                      <a:prstDash val="solid"/>
                      <a:round/>
                      <a:headEnd type="none" w="med" len="med"/>
                      <a:tailEnd type="none" w="med" len="med"/>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1"/>
                        </a:buClr>
                        <a:buSzPts val="1000"/>
                        <a:buFont typeface="Arial" pitchFamily="34" charset="0"/>
                        <a:buChar char=""/>
                        <a:tabLst/>
                      </a:pPr>
                      <a:r>
                        <a:rPr kumimoji="0" lang="en-US" sz="1200" b="1" i="0" u="none" strike="noStrike" cap="none" normalizeH="0" baseline="0" smtClean="0">
                          <a:ln>
                            <a:noFill/>
                          </a:ln>
                          <a:solidFill>
                            <a:srgbClr val="000000"/>
                          </a:solidFill>
                          <a:effectLst/>
                          <a:latin typeface="Arial" pitchFamily="34" charset="0"/>
                        </a:rPr>
                        <a:t>Base UI Infrastructure:</a:t>
                      </a: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FIXatdl Layout interfaces: StrategiesUI, StrategyUI, Atdl4jWidget&lt;E&gt;, etc</a:t>
                      </a: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org.atdl4j.ui.impl</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Base/Abstract UI classes implementing interfaces</a:t>
                      </a: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org.atdl4j.ui.app</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Interfaces: Atdl4jTesterPanel, Atdl4jCompositePanel, StrategySelectionPanel, etc plus Listeners</a:t>
                      </a: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org.atdl4j.ui.app.impl</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Abstract UI classes implementing interfaces</a:t>
                      </a: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1" i="0" u="none" strike="noStrike" cap="none" normalizeH="0" baseline="0" smtClean="0">
                          <a:ln>
                            <a:noFill/>
                          </a:ln>
                          <a:solidFill>
                            <a:srgbClr val="000000"/>
                          </a:solidFill>
                          <a:effectLst/>
                          <a:latin typeface="Arial" pitchFamily="34" charset="0"/>
                        </a:rPr>
                        <a:t>SWT-specific UI:</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79413">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org.atdl4j.ui.swt.config</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SWTAtdl4jConfiguration</a:t>
                      </a: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1"/>
                        </a:buClr>
                        <a:buSzPts val="1000"/>
                        <a:buFont typeface="Arial" pitchFamily="34" charset="0"/>
                        <a:buNone/>
                        <a:tabLst/>
                      </a:pPr>
                      <a:r>
                        <a:rPr kumimoji="0" lang="en-US" sz="1200" b="0" i="0" u="none" strike="noStrike" cap="none" normalizeH="0" baseline="0" smtClean="0">
                          <a:ln>
                            <a:noFill/>
                          </a:ln>
                          <a:solidFill>
                            <a:schemeClr val="accent2"/>
                          </a:solidFill>
                          <a:effectLst/>
                          <a:latin typeface="Arial" pitchFamily="34" charset="0"/>
                        </a:rPr>
                        <a:t> org.atdl4j.ui.swt </a:t>
                      </a:r>
                      <a:endParaRPr kumimoji="0" lang="en-US" sz="1200" b="1"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SWTWidget&lt;E&gt; interface</a:t>
                      </a: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org.atdl4j.ui.swt.impl</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SWTStrategiesUI, SWTStrategyUI, etc</a:t>
                      </a: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org.atdl4j.ui.swt app.impl</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SWTAtdl4jTesterApp, SWTAtdl4jCompositePanel, etc</a:t>
                      </a:r>
                    </a:p>
                  </a:txBody>
                  <a:tcPr marL="9525" marR="9525" marT="9525" marB="0" anchor="b" horzOverflow="overflow">
                    <a:lnL>
                      <a:noFill/>
                    </a:lnL>
                    <a:lnR>
                      <a:noFill/>
                    </a:lnR>
                    <a:lnT>
                      <a:noFill/>
                    </a:lnT>
                    <a:lnB>
                      <a:noFill/>
                    </a:lnB>
                    <a:lnTlToBr>
                      <a:noFill/>
                    </a:lnTlToBr>
                    <a:lnBlToTr>
                      <a:noFill/>
                    </a:lnBlToTr>
                    <a:solidFill>
                      <a:schemeClr val="accent1">
                        <a:alpha val="20000"/>
                      </a:schemeClr>
                    </a:solidFill>
                  </a:tcPr>
                </a:tc>
              </a:tr>
              <a:tr h="379413">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org.atdl4j.ui.swt.widget </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FIXatdl’s Control:  AbstractSWTWidget&lt;E&gt;, SWTTextFieldWidget, SWTClockWidget, SWTDropDownListWidget, SWTSliderWidget, etc</a:t>
                      </a:r>
                    </a:p>
                  </a:txBody>
                  <a:tcPr marL="9525" marR="9525" marT="9525" marB="0" anchor="b" horzOverflow="overflow">
                    <a:lnL>
                      <a:noFill/>
                    </a:lnL>
                    <a:lnR>
                      <a:noFill/>
                    </a:lnR>
                    <a:lnT>
                      <a:noFill/>
                    </a:lnT>
                    <a:lnB>
                      <a:noFill/>
                    </a:lnB>
                    <a:lnTlToBr>
                      <a:noFill/>
                    </a:lnTlToBr>
                    <a:lnBlToTr>
                      <a:noFill/>
                    </a:lnBlToTr>
                    <a:noFill/>
                  </a:tcPr>
                </a:tc>
              </a:tr>
              <a:tr h="342900">
                <a:tc>
                  <a:txBody>
                    <a:bodyPr/>
                    <a:lstStyle/>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org.atdl4j.ui.swt.util </a:t>
                      </a:r>
                    </a:p>
                    <a:p>
                      <a:pPr marL="0" marR="0" lvl="0" indent="0" algn="l" defTabSz="914400" rtl="0" eaLnBrk="1" fontAlgn="b" latinLnBrk="0" hangingPunct="1">
                        <a:lnSpc>
                          <a:spcPct val="100000"/>
                        </a:lnSpc>
                        <a:spcBef>
                          <a:spcPct val="0"/>
                        </a:spcBef>
                        <a:spcAft>
                          <a:spcPct val="0"/>
                        </a:spcAft>
                        <a:buClr>
                          <a:schemeClr val="accent2"/>
                        </a:buClr>
                        <a:buSzPts val="1000"/>
                        <a:buFont typeface="Arial" pitchFamily="34" charset="0"/>
                        <a:buChar char=""/>
                        <a:tabLst/>
                      </a:pPr>
                      <a:r>
                        <a:rPr kumimoji="0" lang="en-US" sz="1200" b="0" i="0" u="none" strike="noStrike" cap="none" normalizeH="0" baseline="0" smtClean="0">
                          <a:ln>
                            <a:noFill/>
                          </a:ln>
                          <a:solidFill>
                            <a:schemeClr val="accent2"/>
                          </a:solidFill>
                          <a:effectLst/>
                          <a:latin typeface="Arial" pitchFamily="34" charset="0"/>
                        </a:rPr>
                        <a:t> org.atdl4j.ui.swt.test</a:t>
                      </a:r>
                      <a:endParaRPr kumimoji="0" lang="en-US" sz="1200" b="0" i="0" u="none" strike="noStrike" cap="none" normalizeH="0" baseline="0" smtClean="0">
                        <a:ln>
                          <a:noFill/>
                        </a:ln>
                        <a:solidFill>
                          <a:srgbClr val="000000"/>
                        </a:solidFill>
                        <a:effectLst/>
                        <a:latin typeface="Arial" pitchFamily="34" charset="0"/>
                      </a:endParaRPr>
                    </a:p>
                  </a:txBody>
                  <a:tcPr marL="9525" marR="9525" marT="9525" marB="0" anchor="b"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pitchFamily="34" charset="0"/>
                        </a:rPr>
                        <a:t>SWTMenuHelper, SWTNullableSpinner, SWTNumberFormatVerifyListener, SWTParameterListenerWrapper, SWTDebugMouseTrackListener, SWTSideListener</a:t>
                      </a:r>
                    </a:p>
                  </a:txBody>
                  <a:tcPr marL="9525" marR="9525" marT="9525" marB="0" anchor="b"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Package Structure</a:t>
            </a:r>
          </a:p>
        </p:txBody>
      </p:sp>
      <p:graphicFrame>
        <p:nvGraphicFramePr>
          <p:cNvPr id="5" name="Table 4"/>
          <p:cNvGraphicFramePr>
            <a:graphicFrameLocks noGrp="1"/>
          </p:cNvGraphicFramePr>
          <p:nvPr/>
        </p:nvGraphicFramePr>
        <p:xfrm>
          <a:off x="533400" y="1447800"/>
          <a:ext cx="7924800" cy="1752600"/>
        </p:xfrm>
        <a:graphic>
          <a:graphicData uri="http://schemas.openxmlformats.org/drawingml/2006/table">
            <a:tbl>
              <a:tblPr firstRow="1" bandRow="1">
                <a:tableStyleId>{5C22544A-7EE6-4342-B048-85BDC9FD1C3A}</a:tableStyleId>
              </a:tblPr>
              <a:tblGrid>
                <a:gridCol w="2641600"/>
                <a:gridCol w="2641600"/>
                <a:gridCol w="2641600"/>
              </a:tblGrid>
              <a:tr h="370840">
                <a:tc>
                  <a:txBody>
                    <a:bodyPr/>
                    <a:lstStyle/>
                    <a:p>
                      <a:r>
                        <a:rPr lang="en-US" dirty="0" smtClean="0"/>
                        <a:t>Interfaces</a:t>
                      </a:r>
                      <a:endParaRPr lang="en-US" dirty="0"/>
                    </a:p>
                  </a:txBody>
                  <a:tcPr/>
                </a:tc>
                <a:tc>
                  <a:txBody>
                    <a:bodyPr/>
                    <a:lstStyle/>
                    <a:p>
                      <a:r>
                        <a:rPr lang="en-US" dirty="0" smtClean="0"/>
                        <a:t>Base/Abstract</a:t>
                      </a:r>
                      <a:endParaRPr lang="en-US" dirty="0"/>
                    </a:p>
                  </a:txBody>
                  <a:tcPr/>
                </a:tc>
                <a:tc>
                  <a:txBody>
                    <a:bodyPr/>
                    <a:lstStyle/>
                    <a:p>
                      <a:r>
                        <a:rPr lang="en-US" dirty="0" smtClean="0"/>
                        <a:t>GUI</a:t>
                      </a:r>
                      <a:r>
                        <a:rPr lang="en-US" baseline="0" dirty="0" smtClean="0"/>
                        <a:t> system-specific</a:t>
                      </a:r>
                      <a:endParaRPr lang="en-US" dirty="0"/>
                    </a:p>
                  </a:txBody>
                  <a:tcPr/>
                </a:tc>
              </a:tr>
              <a:tr h="370840">
                <a:tc gridSpan="2">
                  <a:txBody>
                    <a:bodyPr/>
                    <a:lstStyle/>
                    <a:p>
                      <a:r>
                        <a:rPr lang="en-US" dirty="0" smtClean="0"/>
                        <a:t>org.atdl4j.config</a:t>
                      </a: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org.atdl4j.swt.config</a:t>
                      </a:r>
                    </a:p>
                  </a:txBody>
                  <a:tcPr/>
                </a:tc>
              </a:tr>
              <a:tr h="370840">
                <a:tc>
                  <a:txBody>
                    <a:bodyPr/>
                    <a:lstStyle/>
                    <a:p>
                      <a:r>
                        <a:rPr lang="en-US" dirty="0" smtClean="0"/>
                        <a:t>org.atdl4j.ui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org.atdl4j.ui.impl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org.atdl4j.ui.swt.impl</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org.atdl4j.ui.swt.widget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org.atdl4j.app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org.atdl4j.app.impl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org.atdl4j.swt.app.impl</a:t>
                      </a: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z="3600" smtClean="0"/>
              <a:t>GUI Composition</a:t>
            </a:r>
          </a:p>
        </p:txBody>
      </p:sp>
      <p:sp>
        <p:nvSpPr>
          <p:cNvPr id="3" name="Text Placeholder 2"/>
          <p:cNvSpPr>
            <a:spLocks noGrp="1"/>
          </p:cNvSpPr>
          <p:nvPr>
            <p:ph type="body" idx="1"/>
          </p:nvPr>
        </p:nvSpPr>
        <p:spPr/>
        <p:txBody>
          <a:bodyPr>
            <a:normAutofit/>
          </a:bodyPr>
          <a:lstStyle/>
          <a:p>
            <a:pPr eaLnBrk="1" hangingPunct="1">
              <a:buFont typeface="Arial" pitchFamily="34" charset="0"/>
              <a:buChar char="•"/>
            </a:pPr>
            <a:endParaRPr lang="en-US" smtClean="0">
              <a:solidFill>
                <a:srgbClr val="898989"/>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GUI Composition</a:t>
            </a:r>
            <a:br>
              <a:rPr lang="en-US" sz="3600" smtClean="0"/>
            </a:br>
            <a:r>
              <a:rPr lang="en-US" sz="2400" smtClean="0"/>
              <a:t>Nesting - Overall</a:t>
            </a:r>
            <a:endParaRPr lang="en-US" sz="3600" smtClean="0"/>
          </a:p>
        </p:txBody>
      </p:sp>
      <p:pic>
        <p:nvPicPr>
          <p:cNvPr id="32771" name="Picture 2" descr="SWTAtdl4jTesterApp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42322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914400" y="1981200"/>
            <a:ext cx="1066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Rounded Rectangle 5"/>
          <p:cNvSpPr/>
          <p:nvPr/>
        </p:nvSpPr>
        <p:spPr>
          <a:xfrm>
            <a:off x="914400" y="2514600"/>
            <a:ext cx="4038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914400" y="5029200"/>
            <a:ext cx="4114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ounded Rectangle 9"/>
          <p:cNvSpPr/>
          <p:nvPr/>
        </p:nvSpPr>
        <p:spPr>
          <a:xfrm>
            <a:off x="1981200" y="1981200"/>
            <a:ext cx="2971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ounded Rectangle 10"/>
          <p:cNvSpPr/>
          <p:nvPr/>
        </p:nvSpPr>
        <p:spPr>
          <a:xfrm>
            <a:off x="914400" y="5562600"/>
            <a:ext cx="41148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4" name="Rectangle 13"/>
          <p:cNvSpPr/>
          <p:nvPr/>
        </p:nvSpPr>
        <p:spPr>
          <a:xfrm>
            <a:off x="838200" y="1905000"/>
            <a:ext cx="4191000" cy="4038600"/>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5" name="Rectangle 14"/>
          <p:cNvSpPr/>
          <p:nvPr/>
        </p:nvSpPr>
        <p:spPr>
          <a:xfrm>
            <a:off x="762000" y="1600200"/>
            <a:ext cx="4343400" cy="4419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6" name="Rectangle 15"/>
          <p:cNvSpPr/>
          <p:nvPr/>
        </p:nvSpPr>
        <p:spPr>
          <a:xfrm>
            <a:off x="914400" y="2971800"/>
            <a:ext cx="40386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2780" name="TextBox 16"/>
          <p:cNvSpPr txBox="1">
            <a:spLocks noChangeArrowheads="1"/>
          </p:cNvSpPr>
          <p:nvPr/>
        </p:nvSpPr>
        <p:spPr bwMode="auto">
          <a:xfrm>
            <a:off x="5257800" y="914400"/>
            <a:ext cx="24463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latin typeface="Perpetua"/>
              </a:rPr>
              <a:t>SWTAtdl4jTesterApp</a:t>
            </a:r>
          </a:p>
          <a:p>
            <a:pPr eaLnBrk="1" hangingPunct="1"/>
            <a:r>
              <a:rPr lang="en-US" sz="1400" b="1">
                <a:latin typeface="Perpetua"/>
              </a:rPr>
              <a:t>main()</a:t>
            </a:r>
            <a:endParaRPr lang="en-US" sz="1600" b="1">
              <a:latin typeface="Perpetua"/>
            </a:endParaRPr>
          </a:p>
        </p:txBody>
      </p:sp>
      <p:sp>
        <p:nvSpPr>
          <p:cNvPr id="32781" name="TextBox 17"/>
          <p:cNvSpPr txBox="1">
            <a:spLocks noChangeArrowheads="1"/>
          </p:cNvSpPr>
          <p:nvPr/>
        </p:nvSpPr>
        <p:spPr bwMode="auto">
          <a:xfrm>
            <a:off x="5486400" y="16002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latin typeface="Perpetua"/>
              </a:rPr>
              <a:t>Atdl4jTesterAppPanel</a:t>
            </a:r>
          </a:p>
          <a:p>
            <a:pPr eaLnBrk="1" hangingPunct="1"/>
            <a:r>
              <a:rPr lang="en-US" b="1">
                <a:latin typeface="Perpetua"/>
              </a:rPr>
              <a:t>SWTAtdl4jTesterAppPanel</a:t>
            </a:r>
          </a:p>
        </p:txBody>
      </p:sp>
      <p:sp>
        <p:nvSpPr>
          <p:cNvPr id="32782" name="TextBox 19"/>
          <p:cNvSpPr txBox="1">
            <a:spLocks noChangeArrowheads="1"/>
          </p:cNvSpPr>
          <p:nvPr/>
        </p:nvSpPr>
        <p:spPr bwMode="auto">
          <a:xfrm>
            <a:off x="5867400" y="3124200"/>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b="1">
                <a:latin typeface="Perpetua"/>
              </a:rPr>
              <a:t>Atdl4jCompositePanel</a:t>
            </a:r>
          </a:p>
          <a:p>
            <a:pPr eaLnBrk="1" hangingPunct="1"/>
            <a:r>
              <a:rPr lang="en-US" b="1">
                <a:latin typeface="Perpetua"/>
              </a:rPr>
              <a:t>SWTAtdl4jCompositePanel</a:t>
            </a:r>
          </a:p>
        </p:txBody>
      </p:sp>
      <p:cxnSp>
        <p:nvCxnSpPr>
          <p:cNvPr id="22" name="Straight Arrow Connector 21"/>
          <p:cNvCxnSpPr/>
          <p:nvPr/>
        </p:nvCxnSpPr>
        <p:spPr>
          <a:xfrm rot="5400000">
            <a:off x="4953000" y="1219200"/>
            <a:ext cx="3810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5029200" y="2057400"/>
            <a:ext cx="4572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4953000" y="3581400"/>
            <a:ext cx="914400" cy="685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smtClean="0"/>
              <a:t>GUI Composition</a:t>
            </a:r>
            <a:br>
              <a:rPr lang="en-US" sz="3600" smtClean="0"/>
            </a:br>
            <a:r>
              <a:rPr lang="en-US" sz="2000" smtClean="0"/>
              <a:t>ui.app.Atdl4jTesterAppPanel, ui.swt.app.SWTAtdl4jTesterAppPanel</a:t>
            </a:r>
            <a:endParaRPr lang="en-US" sz="3600" smtClean="0"/>
          </a:p>
        </p:txBody>
      </p:sp>
      <p:pic>
        <p:nvPicPr>
          <p:cNvPr id="33795" name="Picture 2" descr="SWTAtdl4jTesterApp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42322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838200" y="2514600"/>
            <a:ext cx="1066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Rounded Rectangle 5"/>
          <p:cNvSpPr/>
          <p:nvPr/>
        </p:nvSpPr>
        <p:spPr>
          <a:xfrm>
            <a:off x="838200" y="3048000"/>
            <a:ext cx="4038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838200" y="5562600"/>
            <a:ext cx="4038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0" name="Rounded Rectangle 9"/>
          <p:cNvSpPr/>
          <p:nvPr/>
        </p:nvSpPr>
        <p:spPr>
          <a:xfrm>
            <a:off x="1905000" y="2514600"/>
            <a:ext cx="2971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1" name="Rounded Rectangle 10"/>
          <p:cNvSpPr/>
          <p:nvPr/>
        </p:nvSpPr>
        <p:spPr>
          <a:xfrm>
            <a:off x="838200" y="6096000"/>
            <a:ext cx="4038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6" name="Rectangle 15"/>
          <p:cNvSpPr/>
          <p:nvPr/>
        </p:nvSpPr>
        <p:spPr>
          <a:xfrm>
            <a:off x="838200" y="3505200"/>
            <a:ext cx="4038600" cy="20574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802" name="TextBox 19"/>
          <p:cNvSpPr txBox="1">
            <a:spLocks noChangeArrowheads="1"/>
          </p:cNvSpPr>
          <p:nvPr/>
        </p:nvSpPr>
        <p:spPr bwMode="auto">
          <a:xfrm>
            <a:off x="5791200" y="4267200"/>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ui.app.Atdl4jCompositePanel</a:t>
            </a:r>
          </a:p>
          <a:p>
            <a:pPr eaLnBrk="1" hangingPunct="1"/>
            <a:r>
              <a:rPr lang="en-US" sz="1200" b="1">
                <a:latin typeface="Perpetua"/>
              </a:rPr>
              <a:t>ui.swt.app.SWTAtdl4jCompositePanel</a:t>
            </a:r>
          </a:p>
        </p:txBody>
      </p:sp>
      <p:cxnSp>
        <p:nvCxnSpPr>
          <p:cNvPr id="25" name="Straight Arrow Connector 24"/>
          <p:cNvCxnSpPr/>
          <p:nvPr/>
        </p:nvCxnSpPr>
        <p:spPr>
          <a:xfrm rot="10800000">
            <a:off x="4876800" y="4572000"/>
            <a:ext cx="9144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04" name="TextBox 23"/>
          <p:cNvSpPr txBox="1">
            <a:spLocks noChangeArrowheads="1"/>
          </p:cNvSpPr>
          <p:nvPr/>
        </p:nvSpPr>
        <p:spPr bwMode="auto">
          <a:xfrm>
            <a:off x="228600" y="1371600"/>
            <a:ext cx="4724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ui.Atdl4jInputAndFilterDataSelectionPanel</a:t>
            </a:r>
          </a:p>
          <a:p>
            <a:pPr eaLnBrk="1" hangingPunct="1"/>
            <a:r>
              <a:rPr lang="en-US" sz="1200" b="1">
                <a:latin typeface="Perpetua"/>
              </a:rPr>
              <a:t>ui.app.impl.AbstractAtdl4jInputAndFilterDataSelectionPanel</a:t>
            </a:r>
          </a:p>
          <a:p>
            <a:pPr eaLnBrk="1" hangingPunct="1"/>
            <a:r>
              <a:rPr lang="en-US" sz="1200" b="1">
                <a:latin typeface="Perpetua"/>
              </a:rPr>
              <a:t>ui.swt.app.impl.SWTAtdl4jInputAndFilterDataSelectionPanel</a:t>
            </a:r>
          </a:p>
        </p:txBody>
      </p:sp>
      <p:cxnSp>
        <p:nvCxnSpPr>
          <p:cNvPr id="26" name="Straight Arrow Connector 25"/>
          <p:cNvCxnSpPr/>
          <p:nvPr/>
        </p:nvCxnSpPr>
        <p:spPr>
          <a:xfrm rot="16200000" flipH="1">
            <a:off x="1409700" y="2171700"/>
            <a:ext cx="533400" cy="1524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806" name="TextBox 31"/>
          <p:cNvSpPr txBox="1">
            <a:spLocks noChangeArrowheads="1"/>
          </p:cNvSpPr>
          <p:nvPr/>
        </p:nvSpPr>
        <p:spPr bwMode="auto">
          <a:xfrm>
            <a:off x="5334000" y="2209800"/>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ui.app.FixMsgLoadPanel</a:t>
            </a:r>
          </a:p>
          <a:p>
            <a:pPr eaLnBrk="1" hangingPunct="1"/>
            <a:r>
              <a:rPr lang="en-US" sz="1200" b="1">
                <a:latin typeface="Perpetua"/>
              </a:rPr>
              <a:t>ui.app.impl.AbstractFixMsgLoadPanel ui.swt.app.impl.SWTFixMsgLoadPanel</a:t>
            </a:r>
          </a:p>
        </p:txBody>
      </p:sp>
      <p:cxnSp>
        <p:nvCxnSpPr>
          <p:cNvPr id="33" name="Straight Arrow Connector 32"/>
          <p:cNvCxnSpPr>
            <a:endCxn id="10" idx="3"/>
          </p:cNvCxnSpPr>
          <p:nvPr/>
        </p:nvCxnSpPr>
        <p:spPr>
          <a:xfrm rot="10800000" flipV="1">
            <a:off x="4876800" y="2667000"/>
            <a:ext cx="457200" cy="762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808" name="TextBox 35"/>
          <p:cNvSpPr txBox="1">
            <a:spLocks noChangeArrowheads="1"/>
          </p:cNvSpPr>
          <p:nvPr/>
        </p:nvSpPr>
        <p:spPr bwMode="auto">
          <a:xfrm>
            <a:off x="5410200" y="29718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ui.app.FixatdlFileSelectionPanel</a:t>
            </a:r>
          </a:p>
          <a:p>
            <a:pPr eaLnBrk="1" hangingPunct="1"/>
            <a:r>
              <a:rPr lang="en-US" sz="1200" b="1">
                <a:latin typeface="Perpetua"/>
              </a:rPr>
              <a:t>ui.app.impl.AbstractFixatdlFileSelectionPanel</a:t>
            </a:r>
          </a:p>
          <a:p>
            <a:pPr eaLnBrk="1" hangingPunct="1"/>
            <a:r>
              <a:rPr lang="en-US" sz="1200" b="1">
                <a:latin typeface="Perpetua"/>
              </a:rPr>
              <a:t>ui.swt.app.impl.SWTFixatdlFileSelectionPanel</a:t>
            </a:r>
          </a:p>
        </p:txBody>
      </p:sp>
      <p:cxnSp>
        <p:nvCxnSpPr>
          <p:cNvPr id="37" name="Straight Arrow Connector 36"/>
          <p:cNvCxnSpPr>
            <a:stCxn id="33808" idx="1"/>
            <a:endCxn id="6" idx="3"/>
          </p:cNvCxnSpPr>
          <p:nvPr/>
        </p:nvCxnSpPr>
        <p:spPr>
          <a:xfrm rot="10800000">
            <a:off x="4876800" y="3276600"/>
            <a:ext cx="533400" cy="19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810" name="TextBox 55"/>
          <p:cNvSpPr txBox="1">
            <a:spLocks noChangeArrowheads="1"/>
          </p:cNvSpPr>
          <p:nvPr/>
        </p:nvSpPr>
        <p:spPr bwMode="auto">
          <a:xfrm>
            <a:off x="5105400" y="1371600"/>
            <a:ext cx="388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ui.Atdl4jInputAndFilterDataPanel</a:t>
            </a:r>
          </a:p>
          <a:p>
            <a:pPr eaLnBrk="1" hangingPunct="1"/>
            <a:r>
              <a:rPr lang="en-US" sz="1200" b="1">
                <a:latin typeface="Perpetua"/>
              </a:rPr>
              <a:t>ui.app.impl.AbstractAtdl4jInputAndFilterDataPanel</a:t>
            </a:r>
          </a:p>
          <a:p>
            <a:pPr eaLnBrk="1" hangingPunct="1"/>
            <a:r>
              <a:rPr lang="en-US" sz="1200" b="1">
                <a:latin typeface="Perpetua"/>
              </a:rPr>
              <a:t>ui.swt.app.impl.SWTAtdl4jInputAndFilterDataPanel</a:t>
            </a:r>
          </a:p>
        </p:txBody>
      </p:sp>
      <p:sp>
        <p:nvSpPr>
          <p:cNvPr id="57" name="Right Arrow 56"/>
          <p:cNvSpPr/>
          <p:nvPr/>
        </p:nvSpPr>
        <p:spPr>
          <a:xfrm>
            <a:off x="4800600" y="16002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3812" name="Rectangle 57"/>
          <p:cNvSpPr>
            <a:spLocks noChangeArrowheads="1"/>
          </p:cNvSpPr>
          <p:nvPr/>
        </p:nvSpPr>
        <p:spPr bwMode="auto">
          <a:xfrm>
            <a:off x="4572000" y="1371600"/>
            <a:ext cx="657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1200" b="1">
                <a:solidFill>
                  <a:schemeClr val="accent1"/>
                </a:solidFill>
                <a:latin typeface="Perpetua"/>
              </a:rPr>
              <a:t>popup</a:t>
            </a:r>
            <a:endParaRPr lang="en-US" sz="1200">
              <a:solidFill>
                <a:schemeClr val="accent1"/>
              </a:solidFill>
              <a:latin typeface="Perpetua"/>
            </a:endParaRPr>
          </a:p>
        </p:txBody>
      </p:sp>
      <p:sp>
        <p:nvSpPr>
          <p:cNvPr id="59" name="Rectangle 58"/>
          <p:cNvSpPr/>
          <p:nvPr/>
        </p:nvSpPr>
        <p:spPr>
          <a:xfrm>
            <a:off x="5410200" y="5410200"/>
            <a:ext cx="3352800" cy="1169988"/>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400" dirty="0">
                <a:latin typeface="+mn-lt"/>
              </a:rPr>
              <a:t>Atdl4jTesterPanel</a:t>
            </a:r>
          </a:p>
          <a:p>
            <a:pPr fontAlgn="auto">
              <a:spcBef>
                <a:spcPts val="0"/>
              </a:spcBef>
              <a:spcAft>
                <a:spcPts val="0"/>
              </a:spcAft>
              <a:buFont typeface="Arial" pitchFamily="34" charset="0"/>
              <a:buChar char="•"/>
              <a:defRPr/>
            </a:pPr>
            <a:r>
              <a:rPr lang="en-US" sz="1400" dirty="0">
                <a:latin typeface="+mn-lt"/>
              </a:rPr>
              <a:t> </a:t>
            </a:r>
            <a:r>
              <a:rPr lang="en-US" sz="1400" dirty="0" err="1">
                <a:latin typeface="+mn-lt"/>
              </a:rPr>
              <a:t>setVisibleTestingInputSection</a:t>
            </a:r>
            <a:r>
              <a:rPr lang="en-US" sz="1400" dirty="0">
                <a:latin typeface="+mn-lt"/>
              </a:rPr>
              <a:t>()</a:t>
            </a:r>
          </a:p>
          <a:p>
            <a:pPr fontAlgn="auto">
              <a:spcBef>
                <a:spcPts val="0"/>
              </a:spcBef>
              <a:spcAft>
                <a:spcPts val="0"/>
              </a:spcAft>
              <a:buFont typeface="Arial" pitchFamily="34" charset="0"/>
              <a:buChar char="•"/>
              <a:defRPr/>
            </a:pPr>
            <a:r>
              <a:rPr lang="en-US" sz="1400" dirty="0">
                <a:latin typeface="+mn-lt"/>
              </a:rPr>
              <a:t> </a:t>
            </a:r>
            <a:r>
              <a:rPr lang="en-US" sz="1400" dirty="0" err="1">
                <a:latin typeface="+mn-lt"/>
              </a:rPr>
              <a:t>setVisibleFileSelectionSection</a:t>
            </a:r>
            <a:r>
              <a:rPr lang="en-US" sz="1400" dirty="0">
                <a:latin typeface="+mn-lt"/>
              </a:rPr>
              <a:t>()</a:t>
            </a:r>
          </a:p>
          <a:p>
            <a:pPr fontAlgn="auto">
              <a:spcBef>
                <a:spcPts val="0"/>
              </a:spcBef>
              <a:spcAft>
                <a:spcPts val="0"/>
              </a:spcAft>
              <a:buFont typeface="Arial" pitchFamily="34" charset="0"/>
              <a:buChar char="•"/>
              <a:defRPr/>
            </a:pPr>
            <a:r>
              <a:rPr lang="en-US" sz="1400" dirty="0">
                <a:latin typeface="+mn-lt"/>
              </a:rPr>
              <a:t> </a:t>
            </a:r>
            <a:r>
              <a:rPr lang="en-US" sz="1400" dirty="0" err="1">
                <a:latin typeface="+mn-lt"/>
              </a:rPr>
              <a:t>setVisibleValidateOutputSection</a:t>
            </a:r>
            <a:r>
              <a:rPr lang="en-US" sz="1400" dirty="0">
                <a:latin typeface="+mn-lt"/>
              </a:rPr>
              <a:t>()</a:t>
            </a:r>
          </a:p>
          <a:p>
            <a:pPr fontAlgn="auto">
              <a:spcBef>
                <a:spcPts val="0"/>
              </a:spcBef>
              <a:spcAft>
                <a:spcPts val="0"/>
              </a:spcAft>
              <a:buFont typeface="Arial" pitchFamily="34" charset="0"/>
              <a:buChar char="•"/>
              <a:defRPr/>
            </a:pPr>
            <a:r>
              <a:rPr lang="en-US" sz="1400" dirty="0">
                <a:latin typeface="+mn-lt"/>
              </a:rPr>
              <a:t> </a:t>
            </a:r>
            <a:r>
              <a:rPr lang="en-US" sz="1400" dirty="0" err="1">
                <a:latin typeface="+mn-lt"/>
              </a:rPr>
              <a:t>setVisibleOkCancelButtonSection</a:t>
            </a:r>
            <a:r>
              <a:rPr lang="en-US" sz="1400" dirty="0">
                <a:latin typeface="+mn-lt"/>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GUI Composition</a:t>
            </a:r>
            <a:br>
              <a:rPr lang="en-US" dirty="0" smtClean="0"/>
            </a:br>
            <a:r>
              <a:rPr lang="en-US" sz="2100" dirty="0" smtClean="0"/>
              <a:t>ui.app.Atdl4jCompositePanel, ui.swt.app.SWTAtdl4jCompositePanel</a:t>
            </a:r>
            <a:endParaRPr lang="en-US" sz="2100" dirty="0"/>
          </a:p>
        </p:txBody>
      </p:sp>
      <p:pic>
        <p:nvPicPr>
          <p:cNvPr id="34819" name="Picture 2" descr="SWTAtdl4jTesterApp_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423227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le 4"/>
          <p:cNvSpPr/>
          <p:nvPr/>
        </p:nvSpPr>
        <p:spPr>
          <a:xfrm>
            <a:off x="762000" y="3962400"/>
            <a:ext cx="4038600" cy="914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6" name="Rounded Rectangle 5"/>
          <p:cNvSpPr/>
          <p:nvPr/>
        </p:nvSpPr>
        <p:spPr>
          <a:xfrm>
            <a:off x="762000" y="3048000"/>
            <a:ext cx="4038600" cy="304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7" name="Rounded Rectangle 6"/>
          <p:cNvSpPr/>
          <p:nvPr/>
        </p:nvSpPr>
        <p:spPr>
          <a:xfrm>
            <a:off x="762000" y="4876800"/>
            <a:ext cx="4038600" cy="228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16" name="Rectangle 15"/>
          <p:cNvSpPr/>
          <p:nvPr/>
        </p:nvSpPr>
        <p:spPr>
          <a:xfrm>
            <a:off x="609600" y="2971800"/>
            <a:ext cx="4419600" cy="2209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4824" name="TextBox 19"/>
          <p:cNvSpPr txBox="1">
            <a:spLocks noChangeArrowheads="1"/>
          </p:cNvSpPr>
          <p:nvPr/>
        </p:nvSpPr>
        <p:spPr bwMode="auto">
          <a:xfrm>
            <a:off x="5715000" y="3810000"/>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ui.app.Atdl4jCompositePanel</a:t>
            </a:r>
          </a:p>
          <a:p>
            <a:pPr eaLnBrk="1" hangingPunct="1"/>
            <a:r>
              <a:rPr lang="en-US" sz="1200" b="1">
                <a:latin typeface="Perpetua"/>
              </a:rPr>
              <a:t>ui.swt.app.SWTAtdl4jCompositePanel</a:t>
            </a:r>
          </a:p>
        </p:txBody>
      </p:sp>
      <p:cxnSp>
        <p:nvCxnSpPr>
          <p:cNvPr id="25" name="Straight Arrow Connector 24"/>
          <p:cNvCxnSpPr>
            <a:stCxn id="34824" idx="1"/>
            <a:endCxn id="16" idx="3"/>
          </p:cNvCxnSpPr>
          <p:nvPr/>
        </p:nvCxnSpPr>
        <p:spPr>
          <a:xfrm rot="10800000" flipV="1">
            <a:off x="5029200" y="4040188"/>
            <a:ext cx="685800" cy="365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826" name="TextBox 35"/>
          <p:cNvSpPr txBox="1">
            <a:spLocks noChangeArrowheads="1"/>
          </p:cNvSpPr>
          <p:nvPr/>
        </p:nvSpPr>
        <p:spPr bwMode="auto">
          <a:xfrm>
            <a:off x="5410200" y="21336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ui.app.StrategySelectionPanel</a:t>
            </a:r>
          </a:p>
          <a:p>
            <a:pPr eaLnBrk="1" hangingPunct="1"/>
            <a:r>
              <a:rPr lang="en-US" sz="1200" b="1">
                <a:latin typeface="Perpetua"/>
              </a:rPr>
              <a:t>ui.app.impl.AbstractStrategySelectionPanel</a:t>
            </a:r>
          </a:p>
          <a:p>
            <a:pPr eaLnBrk="1" hangingPunct="1"/>
            <a:r>
              <a:rPr lang="en-US" sz="1200" b="1">
                <a:latin typeface="Perpetua"/>
              </a:rPr>
              <a:t>ui.swt.app.impl.SWTStrategySelectionPanel</a:t>
            </a:r>
          </a:p>
        </p:txBody>
      </p:sp>
      <p:cxnSp>
        <p:nvCxnSpPr>
          <p:cNvPr id="37" name="Straight Arrow Connector 36"/>
          <p:cNvCxnSpPr>
            <a:stCxn id="34826" idx="1"/>
            <a:endCxn id="6" idx="3"/>
          </p:cNvCxnSpPr>
          <p:nvPr/>
        </p:nvCxnSpPr>
        <p:spPr>
          <a:xfrm rot="10800000" flipV="1">
            <a:off x="4800600" y="2457450"/>
            <a:ext cx="609600" cy="7429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762000" y="3429000"/>
            <a:ext cx="4038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endParaRPr>
          </a:p>
        </p:txBody>
      </p:sp>
      <p:sp>
        <p:nvSpPr>
          <p:cNvPr id="34829" name="TextBox 28"/>
          <p:cNvSpPr txBox="1">
            <a:spLocks noChangeArrowheads="1"/>
          </p:cNvSpPr>
          <p:nvPr/>
        </p:nvSpPr>
        <p:spPr bwMode="auto">
          <a:xfrm>
            <a:off x="5334000" y="2971800"/>
            <a:ext cx="3581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200" b="1">
                <a:latin typeface="Perpetua"/>
              </a:rPr>
              <a:t>ui.app.StrategyDescriptionPanel</a:t>
            </a:r>
          </a:p>
          <a:p>
            <a:pPr eaLnBrk="1" hangingPunct="1"/>
            <a:r>
              <a:rPr lang="en-US" sz="1200" b="1">
                <a:latin typeface="Perpetua"/>
              </a:rPr>
              <a:t>ui.app.impl.AbstractStrategyDescriptionPanel</a:t>
            </a:r>
          </a:p>
          <a:p>
            <a:pPr eaLnBrk="1" hangingPunct="1"/>
            <a:r>
              <a:rPr lang="en-US" sz="1200" b="1">
                <a:latin typeface="Perpetua"/>
              </a:rPr>
              <a:t>ui.swt.app.impl.SWTStrategyDescriptionPanel</a:t>
            </a:r>
          </a:p>
        </p:txBody>
      </p:sp>
      <p:cxnSp>
        <p:nvCxnSpPr>
          <p:cNvPr id="30" name="Straight Arrow Connector 29"/>
          <p:cNvCxnSpPr>
            <a:stCxn id="34829" idx="1"/>
          </p:cNvCxnSpPr>
          <p:nvPr/>
        </p:nvCxnSpPr>
        <p:spPr>
          <a:xfrm rot="10800000" flipV="1">
            <a:off x="4800600" y="3295650"/>
            <a:ext cx="533400" cy="4381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4832" idx="1"/>
          </p:cNvCxnSpPr>
          <p:nvPr/>
        </p:nvCxnSpPr>
        <p:spPr>
          <a:xfrm rot="10800000" flipV="1">
            <a:off x="4800600" y="4702175"/>
            <a:ext cx="304800" cy="307975"/>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sp>
        <p:nvSpPr>
          <p:cNvPr id="34832" name="TextBox 37"/>
          <p:cNvSpPr txBox="1">
            <a:spLocks noChangeArrowheads="1"/>
          </p:cNvSpPr>
          <p:nvPr/>
        </p:nvSpPr>
        <p:spPr bwMode="auto">
          <a:xfrm>
            <a:off x="5105400" y="4572000"/>
            <a:ext cx="3810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1100" b="1">
                <a:latin typeface="Perpetua"/>
              </a:rPr>
              <a:t>Atdl4jCompositePanel’s own OK / Cancel buttons</a:t>
            </a:r>
          </a:p>
        </p:txBody>
      </p:sp>
      <p:sp>
        <p:nvSpPr>
          <p:cNvPr id="41" name="Rectangle 40"/>
          <p:cNvSpPr/>
          <p:nvPr/>
        </p:nvSpPr>
        <p:spPr>
          <a:xfrm>
            <a:off x="5334000" y="5181600"/>
            <a:ext cx="3352800" cy="523875"/>
          </a:xfrm>
          <a:prstGeom prst="rect">
            <a:avLst/>
          </a:prstGeom>
          <a:solidFill>
            <a:schemeClr val="tx2">
              <a:lumMod val="20000"/>
              <a:lumOff val="80000"/>
            </a:schemeClr>
          </a:solidFill>
        </p:spPr>
        <p:txBody>
          <a:bodyPr>
            <a:spAutoFit/>
          </a:bodyPr>
          <a:lstStyle/>
          <a:p>
            <a:pPr fontAlgn="auto">
              <a:spcBef>
                <a:spcPts val="0"/>
              </a:spcBef>
              <a:spcAft>
                <a:spcPts val="0"/>
              </a:spcAft>
              <a:defRPr/>
            </a:pPr>
            <a:r>
              <a:rPr lang="en-US" sz="1400" dirty="0">
                <a:latin typeface="+mn-lt"/>
              </a:rPr>
              <a:t>Atdl4jCompositePanel</a:t>
            </a:r>
          </a:p>
          <a:p>
            <a:pPr fontAlgn="auto">
              <a:spcBef>
                <a:spcPts val="0"/>
              </a:spcBef>
              <a:spcAft>
                <a:spcPts val="0"/>
              </a:spcAft>
              <a:buFont typeface="Arial" pitchFamily="34" charset="0"/>
              <a:buChar char="•"/>
              <a:defRPr/>
            </a:pPr>
            <a:r>
              <a:rPr lang="en-US" sz="1400" dirty="0">
                <a:latin typeface="+mn-lt"/>
              </a:rPr>
              <a:t> </a:t>
            </a:r>
            <a:r>
              <a:rPr lang="en-US" sz="1400" dirty="0" err="1">
                <a:latin typeface="+mn-lt"/>
              </a:rPr>
              <a:t>setVisibleOkCancelButtonSection</a:t>
            </a:r>
            <a:r>
              <a:rPr lang="en-US" sz="1400" dirty="0">
                <a:latin typeface="+mn-lt"/>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p:txBody>
          <a:bodyPr/>
          <a:lstStyle/>
          <a:p>
            <a:pPr eaLnBrk="1" hangingPunct="1"/>
            <a:r>
              <a:rPr lang="en-US" smtClean="0"/>
              <a:t>Overview of atdl4j Project</a:t>
            </a:r>
          </a:p>
        </p:txBody>
      </p:sp>
      <p:sp>
        <p:nvSpPr>
          <p:cNvPr id="5" name="Text Placeholder 4"/>
          <p:cNvSpPr>
            <a:spLocks noGrp="1"/>
          </p:cNvSpPr>
          <p:nvPr>
            <p:ph type="body" idx="1"/>
          </p:nvPr>
        </p:nvSpPr>
        <p:spPr/>
        <p:txBody>
          <a:bodyPr>
            <a:normAutofit/>
          </a:bodyPr>
          <a:lstStyle/>
          <a:p>
            <a:pPr eaLnBrk="1" hangingPunct="1"/>
            <a:endParaRPr lang="en-US" smtClean="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z="3600" smtClean="0"/>
              <a:t>Listeners</a:t>
            </a:r>
          </a:p>
        </p:txBody>
      </p:sp>
      <p:sp>
        <p:nvSpPr>
          <p:cNvPr id="3" name="Text Placeholder 2"/>
          <p:cNvSpPr>
            <a:spLocks noGrp="1"/>
          </p:cNvSpPr>
          <p:nvPr>
            <p:ph type="body" idx="1"/>
          </p:nvPr>
        </p:nvSpPr>
        <p:spPr/>
        <p:txBody>
          <a:bodyPr>
            <a:normAutofit/>
          </a:bodyPr>
          <a:lstStyle/>
          <a:p>
            <a:pPr eaLnBrk="1" hangingPunct="1">
              <a:buFont typeface="Arial" pitchFamily="34" charset="0"/>
              <a:buChar char="•"/>
            </a:pPr>
            <a:endParaRPr lang="en-US" smtClean="0">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Listeners</a:t>
            </a:r>
          </a:p>
        </p:txBody>
      </p:sp>
      <p:graphicFrame>
        <p:nvGraphicFramePr>
          <p:cNvPr id="5" name="Table 4"/>
          <p:cNvGraphicFramePr>
            <a:graphicFrameLocks noGrp="1"/>
          </p:cNvGraphicFramePr>
          <p:nvPr/>
        </p:nvGraphicFramePr>
        <p:xfrm>
          <a:off x="533400" y="1447800"/>
          <a:ext cx="8382000" cy="4206875"/>
        </p:xfrm>
        <a:graphic>
          <a:graphicData uri="http://schemas.openxmlformats.org/drawingml/2006/table">
            <a:tbl>
              <a:tblPr firstRow="1" bandRow="1">
                <a:tableStyleId>{5C22544A-7EE6-4342-B048-85BDC9FD1C3A}</a:tableStyleId>
              </a:tblPr>
              <a:tblGrid>
                <a:gridCol w="3733800"/>
                <a:gridCol w="4648200"/>
              </a:tblGrid>
              <a:tr h="370896">
                <a:tc>
                  <a:txBody>
                    <a:bodyPr/>
                    <a:lstStyle/>
                    <a:p>
                      <a:r>
                        <a:rPr lang="en-US" sz="1400" dirty="0" smtClean="0"/>
                        <a:t>Listener</a:t>
                      </a:r>
                      <a:endParaRPr lang="en-US" sz="1400" dirty="0"/>
                    </a:p>
                  </a:txBody>
                  <a:tcPr marT="45727" marB="45727"/>
                </a:tc>
                <a:tc>
                  <a:txBody>
                    <a:bodyPr/>
                    <a:lstStyle/>
                    <a:p>
                      <a:r>
                        <a:rPr lang="en-US" sz="1400" dirty="0" smtClean="0"/>
                        <a:t>Methods</a:t>
                      </a:r>
                      <a:endParaRPr lang="en-US" sz="1400" dirty="0"/>
                    </a:p>
                  </a:txBody>
                  <a:tcPr marT="45727" marB="45727"/>
                </a:tc>
              </a:tr>
              <a:tr h="518238">
                <a:tc>
                  <a:txBody>
                    <a:bodyPr/>
                    <a:lstStyle/>
                    <a:p>
                      <a:r>
                        <a:rPr lang="en-US" sz="1400" dirty="0" smtClean="0"/>
                        <a:t>ui.app.Atdl4jTesterPanelListener</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okButtonSelected</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cancelButtonSelected</a:t>
                      </a:r>
                      <a:r>
                        <a:rPr lang="en-US" sz="1400" dirty="0" smtClean="0"/>
                        <a:t>()</a:t>
                      </a:r>
                    </a:p>
                  </a:txBody>
                  <a:tcPr marT="45727" marB="45727"/>
                </a:tc>
              </a:tr>
              <a:tr h="518238">
                <a:tc>
                  <a:txBody>
                    <a:bodyPr/>
                    <a:lstStyle/>
                    <a:p>
                      <a:r>
                        <a:rPr lang="en-US" sz="1400" dirty="0" smtClean="0"/>
                        <a:t>ui.app.Atdl4jCompositePanelListener</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okButtonSelected</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cancelButtonSelected</a:t>
                      </a:r>
                      <a:r>
                        <a:rPr lang="en-US" sz="1400" dirty="0" smtClean="0"/>
                        <a:t>()</a:t>
                      </a:r>
                    </a:p>
                  </a:txBody>
                  <a:tcPr marT="45727" marB="45727"/>
                </a:tc>
              </a:tr>
              <a:tr h="37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ui.app.StrategiesUIListener</a:t>
                      </a:r>
                      <a:endParaRPr lang="en-US" sz="1400" dirty="0" smtClean="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strategySelected</a:t>
                      </a:r>
                      <a:r>
                        <a:rPr lang="en-US" sz="1400" dirty="0" smtClean="0"/>
                        <a:t>()</a:t>
                      </a:r>
                    </a:p>
                  </a:txBody>
                  <a:tcPr marT="45727" marB="45727"/>
                </a:tc>
              </a:tr>
              <a:tr h="37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ui.app.FixatdlFileSelectionPanelListener</a:t>
                      </a:r>
                      <a:endParaRPr lang="en-US" sz="1400" dirty="0" smtClean="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fixatdlFileSelected</a:t>
                      </a:r>
                      <a:r>
                        <a:rPr lang="en-US" sz="1400" dirty="0" smtClean="0"/>
                        <a:t>()</a:t>
                      </a:r>
                    </a:p>
                  </a:txBody>
                  <a:tcPr marT="45727" marB="45727"/>
                </a:tc>
              </a:tr>
              <a:tr h="37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ui.app.FixMsgLoadPanelListener</a:t>
                      </a:r>
                      <a:endParaRPr lang="en-US" sz="1400" dirty="0" smtClean="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fixMsgLoadSelected</a:t>
                      </a:r>
                      <a:r>
                        <a:rPr lang="en-US" sz="1400" dirty="0" smtClean="0"/>
                        <a:t>()</a:t>
                      </a:r>
                    </a:p>
                  </a:txBody>
                  <a:tcPr marT="45727" marB="45727"/>
                </a:tc>
              </a:tr>
              <a:tr h="37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ui.app.StrategySelectionPanelListener</a:t>
                      </a:r>
                      <a:endParaRPr lang="en-US" sz="1400" dirty="0" smtClean="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strategySelected</a:t>
                      </a:r>
                      <a:r>
                        <a:rPr lang="en-US" sz="1400" dirty="0" smtClean="0"/>
                        <a:t>()</a:t>
                      </a:r>
                    </a:p>
                  </a:txBody>
                  <a:tcPr marT="45727" marB="45727"/>
                </a:tc>
              </a:tr>
              <a:tr h="9450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ui.app.StrategyEventListener</a:t>
                      </a:r>
                      <a:endParaRPr lang="en-US" sz="1400" dirty="0" smtClean="0"/>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strategyNotValidated</a:t>
                      </a:r>
                      <a:r>
                        <a:rPr lang="en-US" sz="1400" dirty="0" smtClean="0"/>
                        <a:t>()</a:t>
                      </a:r>
                      <a:br>
                        <a:rPr lang="en-US" sz="1400" dirty="0" smtClean="0"/>
                      </a:br>
                      <a:r>
                        <a:rPr lang="en-US" sz="1400" dirty="0" err="1" smtClean="0"/>
                        <a:t>strategySelected</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strategyValidated</a:t>
                      </a:r>
                      <a:r>
                        <a:rPr lang="en-US" sz="1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strategyValidationFailed</a:t>
                      </a:r>
                      <a:r>
                        <a:rPr lang="en-US" sz="1400" dirty="0" smtClean="0"/>
                        <a:t>()</a:t>
                      </a:r>
                    </a:p>
                  </a:txBody>
                  <a:tcPr marT="45727" marB="45727"/>
                </a:tc>
              </a:tr>
              <a:tr h="3708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ui.app.Atdl4jInputAndFilterDataPanelListener</a:t>
                      </a:r>
                    </a:p>
                  </a:txBody>
                  <a:tcPr marT="45727" marB="4572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t>inputAndFilterDataSpecified</a:t>
                      </a:r>
                      <a:r>
                        <a:rPr lang="en-US" sz="1400" dirty="0" smtClean="0"/>
                        <a:t>()</a:t>
                      </a:r>
                    </a:p>
                  </a:txBody>
                  <a:tcPr marT="45727" marB="45727"/>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z="3600" smtClean="0"/>
              <a:t>Configuration</a:t>
            </a:r>
          </a:p>
        </p:txBody>
      </p:sp>
      <p:sp>
        <p:nvSpPr>
          <p:cNvPr id="3" name="Text Placeholder 2"/>
          <p:cNvSpPr>
            <a:spLocks noGrp="1"/>
          </p:cNvSpPr>
          <p:nvPr>
            <p:ph type="body" idx="1"/>
          </p:nvPr>
        </p:nvSpPr>
        <p:spPr/>
        <p:txBody>
          <a:bodyPr>
            <a:normAutofit/>
          </a:bodyPr>
          <a:lstStyle/>
          <a:p>
            <a:pPr eaLnBrk="1" hangingPunct="1">
              <a:buFont typeface="Arial" pitchFamily="34" charset="0"/>
              <a:buChar char="•"/>
            </a:pPr>
            <a:endParaRPr lang="en-US" smtClean="0">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Configuration</a:t>
            </a:r>
            <a:br>
              <a:rPr lang="en-US" smtClean="0"/>
            </a:br>
            <a:r>
              <a:rPr lang="en-US" sz="2400" smtClean="0"/>
              <a:t>Atdl4jConfiguration – static / global settings</a:t>
            </a:r>
          </a:p>
        </p:txBody>
      </p:sp>
      <p:sp>
        <p:nvSpPr>
          <p:cNvPr id="38915" name="Content Placeholder 2"/>
          <p:cNvSpPr>
            <a:spLocks noGrp="1"/>
          </p:cNvSpPr>
          <p:nvPr>
            <p:ph sz="quarter" idx="1"/>
          </p:nvPr>
        </p:nvSpPr>
        <p:spPr/>
        <p:txBody>
          <a:bodyPr/>
          <a:lstStyle/>
          <a:p>
            <a:pPr eaLnBrk="1" hangingPunct="1"/>
            <a:r>
              <a:rPr lang="en-US" smtClean="0"/>
              <a:t>Interface config.Atdl4jConfiguration</a:t>
            </a:r>
          </a:p>
          <a:p>
            <a:pPr lvl="1" eaLnBrk="1" hangingPunct="1"/>
            <a:r>
              <a:rPr lang="en-US" smtClean="0"/>
              <a:t>getClassNameAtdl4jWidgetFor___()</a:t>
            </a:r>
          </a:p>
          <a:p>
            <a:pPr lvl="1" eaLnBrk="1" hangingPunct="1"/>
            <a:r>
              <a:rPr lang="en-US" smtClean="0"/>
              <a:t>is/setDebugLoggingLevel()</a:t>
            </a:r>
          </a:p>
          <a:p>
            <a:pPr lvl="1" eaLnBrk="1" hangingPunct="1"/>
            <a:r>
              <a:rPr lang="en-US" smtClean="0"/>
              <a:t>is/setCatchAll___Exceptions()</a:t>
            </a:r>
          </a:p>
          <a:p>
            <a:pPr lvl="1" eaLnBrk="1" hangingPunct="1"/>
            <a:r>
              <a:rPr lang="en-US" smtClean="0"/>
              <a:t>is/setShow___()</a:t>
            </a:r>
          </a:p>
          <a:p>
            <a:pPr eaLnBrk="1" hangingPunct="1"/>
            <a:r>
              <a:rPr lang="en-US" smtClean="0"/>
              <a:t>config.Atdl4jConfig – static data member/methods</a:t>
            </a:r>
          </a:p>
          <a:p>
            <a:pPr lvl="1" eaLnBrk="1" hangingPunct="1"/>
            <a:r>
              <a:rPr lang="en-US" smtClean="0"/>
              <a:t>Atdl4jConfiguration get/setConfig()</a:t>
            </a:r>
          </a:p>
          <a:p>
            <a:pPr lvl="1" eaLnBrk="1" hangingPunct="1"/>
            <a:r>
              <a:rPr lang="en-US" smtClean="0"/>
              <a:t>createAtdl4jCompositePanel()</a:t>
            </a:r>
          </a:p>
          <a:p>
            <a:pPr lvl="1" eaLnBrk="1" hangingPunct="1"/>
            <a:r>
              <a:rPr lang="en-US" smtClean="0"/>
              <a:t>createAtdl4jTesterPanel()</a:t>
            </a:r>
          </a:p>
          <a:p>
            <a:pPr eaLnBrk="1" hangingPunct="1">
              <a:buFont typeface="Wingdings 2" pitchFamily="18" charset="2"/>
              <a:buNone/>
            </a:pPr>
            <a:endParaRPr lang="en-US" smtClean="0"/>
          </a:p>
          <a:p>
            <a:pPr lvl="1" eaLnBrk="1" hangingPunct="1"/>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Configuration</a:t>
            </a:r>
            <a:br>
              <a:rPr lang="en-US" smtClean="0"/>
            </a:br>
            <a:r>
              <a:rPr lang="en-US" sz="2400" smtClean="0"/>
              <a:t>SWTAtdl4jConfiguration – SWT-specific class names</a:t>
            </a:r>
          </a:p>
        </p:txBody>
      </p:sp>
      <p:sp>
        <p:nvSpPr>
          <p:cNvPr id="39939" name="Content Placeholder 2"/>
          <p:cNvSpPr>
            <a:spLocks noGrp="1"/>
          </p:cNvSpPr>
          <p:nvPr>
            <p:ph sz="quarter" idx="1"/>
          </p:nvPr>
        </p:nvSpPr>
        <p:spPr/>
        <p:txBody>
          <a:bodyPr/>
          <a:lstStyle/>
          <a:p>
            <a:pPr eaLnBrk="1" hangingPunct="1">
              <a:buFont typeface="Wingdings 2" pitchFamily="18" charset="2"/>
              <a:buNone/>
            </a:pPr>
            <a:r>
              <a:rPr lang="en-US" sz="1200" smtClean="0"/>
              <a:t>ui.swt.config.SWTAtdl4jConfiguration   extends AbstractAtdl4jConfiguration</a:t>
            </a:r>
          </a:p>
          <a:p>
            <a:pPr lvl="1" eaLnBrk="1" hangingPunct="1">
              <a:buFont typeface="Wingdings 2" pitchFamily="18" charset="2"/>
              <a:buNone/>
            </a:pPr>
            <a:r>
              <a:rPr lang="en-US" sz="1200" smtClean="0"/>
              <a:t>private static String PACKAGE_PATH_ORG_ATDL4J_UI_SWT = "org.atdl4j.ui.swt.";</a:t>
            </a:r>
          </a:p>
          <a:p>
            <a:pPr lvl="1" eaLnBrk="1" hangingPunct="1">
              <a:buFont typeface="Wingdings 2" pitchFamily="18" charset="2"/>
              <a:buNone/>
            </a:pPr>
            <a:r>
              <a:rPr lang="en-US" sz="1200" smtClean="0"/>
              <a:t>protected String getDefaultClassNameAtdl4jTesterPanel() {	 </a:t>
            </a:r>
          </a:p>
          <a:p>
            <a:pPr lvl="1" eaLnBrk="1" hangingPunct="1">
              <a:buFont typeface="Wingdings 2" pitchFamily="18" charset="2"/>
              <a:buNone/>
            </a:pPr>
            <a:r>
              <a:rPr lang="en-US" sz="1200" smtClean="0"/>
              <a:t>	return PACKAGE_PATH_ORG_ATDL4J_UI_SWT + "app.impl.SWTAtdl4jTesterPanel" ; }</a:t>
            </a:r>
          </a:p>
          <a:p>
            <a:pPr lvl="1" eaLnBrk="1" hangingPunct="1">
              <a:buFont typeface="Wingdings 2" pitchFamily="18" charset="2"/>
              <a:buNone/>
            </a:pPr>
            <a:r>
              <a:rPr lang="en-US" sz="1200" smtClean="0"/>
              <a:t>protected String getDefaultClassNameAtdl4jCompositePanel() {	 </a:t>
            </a:r>
          </a:p>
          <a:p>
            <a:pPr lvl="1" eaLnBrk="1" hangingPunct="1">
              <a:buFont typeface="Wingdings 2" pitchFamily="18" charset="2"/>
              <a:buNone/>
            </a:pPr>
            <a:r>
              <a:rPr lang="en-US" sz="1200" smtClean="0"/>
              <a:t>	return PACKAGE_PATH_ORG_ATDL4J_UI_SWT + "app.impl.SWTAtdl4jCompositePanel" ; }</a:t>
            </a:r>
          </a:p>
          <a:p>
            <a:pPr lvl="1" eaLnBrk="1" hangingPunct="1">
              <a:buFont typeface="Wingdings 2" pitchFamily="18" charset="2"/>
              <a:buNone/>
            </a:pPr>
            <a:r>
              <a:rPr lang="en-US" sz="1200" smtClean="0"/>
              <a:t>protected String getDefaultClassNameStrategiesUI() {	 </a:t>
            </a:r>
          </a:p>
          <a:p>
            <a:pPr lvl="1" eaLnBrk="1" hangingPunct="1">
              <a:buFont typeface="Wingdings 2" pitchFamily="18" charset="2"/>
              <a:buNone/>
            </a:pPr>
            <a:r>
              <a:rPr lang="en-US" sz="1200" smtClean="0"/>
              <a:t>	return PACKAGE_PATH_ORG_ATDL4J_UI_SWT + "impl.SWTStrategiesUI" ; }</a:t>
            </a:r>
          </a:p>
          <a:p>
            <a:pPr lvl="1" eaLnBrk="1" hangingPunct="1">
              <a:buFont typeface="Wingdings 2" pitchFamily="18" charset="2"/>
              <a:buNone/>
            </a:pPr>
            <a:r>
              <a:rPr lang="en-US" sz="1200" smtClean="0"/>
              <a:t>protected String getDefaultClassNameStrategyUI() {	 </a:t>
            </a:r>
          </a:p>
          <a:p>
            <a:pPr lvl="1" eaLnBrk="1" hangingPunct="1">
              <a:buFont typeface="Wingdings 2" pitchFamily="18" charset="2"/>
              <a:buNone/>
            </a:pPr>
            <a:r>
              <a:rPr lang="en-US" sz="1200" smtClean="0"/>
              <a:t>	return PACKAGE_PATH_ORG_ATDL4J_UI_SWT + "impl.SWTStrategyUI" ; }</a:t>
            </a:r>
          </a:p>
          <a:p>
            <a:pPr lvl="1" eaLnBrk="1" hangingPunct="1">
              <a:buFont typeface="Wingdings 2" pitchFamily="18" charset="2"/>
              <a:buNone/>
            </a:pPr>
            <a:r>
              <a:rPr lang="en-US" sz="1200" smtClean="0"/>
              <a:t>protected String getDefaultClassNameStrategySelectionPanel() {	 </a:t>
            </a:r>
          </a:p>
          <a:p>
            <a:pPr lvl="1" eaLnBrk="1" hangingPunct="1">
              <a:buFont typeface="Wingdings 2" pitchFamily="18" charset="2"/>
              <a:buNone/>
            </a:pPr>
            <a:r>
              <a:rPr lang="en-US" sz="1200" smtClean="0"/>
              <a:t>	return PACKAGE_PATH_ORG_ATDL4J_UI_SWT + "app.impl.SWTStrategySelectionPanel" ; }</a:t>
            </a:r>
          </a:p>
          <a:p>
            <a:pPr lvl="1" eaLnBrk="1" hangingPunct="1">
              <a:buFont typeface="Wingdings 2" pitchFamily="18" charset="2"/>
              <a:buNone/>
            </a:pPr>
            <a:r>
              <a:rPr lang="en-US" sz="1200" smtClean="0"/>
              <a:t>protected String getDefaultClassNameAtdl4jInputAndFilterDataPanel() {	 </a:t>
            </a:r>
          </a:p>
          <a:p>
            <a:pPr lvl="1" eaLnBrk="1" hangingPunct="1">
              <a:buFont typeface="Wingdings 2" pitchFamily="18" charset="2"/>
              <a:buNone/>
            </a:pPr>
            <a:r>
              <a:rPr lang="en-US" sz="1200" smtClean="0"/>
              <a:t>	return PACKAGE_PATH_ORG_ATDL4J_UI_SWT + "app.impl.SWTAtdl4jInputAndFilterDataPanel" ; }</a:t>
            </a:r>
          </a:p>
          <a:p>
            <a:pPr lvl="1" eaLnBrk="1" hangingPunct="1">
              <a:buFont typeface="Wingdings 2" pitchFamily="18" charset="2"/>
              <a:buNone/>
            </a:pPr>
            <a:r>
              <a:rPr lang="en-US" sz="1200" smtClean="0"/>
              <a:t>protected String getDefaultClassNameAtdl4jUserMessageHandler() {	 </a:t>
            </a:r>
          </a:p>
          <a:p>
            <a:pPr lvl="1" eaLnBrk="1" hangingPunct="1">
              <a:buFont typeface="Wingdings 2" pitchFamily="18" charset="2"/>
              <a:buNone/>
            </a:pPr>
            <a:r>
              <a:rPr lang="en-US" sz="1200" smtClean="0"/>
              <a:t>	return PACKAGE_PATH_ORG_ATDL4J_UI_SWT + "app.impl.SWTAtdl4jUserMessageHandler" ; }</a:t>
            </a:r>
          </a:p>
          <a:p>
            <a:pPr lvl="1" eaLnBrk="1" hangingPunct="1">
              <a:buFont typeface="Wingdings 2" pitchFamily="18" charset="2"/>
              <a:buNone/>
            </a:pPr>
            <a:r>
              <a:rPr lang="en-US" sz="1200" smtClean="0"/>
              <a:t>protected String getDefaultClassNameAtdl4jWidgetForCheckBoxListT() {	</a:t>
            </a:r>
          </a:p>
          <a:p>
            <a:pPr lvl="1" eaLnBrk="1" hangingPunct="1">
              <a:buFont typeface="Wingdings 2" pitchFamily="18" charset="2"/>
              <a:buNone/>
            </a:pPr>
            <a:r>
              <a:rPr lang="en-US" sz="1200" smtClean="0"/>
              <a:t>	return PACKAGE_PATH_ORG_ATDL4J_UI_SWT + "widget.SWTCheckBoxListWidget" ; }</a:t>
            </a:r>
          </a:p>
          <a:p>
            <a:pPr lvl="1" eaLnBrk="1" hangingPunct="1">
              <a:buFont typeface="Wingdings 2" pitchFamily="18" charset="2"/>
              <a:buNone/>
            </a:pPr>
            <a:r>
              <a:rPr lang="en-US" sz="1200" smtClean="0"/>
              <a:t>protected String getDefaultClassNameAtdl4jWidgetForClockT() {</a:t>
            </a:r>
          </a:p>
          <a:p>
            <a:pPr lvl="1" eaLnBrk="1" hangingPunct="1">
              <a:buFont typeface="Wingdings 2" pitchFamily="18" charset="2"/>
              <a:buNone/>
            </a:pPr>
            <a:r>
              <a:rPr lang="en-US" sz="1200" smtClean="0"/>
              <a:t>	return PACKAGE_PATH_ORG_ATDL4J_UI_SWT + "widget.SWTClockWidget“; }</a:t>
            </a:r>
          </a:p>
          <a:p>
            <a:pPr lvl="1" eaLnBrk="1" hangingPunct="1">
              <a:buFont typeface="Wingdings 2" pitchFamily="18" charset="2"/>
              <a:buNone/>
            </a:pPr>
            <a:r>
              <a:rPr lang="en-US" sz="1200" b="1" smtClean="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Configuration</a:t>
            </a:r>
            <a:br>
              <a:rPr lang="en-US" smtClean="0"/>
            </a:br>
            <a:r>
              <a:rPr lang="en-US" sz="2400" smtClean="0"/>
              <a:t>Atdl4jOptions – Non-static input and behavior overrides</a:t>
            </a:r>
          </a:p>
        </p:txBody>
      </p:sp>
      <p:sp>
        <p:nvSpPr>
          <p:cNvPr id="3" name="Content Placeholder 2"/>
          <p:cNvSpPr>
            <a:spLocks noGrp="1"/>
          </p:cNvSpPr>
          <p:nvPr>
            <p:ph sz="quarter" idx="1"/>
          </p:nvPr>
        </p:nvSpPr>
        <p:spPr/>
        <p:txBody>
          <a:bodyPr>
            <a:normAutofit/>
          </a:bodyPr>
          <a:lstStyle/>
          <a:p>
            <a:pPr eaLnBrk="1" hangingPunct="1">
              <a:lnSpc>
                <a:spcPct val="80000"/>
              </a:lnSpc>
            </a:pPr>
            <a:r>
              <a:rPr lang="en-US" sz="1800" smtClean="0"/>
              <a:t>config.Atdl4jOptions</a:t>
            </a:r>
          </a:p>
          <a:p>
            <a:pPr lvl="1" eaLnBrk="1" hangingPunct="1">
              <a:lnSpc>
                <a:spcPct val="80000"/>
              </a:lnSpc>
            </a:pPr>
            <a:r>
              <a:rPr lang="en-US" sz="1700" smtClean="0"/>
              <a:t>config.InputAndFilterData</a:t>
            </a:r>
          </a:p>
          <a:p>
            <a:pPr lvl="1" eaLnBrk="1" hangingPunct="1">
              <a:lnSpc>
                <a:spcPct val="80000"/>
              </a:lnSpc>
            </a:pPr>
            <a:r>
              <a:rPr lang="en-US" sz="1700" smtClean="0"/>
              <a:t>get/setStrategyListUsingInputStrategyNameListFilter(List&lt;StrategyT&gt;)</a:t>
            </a:r>
          </a:p>
          <a:p>
            <a:pPr lvl="1" eaLnBrk="1" hangingPunct="1">
              <a:lnSpc>
                <a:spcPct val="80000"/>
              </a:lnSpc>
            </a:pPr>
            <a:r>
              <a:rPr lang="en-US" sz="1700" smtClean="0"/>
              <a:t>Spinner-specific behavior</a:t>
            </a:r>
          </a:p>
          <a:p>
            <a:pPr lvl="2" eaLnBrk="1" hangingPunct="1">
              <a:lnSpc>
                <a:spcPct val="80000"/>
              </a:lnSpc>
            </a:pPr>
            <a:r>
              <a:rPr lang="en-US" sz="1400" smtClean="0"/>
              <a:t>get/setDefaultDigitsForSpinner___()</a:t>
            </a:r>
          </a:p>
          <a:p>
            <a:pPr lvl="2" eaLnBrk="1" hangingPunct="1">
              <a:lnSpc>
                <a:spcPct val="80000"/>
              </a:lnSpc>
            </a:pPr>
            <a:r>
              <a:rPr lang="en-US" sz="1400" smtClean="0"/>
              <a:t>get/setDefault___IncrementValue()</a:t>
            </a:r>
          </a:p>
          <a:p>
            <a:pPr lvl="1" eaLnBrk="1" hangingPunct="1">
              <a:lnSpc>
                <a:spcPct val="80000"/>
              </a:lnSpc>
            </a:pPr>
            <a:r>
              <a:rPr lang="en-US" sz="1700" smtClean="0"/>
              <a:t>Clock-specific behavior</a:t>
            </a:r>
          </a:p>
          <a:p>
            <a:pPr lvl="2" eaLnBrk="1" hangingPunct="1">
              <a:lnSpc>
                <a:spcPct val="80000"/>
              </a:lnSpc>
            </a:pPr>
            <a:r>
              <a:rPr lang="en-US" sz="1400" smtClean="0"/>
              <a:t>get/setClockControlStart / EndTimeIDValueFragmentList()</a:t>
            </a:r>
          </a:p>
          <a:p>
            <a:pPr lvl="2" eaLnBrk="1" hangingPunct="1">
              <a:lnSpc>
                <a:spcPct val="80000"/>
              </a:lnSpc>
            </a:pPr>
            <a:r>
              <a:rPr lang="en-US" sz="1400" smtClean="0"/>
              <a:t>get/setClockStart / EndTimeSetFIXValueWithPastTimeRule()</a:t>
            </a:r>
          </a:p>
          <a:p>
            <a:pPr lvl="2" eaLnBrk="1" hangingPunct="1">
              <a:lnSpc>
                <a:spcPct val="80000"/>
              </a:lnSpc>
            </a:pPr>
            <a:r>
              <a:rPr lang="en-US" sz="1400" smtClean="0"/>
              <a:t>get/setClock___PastTimeSetFIXValueRule()</a:t>
            </a:r>
          </a:p>
          <a:p>
            <a:pPr lvl="2" eaLnBrk="1" hangingPunct="1">
              <a:lnSpc>
                <a:spcPct val="80000"/>
              </a:lnSpc>
            </a:pPr>
            <a:r>
              <a:rPr lang="en-US" sz="1400" smtClean="0"/>
              <a:t>get/setClockUnknownSetFIXValueWithPastTimeRule()</a:t>
            </a:r>
          </a:p>
          <a:p>
            <a:pPr lvl="2" eaLnBrk="1" hangingPunct="1">
              <a:lnSpc>
                <a:spcPct val="80000"/>
              </a:lnSpc>
            </a:pPr>
            <a:r>
              <a:rPr lang="en-US" sz="1400" smtClean="0"/>
              <a:t>is/setClockControlStart / EndTime()</a:t>
            </a:r>
          </a:p>
          <a:p>
            <a:pPr lvl="1" eaLnBrk="1" hangingPunct="1">
              <a:lnSpc>
                <a:spcPct val="80000"/>
              </a:lnSpc>
            </a:pPr>
            <a:r>
              <a:rPr lang="en-US" sz="1700" smtClean="0"/>
              <a:t>Behavior overrides</a:t>
            </a:r>
          </a:p>
          <a:p>
            <a:pPr lvl="2" eaLnBrk="1" hangingPunct="1">
              <a:lnSpc>
                <a:spcPct val="80000"/>
              </a:lnSpc>
            </a:pPr>
            <a:r>
              <a:rPr lang="en-US" sz="1400" smtClean="0"/>
              <a:t>is/setAccommodateMixOfStrategyPanelsAndControls()</a:t>
            </a:r>
          </a:p>
          <a:p>
            <a:pPr lvl="2" eaLnBrk="1" hangingPunct="1">
              <a:lnSpc>
                <a:spcPct val="80000"/>
              </a:lnSpc>
            </a:pPr>
            <a:r>
              <a:rPr lang="en-US" sz="1400" smtClean="0"/>
              <a:t>is/setRestoreLastNonNullStateControlValueBehavior()</a:t>
            </a:r>
          </a:p>
          <a:p>
            <a:pPr lvl="2" eaLnBrk="1" hangingPunct="1">
              <a:lnSpc>
                <a:spcPct val="80000"/>
              </a:lnSpc>
            </a:pPr>
            <a:r>
              <a:rPr lang="en-US" sz="1400" smtClean="0"/>
              <a:t>is/setShowEnabledCheckboxOnOptionalClockControl()</a:t>
            </a:r>
          </a:p>
          <a:p>
            <a:pPr lvl="2" eaLnBrk="1" hangingPunct="1">
              <a:lnSpc>
                <a:spcPct val="80000"/>
              </a:lnSpc>
            </a:pPr>
            <a:r>
              <a:rPr lang="en-US" sz="1400" smtClean="0"/>
              <a:t>is/setTreatControl___FalseAsNull()</a:t>
            </a:r>
          </a:p>
          <a:p>
            <a:pPr lvl="1" eaLnBrk="1" hangingPunct="1">
              <a:lnSpc>
                <a:spcPct val="80000"/>
              </a:lnSpc>
            </a:pPr>
            <a:endParaRPr lang="en-US" sz="17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Configuration</a:t>
            </a:r>
            <a:br>
              <a:rPr lang="en-US" smtClean="0"/>
            </a:br>
            <a:r>
              <a:rPr lang="en-US" sz="2400" smtClean="0"/>
              <a:t>InputAndFilterData – broker file/order-centric settings</a:t>
            </a:r>
          </a:p>
        </p:txBody>
      </p:sp>
      <p:sp>
        <p:nvSpPr>
          <p:cNvPr id="3" name="Content Placeholder 2"/>
          <p:cNvSpPr>
            <a:spLocks noGrp="1"/>
          </p:cNvSpPr>
          <p:nvPr>
            <p:ph sz="quarter" idx="1"/>
          </p:nvPr>
        </p:nvSpPr>
        <p:spPr/>
        <p:txBody>
          <a:bodyPr>
            <a:normAutofit/>
          </a:bodyPr>
          <a:lstStyle/>
          <a:p>
            <a:pPr eaLnBrk="1" hangingPunct="1">
              <a:lnSpc>
                <a:spcPct val="80000"/>
              </a:lnSpc>
            </a:pPr>
            <a:r>
              <a:rPr lang="en-US" sz="2000" smtClean="0"/>
              <a:t>config.InputAndFilterData</a:t>
            </a:r>
          </a:p>
          <a:p>
            <a:pPr lvl="1" eaLnBrk="1" hangingPunct="1">
              <a:lnSpc>
                <a:spcPct val="80000"/>
              </a:lnSpc>
            </a:pPr>
            <a:r>
              <a:rPr lang="en-US" sz="1900" smtClean="0"/>
              <a:t>List&lt;StrategyFilterInputData&gt;</a:t>
            </a:r>
          </a:p>
          <a:p>
            <a:pPr lvl="2" eaLnBrk="1" hangingPunct="1">
              <a:lnSpc>
                <a:spcPct val="80000"/>
              </a:lnSpc>
            </a:pPr>
            <a:r>
              <a:rPr lang="en-US" sz="1600" smtClean="0"/>
              <a:t>eg multiple orders to be assigned same algo settings</a:t>
            </a:r>
          </a:p>
          <a:p>
            <a:pPr lvl="1" eaLnBrk="1" hangingPunct="1">
              <a:lnSpc>
                <a:spcPct val="80000"/>
              </a:lnSpc>
            </a:pPr>
            <a:r>
              <a:rPr lang="en-US" sz="1900" smtClean="0"/>
              <a:t>Strategy name list / filter control</a:t>
            </a:r>
          </a:p>
          <a:p>
            <a:pPr lvl="2" eaLnBrk="1" hangingPunct="1">
              <a:lnSpc>
                <a:spcPct val="80000"/>
              </a:lnSpc>
            </a:pPr>
            <a:r>
              <a:rPr lang="en-US" sz="1600" smtClean="0"/>
              <a:t>get/setInputStrategyNameList()</a:t>
            </a:r>
          </a:p>
          <a:p>
            <a:pPr lvl="2" eaLnBrk="1" hangingPunct="1">
              <a:lnSpc>
                <a:spcPct val="80000"/>
              </a:lnSpc>
            </a:pPr>
            <a:r>
              <a:rPr lang="en-US" sz="1600" smtClean="0"/>
              <a:t>get/setApplyInputStrategyNameListAsFilter()</a:t>
            </a:r>
          </a:p>
          <a:p>
            <a:pPr lvl="1" eaLnBrk="1" hangingPunct="1">
              <a:lnSpc>
                <a:spcPct val="80000"/>
              </a:lnSpc>
            </a:pPr>
            <a:r>
              <a:rPr lang="en-US" sz="1900" smtClean="0"/>
              <a:t>Cancel/Replace</a:t>
            </a:r>
          </a:p>
          <a:p>
            <a:pPr lvl="2" eaLnBrk="1" hangingPunct="1">
              <a:lnSpc>
                <a:spcPct val="80000"/>
              </a:lnSpc>
            </a:pPr>
            <a:r>
              <a:rPr lang="en-US" sz="1600" smtClean="0"/>
              <a:t>get/setInputCxlReplaceMode()</a:t>
            </a:r>
          </a:p>
          <a:p>
            <a:pPr lvl="2" eaLnBrk="1" hangingPunct="1">
              <a:lnSpc>
                <a:spcPct val="80000"/>
              </a:lnSpc>
            </a:pPr>
            <a:r>
              <a:rPr lang="en-US" sz="1600" smtClean="0"/>
              <a:t>get/setInputSelectStrategyName()</a:t>
            </a:r>
          </a:p>
          <a:p>
            <a:pPr lvl="1" eaLnBrk="1" hangingPunct="1">
              <a:lnSpc>
                <a:spcPct val="80000"/>
              </a:lnSpc>
            </a:pPr>
            <a:r>
              <a:rPr lang="en-US" sz="1900" smtClean="0"/>
              <a:t>is/setStrategySupported()</a:t>
            </a:r>
          </a:p>
          <a:p>
            <a:pPr lvl="1" eaLnBrk="1" hangingPunct="1">
              <a:lnSpc>
                <a:spcPct val="80000"/>
              </a:lnSpc>
            </a:pPr>
            <a:r>
              <a:rPr lang="en-US" sz="1900" smtClean="0"/>
              <a:t>Input Hidden Field Map</a:t>
            </a:r>
          </a:p>
          <a:p>
            <a:pPr lvl="2" eaLnBrk="1" hangingPunct="1">
              <a:lnSpc>
                <a:spcPct val="80000"/>
              </a:lnSpc>
            </a:pPr>
            <a:r>
              <a:rPr lang="en-US" sz="1600" smtClean="0"/>
              <a:t>addMapToInputHiddenFieldNameValueMap()</a:t>
            </a:r>
          </a:p>
          <a:p>
            <a:pPr lvl="2" eaLnBrk="1" hangingPunct="1">
              <a:lnSpc>
                <a:spcPct val="80000"/>
              </a:lnSpc>
            </a:pPr>
            <a:r>
              <a:rPr lang="en-US" sz="1600" smtClean="0"/>
              <a:t>get/setInputHiddenFieldNameValueMap()</a:t>
            </a:r>
          </a:p>
          <a:p>
            <a:pPr lvl="2" eaLnBrk="1" hangingPunct="1">
              <a:lnSpc>
                <a:spcPct val="80000"/>
              </a:lnSpc>
            </a:pPr>
            <a:r>
              <a:rPr lang="en-US" sz="1600" smtClean="0"/>
              <a:t>getInputHiddenFieldValue()</a:t>
            </a:r>
          </a:p>
          <a:p>
            <a:pPr lvl="1" eaLnBrk="1" hangingPunct="1">
              <a:lnSpc>
                <a:spcPct val="80000"/>
              </a:lnSpc>
            </a:pPr>
            <a:r>
              <a:rPr lang="en-US" sz="1900" smtClean="0"/>
              <a:t>Increment Policy size</a:t>
            </a:r>
          </a:p>
          <a:p>
            <a:pPr lvl="2" eaLnBrk="1" hangingPunct="1">
              <a:lnSpc>
                <a:spcPct val="80000"/>
              </a:lnSpc>
            </a:pPr>
            <a:r>
              <a:rPr lang="en-US" sz="1600" smtClean="0"/>
              <a:t>get/setInputIncrementPolicy_LotSize()</a:t>
            </a:r>
          </a:p>
          <a:p>
            <a:pPr lvl="2" eaLnBrk="1" hangingPunct="1">
              <a:lnSpc>
                <a:spcPct val="80000"/>
              </a:lnSpc>
            </a:pPr>
            <a:r>
              <a:rPr lang="en-US" sz="1600" smtClean="0"/>
              <a:t>get/setInputIncrementPolicy_Tick()</a:t>
            </a:r>
          </a:p>
          <a:p>
            <a:pPr lvl="1" eaLnBrk="1" hangingPunct="1">
              <a:lnSpc>
                <a:spcPct val="80000"/>
              </a:lnSpc>
            </a:pPr>
            <a:endParaRPr lang="en-US" sz="1900" smtClean="0"/>
          </a:p>
          <a:p>
            <a:pPr lvl="1" eaLnBrk="1" hangingPunct="1">
              <a:lnSpc>
                <a:spcPct val="80000"/>
              </a:lnSpc>
            </a:pPr>
            <a:endParaRPr lang="en-US" sz="190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smtClean="0"/>
              <a:t>Configuration</a:t>
            </a:r>
            <a:br>
              <a:rPr lang="en-US" smtClean="0"/>
            </a:br>
            <a:r>
              <a:rPr lang="en-US" sz="2400" smtClean="0"/>
              <a:t>StrategyFilterInputData – order-specific data for filter</a:t>
            </a:r>
          </a:p>
        </p:txBody>
      </p:sp>
      <p:sp>
        <p:nvSpPr>
          <p:cNvPr id="3" name="Content Placeholder 2"/>
          <p:cNvSpPr>
            <a:spLocks noGrp="1"/>
          </p:cNvSpPr>
          <p:nvPr>
            <p:ph sz="quarter" idx="1"/>
          </p:nvPr>
        </p:nvSpPr>
        <p:spPr/>
        <p:txBody>
          <a:bodyPr>
            <a:normAutofit/>
          </a:bodyPr>
          <a:lstStyle/>
          <a:p>
            <a:pPr eaLnBrk="1" hangingPunct="1">
              <a:lnSpc>
                <a:spcPct val="90000"/>
              </a:lnSpc>
            </a:pPr>
            <a:r>
              <a:rPr lang="en-US" smtClean="0"/>
              <a:t>config.StrategyFilterInputData</a:t>
            </a:r>
          </a:p>
          <a:p>
            <a:pPr lvl="1" eaLnBrk="1" hangingPunct="1">
              <a:lnSpc>
                <a:spcPct val="90000"/>
              </a:lnSpc>
            </a:pPr>
            <a:r>
              <a:rPr lang="en-US" smtClean="0"/>
              <a:t>get/setRegion_name()</a:t>
            </a:r>
          </a:p>
          <a:p>
            <a:pPr lvl="1" eaLnBrk="1" hangingPunct="1">
              <a:lnSpc>
                <a:spcPct val="90000"/>
              </a:lnSpc>
            </a:pPr>
            <a:r>
              <a:rPr lang="en-US" smtClean="0"/>
              <a:t>get/setCountry_CountryCode()</a:t>
            </a:r>
          </a:p>
          <a:p>
            <a:pPr lvl="1" eaLnBrk="1" hangingPunct="1">
              <a:lnSpc>
                <a:spcPct val="90000"/>
              </a:lnSpc>
            </a:pPr>
            <a:r>
              <a:rPr lang="en-US" smtClean="0"/>
              <a:t>get/setMarket_MICCode()</a:t>
            </a:r>
          </a:p>
          <a:p>
            <a:pPr lvl="1" eaLnBrk="1" hangingPunct="1">
              <a:lnSpc>
                <a:spcPct val="90000"/>
              </a:lnSpc>
            </a:pPr>
            <a:r>
              <a:rPr lang="en-US" smtClean="0"/>
              <a:t>get/setSecurityType_name()</a:t>
            </a:r>
          </a:p>
          <a:p>
            <a:pPr lvl="1" eaLnBrk="1" hangingPunct="1">
              <a:lnSpc>
                <a:spcPct val="90000"/>
              </a:lnSpc>
            </a:pPr>
            <a:r>
              <a:rPr lang="en-US" smtClean="0"/>
              <a:t>get/setFixMsgType()</a:t>
            </a:r>
          </a:p>
          <a:p>
            <a:pPr lvl="1" eaLnBrk="1" hangingPunct="1">
              <a:lnSpc>
                <a:spcPct val="90000"/>
              </a:lnSpc>
            </a:pPr>
            <a:r>
              <a:rPr lang="en-US" smtClean="0"/>
              <a:t>isFixMsgTypeSupportedForStrategy()</a:t>
            </a:r>
          </a:p>
          <a:p>
            <a:pPr lvl="1" eaLnBrk="1" hangingPunct="1">
              <a:lnSpc>
                <a:spcPct val="90000"/>
              </a:lnSpc>
            </a:pPr>
            <a:r>
              <a:rPr lang="en-US" smtClean="0"/>
              <a:t>isMarketSupportedForStrategy()</a:t>
            </a:r>
          </a:p>
          <a:p>
            <a:pPr lvl="1" eaLnBrk="1" hangingPunct="1">
              <a:lnSpc>
                <a:spcPct val="90000"/>
              </a:lnSpc>
            </a:pPr>
            <a:r>
              <a:rPr lang="en-US" smtClean="0"/>
              <a:t>isRegionCountrySupportedForStrategy()</a:t>
            </a:r>
          </a:p>
          <a:p>
            <a:pPr lvl="1" eaLnBrk="1" hangingPunct="1">
              <a:lnSpc>
                <a:spcPct val="90000"/>
              </a:lnSpc>
            </a:pPr>
            <a:r>
              <a:rPr lang="en-US" smtClean="0"/>
              <a:t>isSecurityTypeSupportedForStrategy()</a:t>
            </a:r>
          </a:p>
          <a:p>
            <a:pPr lvl="1" eaLnBrk="1" hangingPunct="1">
              <a:lnSpc>
                <a:spcPct val="90000"/>
              </a:lnSpc>
            </a:pPr>
            <a:r>
              <a:rPr lang="en-US" smtClean="0"/>
              <a:t>isStrategySupported()</a:t>
            </a:r>
          </a:p>
          <a:p>
            <a:pPr lvl="1" eaLnBrk="1" hangingPunct="1">
              <a:lnSpc>
                <a:spcPct val="90000"/>
              </a:lnSpc>
            </a:pPr>
            <a:endParaRPr lang="en-US" smtClean="0"/>
          </a:p>
          <a:p>
            <a:pPr lvl="1" eaLnBrk="1" hangingPunct="1">
              <a:lnSpc>
                <a:spcPct val="90000"/>
              </a:lnSpc>
            </a:pP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Overview</a:t>
            </a:r>
          </a:p>
        </p:txBody>
      </p:sp>
      <p:sp>
        <p:nvSpPr>
          <p:cNvPr id="3" name="Content Placeholder 2"/>
          <p:cNvSpPr>
            <a:spLocks noGrp="1"/>
          </p:cNvSpPr>
          <p:nvPr>
            <p:ph sz="quarter" idx="1"/>
          </p:nvPr>
        </p:nvSpPr>
        <p:spPr/>
        <p:txBody>
          <a:bodyPr>
            <a:normAutofit/>
          </a:bodyPr>
          <a:lstStyle/>
          <a:p>
            <a:pPr eaLnBrk="1" hangingPunct="1">
              <a:lnSpc>
                <a:spcPct val="80000"/>
              </a:lnSpc>
            </a:pPr>
            <a:r>
              <a:rPr lang="en-US" sz="2000" smtClean="0"/>
              <a:t>atdl4j is an open source and not-for-profit Java</a:t>
            </a:r>
            <a:r>
              <a:rPr lang="en-US" sz="2000" baseline="30000" smtClean="0"/>
              <a:t>TM</a:t>
            </a:r>
            <a:r>
              <a:rPr lang="en-US" sz="2000" smtClean="0"/>
              <a:t> implementation of FIXatdl</a:t>
            </a:r>
            <a:r>
              <a:rPr lang="en-US" sz="2000" baseline="30000" smtClean="0"/>
              <a:t>SM</a:t>
            </a:r>
            <a:r>
              <a:rPr lang="en-US" sz="2000" smtClean="0"/>
              <a:t>, the FIX Protocol</a:t>
            </a:r>
            <a:r>
              <a:rPr lang="en-US" sz="2000" baseline="30000" smtClean="0"/>
              <a:t>SM</a:t>
            </a:r>
            <a:r>
              <a:rPr lang="en-US" sz="2000" smtClean="0"/>
              <a:t> Algorithmic Trading Definition Language standard developed by FIX Protocol Limited (FPL). </a:t>
            </a:r>
          </a:p>
          <a:p>
            <a:pPr eaLnBrk="1" hangingPunct="1">
              <a:lnSpc>
                <a:spcPct val="80000"/>
              </a:lnSpc>
            </a:pPr>
            <a:endParaRPr lang="en-US" sz="2000" smtClean="0"/>
          </a:p>
          <a:p>
            <a:pPr eaLnBrk="1" hangingPunct="1">
              <a:lnSpc>
                <a:spcPct val="80000"/>
              </a:lnSpc>
            </a:pPr>
            <a:r>
              <a:rPr lang="en-US" sz="2000" smtClean="0"/>
              <a:t>atdl4j is a collaboration between Buy-side and Sell-side innovators within the Electronic Trading industry, and is integrated within the trading systems of several major investment banks and FIX providers. The atdl4j project is intended to promote open source standards within finance, and to increase the adoption rate of the FIXatdl standard itself. </a:t>
            </a:r>
          </a:p>
          <a:p>
            <a:pPr eaLnBrk="1" hangingPunct="1">
              <a:lnSpc>
                <a:spcPct val="80000"/>
              </a:lnSpc>
            </a:pPr>
            <a:endParaRPr lang="en-US" sz="2000" smtClean="0"/>
          </a:p>
          <a:p>
            <a:pPr eaLnBrk="1" hangingPunct="1">
              <a:lnSpc>
                <a:spcPct val="80000"/>
              </a:lnSpc>
            </a:pPr>
            <a:r>
              <a:rPr lang="en-US" sz="2000" smtClean="0"/>
              <a:t>While the atdl4j open source effort encourages the use of and implementation of the FIXatdl standard, it is an independent effort and not directly affiliated with the FIX Protocol Limited organization. </a:t>
            </a:r>
          </a:p>
          <a:p>
            <a:pPr eaLnBrk="1" hangingPunct="1">
              <a:lnSpc>
                <a:spcPct val="80000"/>
              </a:lnSpc>
            </a:pPr>
            <a:endParaRPr lang="en-US" sz="2000" smtClean="0"/>
          </a:p>
          <a:p>
            <a:pPr eaLnBrk="1" hangingPunct="1">
              <a:lnSpc>
                <a:spcPct val="80000"/>
              </a:lnSpc>
            </a:pPr>
            <a:endParaRPr lang="en-US"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Features</a:t>
            </a:r>
          </a:p>
        </p:txBody>
      </p:sp>
      <p:sp>
        <p:nvSpPr>
          <p:cNvPr id="3" name="Content Placeholder 2"/>
          <p:cNvSpPr>
            <a:spLocks noGrp="1"/>
          </p:cNvSpPr>
          <p:nvPr>
            <p:ph sz="quarter" idx="1"/>
          </p:nvPr>
        </p:nvSpPr>
        <p:spPr>
          <a:xfrm>
            <a:off x="914400" y="1447800"/>
            <a:ext cx="7772400" cy="4800600"/>
          </a:xfrm>
        </p:spPr>
        <p:txBody>
          <a:bodyPr>
            <a:normAutofit fontScale="92500" lnSpcReduction="20000"/>
          </a:bodyPr>
          <a:lstStyle/>
          <a:p>
            <a:pPr marL="274320" indent="-274320" eaLnBrk="1" fontAlgn="auto" hangingPunct="1">
              <a:spcBef>
                <a:spcPts val="580"/>
              </a:spcBef>
              <a:spcAft>
                <a:spcPts val="0"/>
              </a:spcAft>
              <a:buFont typeface="Wingdings 2"/>
              <a:buChar char=""/>
              <a:defRPr/>
            </a:pPr>
            <a:r>
              <a:rPr lang="en-US" sz="2400" dirty="0" smtClean="0"/>
              <a:t>Displays algo input screens based on the latest industry-standard FIXatdl 1.1 XML schema </a:t>
            </a:r>
          </a:p>
          <a:p>
            <a:pPr marL="274320" indent="-274320" eaLnBrk="1" fontAlgn="auto" hangingPunct="1">
              <a:spcBef>
                <a:spcPts val="580"/>
              </a:spcBef>
              <a:spcAft>
                <a:spcPts val="0"/>
              </a:spcAft>
              <a:buFont typeface="Wingdings 2"/>
              <a:buChar char=""/>
              <a:defRPr/>
            </a:pPr>
            <a:r>
              <a:rPr lang="en-US" sz="2400" dirty="0" smtClean="0"/>
              <a:t>Reads and generates algorithm-specific FIX message content </a:t>
            </a:r>
          </a:p>
          <a:p>
            <a:pPr marL="274320" indent="-274320" eaLnBrk="1" fontAlgn="auto" hangingPunct="1">
              <a:spcBef>
                <a:spcPts val="580"/>
              </a:spcBef>
              <a:spcAft>
                <a:spcPts val="0"/>
              </a:spcAft>
              <a:buFont typeface="Wingdings 2"/>
              <a:buChar char=""/>
              <a:defRPr/>
            </a:pPr>
            <a:r>
              <a:rPr lang="en-US" sz="2400" dirty="0" smtClean="0"/>
              <a:t>Can be integrated into a trading system, or run as a standalone testing/validation tool. </a:t>
            </a:r>
          </a:p>
          <a:p>
            <a:pPr marL="274320" indent="-274320" eaLnBrk="1" fontAlgn="auto" hangingPunct="1">
              <a:spcBef>
                <a:spcPts val="580"/>
              </a:spcBef>
              <a:spcAft>
                <a:spcPts val="0"/>
              </a:spcAft>
              <a:buFont typeface="Wingdings 2"/>
              <a:buChar char=""/>
              <a:defRPr/>
            </a:pPr>
            <a:r>
              <a:rPr lang="en-US" sz="2400" dirty="0" smtClean="0"/>
              <a:t>Supports the full set of UI widgets defined in FIXatdl 1.1 </a:t>
            </a:r>
          </a:p>
          <a:p>
            <a:pPr marL="274320" indent="-274320" eaLnBrk="1" fontAlgn="auto" hangingPunct="1">
              <a:spcBef>
                <a:spcPts val="580"/>
              </a:spcBef>
              <a:spcAft>
                <a:spcPts val="0"/>
              </a:spcAft>
              <a:buFont typeface="Wingdings 2"/>
              <a:buChar char=""/>
              <a:defRPr/>
            </a:pPr>
            <a:r>
              <a:rPr lang="en-US" sz="2400" dirty="0" smtClean="0"/>
              <a:t>Support for message validation and widget state rules (such as show/hide and enable/disable.) </a:t>
            </a:r>
          </a:p>
          <a:p>
            <a:pPr marL="274320" indent="-274320" eaLnBrk="1" fontAlgn="auto" hangingPunct="1">
              <a:spcBef>
                <a:spcPts val="580"/>
              </a:spcBef>
              <a:spcAft>
                <a:spcPts val="0"/>
              </a:spcAft>
              <a:buFont typeface="Wingdings 2"/>
              <a:buChar char=""/>
              <a:defRPr/>
            </a:pPr>
            <a:r>
              <a:rPr lang="en-US" sz="2400" dirty="0" smtClean="0"/>
              <a:t>Supports strategy filtering, customizable settings, and context-specific views (for example Cancel/Replace mode) </a:t>
            </a:r>
          </a:p>
          <a:p>
            <a:pPr marL="274320" indent="-274320" eaLnBrk="1" fontAlgn="auto" hangingPunct="1">
              <a:spcBef>
                <a:spcPts val="580"/>
              </a:spcBef>
              <a:spcAft>
                <a:spcPts val="0"/>
              </a:spcAft>
              <a:buFont typeface="Wingdings 2"/>
              <a:buChar char=""/>
              <a:defRPr/>
            </a:pPr>
            <a:r>
              <a:rPr lang="en-US" sz="2400" dirty="0" smtClean="0"/>
              <a:t>Written in the Java language using standard libraries </a:t>
            </a:r>
          </a:p>
          <a:p>
            <a:pPr marL="274320" indent="-274320" eaLnBrk="1" fontAlgn="auto" hangingPunct="1">
              <a:spcBef>
                <a:spcPts val="580"/>
              </a:spcBef>
              <a:spcAft>
                <a:spcPts val="0"/>
              </a:spcAft>
              <a:buFont typeface="Wingdings 2"/>
              <a:buChar char=""/>
              <a:defRPr/>
            </a:pPr>
            <a:r>
              <a:rPr lang="en-US" sz="2400" dirty="0" smtClean="0"/>
              <a:t>Source code can be modified to support in-house FIXatdl schema extensions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Open Source License</a:t>
            </a:r>
          </a:p>
        </p:txBody>
      </p:sp>
      <p:sp>
        <p:nvSpPr>
          <p:cNvPr id="11267" name="Content Placeholder 2"/>
          <p:cNvSpPr>
            <a:spLocks noGrp="1"/>
          </p:cNvSpPr>
          <p:nvPr>
            <p:ph sz="quarter" idx="1"/>
          </p:nvPr>
        </p:nvSpPr>
        <p:spPr/>
        <p:txBody>
          <a:bodyPr/>
          <a:lstStyle/>
          <a:p>
            <a:pPr eaLnBrk="1" hangingPunct="1"/>
            <a:r>
              <a:rPr lang="en-US" smtClean="0"/>
              <a:t>atdl4j is licensed under the </a:t>
            </a:r>
            <a:r>
              <a:rPr lang="en-US" smtClean="0">
                <a:hlinkClick r:id="rId2"/>
              </a:rPr>
              <a:t>MIT License</a:t>
            </a:r>
            <a:r>
              <a:rPr lang="en-US" smtClean="0"/>
              <a:t>.</a:t>
            </a:r>
          </a:p>
          <a:p>
            <a:pPr eaLnBrk="1" hangingPunct="1"/>
            <a:r>
              <a:rPr lang="en-US" smtClean="0"/>
              <a:t>The MIT License </a:t>
            </a:r>
            <a:r>
              <a:rPr lang="en-US" b="1" smtClean="0"/>
              <a:t>permits reuse within proprietary software on the condition that the license is distributed with that software</a:t>
            </a:r>
            <a:r>
              <a:rPr lang="en-US" smtClean="0"/>
              <a:t>, making it ideal for use within the legal guidelines of most financial firms.</a:t>
            </a:r>
          </a:p>
          <a:p>
            <a:pPr eaLnBrk="1" hangingPunct="1"/>
            <a:r>
              <a:rPr lang="en-US" smtClean="0"/>
              <a:t>Please consult the Legal and Compliance department at your firm before adopting atdl4j or other open source software.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Key Contributors</a:t>
            </a:r>
          </a:p>
        </p:txBody>
      </p:sp>
      <p:sp>
        <p:nvSpPr>
          <p:cNvPr id="12291" name="Content Placeholder 2"/>
          <p:cNvSpPr>
            <a:spLocks noGrp="1"/>
          </p:cNvSpPr>
          <p:nvPr>
            <p:ph sz="quarter" idx="1"/>
          </p:nvPr>
        </p:nvSpPr>
        <p:spPr/>
        <p:txBody>
          <a:bodyPr/>
          <a:lstStyle/>
          <a:p>
            <a:pPr eaLnBrk="1" hangingPunct="1"/>
            <a:r>
              <a:rPr lang="en-US" smtClean="0"/>
              <a:t>Scott Atwell, </a:t>
            </a:r>
            <a:r>
              <a:rPr lang="en-US" smtClean="0">
                <a:hlinkClick r:id="rId2"/>
              </a:rPr>
              <a:t>American Century</a:t>
            </a:r>
            <a:r>
              <a:rPr lang="en-US" smtClean="0"/>
              <a:t> </a:t>
            </a:r>
          </a:p>
          <a:p>
            <a:pPr eaLnBrk="1" hangingPunct="1"/>
            <a:r>
              <a:rPr lang="en-US" smtClean="0"/>
              <a:t>John Shields, </a:t>
            </a:r>
            <a:r>
              <a:rPr lang="en-US" smtClean="0">
                <a:hlinkClick r:id="rId3"/>
              </a:rPr>
              <a:t>Nomura</a:t>
            </a:r>
            <a:r>
              <a:rPr lang="en-US" smtClean="0"/>
              <a:t> </a:t>
            </a:r>
          </a:p>
          <a:p>
            <a:pPr eaLnBrk="1" hangingPunct="1"/>
            <a:r>
              <a:rPr lang="en-US" smtClean="0"/>
              <a:t>Danilo Tuler, </a:t>
            </a:r>
            <a:r>
              <a:rPr lang="en-US" smtClean="0">
                <a:hlinkClick r:id="rId4"/>
              </a:rPr>
              <a:t>Investtools</a:t>
            </a:r>
            <a:r>
              <a:rPr lang="en-US" smtClean="0"/>
              <a:t> </a:t>
            </a:r>
          </a:p>
          <a:p>
            <a:pPr eaLnBrk="1" hangingPunct="1"/>
            <a:r>
              <a:rPr lang="en-US" smtClean="0"/>
              <a:t>Renato Gallart, </a:t>
            </a:r>
            <a:r>
              <a:rPr lang="en-US" smtClean="0">
                <a:hlinkClick r:id="rId4"/>
              </a:rPr>
              <a:t>Investtools</a:t>
            </a:r>
            <a:r>
              <a:rPr lang="en-US" smtClean="0"/>
              <a:t> </a:t>
            </a:r>
          </a:p>
          <a:p>
            <a:pPr eaLnBrk="1" hangingPunct="1">
              <a:buFont typeface="Wingdings 2" pitchFamily="18" charset="2"/>
              <a:buNone/>
            </a:pPr>
            <a:endParaRPr lang="en-US" smtClean="0"/>
          </a:p>
          <a:p>
            <a:pPr eaLnBrk="1" hangingPunct="1"/>
            <a:endParaRPr lang="en-US" smtClean="0"/>
          </a:p>
          <a:p>
            <a:pPr eaLnBrk="1" hangingPunct="1"/>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Community</a:t>
            </a:r>
          </a:p>
        </p:txBody>
      </p:sp>
      <p:sp>
        <p:nvSpPr>
          <p:cNvPr id="13315" name="Content Placeholder 2"/>
          <p:cNvSpPr>
            <a:spLocks noGrp="1"/>
          </p:cNvSpPr>
          <p:nvPr>
            <p:ph sz="quarter" idx="1"/>
          </p:nvPr>
        </p:nvSpPr>
        <p:spPr/>
        <p:txBody>
          <a:bodyPr/>
          <a:lstStyle/>
          <a:p>
            <a:pPr eaLnBrk="1" hangingPunct="1"/>
            <a:r>
              <a:rPr lang="en-US" smtClean="0"/>
              <a:t>We kindly ask that those who do get value from the atdl4j platform contribute back to the community.</a:t>
            </a:r>
          </a:p>
          <a:p>
            <a:pPr eaLnBrk="1" hangingPunct="1"/>
            <a:r>
              <a:rPr lang="en-US" smtClean="0"/>
              <a:t>If you wish to contribute code to atdl4j, please fork the atdl4j project on </a:t>
            </a:r>
            <a:r>
              <a:rPr lang="en-US" smtClean="0">
                <a:hlinkClick r:id="rId2"/>
              </a:rPr>
              <a:t>GitHub</a:t>
            </a:r>
            <a:r>
              <a:rPr lang="en-US"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Can Serve Two Functions</a:t>
            </a:r>
          </a:p>
        </p:txBody>
      </p:sp>
      <p:sp>
        <p:nvSpPr>
          <p:cNvPr id="3" name="Text Placeholder 2"/>
          <p:cNvSpPr>
            <a:spLocks noGrp="1"/>
          </p:cNvSpPr>
          <p:nvPr>
            <p:ph type="body" idx="1"/>
          </p:nvPr>
        </p:nvSpPr>
        <p:spPr/>
        <p:txBody>
          <a:bodyPr>
            <a:normAutofit/>
          </a:bodyPr>
          <a:lstStyle/>
          <a:p>
            <a:pPr eaLnBrk="1" fontAlgn="auto" hangingPunct="1">
              <a:spcBef>
                <a:spcPts val="580"/>
              </a:spcBef>
              <a:spcAft>
                <a:spcPts val="0"/>
              </a:spcAft>
              <a:buFont typeface="Arial" pitchFamily="34" charset="0"/>
              <a:buChar char="•"/>
              <a:defRPr/>
            </a:pPr>
            <a:r>
              <a:rPr lang="en-US" dirty="0" smtClean="0"/>
              <a:t> Standalone Testing Tool</a:t>
            </a:r>
          </a:p>
          <a:p>
            <a:pPr eaLnBrk="1" fontAlgn="auto" hangingPunct="1">
              <a:spcBef>
                <a:spcPts val="580"/>
              </a:spcBef>
              <a:spcAft>
                <a:spcPts val="0"/>
              </a:spcAft>
              <a:buFont typeface="Arial" pitchFamily="34" charset="0"/>
              <a:buChar char="•"/>
              <a:defRPr/>
            </a:pPr>
            <a:r>
              <a:rPr lang="en-US" dirty="0" smtClean="0"/>
              <a:t> Embedded “Pop-Up” within an OMS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E1E1E1"/>
      </a:dk1>
      <a:lt1>
        <a:sysClr val="window" lastClr="202020"/>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3099</TotalTime>
  <Words>1241</Words>
  <Application>Microsoft Office PowerPoint</Application>
  <PresentationFormat>On-screen Show (4:3)</PresentationFormat>
  <Paragraphs>319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Franklin Gothic Book</vt:lpstr>
      <vt:lpstr>Perpetua</vt:lpstr>
      <vt:lpstr>Wingdings 2</vt:lpstr>
      <vt:lpstr>Calibri</vt:lpstr>
      <vt:lpstr>Equity</vt:lpstr>
      <vt:lpstr>PowerPoint Presentation</vt:lpstr>
      <vt:lpstr>Contents</vt:lpstr>
      <vt:lpstr>Overview of atdl4j Project</vt:lpstr>
      <vt:lpstr>Overview</vt:lpstr>
      <vt:lpstr>Features</vt:lpstr>
      <vt:lpstr>Open Source License</vt:lpstr>
      <vt:lpstr>Key Contributors</vt:lpstr>
      <vt:lpstr>Community</vt:lpstr>
      <vt:lpstr>Can Serve Two Functions</vt:lpstr>
      <vt:lpstr>Standalone Testing Tool</vt:lpstr>
      <vt:lpstr>As Standalone Testing Tool (SWT) SWTAtdl4jTesterApp</vt:lpstr>
      <vt:lpstr>As Standalone Testing Tool (SWT) Simulate OMS order-specific input and control configuration</vt:lpstr>
      <vt:lpstr>As Standalone Testing Tool (SWT) Simulate OMS order-specific input – Strategy Filtering</vt:lpstr>
      <vt:lpstr>As Standalone Testing Tool (SWT) Externally Configure Strategy List Display Sequence</vt:lpstr>
      <vt:lpstr>As Standalone Testing Tool (SWT) Repetitive Unit Testing – Output</vt:lpstr>
      <vt:lpstr>As Standalone Testing Tool (SWT) Repetitive Unit Testing – Required parameters, ranges, etc</vt:lpstr>
      <vt:lpstr>As Standalone Testing Tool (SWT) Repetitive Unit Testing – Validation Rules (StrategyEdit)</vt:lpstr>
      <vt:lpstr>As Standalone Testing Tool (SWT) Test StateRule execution</vt:lpstr>
      <vt:lpstr>As Standalone Testing Tool (SWT) Simulate Re-loading screen (eg for Cancel/Replace)</vt:lpstr>
      <vt:lpstr>Embedded “Pop-Up” within an OMS</vt:lpstr>
      <vt:lpstr>Embedded “Pop-up” within an OMS Atdl4jCompositePanel</vt:lpstr>
      <vt:lpstr>Package Structure</vt:lpstr>
      <vt:lpstr>Package Structure</vt:lpstr>
      <vt:lpstr>Package Structure</vt:lpstr>
      <vt:lpstr>Package Structure</vt:lpstr>
      <vt:lpstr>GUI Composition</vt:lpstr>
      <vt:lpstr>GUI Composition Nesting - Overall</vt:lpstr>
      <vt:lpstr>GUI Composition ui.app.Atdl4jTesterAppPanel, ui.swt.app.SWTAtdl4jTesterAppPanel</vt:lpstr>
      <vt:lpstr>GUI Composition ui.app.Atdl4jCompositePanel, ui.swt.app.SWTAtdl4jCompositePanel</vt:lpstr>
      <vt:lpstr>Listeners</vt:lpstr>
      <vt:lpstr>Listeners</vt:lpstr>
      <vt:lpstr>Configuration</vt:lpstr>
      <vt:lpstr>Configuration Atdl4jConfiguration – static / global settings</vt:lpstr>
      <vt:lpstr>Configuration SWTAtdl4jConfiguration – SWT-specific class names</vt:lpstr>
      <vt:lpstr>Configuration Atdl4jOptions – Non-static input and behavior overrides</vt:lpstr>
      <vt:lpstr>Configuration InputAndFilterData – broker file/order-centric settings</vt:lpstr>
      <vt:lpstr>Configuration StrategyFilterInputData – order-specific data for filter</vt:lpstr>
    </vt:vector>
  </TitlesOfParts>
  <Company>American Century Investments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atdl4j</dc:title>
  <dc:creator>Scott Atwell</dc:creator>
  <cp:lastModifiedBy>John</cp:lastModifiedBy>
  <cp:revision>128</cp:revision>
  <dcterms:created xsi:type="dcterms:W3CDTF">2010-11-26T23:45:14Z</dcterms:created>
  <dcterms:modified xsi:type="dcterms:W3CDTF">2013-10-08T23:42:30Z</dcterms:modified>
</cp:coreProperties>
</file>