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4" r:id="rId1"/>
  </p:sldMasterIdLst>
  <p:notesMasterIdLst>
    <p:notesMasterId r:id="rId29"/>
  </p:notesMasterIdLst>
  <p:sldIdLst>
    <p:sldId id="256" r:id="rId2"/>
    <p:sldId id="257" r:id="rId3"/>
    <p:sldId id="258" r:id="rId4"/>
    <p:sldId id="259" r:id="rId5"/>
    <p:sldId id="260" r:id="rId6"/>
    <p:sldId id="261" r:id="rId7"/>
    <p:sldId id="277"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 id="278" r:id="rId23"/>
    <p:sldId id="279" r:id="rId24"/>
    <p:sldId id="280" r:id="rId25"/>
    <p:sldId id="281" r:id="rId26"/>
    <p:sldId id="282" r:id="rId27"/>
    <p:sldId id="283" r:id="rId28"/>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4019B62C-F245-4C85-A798-0CC380E5B2FF}" type="datetimeFigureOut">
              <a:rPr lang="ar-EG" smtClean="0"/>
              <a:pPr/>
              <a:t>29/12/1434</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5DFD6B8C-AF11-4384-96D5-642ECF4C0D1F}" type="slidenum">
              <a:rPr lang="ar-EG" smtClean="0"/>
              <a:pPr/>
              <a:t>‹#›</a:t>
            </a:fld>
            <a:endParaRPr lang="ar-EG"/>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Mars_Climate_Orbit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cukes.info/"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cucumber/cucumber/blob/master/examples/i18n/en/features/addition.featur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cucumber/cucumber/blob/master/examples/i18n/ar/features/addition.feature"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t>Software testing, Unit testing and Testing Driven</a:t>
            </a:r>
            <a:r>
              <a:rPr lang="en-US" baseline="0" dirty="0" smtClean="0"/>
              <a:t> Development</a:t>
            </a:r>
            <a:endParaRPr lang="ar-EG" dirty="0"/>
          </a:p>
        </p:txBody>
      </p:sp>
      <p:sp>
        <p:nvSpPr>
          <p:cNvPr id="4" name="Slide Number Placeholder 3"/>
          <p:cNvSpPr>
            <a:spLocks noGrp="1"/>
          </p:cNvSpPr>
          <p:nvPr>
            <p:ph type="sldNum" sz="quarter" idx="10"/>
          </p:nvPr>
        </p:nvSpPr>
        <p:spPr/>
        <p:txBody>
          <a:bodyPr/>
          <a:lstStyle/>
          <a:p>
            <a:fld id="{5DFD6B8C-AF11-4384-96D5-642ECF4C0D1F}" type="slidenum">
              <a:rPr lang="ar-EG" smtClean="0"/>
              <a:pPr/>
              <a:t>1</a:t>
            </a:fld>
            <a:endParaRPr lang="ar-E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hlinkClick r:id="rId3"/>
              </a:rPr>
              <a:t>https://en.wikipedia.org/wiki/Mars_Climate_Orbiter#Cause_of_failure</a:t>
            </a:r>
            <a:endParaRPr lang="en-US" dirty="0" smtClean="0"/>
          </a:p>
          <a:p>
            <a:pPr algn="l"/>
            <a:endParaRPr lang="ar-EG" dirty="0"/>
          </a:p>
        </p:txBody>
      </p:sp>
      <p:sp>
        <p:nvSpPr>
          <p:cNvPr id="4" name="Slide Number Placeholder 3"/>
          <p:cNvSpPr>
            <a:spLocks noGrp="1"/>
          </p:cNvSpPr>
          <p:nvPr>
            <p:ph type="sldNum" sz="quarter" idx="10"/>
          </p:nvPr>
        </p:nvSpPr>
        <p:spPr/>
        <p:txBody>
          <a:bodyPr/>
          <a:lstStyle/>
          <a:p>
            <a:fld id="{5DFD6B8C-AF11-4384-96D5-642ECF4C0D1F}" type="slidenum">
              <a:rPr lang="ar-EG" smtClean="0"/>
              <a:pPr/>
              <a:t>7</a:t>
            </a:fld>
            <a:endParaRPr lang="ar-E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gn="l"/>
            <a:r>
              <a:rPr lang="en-US" sz="1200" b="1" i="0" kern="1200" dirty="0" smtClean="0">
                <a:solidFill>
                  <a:schemeClr val="tx1"/>
                </a:solidFill>
                <a:latin typeface="+mn-lt"/>
                <a:ea typeface="+mn-ea"/>
                <a:cs typeface="+mn-cs"/>
              </a:rPr>
              <a:t>Software Testing Types:</a:t>
            </a:r>
            <a:endParaRPr lang="en-US" sz="1200" b="0" i="0" kern="1200" dirty="0" smtClean="0">
              <a:solidFill>
                <a:schemeClr val="tx1"/>
              </a:solidFill>
              <a:latin typeface="+mn-lt"/>
              <a:ea typeface="+mn-ea"/>
              <a:cs typeface="+mn-cs"/>
            </a:endParaRPr>
          </a:p>
          <a:p>
            <a:pPr algn="l"/>
            <a:r>
              <a:rPr lang="en-US" sz="1200" b="1" i="0" kern="1200" dirty="0" smtClean="0">
                <a:solidFill>
                  <a:schemeClr val="tx1"/>
                </a:solidFill>
                <a:latin typeface="+mn-lt"/>
                <a:ea typeface="+mn-ea"/>
                <a:cs typeface="+mn-cs"/>
              </a:rPr>
              <a:t>Black box testing</a:t>
            </a:r>
            <a:r>
              <a:rPr lang="en-US" sz="1200" b="0" i="0" kern="1200" dirty="0" smtClean="0">
                <a:solidFill>
                  <a:schemeClr val="tx1"/>
                </a:solidFill>
                <a:latin typeface="+mn-lt"/>
                <a:ea typeface="+mn-ea"/>
                <a:cs typeface="+mn-cs"/>
              </a:rPr>
              <a:t> – Internal system design is not considered in this type of testing. Tests are based on requirements and functionality.</a:t>
            </a:r>
          </a:p>
          <a:p>
            <a:pPr algn="l"/>
            <a:r>
              <a:rPr lang="en-US" sz="1200" b="1" i="0" kern="1200" dirty="0" smtClean="0">
                <a:solidFill>
                  <a:schemeClr val="tx1"/>
                </a:solidFill>
                <a:latin typeface="+mn-lt"/>
                <a:ea typeface="+mn-ea"/>
                <a:cs typeface="+mn-cs"/>
              </a:rPr>
              <a:t>White box testing</a:t>
            </a:r>
            <a:r>
              <a:rPr lang="en-US" sz="1200" b="0" i="0" kern="1200" dirty="0" smtClean="0">
                <a:solidFill>
                  <a:schemeClr val="tx1"/>
                </a:solidFill>
                <a:latin typeface="+mn-lt"/>
                <a:ea typeface="+mn-ea"/>
                <a:cs typeface="+mn-cs"/>
              </a:rPr>
              <a:t> – This testing is based on knowledge of the internal logic of an application’s code. Also known as Glass box Testing. Internal software and code working should be known for this type of testing. Tests are based on coverage of code statements, branches, paths, conditions.</a:t>
            </a:r>
          </a:p>
          <a:p>
            <a:pPr algn="l"/>
            <a:r>
              <a:rPr lang="en-US" sz="1200" b="1" i="0" kern="1200" dirty="0" smtClean="0">
                <a:solidFill>
                  <a:schemeClr val="tx1"/>
                </a:solidFill>
                <a:latin typeface="+mn-lt"/>
                <a:ea typeface="+mn-ea"/>
                <a:cs typeface="+mn-cs"/>
              </a:rPr>
              <a:t>Unit testing</a:t>
            </a:r>
            <a:r>
              <a:rPr lang="en-US" sz="1200" b="0" i="0" kern="1200" dirty="0" smtClean="0">
                <a:solidFill>
                  <a:schemeClr val="tx1"/>
                </a:solidFill>
                <a:latin typeface="+mn-lt"/>
                <a:ea typeface="+mn-ea"/>
                <a:cs typeface="+mn-cs"/>
              </a:rPr>
              <a:t> – Testing of individual software components or modules. Typically done by the programmer and not by testers, as it requires detailed knowledge of the internal program design and code. may require developing test driver modules or test harnesses.</a:t>
            </a:r>
          </a:p>
          <a:p>
            <a:pPr algn="l"/>
            <a:r>
              <a:rPr lang="en-US" sz="1200" b="1" i="0" kern="1200" dirty="0" smtClean="0">
                <a:solidFill>
                  <a:schemeClr val="tx1"/>
                </a:solidFill>
                <a:latin typeface="+mn-lt"/>
                <a:ea typeface="+mn-ea"/>
                <a:cs typeface="+mn-cs"/>
              </a:rPr>
              <a:t>Incremental integration testing</a:t>
            </a:r>
            <a:r>
              <a:rPr lang="en-US" sz="1200" b="0" i="0" kern="1200" dirty="0" smtClean="0">
                <a:solidFill>
                  <a:schemeClr val="tx1"/>
                </a:solidFill>
                <a:latin typeface="+mn-lt"/>
                <a:ea typeface="+mn-ea"/>
                <a:cs typeface="+mn-cs"/>
              </a:rPr>
              <a:t> – Bottom up approach for testing i.e. continuous testing of an application as new functionality is added; Application functionality and modules should be independent enough to test separately. done by programmers or by testers.</a:t>
            </a:r>
          </a:p>
          <a:p>
            <a:pPr algn="l"/>
            <a:r>
              <a:rPr lang="en-US" sz="1200" b="1" i="0" kern="1200" dirty="0" smtClean="0">
                <a:solidFill>
                  <a:schemeClr val="tx1"/>
                </a:solidFill>
                <a:latin typeface="+mn-lt"/>
                <a:ea typeface="+mn-ea"/>
                <a:cs typeface="+mn-cs"/>
              </a:rPr>
              <a:t>Integration testing</a:t>
            </a:r>
            <a:r>
              <a:rPr lang="en-US" sz="1200" b="0" i="0" kern="1200" dirty="0" smtClean="0">
                <a:solidFill>
                  <a:schemeClr val="tx1"/>
                </a:solidFill>
                <a:latin typeface="+mn-lt"/>
                <a:ea typeface="+mn-ea"/>
                <a:cs typeface="+mn-cs"/>
              </a:rPr>
              <a:t> – Testing of integrated modules to verify combined functionality after integration. Modules are typically code modules, individual applications, client and server applications on a network, etc. This type of testing is especially relevant to client/server and distributed systems.</a:t>
            </a:r>
          </a:p>
          <a:p>
            <a:pPr algn="l"/>
            <a:r>
              <a:rPr lang="en-US" sz="1200" b="1" i="0" kern="1200" dirty="0" smtClean="0">
                <a:solidFill>
                  <a:schemeClr val="tx1"/>
                </a:solidFill>
                <a:latin typeface="+mn-lt"/>
                <a:ea typeface="+mn-ea"/>
                <a:cs typeface="+mn-cs"/>
              </a:rPr>
              <a:t>Functional testing</a:t>
            </a:r>
            <a:r>
              <a:rPr lang="en-US" sz="1200" b="0" i="0" kern="1200" dirty="0" smtClean="0">
                <a:solidFill>
                  <a:schemeClr val="tx1"/>
                </a:solidFill>
                <a:latin typeface="+mn-lt"/>
                <a:ea typeface="+mn-ea"/>
                <a:cs typeface="+mn-cs"/>
              </a:rPr>
              <a:t> – This type of testing ignores the internal parts and focus on the output is as per requirement or not. Black-box type testing geared to functional requirements of an application.</a:t>
            </a:r>
          </a:p>
          <a:p>
            <a:pPr algn="l"/>
            <a:r>
              <a:rPr lang="en-US" sz="1200" b="1" i="0" kern="1200" dirty="0" smtClean="0">
                <a:solidFill>
                  <a:schemeClr val="tx1"/>
                </a:solidFill>
                <a:latin typeface="+mn-lt"/>
                <a:ea typeface="+mn-ea"/>
                <a:cs typeface="+mn-cs"/>
              </a:rPr>
              <a:t>System testing</a:t>
            </a:r>
            <a:r>
              <a:rPr lang="en-US" sz="1200" b="0" i="0" kern="1200" dirty="0" smtClean="0">
                <a:solidFill>
                  <a:schemeClr val="tx1"/>
                </a:solidFill>
                <a:latin typeface="+mn-lt"/>
                <a:ea typeface="+mn-ea"/>
                <a:cs typeface="+mn-cs"/>
              </a:rPr>
              <a:t> – Entire system is tested as per the requirements. Black-box type testing that is based on overall requirements specifications, covers all combined parts of a system.</a:t>
            </a:r>
          </a:p>
          <a:p>
            <a:pPr algn="l"/>
            <a:r>
              <a:rPr lang="en-US" sz="1200" b="1" i="0" kern="1200" dirty="0" smtClean="0">
                <a:solidFill>
                  <a:schemeClr val="tx1"/>
                </a:solidFill>
                <a:latin typeface="+mn-lt"/>
                <a:ea typeface="+mn-ea"/>
                <a:cs typeface="+mn-cs"/>
              </a:rPr>
              <a:t>End-to-end testing</a:t>
            </a:r>
            <a:r>
              <a:rPr lang="en-US" sz="1200" b="0" i="0" kern="1200" dirty="0" smtClean="0">
                <a:solidFill>
                  <a:schemeClr val="tx1"/>
                </a:solidFill>
                <a:latin typeface="+mn-lt"/>
                <a:ea typeface="+mn-ea"/>
                <a:cs typeface="+mn-cs"/>
              </a:rPr>
              <a:t> – Similar to system testing, involves testing of a complete application environment in a situation that mimics real-world use, such as interacting with a database, using network communications, or interacting with other hardware, applications, or systems if appropriate.</a:t>
            </a:r>
          </a:p>
          <a:p>
            <a:pPr algn="l"/>
            <a:r>
              <a:rPr lang="en-US" sz="1200" b="1" i="0" kern="1200" dirty="0" smtClean="0">
                <a:solidFill>
                  <a:schemeClr val="tx1"/>
                </a:solidFill>
                <a:latin typeface="+mn-lt"/>
                <a:ea typeface="+mn-ea"/>
                <a:cs typeface="+mn-cs"/>
              </a:rPr>
              <a:t>Sanity testing </a:t>
            </a:r>
            <a:r>
              <a:rPr lang="en-US" sz="1200" b="0" i="0" kern="1200" dirty="0" smtClean="0">
                <a:solidFill>
                  <a:schemeClr val="tx1"/>
                </a:solidFill>
                <a:latin typeface="+mn-lt"/>
                <a:ea typeface="+mn-ea"/>
                <a:cs typeface="+mn-cs"/>
              </a:rPr>
              <a:t>- Testing to determine if a new software version is performing well enough to accept it for a major testing effort. If application is crashing for initial use then system is not stable enough for further testing and build or application is assigned to fix.</a:t>
            </a:r>
          </a:p>
          <a:p>
            <a:pPr algn="l"/>
            <a:r>
              <a:rPr lang="en-US" sz="1200" b="1" i="0" kern="1200" dirty="0" smtClean="0">
                <a:solidFill>
                  <a:schemeClr val="tx1"/>
                </a:solidFill>
                <a:latin typeface="+mn-lt"/>
                <a:ea typeface="+mn-ea"/>
                <a:cs typeface="+mn-cs"/>
              </a:rPr>
              <a:t>Regression testing</a:t>
            </a:r>
            <a:r>
              <a:rPr lang="en-US" sz="1200" b="0" i="0" kern="1200" dirty="0" smtClean="0">
                <a:solidFill>
                  <a:schemeClr val="tx1"/>
                </a:solidFill>
                <a:latin typeface="+mn-lt"/>
                <a:ea typeface="+mn-ea"/>
                <a:cs typeface="+mn-cs"/>
              </a:rPr>
              <a:t> – Testing the application as a whole for the modification in any module or functionality. Difficult to cover all the system in regression testing so typically automation tools are used for these testing types.</a:t>
            </a:r>
          </a:p>
          <a:p>
            <a:pPr algn="l"/>
            <a:r>
              <a:rPr lang="en-US" sz="1200" b="1" i="0" kern="1200" dirty="0" smtClean="0">
                <a:solidFill>
                  <a:schemeClr val="tx1"/>
                </a:solidFill>
                <a:latin typeface="+mn-lt"/>
                <a:ea typeface="+mn-ea"/>
                <a:cs typeface="+mn-cs"/>
              </a:rPr>
              <a:t>Acceptance testing</a:t>
            </a:r>
            <a:r>
              <a:rPr lang="en-US" sz="1200" b="0" i="0" kern="1200" dirty="0" smtClean="0">
                <a:solidFill>
                  <a:schemeClr val="tx1"/>
                </a:solidFill>
                <a:latin typeface="+mn-lt"/>
                <a:ea typeface="+mn-ea"/>
                <a:cs typeface="+mn-cs"/>
              </a:rPr>
              <a:t> -Normally this type of testing is done to verify if system meets the customer specified requirements. User or customer do this testing to determine whether to accept application.</a:t>
            </a:r>
          </a:p>
          <a:p>
            <a:pPr algn="l"/>
            <a:r>
              <a:rPr lang="en-US" sz="1200" b="1" i="0" kern="1200" dirty="0" smtClean="0">
                <a:solidFill>
                  <a:schemeClr val="tx1"/>
                </a:solidFill>
                <a:latin typeface="+mn-lt"/>
                <a:ea typeface="+mn-ea"/>
                <a:cs typeface="+mn-cs"/>
              </a:rPr>
              <a:t>Load testing</a:t>
            </a:r>
            <a:r>
              <a:rPr lang="en-US" sz="1200" b="0" i="0" kern="1200" dirty="0" smtClean="0">
                <a:solidFill>
                  <a:schemeClr val="tx1"/>
                </a:solidFill>
                <a:latin typeface="+mn-lt"/>
                <a:ea typeface="+mn-ea"/>
                <a:cs typeface="+mn-cs"/>
              </a:rPr>
              <a:t> – Its a performance testing to check system behavior under load. Testing an application under heavy loads, such as testing of a web site under a range of loads to determine at what point the system’s response time degrades or fails.</a:t>
            </a:r>
          </a:p>
          <a:p>
            <a:pPr algn="l"/>
            <a:r>
              <a:rPr lang="en-US" sz="1200" b="1" i="0" kern="1200" dirty="0" smtClean="0">
                <a:solidFill>
                  <a:schemeClr val="tx1"/>
                </a:solidFill>
                <a:latin typeface="+mn-lt"/>
                <a:ea typeface="+mn-ea"/>
                <a:cs typeface="+mn-cs"/>
              </a:rPr>
              <a:t>Stress testing</a:t>
            </a:r>
            <a:r>
              <a:rPr lang="en-US" sz="1200" b="0" i="0" kern="1200" dirty="0" smtClean="0">
                <a:solidFill>
                  <a:schemeClr val="tx1"/>
                </a:solidFill>
                <a:latin typeface="+mn-lt"/>
                <a:ea typeface="+mn-ea"/>
                <a:cs typeface="+mn-cs"/>
              </a:rPr>
              <a:t> – System is stressed beyond its specifications to check how and when it fails. Performed under heavy load like putting large number beyond storage capacity, complex database queries, continuous input to system or database load.</a:t>
            </a:r>
          </a:p>
          <a:p>
            <a:pPr algn="l"/>
            <a:r>
              <a:rPr lang="en-US" sz="1200" b="1" i="0" kern="1200" dirty="0" smtClean="0">
                <a:solidFill>
                  <a:schemeClr val="tx1"/>
                </a:solidFill>
                <a:latin typeface="+mn-lt"/>
                <a:ea typeface="+mn-ea"/>
                <a:cs typeface="+mn-cs"/>
              </a:rPr>
              <a:t>Performance testing</a:t>
            </a:r>
            <a:r>
              <a:rPr lang="en-US" sz="1200" b="0" i="0" kern="1200" dirty="0" smtClean="0">
                <a:solidFill>
                  <a:schemeClr val="tx1"/>
                </a:solidFill>
                <a:latin typeface="+mn-lt"/>
                <a:ea typeface="+mn-ea"/>
                <a:cs typeface="+mn-cs"/>
              </a:rPr>
              <a:t> – Term often used interchangeably with ‘stress’ and ‘load’ testing. To check whether system meets performance requirements. Used different performance and load tools to do this.</a:t>
            </a:r>
          </a:p>
          <a:p>
            <a:pPr algn="l"/>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ar-EG" dirty="0"/>
          </a:p>
        </p:txBody>
      </p:sp>
      <p:sp>
        <p:nvSpPr>
          <p:cNvPr id="4" name="Slide Number Placeholder 3"/>
          <p:cNvSpPr>
            <a:spLocks noGrp="1"/>
          </p:cNvSpPr>
          <p:nvPr>
            <p:ph type="sldNum" sz="quarter" idx="10"/>
          </p:nvPr>
        </p:nvSpPr>
        <p:spPr/>
        <p:txBody>
          <a:bodyPr/>
          <a:lstStyle/>
          <a:p>
            <a:fld id="{5DFD6B8C-AF11-4384-96D5-642ECF4C0D1F}" type="slidenum">
              <a:rPr lang="ar-EG" smtClean="0"/>
              <a:pPr/>
              <a:t>12</a:t>
            </a:fld>
            <a:endParaRPr lang="ar-E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t>https://en.wikipedia.org/wiki/List_of_unit_testing_frameworks</a:t>
            </a:r>
            <a:endParaRPr lang="ar-EG" dirty="0"/>
          </a:p>
        </p:txBody>
      </p:sp>
      <p:sp>
        <p:nvSpPr>
          <p:cNvPr id="4" name="Slide Number Placeholder 3"/>
          <p:cNvSpPr>
            <a:spLocks noGrp="1"/>
          </p:cNvSpPr>
          <p:nvPr>
            <p:ph type="sldNum" sz="quarter" idx="10"/>
          </p:nvPr>
        </p:nvSpPr>
        <p:spPr/>
        <p:txBody>
          <a:bodyPr/>
          <a:lstStyle/>
          <a:p>
            <a:fld id="{5DFD6B8C-AF11-4384-96D5-642ECF4C0D1F}" type="slidenum">
              <a:rPr lang="ar-EG" smtClean="0"/>
              <a:pPr/>
              <a:t>22</a:t>
            </a:fld>
            <a:endParaRPr lang="ar-E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hlinkClick r:id="rId3"/>
              </a:rPr>
              <a:t>http://cukes.info/</a:t>
            </a:r>
            <a:endParaRPr lang="ar-EG" dirty="0"/>
          </a:p>
        </p:txBody>
      </p:sp>
      <p:sp>
        <p:nvSpPr>
          <p:cNvPr id="4" name="Slide Number Placeholder 3"/>
          <p:cNvSpPr>
            <a:spLocks noGrp="1"/>
          </p:cNvSpPr>
          <p:nvPr>
            <p:ph type="sldNum" sz="quarter" idx="10"/>
          </p:nvPr>
        </p:nvSpPr>
        <p:spPr/>
        <p:txBody>
          <a:bodyPr/>
          <a:lstStyle/>
          <a:p>
            <a:fld id="{5DFD6B8C-AF11-4384-96D5-642ECF4C0D1F}" type="slidenum">
              <a:rPr lang="ar-EG" smtClean="0"/>
              <a:pPr/>
              <a:t>24</a:t>
            </a:fld>
            <a:endParaRPr lang="ar-E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hlinkClick r:id="rId3"/>
              </a:rPr>
              <a:t>https://github.com/cucumber/cucumber/blob/master/examples/i18n/en/features/addition.feature</a:t>
            </a:r>
            <a:endParaRPr lang="ar-EG" dirty="0"/>
          </a:p>
        </p:txBody>
      </p:sp>
      <p:sp>
        <p:nvSpPr>
          <p:cNvPr id="4" name="Slide Number Placeholder 3"/>
          <p:cNvSpPr>
            <a:spLocks noGrp="1"/>
          </p:cNvSpPr>
          <p:nvPr>
            <p:ph type="sldNum" sz="quarter" idx="10"/>
          </p:nvPr>
        </p:nvSpPr>
        <p:spPr/>
        <p:txBody>
          <a:bodyPr/>
          <a:lstStyle/>
          <a:p>
            <a:fld id="{5DFD6B8C-AF11-4384-96D5-642ECF4C0D1F}" type="slidenum">
              <a:rPr lang="ar-EG" smtClean="0"/>
              <a:pPr/>
              <a:t>25</a:t>
            </a:fld>
            <a:endParaRPr lang="ar-E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hlinkClick r:id="rId3"/>
              </a:rPr>
              <a:t>https://github.com/cucumber/cucumber/blob/master/examples/i18n/ar/features/addition.feature</a:t>
            </a:r>
            <a:endParaRPr lang="ar-EG" dirty="0"/>
          </a:p>
        </p:txBody>
      </p:sp>
      <p:sp>
        <p:nvSpPr>
          <p:cNvPr id="4" name="Slide Number Placeholder 3"/>
          <p:cNvSpPr>
            <a:spLocks noGrp="1"/>
          </p:cNvSpPr>
          <p:nvPr>
            <p:ph type="sldNum" sz="quarter" idx="10"/>
          </p:nvPr>
        </p:nvSpPr>
        <p:spPr/>
        <p:txBody>
          <a:bodyPr/>
          <a:lstStyle/>
          <a:p>
            <a:fld id="{5DFD6B8C-AF11-4384-96D5-642ECF4C0D1F}" type="slidenum">
              <a:rPr lang="ar-EG" smtClean="0"/>
              <a:pPr/>
              <a:t>26</a:t>
            </a:fld>
            <a:endParaRPr lang="ar-E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B22C2CE-CCD5-4709-9F90-863AF1294E09}" type="datetimeFigureOut">
              <a:rPr lang="ar-EG" smtClean="0"/>
              <a:pPr/>
              <a:t>29/12/1434</a:t>
            </a:fld>
            <a:endParaRPr lang="ar-EG"/>
          </a:p>
        </p:txBody>
      </p:sp>
      <p:sp>
        <p:nvSpPr>
          <p:cNvPr id="19" name="Footer Placeholder 18"/>
          <p:cNvSpPr>
            <a:spLocks noGrp="1"/>
          </p:cNvSpPr>
          <p:nvPr>
            <p:ph type="ftr" sz="quarter" idx="11"/>
          </p:nvPr>
        </p:nvSpPr>
        <p:spPr/>
        <p:txBody>
          <a:bodyPr/>
          <a:lstStyle/>
          <a:p>
            <a:endParaRPr lang="ar-EG"/>
          </a:p>
        </p:txBody>
      </p:sp>
      <p:sp>
        <p:nvSpPr>
          <p:cNvPr id="27" name="Slide Number Placeholder 26"/>
          <p:cNvSpPr>
            <a:spLocks noGrp="1"/>
          </p:cNvSpPr>
          <p:nvPr>
            <p:ph type="sldNum" sz="quarter" idx="12"/>
          </p:nvPr>
        </p:nvSpPr>
        <p:spPr/>
        <p:txBody>
          <a:bodyPr/>
          <a:lstStyle/>
          <a:p>
            <a:fld id="{37C82B12-4A59-478A-88D9-53BFDFD9B53F}" type="slidenum">
              <a:rPr lang="ar-EG" smtClean="0"/>
              <a:pPr/>
              <a:t>‹#›</a:t>
            </a:fld>
            <a:endParaRPr lang="ar-EG"/>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22C2CE-CCD5-4709-9F90-863AF1294E09}" type="datetimeFigureOut">
              <a:rPr lang="ar-EG" smtClean="0"/>
              <a:pPr/>
              <a:t>29/12/1434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C82B12-4A59-478A-88D9-53BFDFD9B53F}" type="slidenum">
              <a:rPr lang="ar-EG" smtClean="0"/>
              <a:pPr/>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22C2CE-CCD5-4709-9F90-863AF1294E09}" type="datetimeFigureOut">
              <a:rPr lang="ar-EG" smtClean="0"/>
              <a:pPr/>
              <a:t>29/12/1434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C82B12-4A59-478A-88D9-53BFDFD9B53F}" type="slidenum">
              <a:rPr lang="ar-EG" smtClean="0"/>
              <a:pPr/>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22C2CE-CCD5-4709-9F90-863AF1294E09}" type="datetimeFigureOut">
              <a:rPr lang="ar-EG" smtClean="0"/>
              <a:pPr/>
              <a:t>29/12/1434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C82B12-4A59-478A-88D9-53BFDFD9B53F}" type="slidenum">
              <a:rPr lang="ar-EG" smtClean="0"/>
              <a:pPr/>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B22C2CE-CCD5-4709-9F90-863AF1294E09}" type="datetimeFigureOut">
              <a:rPr lang="ar-EG" smtClean="0"/>
              <a:pPr/>
              <a:t>29/12/1434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C82B12-4A59-478A-88D9-53BFDFD9B53F}" type="slidenum">
              <a:rPr lang="ar-EG" smtClean="0"/>
              <a:pPr/>
              <a:t>‹#›</a:t>
            </a:fld>
            <a:endParaRPr lang="ar-E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22C2CE-CCD5-4709-9F90-863AF1294E09}" type="datetimeFigureOut">
              <a:rPr lang="ar-EG" smtClean="0"/>
              <a:pPr/>
              <a:t>29/12/1434</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7C82B12-4A59-478A-88D9-53BFDFD9B53F}" type="slidenum">
              <a:rPr lang="ar-EG" smtClean="0"/>
              <a:pPr/>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B22C2CE-CCD5-4709-9F90-863AF1294E09}" type="datetimeFigureOut">
              <a:rPr lang="ar-EG" smtClean="0"/>
              <a:pPr/>
              <a:t>29/12/1434</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37C82B12-4A59-478A-88D9-53BFDFD9B53F}" type="slidenum">
              <a:rPr lang="ar-EG" smtClean="0"/>
              <a:pPr/>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22C2CE-CCD5-4709-9F90-863AF1294E09}" type="datetimeFigureOut">
              <a:rPr lang="ar-EG" smtClean="0"/>
              <a:pPr/>
              <a:t>29/12/1434</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37C82B12-4A59-478A-88D9-53BFDFD9B53F}" type="slidenum">
              <a:rPr lang="ar-EG" smtClean="0"/>
              <a:pPr/>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2C2CE-CCD5-4709-9F90-863AF1294E09}" type="datetimeFigureOut">
              <a:rPr lang="ar-EG" smtClean="0"/>
              <a:pPr/>
              <a:t>29/12/1434</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37C82B12-4A59-478A-88D9-53BFDFD9B53F}" type="slidenum">
              <a:rPr lang="ar-EG" smtClean="0"/>
              <a:pPr/>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22C2CE-CCD5-4709-9F90-863AF1294E09}" type="datetimeFigureOut">
              <a:rPr lang="ar-EG" smtClean="0"/>
              <a:pPr/>
              <a:t>29/12/1434</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7C82B12-4A59-478A-88D9-53BFDFD9B53F}" type="slidenum">
              <a:rPr lang="ar-EG" smtClean="0"/>
              <a:pPr/>
              <a:t>‹#›</a:t>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B22C2CE-CCD5-4709-9F90-863AF1294E09}" type="datetimeFigureOut">
              <a:rPr lang="ar-EG" smtClean="0"/>
              <a:pPr/>
              <a:t>29/12/1434</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a:xfrm>
            <a:off x="8077200" y="6356350"/>
            <a:ext cx="609600" cy="365125"/>
          </a:xfrm>
        </p:spPr>
        <p:txBody>
          <a:bodyPr/>
          <a:lstStyle/>
          <a:p>
            <a:fld id="{37C82B12-4A59-478A-88D9-53BFDFD9B53F}" type="slidenum">
              <a:rPr lang="ar-EG" smtClean="0"/>
              <a:pPr/>
              <a:t>‹#›</a:t>
            </a:fld>
            <a:endParaRPr lang="ar-EG"/>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B22C2CE-CCD5-4709-9F90-863AF1294E09}" type="datetimeFigureOut">
              <a:rPr lang="ar-EG" smtClean="0"/>
              <a:pPr/>
              <a:t>29/12/1434</a:t>
            </a:fld>
            <a:endParaRPr lang="ar-EG"/>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ar-EG"/>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7C82B12-4A59-478A-88D9-53BFDFD9B53F}" type="slidenum">
              <a:rPr lang="ar-EG" smtClean="0"/>
              <a:pPr/>
              <a:t>‹#›</a:t>
            </a:fld>
            <a:endParaRPr lang="ar-EG"/>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3.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List_of_unit_testing_framework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cukes.inf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royal.pingdom.com/2009/03/19/10-historical-software-bugs-with-extreme-consequenc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Software Testing,</a:t>
            </a:r>
            <a:br>
              <a:rPr lang="en-US" dirty="0" smtClean="0"/>
            </a:br>
            <a:r>
              <a:rPr lang="en-US" dirty="0" smtClean="0"/>
              <a:t>Unit testing and TDD</a:t>
            </a:r>
            <a:endParaRPr lang="ar-EG" dirty="0"/>
          </a:p>
        </p:txBody>
      </p:sp>
      <p:sp>
        <p:nvSpPr>
          <p:cNvPr id="3" name="Subtitle 2"/>
          <p:cNvSpPr>
            <a:spLocks noGrp="1"/>
          </p:cNvSpPr>
          <p:nvPr>
            <p:ph type="subTitle" idx="1"/>
          </p:nvPr>
        </p:nvSpPr>
        <p:spPr/>
        <p:txBody>
          <a:bodyPr>
            <a:normAutofit/>
          </a:bodyPr>
          <a:lstStyle/>
          <a:p>
            <a:pPr algn="l" rtl="0"/>
            <a:r>
              <a:rPr lang="en-US" dirty="0" smtClean="0"/>
              <a:t>Software Engineering</a:t>
            </a:r>
          </a:p>
          <a:p>
            <a:pPr algn="l"/>
            <a:endParaRPr lang="en-US" sz="2000" dirty="0" smtClean="0"/>
          </a:p>
          <a:p>
            <a:pPr algn="l"/>
            <a:endParaRPr lang="en-US" sz="2000" dirty="0"/>
          </a:p>
          <a:p>
            <a:pPr algn="l"/>
            <a:r>
              <a:rPr lang="en-US" sz="2000" dirty="0" smtClean="0"/>
              <a:t>By: Ahmed Ezzat Afifi</a:t>
            </a:r>
            <a:endParaRPr lang="ar-EG" sz="2000" dirty="0"/>
          </a:p>
        </p:txBody>
      </p:sp>
      <p:pic>
        <p:nvPicPr>
          <p:cNvPr id="26626" name="Picture 2" descr="Creative Commons License">
            <a:hlinkClick r:id="rId3"/>
          </p:cNvPr>
          <p:cNvPicPr>
            <a:picLocks noChangeAspect="1" noChangeArrowheads="1"/>
          </p:cNvPicPr>
          <p:nvPr/>
        </p:nvPicPr>
        <p:blipFill>
          <a:blip r:embed="rId4" cstate="print"/>
          <a:srcRect/>
          <a:stretch>
            <a:fillRect/>
          </a:stretch>
        </p:blipFill>
        <p:spPr bwMode="auto">
          <a:xfrm>
            <a:off x="8305800" y="0"/>
            <a:ext cx="838200" cy="2952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rtl="0"/>
            <a:r>
              <a:rPr lang="en-US" dirty="0" smtClean="0"/>
              <a:t>What </a:t>
            </a:r>
            <a:r>
              <a:rPr lang="en-US" dirty="0" smtClean="0"/>
              <a:t>testers </a:t>
            </a:r>
            <a:r>
              <a:rPr lang="en-US" dirty="0" smtClean="0"/>
              <a:t>should not do</a:t>
            </a:r>
            <a:r>
              <a:rPr lang="en-US" dirty="0" smtClean="0"/>
              <a:t>?</a:t>
            </a:r>
            <a:endParaRPr lang="ar-EG" dirty="0"/>
          </a:p>
        </p:txBody>
      </p:sp>
      <p:sp>
        <p:nvSpPr>
          <p:cNvPr id="3" name="Content Placeholder 2"/>
          <p:cNvSpPr>
            <a:spLocks noGrp="1"/>
          </p:cNvSpPr>
          <p:nvPr>
            <p:ph idx="1"/>
          </p:nvPr>
        </p:nvSpPr>
        <p:spPr/>
        <p:txBody>
          <a:bodyPr/>
          <a:lstStyle/>
          <a:p>
            <a:pPr algn="l" rtl="0"/>
            <a:r>
              <a:rPr lang="en-US" dirty="0" smtClean="0"/>
              <a:t>Fixing Bugs</a:t>
            </a:r>
          </a:p>
          <a:p>
            <a:pPr algn="l" rtl="0"/>
            <a:r>
              <a:rPr lang="en-US" dirty="0" smtClean="0"/>
              <a:t>Test with good faith!</a:t>
            </a:r>
          </a:p>
          <a:p>
            <a:pPr algn="l" rtl="0"/>
            <a:r>
              <a:rPr lang="en-US" dirty="0" smtClean="0"/>
              <a:t>Test with no requirements</a:t>
            </a:r>
          </a:p>
          <a:p>
            <a:pPr algn="l" rtl="0"/>
            <a:r>
              <a:rPr lang="en-US" dirty="0" smtClean="0"/>
              <a:t>Not to report bugs they found</a:t>
            </a:r>
          </a:p>
          <a:p>
            <a:pPr algn="l" rtl="0"/>
            <a:r>
              <a:rPr lang="en-US" dirty="0" smtClean="0"/>
              <a:t>Mock or condescend developers for their bugs</a:t>
            </a:r>
          </a:p>
          <a:p>
            <a:pPr algn="l" rtl="0"/>
            <a:r>
              <a:rPr lang="en-US" dirty="0" smtClean="0"/>
              <a:t>Again, remember bugs are </a:t>
            </a:r>
            <a:r>
              <a:rPr lang="en-US" b="1" dirty="0" smtClean="0"/>
              <a:t>inevitable</a:t>
            </a:r>
            <a:r>
              <a:rPr lang="en-US" dirty="0" smtClean="0"/>
              <a:t>!</a:t>
            </a:r>
            <a:endParaRPr lang="ar-E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Testing Life cycle</a:t>
            </a:r>
            <a:endParaRPr lang="ar-EG" dirty="0"/>
          </a:p>
        </p:txBody>
      </p:sp>
      <p:sp>
        <p:nvSpPr>
          <p:cNvPr id="3" name="Content Placeholder 2"/>
          <p:cNvSpPr>
            <a:spLocks noGrp="1"/>
          </p:cNvSpPr>
          <p:nvPr>
            <p:ph idx="1"/>
          </p:nvPr>
        </p:nvSpPr>
        <p:spPr/>
        <p:txBody>
          <a:bodyPr>
            <a:normAutofit/>
          </a:bodyPr>
          <a:lstStyle/>
          <a:p>
            <a:pPr algn="l" rtl="0"/>
            <a:r>
              <a:rPr lang="en-US" dirty="0" smtClean="0"/>
              <a:t>Test planning</a:t>
            </a:r>
          </a:p>
          <a:p>
            <a:pPr algn="l" rtl="0"/>
            <a:r>
              <a:rPr lang="en-US" dirty="0" smtClean="0"/>
              <a:t>Test Analysis</a:t>
            </a:r>
          </a:p>
          <a:p>
            <a:pPr algn="l" rtl="0"/>
            <a:r>
              <a:rPr lang="en-US" dirty="0" smtClean="0"/>
              <a:t>Test Cases preparation</a:t>
            </a:r>
          </a:p>
          <a:p>
            <a:pPr algn="l" rtl="0"/>
            <a:r>
              <a:rPr lang="en-US" dirty="0" smtClean="0"/>
              <a:t>Test Execution</a:t>
            </a:r>
          </a:p>
          <a:p>
            <a:pPr algn="l" rtl="0"/>
            <a:r>
              <a:rPr lang="en-US" dirty="0" smtClean="0"/>
              <a:t>Test Reporting and monitoring</a:t>
            </a:r>
            <a:endParaRPr lang="en-US" dirty="0"/>
          </a:p>
          <a:p>
            <a:pPr algn="l" rtl="0"/>
            <a:r>
              <a:rPr lang="en-US" dirty="0" smtClean="0"/>
              <a:t>Bugs reporting</a:t>
            </a:r>
          </a:p>
          <a:p>
            <a:pPr algn="l" rtl="0"/>
            <a:r>
              <a:rPr lang="en-US" dirty="0" smtClean="0"/>
              <a:t>Release reports</a:t>
            </a:r>
          </a:p>
          <a:p>
            <a:pPr algn="l" rtl="0"/>
            <a:r>
              <a:rPr lang="en-US" dirty="0" smtClean="0"/>
              <a:t>User acceptance test execution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rtl="0"/>
            <a:r>
              <a:rPr lang="en-US" dirty="0" smtClean="0"/>
              <a:t>Things to </a:t>
            </a:r>
            <a:r>
              <a:rPr lang="en-US" dirty="0" smtClean="0"/>
              <a:t>test/ Test Types</a:t>
            </a:r>
            <a:endParaRPr lang="ar-EG" dirty="0"/>
          </a:p>
        </p:txBody>
      </p:sp>
      <p:sp>
        <p:nvSpPr>
          <p:cNvPr id="3" name="Content Placeholder 2"/>
          <p:cNvSpPr>
            <a:spLocks noGrp="1"/>
          </p:cNvSpPr>
          <p:nvPr>
            <p:ph idx="1"/>
          </p:nvPr>
        </p:nvSpPr>
        <p:spPr/>
        <p:txBody>
          <a:bodyPr>
            <a:normAutofit fontScale="55000" lnSpcReduction="20000"/>
          </a:bodyPr>
          <a:lstStyle/>
          <a:p>
            <a:pPr algn="l" rtl="0"/>
            <a:endParaRPr lang="en-US" b="1" dirty="0" smtClean="0"/>
          </a:p>
          <a:p>
            <a:pPr algn="l" rtl="0"/>
            <a:r>
              <a:rPr lang="en-US" b="1" dirty="0" smtClean="0"/>
              <a:t>Black </a:t>
            </a:r>
            <a:r>
              <a:rPr lang="en-US" b="1" dirty="0"/>
              <a:t>box testing</a:t>
            </a:r>
            <a:r>
              <a:rPr lang="en-US" dirty="0"/>
              <a:t> – Internal system design is not considered in this type of testing. Tests are based on requirements and functionality.</a:t>
            </a:r>
          </a:p>
          <a:p>
            <a:pPr algn="l" rtl="0"/>
            <a:endParaRPr lang="en-US" b="1" dirty="0" smtClean="0"/>
          </a:p>
          <a:p>
            <a:pPr algn="l" rtl="0"/>
            <a:r>
              <a:rPr lang="en-US" b="1" dirty="0" smtClean="0"/>
              <a:t>White </a:t>
            </a:r>
            <a:r>
              <a:rPr lang="en-US" b="1" dirty="0"/>
              <a:t>box testing</a:t>
            </a:r>
            <a:r>
              <a:rPr lang="en-US" dirty="0"/>
              <a:t> – This testing is based on knowledge of the internal logic of an application’s code. Also known as Glass box Testing. Internal software and code working should be known for this type of testing. Tests are based on coverage of code statements, branches, paths, conditions.</a:t>
            </a:r>
          </a:p>
          <a:p>
            <a:pPr algn="l" rtl="0"/>
            <a:endParaRPr lang="en-US" b="1" dirty="0" smtClean="0"/>
          </a:p>
          <a:p>
            <a:pPr algn="l" rtl="0"/>
            <a:r>
              <a:rPr lang="en-US" b="1" dirty="0" smtClean="0"/>
              <a:t>Incremental </a:t>
            </a:r>
            <a:r>
              <a:rPr lang="en-US" b="1" dirty="0"/>
              <a:t>integration testing</a:t>
            </a:r>
            <a:r>
              <a:rPr lang="en-US" dirty="0"/>
              <a:t> – Bottom up approach for testing </a:t>
            </a:r>
            <a:r>
              <a:rPr lang="en-US" dirty="0" smtClean="0"/>
              <a:t>i.e. </a:t>
            </a:r>
            <a:r>
              <a:rPr lang="en-US" dirty="0"/>
              <a:t>continuous testing of an application as new functionality is added; Application functionality and modules should be independent enough to test separately. done by programmers or by testers</a:t>
            </a:r>
            <a:r>
              <a:rPr lang="en-US" dirty="0" smtClean="0"/>
              <a:t>.</a:t>
            </a:r>
          </a:p>
          <a:p>
            <a:pPr algn="l" rtl="0">
              <a:buNone/>
            </a:pPr>
            <a:endParaRPr lang="en-US" b="1" dirty="0"/>
          </a:p>
          <a:p>
            <a:pPr algn="l" rtl="0">
              <a:buNone/>
            </a:pPr>
            <a:endParaRPr lang="en-US" b="1" dirty="0"/>
          </a:p>
          <a:p>
            <a:pPr algn="l" rtl="0"/>
            <a:r>
              <a:rPr lang="en-US" b="1" dirty="0" smtClean="0"/>
              <a:t>Integration </a:t>
            </a:r>
            <a:r>
              <a:rPr lang="en-US" b="1" dirty="0"/>
              <a:t>testing</a:t>
            </a:r>
            <a:r>
              <a:rPr lang="en-US" dirty="0"/>
              <a:t> – Testing of integrated modules to verify combined functionality after integration. Modules are typically code modules, individual applications, client and server applications on a network, etc. This type of testing is especially relevant to client/server and distributed systems.</a:t>
            </a:r>
          </a:p>
          <a:p>
            <a:pPr algn="l" rtl="0">
              <a:buNone/>
            </a:pPr>
            <a:endParaRPr lang="en-US" b="1" dirty="0"/>
          </a:p>
          <a:p>
            <a:pPr algn="l" rtl="0"/>
            <a:endParaRPr lang="en-US" b="1" dirty="0" smtClean="0"/>
          </a:p>
          <a:p>
            <a:pPr algn="l" rtl="0"/>
            <a:r>
              <a:rPr lang="en-US" b="1" dirty="0" smtClean="0"/>
              <a:t>Load </a:t>
            </a:r>
            <a:r>
              <a:rPr lang="en-US" b="1" dirty="0"/>
              <a:t>testing</a:t>
            </a:r>
            <a:r>
              <a:rPr lang="en-US" dirty="0"/>
              <a:t> – Its a performance testing to check system behavior under load. Testing an application under heavy loads, such as testing of a web site under a range of loads to determine at what point the system’s response time degrades or fails</a:t>
            </a:r>
            <a:r>
              <a:rPr lang="en-US" dirty="0" smtClean="0"/>
              <a:t>.</a:t>
            </a:r>
            <a:endParaRPr lang="ar-E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And…</a:t>
            </a:r>
            <a:endParaRPr lang="ar-EG" dirty="0"/>
          </a:p>
        </p:txBody>
      </p:sp>
      <p:sp>
        <p:nvSpPr>
          <p:cNvPr id="3" name="Content Placeholder 2"/>
          <p:cNvSpPr>
            <a:spLocks noGrp="1"/>
          </p:cNvSpPr>
          <p:nvPr>
            <p:ph idx="1"/>
          </p:nvPr>
        </p:nvSpPr>
        <p:spPr/>
        <p:txBody>
          <a:bodyPr/>
          <a:lstStyle/>
          <a:p>
            <a:pPr algn="l" rtl="0"/>
            <a:r>
              <a:rPr lang="en-US" sz="3600" b="1" dirty="0" smtClean="0"/>
              <a:t>Unit Testing</a:t>
            </a:r>
            <a:r>
              <a:rPr lang="en-US" dirty="0" smtClean="0"/>
              <a:t>: </a:t>
            </a:r>
            <a:r>
              <a:rPr lang="en-US" dirty="0"/>
              <a:t>Testing of individual software components or modules. </a:t>
            </a:r>
            <a:r>
              <a:rPr lang="en-US" b="1" dirty="0"/>
              <a:t>Typically done by the programmer and not by testers</a:t>
            </a:r>
            <a:r>
              <a:rPr lang="en-US" dirty="0"/>
              <a:t>, as it requires detailed knowledge of the internal program design and code. may require developing test driver modules or test harnesses</a:t>
            </a:r>
            <a:r>
              <a:rPr lang="en-US" dirty="0" smtClean="0"/>
              <a:t>. I got you </a:t>
            </a:r>
            <a:r>
              <a:rPr lang="en-US" dirty="0" smtClean="0">
                <a:sym typeface="Wingdings" pitchFamily="2" charset="2"/>
              </a:rPr>
              <a:t></a:t>
            </a:r>
            <a:endParaRPr lang="en-US" dirty="0"/>
          </a:p>
          <a:p>
            <a:pPr algn="l" rtl="0">
              <a:buNone/>
            </a:pPr>
            <a:endParaRPr lang="ar-EG"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Test-driven development</a:t>
            </a:r>
            <a:endParaRPr lang="ar-EG" dirty="0"/>
          </a:p>
        </p:txBody>
      </p:sp>
      <p:sp>
        <p:nvSpPr>
          <p:cNvPr id="3" name="Content Placeholder 2"/>
          <p:cNvSpPr>
            <a:spLocks noGrp="1"/>
          </p:cNvSpPr>
          <p:nvPr>
            <p:ph idx="1"/>
          </p:nvPr>
        </p:nvSpPr>
        <p:spPr/>
        <p:txBody>
          <a:bodyPr/>
          <a:lstStyle/>
          <a:p>
            <a:pPr algn="l" rtl="0"/>
            <a:r>
              <a:rPr lang="en-US" dirty="0" smtClean="0"/>
              <a:t>Extreme Programming concept, </a:t>
            </a:r>
            <a:r>
              <a:rPr lang="en-US" dirty="0"/>
              <a:t>but more recently has created more general interest in its own </a:t>
            </a:r>
            <a:r>
              <a:rPr lang="en-US" dirty="0" smtClean="0"/>
              <a:t>right.</a:t>
            </a:r>
          </a:p>
          <a:p>
            <a:pPr algn="l" rtl="0"/>
            <a:r>
              <a:rPr lang="en-US" dirty="0" smtClean="0"/>
              <a:t>Ensures the basic software quality</a:t>
            </a:r>
          </a:p>
          <a:p>
            <a:pPr algn="l" rtl="0"/>
            <a:endParaRPr lang="ar-E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rtl="0"/>
            <a:r>
              <a:rPr lang="en-US" dirty="0" smtClean="0"/>
              <a:t>Test-Driven Development</a:t>
            </a:r>
            <a:endParaRPr lang="ar-EG" dirty="0"/>
          </a:p>
        </p:txBody>
      </p:sp>
      <p:sp>
        <p:nvSpPr>
          <p:cNvPr id="3" name="Content Placeholder 2"/>
          <p:cNvSpPr>
            <a:spLocks noGrp="1"/>
          </p:cNvSpPr>
          <p:nvPr>
            <p:ph idx="1"/>
          </p:nvPr>
        </p:nvSpPr>
        <p:spPr/>
        <p:txBody>
          <a:bodyPr/>
          <a:lstStyle/>
          <a:p>
            <a:pPr algn="l" rtl="0"/>
            <a:r>
              <a:rPr lang="en-US" dirty="0" smtClean="0"/>
              <a:t>Usual approach</a:t>
            </a:r>
            <a:endParaRPr lang="ar-EG" dirty="0"/>
          </a:p>
        </p:txBody>
      </p:sp>
      <p:sp>
        <p:nvSpPr>
          <p:cNvPr id="5" name="Rounded Rectangle 4"/>
          <p:cNvSpPr/>
          <p:nvPr/>
        </p:nvSpPr>
        <p:spPr>
          <a:xfrm>
            <a:off x="762000" y="2590800"/>
            <a:ext cx="1447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t>DESIGN</a:t>
            </a:r>
            <a:endParaRPr lang="ar-EG" b="1" dirty="0"/>
          </a:p>
        </p:txBody>
      </p:sp>
      <p:sp>
        <p:nvSpPr>
          <p:cNvPr id="6" name="Rounded Rectangle 5"/>
          <p:cNvSpPr/>
          <p:nvPr/>
        </p:nvSpPr>
        <p:spPr>
          <a:xfrm>
            <a:off x="3581400" y="3276600"/>
            <a:ext cx="1905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t>IMPLEMENT</a:t>
            </a:r>
            <a:endParaRPr lang="ar-EG" b="1" dirty="0"/>
          </a:p>
        </p:txBody>
      </p:sp>
      <p:sp>
        <p:nvSpPr>
          <p:cNvPr id="7" name="Rounded Rectangle 6"/>
          <p:cNvSpPr/>
          <p:nvPr/>
        </p:nvSpPr>
        <p:spPr>
          <a:xfrm>
            <a:off x="6477000" y="4343400"/>
            <a:ext cx="1371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t>TEST</a:t>
            </a:r>
            <a:endParaRPr lang="ar-EG" b="1" dirty="0"/>
          </a:p>
        </p:txBody>
      </p:sp>
      <p:cxnSp>
        <p:nvCxnSpPr>
          <p:cNvPr id="11" name="Elbow Connector 10"/>
          <p:cNvCxnSpPr/>
          <p:nvPr/>
        </p:nvCxnSpPr>
        <p:spPr>
          <a:xfrm>
            <a:off x="2057400" y="3124200"/>
            <a:ext cx="1447800" cy="762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3"/>
            <a:endCxn id="7" idx="1"/>
          </p:cNvCxnSpPr>
          <p:nvPr/>
        </p:nvCxnSpPr>
        <p:spPr>
          <a:xfrm>
            <a:off x="5486400" y="3886200"/>
            <a:ext cx="9906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Test-Driven Development</a:t>
            </a:r>
            <a:endParaRPr lang="ar-EG" dirty="0"/>
          </a:p>
        </p:txBody>
      </p:sp>
      <p:sp>
        <p:nvSpPr>
          <p:cNvPr id="3" name="Content Placeholder 2"/>
          <p:cNvSpPr>
            <a:spLocks noGrp="1"/>
          </p:cNvSpPr>
          <p:nvPr>
            <p:ph idx="1"/>
          </p:nvPr>
        </p:nvSpPr>
        <p:spPr/>
        <p:txBody>
          <a:bodyPr/>
          <a:lstStyle/>
          <a:p>
            <a:pPr algn="l" rtl="0"/>
            <a:r>
              <a:rPr lang="en-US" dirty="0" smtClean="0"/>
              <a:t>TDD</a:t>
            </a:r>
            <a:endParaRPr lang="ar-EG" dirty="0"/>
          </a:p>
        </p:txBody>
      </p:sp>
      <p:sp>
        <p:nvSpPr>
          <p:cNvPr id="4" name="Rounded Rectangle 3"/>
          <p:cNvSpPr/>
          <p:nvPr/>
        </p:nvSpPr>
        <p:spPr>
          <a:xfrm>
            <a:off x="838200" y="2743200"/>
            <a:ext cx="1524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t>DESIGN</a:t>
            </a:r>
            <a:endParaRPr lang="ar-EG" b="1" dirty="0"/>
          </a:p>
        </p:txBody>
      </p:sp>
      <p:sp>
        <p:nvSpPr>
          <p:cNvPr id="5" name="Rounded Rectangle 4"/>
          <p:cNvSpPr/>
          <p:nvPr/>
        </p:nvSpPr>
        <p:spPr>
          <a:xfrm>
            <a:off x="3581400" y="3505200"/>
            <a:ext cx="1676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t>TEST</a:t>
            </a:r>
            <a:endParaRPr lang="ar-EG" b="1" dirty="0"/>
          </a:p>
        </p:txBody>
      </p:sp>
      <p:sp>
        <p:nvSpPr>
          <p:cNvPr id="6" name="Rounded Rectangle 5"/>
          <p:cNvSpPr/>
          <p:nvPr/>
        </p:nvSpPr>
        <p:spPr>
          <a:xfrm>
            <a:off x="6172200" y="4495800"/>
            <a:ext cx="2057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t>IMPLEMENT</a:t>
            </a:r>
            <a:endParaRPr lang="ar-EG" b="1" dirty="0"/>
          </a:p>
        </p:txBody>
      </p:sp>
      <p:cxnSp>
        <p:nvCxnSpPr>
          <p:cNvPr id="8" name="Elbow Connector 7"/>
          <p:cNvCxnSpPr>
            <a:stCxn id="4" idx="3"/>
            <a:endCxn id="5" idx="1"/>
          </p:cNvCxnSpPr>
          <p:nvPr/>
        </p:nvCxnSpPr>
        <p:spPr>
          <a:xfrm>
            <a:off x="2362200" y="3238500"/>
            <a:ext cx="1219200"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5" idx="3"/>
            <a:endCxn id="6" idx="1"/>
          </p:cNvCxnSpPr>
          <p:nvPr/>
        </p:nvCxnSpPr>
        <p:spPr>
          <a:xfrm>
            <a:off x="5257800" y="4076700"/>
            <a:ext cx="9144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Test-Driven Development</a:t>
            </a:r>
            <a:endParaRPr lang="ar-EG" dirty="0"/>
          </a:p>
        </p:txBody>
      </p:sp>
      <p:sp>
        <p:nvSpPr>
          <p:cNvPr id="3" name="Content Placeholder 2"/>
          <p:cNvSpPr>
            <a:spLocks noGrp="1"/>
          </p:cNvSpPr>
          <p:nvPr>
            <p:ph idx="1"/>
          </p:nvPr>
        </p:nvSpPr>
        <p:spPr/>
        <p:txBody>
          <a:bodyPr/>
          <a:lstStyle/>
          <a:p>
            <a:pPr algn="l" rtl="0"/>
            <a:r>
              <a:rPr lang="en-US" dirty="0" smtClean="0"/>
              <a:t>Well, Actually… </a:t>
            </a:r>
            <a:endParaRPr lang="ar-EG" dirty="0"/>
          </a:p>
        </p:txBody>
      </p:sp>
      <p:sp>
        <p:nvSpPr>
          <p:cNvPr id="4" name="Rounded Rectangle 3"/>
          <p:cNvSpPr/>
          <p:nvPr/>
        </p:nvSpPr>
        <p:spPr>
          <a:xfrm>
            <a:off x="609600" y="27432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t>DESIGN</a:t>
            </a:r>
            <a:endParaRPr lang="ar-EG" b="1" dirty="0"/>
          </a:p>
        </p:txBody>
      </p:sp>
      <p:sp>
        <p:nvSpPr>
          <p:cNvPr id="5" name="Rounded Rectangle 4"/>
          <p:cNvSpPr/>
          <p:nvPr/>
        </p:nvSpPr>
        <p:spPr>
          <a:xfrm>
            <a:off x="2667000" y="3581400"/>
            <a:ext cx="1371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t>TEST</a:t>
            </a:r>
            <a:endParaRPr lang="ar-EG" b="1" dirty="0"/>
          </a:p>
        </p:txBody>
      </p:sp>
      <p:sp>
        <p:nvSpPr>
          <p:cNvPr id="6" name="Rounded Rectangle 5"/>
          <p:cNvSpPr/>
          <p:nvPr/>
        </p:nvSpPr>
        <p:spPr>
          <a:xfrm>
            <a:off x="4876800" y="4267200"/>
            <a:ext cx="1619534" cy="987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IMPLEMENT</a:t>
            </a:r>
            <a:endParaRPr lang="ar-EG" dirty="0"/>
          </a:p>
        </p:txBody>
      </p:sp>
      <p:sp>
        <p:nvSpPr>
          <p:cNvPr id="7" name="Rounded Rectangle 6"/>
          <p:cNvSpPr/>
          <p:nvPr/>
        </p:nvSpPr>
        <p:spPr>
          <a:xfrm>
            <a:off x="7162800" y="4953000"/>
            <a:ext cx="1447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t>TEST</a:t>
            </a:r>
            <a:endParaRPr lang="ar-EG" b="1" dirty="0"/>
          </a:p>
        </p:txBody>
      </p:sp>
      <p:cxnSp>
        <p:nvCxnSpPr>
          <p:cNvPr id="9" name="Elbow Connector 8"/>
          <p:cNvCxnSpPr>
            <a:endCxn id="5" idx="1"/>
          </p:cNvCxnSpPr>
          <p:nvPr/>
        </p:nvCxnSpPr>
        <p:spPr>
          <a:xfrm>
            <a:off x="1600200" y="3276600"/>
            <a:ext cx="1066800" cy="723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endCxn id="6" idx="1"/>
          </p:cNvCxnSpPr>
          <p:nvPr/>
        </p:nvCxnSpPr>
        <p:spPr>
          <a:xfrm>
            <a:off x="3657600" y="3962400"/>
            <a:ext cx="1219200" cy="79839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3"/>
            <a:endCxn id="7" idx="1"/>
          </p:cNvCxnSpPr>
          <p:nvPr/>
        </p:nvCxnSpPr>
        <p:spPr>
          <a:xfrm>
            <a:off x="6496334" y="4760794"/>
            <a:ext cx="666466" cy="64940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ar-EG" dirty="0"/>
          </a:p>
        </p:txBody>
      </p:sp>
      <p:sp>
        <p:nvSpPr>
          <p:cNvPr id="3" name="Content Placeholder 2"/>
          <p:cNvSpPr>
            <a:spLocks noGrp="1"/>
          </p:cNvSpPr>
          <p:nvPr>
            <p:ph idx="1"/>
          </p:nvPr>
        </p:nvSpPr>
        <p:spPr/>
        <p:txBody>
          <a:bodyPr/>
          <a:lstStyle/>
          <a:p>
            <a:pPr algn="l" rtl="0"/>
            <a:r>
              <a:rPr lang="en-US" dirty="0" smtClean="0"/>
              <a:t>To be more honest, its an iterative process!</a:t>
            </a:r>
          </a:p>
          <a:p>
            <a:pPr algn="l" rtl="0"/>
            <a:endParaRPr lang="en-US" dirty="0"/>
          </a:p>
          <a:p>
            <a:pPr algn="l" rtl="0"/>
            <a:endParaRPr lang="en-US" dirty="0" smtClean="0"/>
          </a:p>
          <a:p>
            <a:pPr algn="l" rtl="0"/>
            <a:endParaRPr lang="en-US" dirty="0"/>
          </a:p>
          <a:p>
            <a:pPr algn="l" rtl="0">
              <a:buNone/>
            </a:pPr>
            <a:endParaRPr lang="ar-EG" dirty="0"/>
          </a:p>
        </p:txBody>
      </p:sp>
      <p:sp>
        <p:nvSpPr>
          <p:cNvPr id="4" name="Rounded Rectangle 3"/>
          <p:cNvSpPr/>
          <p:nvPr/>
        </p:nvSpPr>
        <p:spPr>
          <a:xfrm>
            <a:off x="1371600" y="3505200"/>
            <a:ext cx="914400" cy="914400"/>
          </a:xfrm>
          <a:prstGeom prst="roundRect">
            <a:avLst/>
          </a:prstGeom>
        </p:spPr>
        <p:style>
          <a:lnRef idx="3">
            <a:schemeClr val="lt1"/>
          </a:lnRef>
          <a:fillRef idx="1">
            <a:schemeClr val="accent3"/>
          </a:fillRef>
          <a:effectRef idx="1">
            <a:schemeClr val="accent3"/>
          </a:effectRef>
          <a:fontRef idx="minor">
            <a:schemeClr val="lt1"/>
          </a:fontRef>
        </p:style>
        <p:txBody>
          <a:bodyPr rtlCol="1" anchor="ctr"/>
          <a:lstStyle/>
          <a:p>
            <a:pPr algn="ctr"/>
            <a:r>
              <a:rPr lang="en-US" b="1" dirty="0" smtClean="0"/>
              <a:t>TEST</a:t>
            </a:r>
            <a:endParaRPr lang="ar-EG" b="1" dirty="0"/>
          </a:p>
        </p:txBody>
      </p:sp>
      <p:sp>
        <p:nvSpPr>
          <p:cNvPr id="5" name="Rounded Rectangle 4"/>
          <p:cNvSpPr/>
          <p:nvPr/>
        </p:nvSpPr>
        <p:spPr>
          <a:xfrm>
            <a:off x="4038600" y="2590800"/>
            <a:ext cx="1600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t>DESIGN</a:t>
            </a:r>
            <a:endParaRPr lang="ar-EG" b="1" dirty="0"/>
          </a:p>
        </p:txBody>
      </p:sp>
      <p:sp>
        <p:nvSpPr>
          <p:cNvPr id="6" name="Rounded Rectangle 5"/>
          <p:cNvSpPr/>
          <p:nvPr/>
        </p:nvSpPr>
        <p:spPr>
          <a:xfrm>
            <a:off x="4038600" y="4876800"/>
            <a:ext cx="1600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t>IMPLEMENT</a:t>
            </a:r>
            <a:endParaRPr lang="ar-EG" b="1" dirty="0"/>
          </a:p>
        </p:txBody>
      </p:sp>
      <p:sp>
        <p:nvSpPr>
          <p:cNvPr id="7" name="Rounded Rectangle 6"/>
          <p:cNvSpPr/>
          <p:nvPr/>
        </p:nvSpPr>
        <p:spPr>
          <a:xfrm>
            <a:off x="6858000" y="3505200"/>
            <a:ext cx="914400" cy="914400"/>
          </a:xfrm>
          <a:prstGeom prst="roundRect">
            <a:avLst/>
          </a:prstGeom>
        </p:spPr>
        <p:style>
          <a:lnRef idx="3">
            <a:schemeClr val="lt1"/>
          </a:lnRef>
          <a:fillRef idx="1">
            <a:schemeClr val="accent2"/>
          </a:fillRef>
          <a:effectRef idx="1">
            <a:schemeClr val="accent2"/>
          </a:effectRef>
          <a:fontRef idx="minor">
            <a:schemeClr val="lt1"/>
          </a:fontRef>
        </p:style>
        <p:txBody>
          <a:bodyPr rtlCol="1" anchor="ctr"/>
          <a:lstStyle/>
          <a:p>
            <a:pPr algn="ctr"/>
            <a:r>
              <a:rPr lang="en-US" b="1" dirty="0" smtClean="0"/>
              <a:t>TEST</a:t>
            </a:r>
            <a:endParaRPr lang="ar-EG" b="1" dirty="0"/>
          </a:p>
        </p:txBody>
      </p:sp>
      <p:cxnSp>
        <p:nvCxnSpPr>
          <p:cNvPr id="9" name="Straight Arrow Connector 8"/>
          <p:cNvCxnSpPr>
            <a:stCxn id="4" idx="3"/>
            <a:endCxn id="5" idx="1"/>
          </p:cNvCxnSpPr>
          <p:nvPr/>
        </p:nvCxnSpPr>
        <p:spPr>
          <a:xfrm flipV="1">
            <a:off x="2286000" y="3124200"/>
            <a:ext cx="1752600" cy="8382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a:stCxn id="5" idx="3"/>
            <a:endCxn id="7" idx="1"/>
          </p:cNvCxnSpPr>
          <p:nvPr/>
        </p:nvCxnSpPr>
        <p:spPr>
          <a:xfrm>
            <a:off x="5638800" y="3124200"/>
            <a:ext cx="1219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6" idx="3"/>
          </p:cNvCxnSpPr>
          <p:nvPr/>
        </p:nvCxnSpPr>
        <p:spPr>
          <a:xfrm flipH="1">
            <a:off x="5638800" y="4419600"/>
            <a:ext cx="1676400" cy="9906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9" name="Straight Arrow Connector 18"/>
          <p:cNvCxnSpPr>
            <a:stCxn id="6" idx="1"/>
          </p:cNvCxnSpPr>
          <p:nvPr/>
        </p:nvCxnSpPr>
        <p:spPr>
          <a:xfrm flipH="1" flipV="1">
            <a:off x="2133600" y="4495800"/>
            <a:ext cx="1905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How to do it?</a:t>
            </a:r>
            <a:endParaRPr lang="ar-EG" dirty="0"/>
          </a:p>
        </p:txBody>
      </p:sp>
      <p:sp>
        <p:nvSpPr>
          <p:cNvPr id="3" name="Content Placeholder 2"/>
          <p:cNvSpPr>
            <a:spLocks noGrp="1"/>
          </p:cNvSpPr>
          <p:nvPr>
            <p:ph idx="1"/>
          </p:nvPr>
        </p:nvSpPr>
        <p:spPr/>
        <p:txBody>
          <a:bodyPr/>
          <a:lstStyle/>
          <a:p>
            <a:pPr algn="l" rtl="0"/>
            <a:r>
              <a:rPr lang="en-US" dirty="0" smtClean="0"/>
              <a:t>Design: Figure out what you want to do</a:t>
            </a:r>
          </a:p>
          <a:p>
            <a:pPr algn="l" rtl="0"/>
            <a:r>
              <a:rPr lang="en-US" dirty="0" smtClean="0"/>
              <a:t>Test, write test to express the design</a:t>
            </a:r>
          </a:p>
          <a:p>
            <a:pPr algn="l" rtl="0"/>
            <a:r>
              <a:rPr lang="en-US" dirty="0" smtClean="0"/>
              <a:t>This test should </a:t>
            </a:r>
            <a:r>
              <a:rPr lang="en-US" b="1" dirty="0" smtClean="0">
                <a:solidFill>
                  <a:srgbClr val="C00000"/>
                </a:solidFill>
              </a:rPr>
              <a:t>FAIL</a:t>
            </a:r>
          </a:p>
          <a:p>
            <a:pPr algn="l" rtl="0"/>
            <a:r>
              <a:rPr lang="en-US" dirty="0" smtClean="0"/>
              <a:t>Implement: Write the code</a:t>
            </a:r>
          </a:p>
          <a:p>
            <a:pPr algn="l" rtl="0"/>
            <a:r>
              <a:rPr lang="en-US" dirty="0" smtClean="0"/>
              <a:t>Test again: This should </a:t>
            </a:r>
            <a:r>
              <a:rPr lang="en-US" b="1" dirty="0" smtClean="0">
                <a:solidFill>
                  <a:srgbClr val="00B050"/>
                </a:solidFill>
              </a:rPr>
              <a:t>PASS</a:t>
            </a:r>
            <a:endParaRPr lang="ar-EG" b="1" dirty="0">
              <a:solidFill>
                <a:srgbClr val="00B05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Contents</a:t>
            </a:r>
            <a:endParaRPr lang="ar-EG" dirty="0"/>
          </a:p>
        </p:txBody>
      </p:sp>
      <p:sp>
        <p:nvSpPr>
          <p:cNvPr id="3" name="Content Placeholder 2"/>
          <p:cNvSpPr>
            <a:spLocks noGrp="1"/>
          </p:cNvSpPr>
          <p:nvPr>
            <p:ph idx="1"/>
          </p:nvPr>
        </p:nvSpPr>
        <p:spPr/>
        <p:txBody>
          <a:bodyPr>
            <a:normAutofit lnSpcReduction="10000"/>
          </a:bodyPr>
          <a:lstStyle/>
          <a:p>
            <a:pPr lvl="1" algn="l" rtl="0"/>
            <a:r>
              <a:rPr lang="en-US" dirty="0" smtClean="0"/>
              <a:t>Software Engineering</a:t>
            </a:r>
          </a:p>
          <a:p>
            <a:pPr lvl="1" algn="l" rtl="0"/>
            <a:r>
              <a:rPr lang="en-US" dirty="0" smtClean="0"/>
              <a:t>What is software testing?</a:t>
            </a:r>
          </a:p>
          <a:p>
            <a:pPr lvl="1" algn="l" rtl="0"/>
            <a:r>
              <a:rPr lang="en-US" dirty="0" smtClean="0"/>
              <a:t>V&amp;V</a:t>
            </a:r>
          </a:p>
          <a:p>
            <a:pPr lvl="1" algn="l" rtl="0"/>
            <a:r>
              <a:rPr lang="en-US" dirty="0" smtClean="0"/>
              <a:t>What is software bug?</a:t>
            </a:r>
          </a:p>
          <a:p>
            <a:pPr lvl="1" algn="l" rtl="0"/>
            <a:r>
              <a:rPr lang="en-US" dirty="0" smtClean="0"/>
              <a:t>What testers do?</a:t>
            </a:r>
          </a:p>
          <a:p>
            <a:pPr lvl="1" algn="l" rtl="0"/>
            <a:r>
              <a:rPr lang="en-US" dirty="0" smtClean="0"/>
              <a:t>Types of testing</a:t>
            </a:r>
          </a:p>
          <a:p>
            <a:pPr lvl="1" algn="l" rtl="0"/>
            <a:r>
              <a:rPr lang="en-US" dirty="0" smtClean="0"/>
              <a:t>Unit Testing</a:t>
            </a:r>
            <a:r>
              <a:rPr lang="en-US" dirty="0"/>
              <a:t> </a:t>
            </a:r>
          </a:p>
          <a:p>
            <a:pPr lvl="1" algn="l" rtl="0"/>
            <a:r>
              <a:rPr lang="en-US" dirty="0" smtClean="0"/>
              <a:t>Test Driven Development - TDD</a:t>
            </a:r>
          </a:p>
          <a:p>
            <a:pPr lvl="1" algn="l" rtl="0"/>
            <a:r>
              <a:rPr lang="en-US" dirty="0" smtClean="0"/>
              <a:t>Live demo using Python</a:t>
            </a:r>
          </a:p>
          <a:p>
            <a:pPr lvl="1" algn="l" rtl="0"/>
            <a:r>
              <a:rPr lang="en-US" dirty="0" err="1" smtClean="0"/>
              <a:t>xUnit</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rtl="0"/>
            <a:r>
              <a:rPr lang="en-US" dirty="0" smtClean="0"/>
              <a:t>Change and edit code as much as you wish!</a:t>
            </a:r>
            <a:endParaRPr lang="ar-EG" dirty="0"/>
          </a:p>
        </p:txBody>
      </p:sp>
      <p:sp>
        <p:nvSpPr>
          <p:cNvPr id="3" name="Content Placeholder 2"/>
          <p:cNvSpPr>
            <a:spLocks noGrp="1"/>
          </p:cNvSpPr>
          <p:nvPr>
            <p:ph idx="1"/>
          </p:nvPr>
        </p:nvSpPr>
        <p:spPr/>
        <p:txBody>
          <a:bodyPr/>
          <a:lstStyle/>
          <a:p>
            <a:pPr algn="l" rtl="0"/>
            <a:r>
              <a:rPr lang="en-US" dirty="0" smtClean="0"/>
              <a:t>What if you didn’t like functions implementation?</a:t>
            </a:r>
          </a:p>
          <a:p>
            <a:pPr algn="l" rtl="0"/>
            <a:r>
              <a:rPr lang="en-US" dirty="0" smtClean="0"/>
              <a:t>Does changing X will Break Y?</a:t>
            </a:r>
          </a:p>
          <a:p>
            <a:pPr algn="l" rtl="0"/>
            <a:r>
              <a:rPr lang="en-US" dirty="0" smtClean="0"/>
              <a:t>Change X as you wish, if it really breaks Y, test cases will let you know!</a:t>
            </a:r>
          </a:p>
          <a:p>
            <a:pPr algn="l" rtl="0">
              <a:buNone/>
            </a:pPr>
            <a:endParaRPr lang="ar-EG"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Real example </a:t>
            </a:r>
            <a:r>
              <a:rPr lang="en-US" sz="1400" dirty="0" smtClean="0"/>
              <a:t>not so real</a:t>
            </a:r>
            <a:endParaRPr lang="ar-EG" sz="1400" dirty="0"/>
          </a:p>
        </p:txBody>
      </p:sp>
      <p:sp>
        <p:nvSpPr>
          <p:cNvPr id="3" name="Content Placeholder 2"/>
          <p:cNvSpPr>
            <a:spLocks noGrp="1"/>
          </p:cNvSpPr>
          <p:nvPr>
            <p:ph idx="1"/>
          </p:nvPr>
        </p:nvSpPr>
        <p:spPr/>
        <p:txBody>
          <a:bodyPr/>
          <a:lstStyle/>
          <a:p>
            <a:pPr algn="l" rtl="0"/>
            <a:r>
              <a:rPr lang="en-US" dirty="0" smtClean="0">
                <a:sym typeface="Wingdings" pitchFamily="2" charset="2"/>
              </a:rPr>
              <a:t> To code :-)</a:t>
            </a:r>
            <a:endParaRPr lang="ar-E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ar-EG" dirty="0"/>
          </a:p>
        </p:txBody>
      </p:sp>
      <p:sp>
        <p:nvSpPr>
          <p:cNvPr id="3" name="Content Placeholder 2"/>
          <p:cNvSpPr>
            <a:spLocks noGrp="1"/>
          </p:cNvSpPr>
          <p:nvPr>
            <p:ph idx="1"/>
          </p:nvPr>
        </p:nvSpPr>
        <p:spPr/>
        <p:txBody>
          <a:bodyPr/>
          <a:lstStyle/>
          <a:p>
            <a:pPr algn="l" rtl="0"/>
            <a:r>
              <a:rPr lang="en-US" dirty="0" smtClean="0"/>
              <a:t>Every programming language has its own unit testing frame </a:t>
            </a:r>
            <a:r>
              <a:rPr lang="en-US" dirty="0" smtClean="0"/>
              <a:t>work, Even databases</a:t>
            </a:r>
            <a:endParaRPr lang="en-US" dirty="0" smtClean="0"/>
          </a:p>
          <a:p>
            <a:pPr algn="l" rtl="0"/>
            <a:r>
              <a:rPr lang="en-US" dirty="0" smtClean="0"/>
              <a:t>Most of them inherit the </a:t>
            </a:r>
            <a:r>
              <a:rPr lang="en-US" dirty="0" err="1" smtClean="0"/>
              <a:t>jUnit</a:t>
            </a:r>
            <a:r>
              <a:rPr lang="en-US" dirty="0" smtClean="0"/>
              <a:t> philosophy and architecture , known as </a:t>
            </a:r>
            <a:r>
              <a:rPr lang="en-US" dirty="0" err="1" smtClean="0"/>
              <a:t>xUnit</a:t>
            </a:r>
            <a:endParaRPr lang="en-US" dirty="0" smtClean="0"/>
          </a:p>
          <a:p>
            <a:pPr algn="l" rtl="0"/>
            <a:r>
              <a:rPr lang="en-US" dirty="0" smtClean="0"/>
              <a:t>List of </a:t>
            </a:r>
            <a:r>
              <a:rPr lang="en-US" dirty="0" smtClean="0">
                <a:hlinkClick r:id="rId3"/>
              </a:rPr>
              <a:t>All unit testing frameworks </a:t>
            </a:r>
            <a:endParaRPr lang="en-US" dirty="0" smtClean="0"/>
          </a:p>
          <a:p>
            <a:pPr algn="l" rtl="0"/>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xUnit</a:t>
            </a:r>
            <a:r>
              <a:rPr lang="en-US" dirty="0" smtClean="0"/>
              <a:t> Architecture </a:t>
            </a:r>
            <a:endParaRPr lang="ar-EG" dirty="0"/>
          </a:p>
        </p:txBody>
      </p:sp>
      <p:sp>
        <p:nvSpPr>
          <p:cNvPr id="3" name="Content Placeholder 2"/>
          <p:cNvSpPr>
            <a:spLocks noGrp="1"/>
          </p:cNvSpPr>
          <p:nvPr>
            <p:ph idx="1"/>
          </p:nvPr>
        </p:nvSpPr>
        <p:spPr/>
        <p:txBody>
          <a:bodyPr>
            <a:normAutofit lnSpcReduction="10000"/>
          </a:bodyPr>
          <a:lstStyle/>
          <a:p>
            <a:pPr algn="l" rtl="0"/>
            <a:r>
              <a:rPr lang="en-US" b="1" dirty="0" smtClean="0"/>
              <a:t>Test Runner</a:t>
            </a:r>
            <a:r>
              <a:rPr lang="en-US" dirty="0" smtClean="0"/>
              <a:t>: An executable program runs the implemented test and report the results</a:t>
            </a:r>
          </a:p>
          <a:p>
            <a:pPr algn="l" rtl="0"/>
            <a:r>
              <a:rPr lang="en-US" b="1" dirty="0" smtClean="0"/>
              <a:t>Test Case</a:t>
            </a:r>
            <a:r>
              <a:rPr lang="en-US" dirty="0" smtClean="0"/>
              <a:t>: The most element class, all </a:t>
            </a:r>
            <a:r>
              <a:rPr lang="en-US" dirty="0" err="1" smtClean="0"/>
              <a:t>xUnit</a:t>
            </a:r>
            <a:r>
              <a:rPr lang="en-US" dirty="0" smtClean="0"/>
              <a:t> inherits from here</a:t>
            </a:r>
          </a:p>
          <a:p>
            <a:pPr algn="l" rtl="0"/>
            <a:r>
              <a:rPr lang="en-US" b="1" dirty="0" smtClean="0"/>
              <a:t>Test Fixtures/Context</a:t>
            </a:r>
            <a:r>
              <a:rPr lang="en-US" dirty="0" smtClean="0"/>
              <a:t>:  set of preconditions or state to run the test, a developer sets up the good known state before running the test, and return to the original state after the test</a:t>
            </a:r>
          </a:p>
          <a:p>
            <a:pPr algn="l" rtl="0"/>
            <a:r>
              <a:rPr lang="en-US" b="1" dirty="0" smtClean="0"/>
              <a:t>Test suites</a:t>
            </a:r>
            <a:r>
              <a:rPr lang="en-US" dirty="0" smtClean="0"/>
              <a:t>: A test suite is a set of tests that all share the same fixture. The order of the tests shouldn't matter.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Really cool stuff</a:t>
            </a:r>
            <a:endParaRPr lang="ar-EG" dirty="0"/>
          </a:p>
        </p:txBody>
      </p:sp>
      <p:sp>
        <p:nvSpPr>
          <p:cNvPr id="3" name="Content Placeholder 2"/>
          <p:cNvSpPr>
            <a:spLocks noGrp="1"/>
          </p:cNvSpPr>
          <p:nvPr>
            <p:ph idx="1"/>
          </p:nvPr>
        </p:nvSpPr>
        <p:spPr/>
        <p:txBody>
          <a:bodyPr/>
          <a:lstStyle/>
          <a:p>
            <a:pPr algn="l" rtl="0"/>
            <a:r>
              <a:rPr lang="en-US" dirty="0" smtClean="0"/>
              <a:t>There is a unit testing framework for the Ruby programming language called </a:t>
            </a:r>
            <a:r>
              <a:rPr lang="en-US" dirty="0" smtClean="0">
                <a:hlinkClick r:id="rId3"/>
              </a:rPr>
              <a:t>Cucumber </a:t>
            </a:r>
            <a:endParaRPr lang="en-US" dirty="0" smtClean="0"/>
          </a:p>
          <a:p>
            <a:pPr algn="l" rtl="0"/>
            <a:r>
              <a:rPr lang="en-US" dirty="0" smtClean="0"/>
              <a:t>It enables you to write your test cases in plain English</a:t>
            </a:r>
          </a:p>
          <a:p>
            <a:pPr algn="l" rtl="0"/>
            <a:r>
              <a:rPr lang="en-US" dirty="0" smtClean="0"/>
              <a:t>Not just English, any other language…. Even Arabic!</a:t>
            </a:r>
          </a:p>
          <a:p>
            <a:pPr algn="l" rtl="0"/>
            <a:endParaRPr lang="en-US" dirty="0" smtClean="0"/>
          </a:p>
          <a:p>
            <a:pPr algn="l" rtl="0"/>
            <a:r>
              <a:rPr lang="en-US" dirty="0" smtClean="0"/>
              <a:t>Technically Cucumber is a DSL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Cucumber </a:t>
            </a:r>
            <a:endParaRPr lang="ar-EG" dirty="0"/>
          </a:p>
        </p:txBody>
      </p:sp>
      <p:sp>
        <p:nvSpPr>
          <p:cNvPr id="3" name="Content Placeholder 2"/>
          <p:cNvSpPr>
            <a:spLocks noGrp="1"/>
          </p:cNvSpPr>
          <p:nvPr>
            <p:ph idx="1"/>
          </p:nvPr>
        </p:nvSpPr>
        <p:spPr/>
        <p:txBody>
          <a:bodyPr>
            <a:normAutofit fontScale="47500" lnSpcReduction="20000"/>
          </a:bodyPr>
          <a:lstStyle/>
          <a:p>
            <a:pPr algn="l" rtl="0">
              <a:buNone/>
            </a:pPr>
            <a:r>
              <a:rPr lang="en-US" i="1" dirty="0" smtClean="0">
                <a:solidFill>
                  <a:srgbClr val="999988"/>
                </a:solidFill>
                <a:latin typeface="Helvetica"/>
              </a:rPr>
              <a:t># language: en</a:t>
            </a:r>
            <a:endParaRPr lang="en-US" dirty="0" smtClean="0">
              <a:solidFill>
                <a:srgbClr val="333333"/>
              </a:solidFill>
              <a:latin typeface="Helvetica"/>
            </a:endParaRPr>
          </a:p>
          <a:p>
            <a:pPr algn="l" rtl="0">
              <a:buNone/>
            </a:pPr>
            <a:r>
              <a:rPr lang="en-US" b="1" dirty="0" smtClean="0">
                <a:solidFill>
                  <a:srgbClr val="333333"/>
                </a:solidFill>
                <a:latin typeface="Helvetica"/>
              </a:rPr>
              <a:t>Feature:</a:t>
            </a:r>
            <a:r>
              <a:rPr lang="en-US" b="1" dirty="0" smtClean="0">
                <a:solidFill>
                  <a:srgbClr val="990000"/>
                </a:solidFill>
                <a:latin typeface="Helvetica"/>
              </a:rPr>
              <a:t> Addition</a:t>
            </a:r>
            <a:endParaRPr lang="en-US" dirty="0" smtClean="0">
              <a:solidFill>
                <a:srgbClr val="333333"/>
              </a:solidFill>
              <a:latin typeface="Helvetica"/>
            </a:endParaRPr>
          </a:p>
          <a:p>
            <a:pPr algn="l" rtl="0">
              <a:buNone/>
            </a:pPr>
            <a:r>
              <a:rPr lang="en-US" b="1" dirty="0" smtClean="0">
                <a:solidFill>
                  <a:srgbClr val="990000"/>
                </a:solidFill>
                <a:latin typeface="Helvetica"/>
              </a:rPr>
              <a:t>In order to avoid silly mistakes</a:t>
            </a:r>
            <a:endParaRPr lang="en-US" dirty="0" smtClean="0">
              <a:solidFill>
                <a:srgbClr val="333333"/>
              </a:solidFill>
              <a:latin typeface="Helvetica"/>
            </a:endParaRPr>
          </a:p>
          <a:p>
            <a:pPr algn="l" rtl="0">
              <a:buNone/>
            </a:pPr>
            <a:r>
              <a:rPr lang="en-US" b="1" dirty="0" smtClean="0">
                <a:solidFill>
                  <a:srgbClr val="990000"/>
                </a:solidFill>
                <a:latin typeface="Helvetica"/>
              </a:rPr>
              <a:t>As a math idiot </a:t>
            </a:r>
            <a:endParaRPr lang="en-US" dirty="0" smtClean="0">
              <a:solidFill>
                <a:srgbClr val="333333"/>
              </a:solidFill>
              <a:latin typeface="Helvetica"/>
            </a:endParaRPr>
          </a:p>
          <a:p>
            <a:pPr algn="l" rtl="0">
              <a:buNone/>
            </a:pPr>
            <a:r>
              <a:rPr lang="en-US" b="1" dirty="0" smtClean="0">
                <a:solidFill>
                  <a:srgbClr val="990000"/>
                </a:solidFill>
                <a:latin typeface="Helvetica"/>
              </a:rPr>
              <a:t>I want to be told the sum of two numbers</a:t>
            </a:r>
            <a:endParaRPr lang="en-US" dirty="0" smtClean="0">
              <a:solidFill>
                <a:srgbClr val="333333"/>
              </a:solidFill>
              <a:latin typeface="Helvetica"/>
            </a:endParaRPr>
          </a:p>
          <a:p>
            <a:pPr algn="l" rtl="0">
              <a:buNone/>
            </a:pPr>
            <a:r>
              <a:rPr lang="en-US" dirty="0" smtClean="0">
                <a:solidFill>
                  <a:srgbClr val="333333"/>
                </a:solidFill>
                <a:latin typeface="Helvetica"/>
              </a:rPr>
              <a:t/>
            </a:r>
            <a:br>
              <a:rPr lang="en-US" dirty="0" smtClean="0">
                <a:solidFill>
                  <a:srgbClr val="333333"/>
                </a:solidFill>
                <a:latin typeface="Helvetica"/>
              </a:rPr>
            </a:br>
            <a:endParaRPr lang="en-US" dirty="0" smtClean="0">
              <a:solidFill>
                <a:srgbClr val="333333"/>
              </a:solidFill>
              <a:latin typeface="Helvetica"/>
            </a:endParaRPr>
          </a:p>
          <a:p>
            <a:pPr algn="l" rtl="0">
              <a:buNone/>
            </a:pPr>
            <a:r>
              <a:rPr lang="en-US" b="1" dirty="0" smtClean="0">
                <a:solidFill>
                  <a:srgbClr val="333333"/>
                </a:solidFill>
                <a:latin typeface="Helvetica"/>
              </a:rPr>
              <a:t>Scenario Outline:</a:t>
            </a:r>
            <a:r>
              <a:rPr lang="en-US" b="1" dirty="0" smtClean="0">
                <a:solidFill>
                  <a:srgbClr val="990000"/>
                </a:solidFill>
                <a:latin typeface="Helvetica"/>
              </a:rPr>
              <a:t> Add two numbers</a:t>
            </a:r>
            <a:endParaRPr lang="en-US" dirty="0" smtClean="0">
              <a:solidFill>
                <a:srgbClr val="333333"/>
              </a:solidFill>
              <a:latin typeface="Helvetica"/>
            </a:endParaRPr>
          </a:p>
          <a:p>
            <a:pPr algn="l" rtl="0">
              <a:buNone/>
            </a:pPr>
            <a:r>
              <a:rPr lang="en-US" b="1" dirty="0" smtClean="0">
                <a:solidFill>
                  <a:srgbClr val="333333"/>
                </a:solidFill>
                <a:latin typeface="Helvetica"/>
              </a:rPr>
              <a:t>Given </a:t>
            </a:r>
            <a:r>
              <a:rPr lang="en-US" b="1" dirty="0" smtClean="0">
                <a:solidFill>
                  <a:srgbClr val="990000"/>
                </a:solidFill>
                <a:latin typeface="Helvetica"/>
              </a:rPr>
              <a:t>I have entered </a:t>
            </a:r>
            <a:r>
              <a:rPr lang="en-US" dirty="0" smtClean="0">
                <a:solidFill>
                  <a:srgbClr val="008080"/>
                </a:solidFill>
                <a:latin typeface="Helvetica"/>
              </a:rPr>
              <a:t>&lt;input_1&gt;</a:t>
            </a:r>
            <a:r>
              <a:rPr lang="en-US" b="1" dirty="0" smtClean="0">
                <a:solidFill>
                  <a:srgbClr val="990000"/>
                </a:solidFill>
                <a:latin typeface="Helvetica"/>
              </a:rPr>
              <a:t> into the calculator</a:t>
            </a:r>
            <a:endParaRPr lang="en-US" dirty="0" smtClean="0">
              <a:solidFill>
                <a:srgbClr val="333333"/>
              </a:solidFill>
              <a:latin typeface="Helvetica"/>
            </a:endParaRPr>
          </a:p>
          <a:p>
            <a:pPr algn="l" rtl="0">
              <a:buNone/>
            </a:pPr>
            <a:r>
              <a:rPr lang="en-US" b="1" dirty="0" smtClean="0">
                <a:solidFill>
                  <a:srgbClr val="333333"/>
                </a:solidFill>
                <a:latin typeface="Helvetica"/>
              </a:rPr>
              <a:t>And </a:t>
            </a:r>
            <a:r>
              <a:rPr lang="en-US" b="1" dirty="0" smtClean="0">
                <a:solidFill>
                  <a:srgbClr val="990000"/>
                </a:solidFill>
                <a:latin typeface="Helvetica"/>
              </a:rPr>
              <a:t>I have entered </a:t>
            </a:r>
            <a:r>
              <a:rPr lang="en-US" dirty="0" smtClean="0">
                <a:solidFill>
                  <a:srgbClr val="008080"/>
                </a:solidFill>
                <a:latin typeface="Helvetica"/>
              </a:rPr>
              <a:t>&lt;input_2&gt;</a:t>
            </a:r>
            <a:r>
              <a:rPr lang="en-US" b="1" dirty="0" smtClean="0">
                <a:solidFill>
                  <a:srgbClr val="990000"/>
                </a:solidFill>
                <a:latin typeface="Helvetica"/>
              </a:rPr>
              <a:t> into the calculator</a:t>
            </a:r>
            <a:endParaRPr lang="en-US" dirty="0" smtClean="0">
              <a:solidFill>
                <a:srgbClr val="333333"/>
              </a:solidFill>
              <a:latin typeface="Helvetica"/>
            </a:endParaRPr>
          </a:p>
          <a:p>
            <a:pPr algn="l" rtl="0">
              <a:buNone/>
            </a:pPr>
            <a:r>
              <a:rPr lang="en-US" b="1" dirty="0" smtClean="0">
                <a:solidFill>
                  <a:srgbClr val="333333"/>
                </a:solidFill>
                <a:latin typeface="Helvetica"/>
              </a:rPr>
              <a:t>When </a:t>
            </a:r>
            <a:r>
              <a:rPr lang="en-US" b="1" dirty="0" smtClean="0">
                <a:solidFill>
                  <a:srgbClr val="990000"/>
                </a:solidFill>
                <a:latin typeface="Helvetica"/>
              </a:rPr>
              <a:t>I press </a:t>
            </a:r>
            <a:r>
              <a:rPr lang="en-US" dirty="0" smtClean="0">
                <a:solidFill>
                  <a:srgbClr val="008080"/>
                </a:solidFill>
                <a:latin typeface="Helvetica"/>
              </a:rPr>
              <a:t>&lt;button&gt;</a:t>
            </a:r>
            <a:endParaRPr lang="en-US" dirty="0" smtClean="0">
              <a:solidFill>
                <a:srgbClr val="333333"/>
              </a:solidFill>
              <a:latin typeface="Helvetica"/>
            </a:endParaRPr>
          </a:p>
          <a:p>
            <a:pPr algn="l" rtl="0">
              <a:buNone/>
            </a:pPr>
            <a:r>
              <a:rPr lang="en-US" b="1" dirty="0" smtClean="0">
                <a:solidFill>
                  <a:srgbClr val="333333"/>
                </a:solidFill>
                <a:latin typeface="Helvetica"/>
              </a:rPr>
              <a:t>Then </a:t>
            </a:r>
            <a:r>
              <a:rPr lang="en-US" b="1" dirty="0" smtClean="0">
                <a:solidFill>
                  <a:srgbClr val="990000"/>
                </a:solidFill>
                <a:latin typeface="Helvetica"/>
              </a:rPr>
              <a:t>the result should be </a:t>
            </a:r>
            <a:r>
              <a:rPr lang="en-US" dirty="0" smtClean="0">
                <a:solidFill>
                  <a:srgbClr val="008080"/>
                </a:solidFill>
                <a:latin typeface="Helvetica"/>
              </a:rPr>
              <a:t>&lt;output&gt;</a:t>
            </a:r>
            <a:r>
              <a:rPr lang="en-US" b="1" dirty="0" smtClean="0">
                <a:solidFill>
                  <a:srgbClr val="990000"/>
                </a:solidFill>
                <a:latin typeface="Helvetica"/>
              </a:rPr>
              <a:t> on the screen</a:t>
            </a:r>
            <a:endParaRPr lang="en-US" dirty="0" smtClean="0">
              <a:solidFill>
                <a:srgbClr val="333333"/>
              </a:solidFill>
              <a:latin typeface="Helvetica"/>
            </a:endParaRPr>
          </a:p>
          <a:p>
            <a:pPr algn="l" rtl="0">
              <a:buNone/>
            </a:pPr>
            <a:r>
              <a:rPr lang="en-US" dirty="0" smtClean="0">
                <a:solidFill>
                  <a:srgbClr val="333333"/>
                </a:solidFill>
                <a:latin typeface="Helvetica"/>
              </a:rPr>
              <a:t/>
            </a:r>
            <a:br>
              <a:rPr lang="en-US" dirty="0" smtClean="0">
                <a:solidFill>
                  <a:srgbClr val="333333"/>
                </a:solidFill>
                <a:latin typeface="Helvetica"/>
              </a:rPr>
            </a:br>
            <a:endParaRPr lang="en-US" dirty="0" smtClean="0">
              <a:solidFill>
                <a:srgbClr val="333333"/>
              </a:solidFill>
              <a:latin typeface="Helvetica"/>
            </a:endParaRPr>
          </a:p>
          <a:p>
            <a:pPr algn="l" rtl="0">
              <a:buNone/>
            </a:pPr>
            <a:r>
              <a:rPr lang="en-US" b="1" dirty="0" smtClean="0">
                <a:solidFill>
                  <a:srgbClr val="333333"/>
                </a:solidFill>
                <a:latin typeface="Helvetica"/>
              </a:rPr>
              <a:t>Examples:</a:t>
            </a:r>
            <a:endParaRPr lang="en-US" dirty="0" smtClean="0">
              <a:solidFill>
                <a:srgbClr val="333333"/>
              </a:solidFill>
              <a:latin typeface="Helvetica"/>
            </a:endParaRPr>
          </a:p>
          <a:p>
            <a:pPr algn="l" rtl="0">
              <a:buNone/>
            </a:pPr>
            <a:r>
              <a:rPr lang="en-US" b="1" dirty="0" smtClean="0">
                <a:solidFill>
                  <a:srgbClr val="333333"/>
                </a:solidFill>
                <a:latin typeface="Helvetica"/>
              </a:rPr>
              <a:t>|</a:t>
            </a:r>
            <a:r>
              <a:rPr lang="en-US" dirty="0" smtClean="0">
                <a:solidFill>
                  <a:srgbClr val="008080"/>
                </a:solidFill>
                <a:latin typeface="Helvetica"/>
              </a:rPr>
              <a:t> input_1</a:t>
            </a:r>
            <a:r>
              <a:rPr lang="en-US" b="1" dirty="0" smtClean="0">
                <a:solidFill>
                  <a:srgbClr val="333333"/>
                </a:solidFill>
                <a:latin typeface="Helvetica"/>
              </a:rPr>
              <a:t> |</a:t>
            </a:r>
            <a:r>
              <a:rPr lang="en-US" dirty="0" smtClean="0">
                <a:solidFill>
                  <a:srgbClr val="008080"/>
                </a:solidFill>
                <a:latin typeface="Helvetica"/>
              </a:rPr>
              <a:t> input_2</a:t>
            </a:r>
            <a:r>
              <a:rPr lang="en-US" b="1" dirty="0" smtClean="0">
                <a:solidFill>
                  <a:srgbClr val="333333"/>
                </a:solidFill>
                <a:latin typeface="Helvetica"/>
              </a:rPr>
              <a:t> |</a:t>
            </a:r>
            <a:r>
              <a:rPr lang="en-US" dirty="0" smtClean="0">
                <a:solidFill>
                  <a:srgbClr val="008080"/>
                </a:solidFill>
                <a:latin typeface="Helvetica"/>
              </a:rPr>
              <a:t> button</a:t>
            </a:r>
            <a:r>
              <a:rPr lang="en-US" b="1" dirty="0" smtClean="0">
                <a:solidFill>
                  <a:srgbClr val="333333"/>
                </a:solidFill>
                <a:latin typeface="Helvetica"/>
              </a:rPr>
              <a:t> |</a:t>
            </a:r>
            <a:r>
              <a:rPr lang="en-US" dirty="0" smtClean="0">
                <a:solidFill>
                  <a:srgbClr val="008080"/>
                </a:solidFill>
                <a:latin typeface="Helvetica"/>
              </a:rPr>
              <a:t> output</a:t>
            </a:r>
            <a:r>
              <a:rPr lang="en-US" b="1" dirty="0" smtClean="0">
                <a:solidFill>
                  <a:srgbClr val="333333"/>
                </a:solidFill>
                <a:latin typeface="Helvetica"/>
              </a:rPr>
              <a:t> |</a:t>
            </a:r>
            <a:endParaRPr lang="en-US" dirty="0" smtClean="0">
              <a:solidFill>
                <a:srgbClr val="333333"/>
              </a:solidFill>
              <a:latin typeface="Helvetica"/>
            </a:endParaRPr>
          </a:p>
          <a:p>
            <a:pPr algn="l" rtl="0">
              <a:buNone/>
            </a:pPr>
            <a:r>
              <a:rPr lang="en-US" b="1" dirty="0" smtClean="0">
                <a:solidFill>
                  <a:srgbClr val="333333"/>
                </a:solidFill>
                <a:latin typeface="Helvetica"/>
              </a:rPr>
              <a:t>|</a:t>
            </a:r>
            <a:r>
              <a:rPr lang="en-US" dirty="0" smtClean="0">
                <a:solidFill>
                  <a:srgbClr val="DD1144"/>
                </a:solidFill>
                <a:latin typeface="Helvetica"/>
              </a:rPr>
              <a:t> 20</a:t>
            </a:r>
            <a:r>
              <a:rPr lang="en-US" b="1" dirty="0" smtClean="0">
                <a:solidFill>
                  <a:srgbClr val="333333"/>
                </a:solidFill>
                <a:latin typeface="Helvetica"/>
              </a:rPr>
              <a:t> |</a:t>
            </a:r>
            <a:r>
              <a:rPr lang="en-US" dirty="0" smtClean="0">
                <a:solidFill>
                  <a:srgbClr val="DD1144"/>
                </a:solidFill>
                <a:latin typeface="Helvetica"/>
              </a:rPr>
              <a:t> 30</a:t>
            </a:r>
            <a:r>
              <a:rPr lang="en-US" b="1" dirty="0" smtClean="0">
                <a:solidFill>
                  <a:srgbClr val="333333"/>
                </a:solidFill>
                <a:latin typeface="Helvetica"/>
              </a:rPr>
              <a:t> |</a:t>
            </a:r>
            <a:r>
              <a:rPr lang="en-US" dirty="0" smtClean="0">
                <a:solidFill>
                  <a:srgbClr val="DD1144"/>
                </a:solidFill>
                <a:latin typeface="Helvetica"/>
              </a:rPr>
              <a:t> add</a:t>
            </a:r>
            <a:r>
              <a:rPr lang="en-US" b="1" dirty="0" smtClean="0">
                <a:solidFill>
                  <a:srgbClr val="333333"/>
                </a:solidFill>
                <a:latin typeface="Helvetica"/>
              </a:rPr>
              <a:t> |</a:t>
            </a:r>
            <a:r>
              <a:rPr lang="en-US" dirty="0" smtClean="0">
                <a:solidFill>
                  <a:srgbClr val="DD1144"/>
                </a:solidFill>
                <a:latin typeface="Helvetica"/>
              </a:rPr>
              <a:t> 50</a:t>
            </a:r>
            <a:r>
              <a:rPr lang="en-US" b="1" dirty="0" smtClean="0">
                <a:solidFill>
                  <a:srgbClr val="333333"/>
                </a:solidFill>
                <a:latin typeface="Helvetica"/>
              </a:rPr>
              <a:t> |</a:t>
            </a:r>
            <a:endParaRPr lang="en-US" dirty="0" smtClean="0">
              <a:solidFill>
                <a:srgbClr val="333333"/>
              </a:solidFill>
              <a:latin typeface="Helvetica"/>
            </a:endParaRPr>
          </a:p>
          <a:p>
            <a:pPr algn="l" rtl="0">
              <a:buNone/>
            </a:pPr>
            <a:r>
              <a:rPr lang="en-US" b="1" dirty="0" smtClean="0">
                <a:solidFill>
                  <a:srgbClr val="333333"/>
                </a:solidFill>
                <a:latin typeface="Helvetica"/>
              </a:rPr>
              <a:t>|</a:t>
            </a:r>
            <a:r>
              <a:rPr lang="en-US" dirty="0" smtClean="0">
                <a:solidFill>
                  <a:srgbClr val="DD1144"/>
                </a:solidFill>
                <a:latin typeface="Helvetica"/>
              </a:rPr>
              <a:t> 2</a:t>
            </a:r>
            <a:r>
              <a:rPr lang="en-US" b="1" dirty="0" smtClean="0">
                <a:solidFill>
                  <a:srgbClr val="333333"/>
                </a:solidFill>
                <a:latin typeface="Helvetica"/>
              </a:rPr>
              <a:t> |</a:t>
            </a:r>
            <a:r>
              <a:rPr lang="en-US" dirty="0" smtClean="0">
                <a:solidFill>
                  <a:srgbClr val="DD1144"/>
                </a:solidFill>
                <a:latin typeface="Helvetica"/>
              </a:rPr>
              <a:t> 5</a:t>
            </a:r>
            <a:r>
              <a:rPr lang="en-US" b="1" dirty="0" smtClean="0">
                <a:solidFill>
                  <a:srgbClr val="333333"/>
                </a:solidFill>
                <a:latin typeface="Helvetica"/>
              </a:rPr>
              <a:t> |</a:t>
            </a:r>
            <a:r>
              <a:rPr lang="en-US" dirty="0" smtClean="0">
                <a:solidFill>
                  <a:srgbClr val="DD1144"/>
                </a:solidFill>
                <a:latin typeface="Helvetica"/>
              </a:rPr>
              <a:t> add</a:t>
            </a:r>
            <a:r>
              <a:rPr lang="en-US" b="1" dirty="0" smtClean="0">
                <a:solidFill>
                  <a:srgbClr val="333333"/>
                </a:solidFill>
                <a:latin typeface="Helvetica"/>
              </a:rPr>
              <a:t> |</a:t>
            </a:r>
            <a:r>
              <a:rPr lang="en-US" dirty="0" smtClean="0">
                <a:solidFill>
                  <a:srgbClr val="DD1144"/>
                </a:solidFill>
                <a:latin typeface="Helvetica"/>
              </a:rPr>
              <a:t> 7</a:t>
            </a:r>
            <a:r>
              <a:rPr lang="en-US" b="1" dirty="0" smtClean="0">
                <a:solidFill>
                  <a:srgbClr val="333333"/>
                </a:solidFill>
                <a:latin typeface="Helvetica"/>
              </a:rPr>
              <a:t> |</a:t>
            </a:r>
            <a:endParaRPr lang="en-US" dirty="0" smtClean="0">
              <a:solidFill>
                <a:srgbClr val="333333"/>
              </a:solidFill>
              <a:latin typeface="Helvetica"/>
            </a:endParaRPr>
          </a:p>
          <a:p>
            <a:pPr algn="l" rtl="0">
              <a:buNone/>
            </a:pPr>
            <a:r>
              <a:rPr lang="en-US" b="1" dirty="0" smtClean="0">
                <a:solidFill>
                  <a:srgbClr val="333333"/>
                </a:solidFill>
                <a:latin typeface="Helvetica"/>
              </a:rPr>
              <a:t>|</a:t>
            </a:r>
            <a:r>
              <a:rPr lang="en-US" dirty="0" smtClean="0">
                <a:solidFill>
                  <a:srgbClr val="DD1144"/>
                </a:solidFill>
                <a:latin typeface="Helvetica"/>
              </a:rPr>
              <a:t> 0</a:t>
            </a:r>
            <a:r>
              <a:rPr lang="en-US" b="1" dirty="0" smtClean="0">
                <a:solidFill>
                  <a:srgbClr val="333333"/>
                </a:solidFill>
                <a:latin typeface="Helvetica"/>
              </a:rPr>
              <a:t> |</a:t>
            </a:r>
            <a:r>
              <a:rPr lang="en-US" dirty="0" smtClean="0">
                <a:solidFill>
                  <a:srgbClr val="DD1144"/>
                </a:solidFill>
                <a:latin typeface="Helvetica"/>
              </a:rPr>
              <a:t> 40</a:t>
            </a:r>
            <a:r>
              <a:rPr lang="en-US" b="1" dirty="0" smtClean="0">
                <a:solidFill>
                  <a:srgbClr val="333333"/>
                </a:solidFill>
                <a:latin typeface="Helvetica"/>
              </a:rPr>
              <a:t> |</a:t>
            </a:r>
            <a:r>
              <a:rPr lang="en-US" dirty="0" smtClean="0">
                <a:solidFill>
                  <a:srgbClr val="DD1144"/>
                </a:solidFill>
                <a:latin typeface="Helvetica"/>
              </a:rPr>
              <a:t> add</a:t>
            </a:r>
            <a:r>
              <a:rPr lang="en-US" b="1" dirty="0" smtClean="0">
                <a:solidFill>
                  <a:srgbClr val="333333"/>
                </a:solidFill>
                <a:latin typeface="Helvetica"/>
              </a:rPr>
              <a:t> |</a:t>
            </a:r>
            <a:r>
              <a:rPr lang="en-US" dirty="0" smtClean="0">
                <a:solidFill>
                  <a:srgbClr val="DD1144"/>
                </a:solidFill>
                <a:latin typeface="Helvetica"/>
              </a:rPr>
              <a:t> 40</a:t>
            </a:r>
            <a:r>
              <a:rPr lang="en-US" b="1" dirty="0" smtClean="0">
                <a:solidFill>
                  <a:srgbClr val="333333"/>
                </a:solidFill>
                <a:latin typeface="Helvetica"/>
              </a:rPr>
              <a:t> |</a:t>
            </a:r>
            <a:endParaRPr lang="en-US" dirty="0" smtClean="0">
              <a:solidFill>
                <a:srgbClr val="333333"/>
              </a:solidFill>
              <a:latin typeface="Helvetica"/>
            </a:endParaRPr>
          </a:p>
          <a:p>
            <a:pPr algn="l" rtl="0">
              <a:buNone/>
            </a:pPr>
            <a:r>
              <a:rPr lang="en-US" dirty="0" smtClean="0"/>
              <a:t/>
            </a:r>
            <a:br>
              <a:rPr lang="en-US" dirty="0" smtClean="0"/>
            </a:br>
            <a:endParaRPr lang="ar-EG"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Arabic Cucumber</a:t>
            </a:r>
            <a:endParaRPr lang="ar-EG" dirty="0"/>
          </a:p>
        </p:txBody>
      </p:sp>
      <p:sp>
        <p:nvSpPr>
          <p:cNvPr id="3" name="Content Placeholder 2"/>
          <p:cNvSpPr>
            <a:spLocks noGrp="1"/>
          </p:cNvSpPr>
          <p:nvPr>
            <p:ph idx="1"/>
          </p:nvPr>
        </p:nvSpPr>
        <p:spPr/>
        <p:txBody>
          <a:bodyPr>
            <a:normAutofit fontScale="55000" lnSpcReduction="20000"/>
          </a:bodyPr>
          <a:lstStyle/>
          <a:p>
            <a:pPr>
              <a:buNone/>
            </a:pPr>
            <a:r>
              <a:rPr lang="ar-EG" b="1" dirty="0" smtClean="0">
                <a:solidFill>
                  <a:srgbClr val="333333"/>
                </a:solidFill>
                <a:latin typeface="Helvetica"/>
              </a:rPr>
              <a:t>خاصية:</a:t>
            </a:r>
            <a:r>
              <a:rPr lang="ar-EG" b="1" dirty="0" smtClean="0">
                <a:solidFill>
                  <a:srgbClr val="990000"/>
                </a:solidFill>
                <a:latin typeface="Helvetica"/>
              </a:rPr>
              <a:t> الجمع</a:t>
            </a:r>
            <a:endParaRPr lang="ar-EG" dirty="0" smtClean="0">
              <a:solidFill>
                <a:srgbClr val="333333"/>
              </a:solidFill>
              <a:latin typeface="Helvetica"/>
            </a:endParaRPr>
          </a:p>
          <a:p>
            <a:pPr>
              <a:buNone/>
            </a:pPr>
            <a:r>
              <a:rPr lang="ar-EG" b="1" dirty="0" smtClean="0">
                <a:solidFill>
                  <a:srgbClr val="990000"/>
                </a:solidFill>
                <a:latin typeface="Helvetica"/>
              </a:rPr>
              <a:t>من اجل تجنب الأخطاء السخيفة</a:t>
            </a:r>
            <a:endParaRPr lang="ar-EG" dirty="0" smtClean="0">
              <a:solidFill>
                <a:srgbClr val="333333"/>
              </a:solidFill>
              <a:latin typeface="Helvetica"/>
            </a:endParaRPr>
          </a:p>
          <a:p>
            <a:pPr>
              <a:buNone/>
            </a:pPr>
            <a:r>
              <a:rPr lang="ar-EG" b="1" dirty="0" smtClean="0">
                <a:solidFill>
                  <a:srgbClr val="990000"/>
                </a:solidFill>
                <a:latin typeface="Helvetica"/>
              </a:rPr>
              <a:t>كشخص غبي في الرياضيات</a:t>
            </a:r>
            <a:endParaRPr lang="ar-EG" dirty="0" smtClean="0">
              <a:solidFill>
                <a:srgbClr val="333333"/>
              </a:solidFill>
              <a:latin typeface="Helvetica"/>
            </a:endParaRPr>
          </a:p>
          <a:p>
            <a:pPr>
              <a:buNone/>
            </a:pPr>
            <a:r>
              <a:rPr lang="ar-EG" b="1" dirty="0" smtClean="0">
                <a:solidFill>
                  <a:srgbClr val="990000"/>
                </a:solidFill>
                <a:latin typeface="Helvetica"/>
              </a:rPr>
              <a:t>اريد معرفة ناتج جمع عددين</a:t>
            </a:r>
            <a:endParaRPr lang="ar-EG" dirty="0" smtClean="0">
              <a:solidFill>
                <a:srgbClr val="333333"/>
              </a:solidFill>
              <a:latin typeface="Helvetica"/>
            </a:endParaRPr>
          </a:p>
          <a:p>
            <a:pPr>
              <a:buNone/>
            </a:pPr>
            <a:r>
              <a:rPr lang="ar-EG" dirty="0" smtClean="0">
                <a:solidFill>
                  <a:srgbClr val="333333"/>
                </a:solidFill>
                <a:latin typeface="Helvetica"/>
              </a:rPr>
              <a:t/>
            </a:r>
            <a:br>
              <a:rPr lang="ar-EG" dirty="0" smtClean="0">
                <a:solidFill>
                  <a:srgbClr val="333333"/>
                </a:solidFill>
                <a:latin typeface="Helvetica"/>
              </a:rPr>
            </a:br>
            <a:endParaRPr lang="ar-EG" dirty="0" smtClean="0">
              <a:solidFill>
                <a:srgbClr val="333333"/>
              </a:solidFill>
              <a:latin typeface="Helvetica"/>
            </a:endParaRPr>
          </a:p>
          <a:p>
            <a:pPr>
              <a:buNone/>
            </a:pPr>
            <a:r>
              <a:rPr lang="ar-EG" b="1" dirty="0" smtClean="0">
                <a:solidFill>
                  <a:srgbClr val="333333"/>
                </a:solidFill>
                <a:latin typeface="Helvetica"/>
              </a:rPr>
              <a:t>سيناريو مخطط:</a:t>
            </a:r>
            <a:r>
              <a:rPr lang="ar-EG" b="1" dirty="0" smtClean="0">
                <a:solidFill>
                  <a:srgbClr val="990000"/>
                </a:solidFill>
                <a:latin typeface="Helvetica"/>
              </a:rPr>
              <a:t> جمع عددين</a:t>
            </a:r>
            <a:endParaRPr lang="ar-EG" dirty="0" smtClean="0">
              <a:solidFill>
                <a:srgbClr val="333333"/>
              </a:solidFill>
              <a:latin typeface="Helvetica"/>
            </a:endParaRPr>
          </a:p>
          <a:p>
            <a:pPr>
              <a:buNone/>
            </a:pPr>
            <a:r>
              <a:rPr lang="ar-EG" b="1" dirty="0" smtClean="0">
                <a:solidFill>
                  <a:srgbClr val="333333"/>
                </a:solidFill>
                <a:latin typeface="Helvetica"/>
              </a:rPr>
              <a:t>بفرض </a:t>
            </a:r>
            <a:r>
              <a:rPr lang="ar-EG" b="1" dirty="0" smtClean="0">
                <a:solidFill>
                  <a:srgbClr val="990000"/>
                </a:solidFill>
                <a:latin typeface="Helvetica"/>
              </a:rPr>
              <a:t>كتابة </a:t>
            </a:r>
            <a:r>
              <a:rPr lang="ar-EG" dirty="0" smtClean="0">
                <a:solidFill>
                  <a:srgbClr val="008080"/>
                </a:solidFill>
                <a:latin typeface="Helvetica"/>
              </a:rPr>
              <a:t>&lt;</a:t>
            </a:r>
            <a:r>
              <a:rPr lang="en-US" dirty="0" smtClean="0">
                <a:solidFill>
                  <a:srgbClr val="008080"/>
                </a:solidFill>
                <a:latin typeface="Helvetica"/>
              </a:rPr>
              <a:t>input_1&gt;</a:t>
            </a:r>
            <a:r>
              <a:rPr lang="en-US" b="1" dirty="0" smtClean="0">
                <a:solidFill>
                  <a:srgbClr val="990000"/>
                </a:solidFill>
                <a:latin typeface="Helvetica"/>
              </a:rPr>
              <a:t> </a:t>
            </a:r>
            <a:r>
              <a:rPr lang="ar-EG" b="1" dirty="0" smtClean="0">
                <a:solidFill>
                  <a:srgbClr val="990000"/>
                </a:solidFill>
                <a:latin typeface="Helvetica"/>
              </a:rPr>
              <a:t>في الآلة الحاسبة</a:t>
            </a:r>
            <a:endParaRPr lang="ar-EG" dirty="0" smtClean="0">
              <a:solidFill>
                <a:srgbClr val="333333"/>
              </a:solidFill>
              <a:latin typeface="Helvetica"/>
            </a:endParaRPr>
          </a:p>
          <a:p>
            <a:pPr>
              <a:buNone/>
            </a:pPr>
            <a:r>
              <a:rPr lang="ar-EG" b="1" dirty="0" smtClean="0">
                <a:solidFill>
                  <a:srgbClr val="333333"/>
                </a:solidFill>
                <a:latin typeface="Helvetica"/>
              </a:rPr>
              <a:t>و </a:t>
            </a:r>
            <a:r>
              <a:rPr lang="ar-EG" b="1" dirty="0" smtClean="0">
                <a:solidFill>
                  <a:srgbClr val="990000"/>
                </a:solidFill>
                <a:latin typeface="Helvetica"/>
              </a:rPr>
              <a:t>كتابة </a:t>
            </a:r>
            <a:r>
              <a:rPr lang="ar-EG" dirty="0" smtClean="0">
                <a:solidFill>
                  <a:srgbClr val="008080"/>
                </a:solidFill>
                <a:latin typeface="Helvetica"/>
              </a:rPr>
              <a:t>&lt;</a:t>
            </a:r>
            <a:r>
              <a:rPr lang="en-US" dirty="0" smtClean="0">
                <a:solidFill>
                  <a:srgbClr val="008080"/>
                </a:solidFill>
                <a:latin typeface="Helvetica"/>
              </a:rPr>
              <a:t>input_2&gt;</a:t>
            </a:r>
            <a:r>
              <a:rPr lang="en-US" b="1" dirty="0" smtClean="0">
                <a:solidFill>
                  <a:srgbClr val="990000"/>
                </a:solidFill>
                <a:latin typeface="Helvetica"/>
              </a:rPr>
              <a:t> </a:t>
            </a:r>
            <a:r>
              <a:rPr lang="ar-EG" b="1" dirty="0" smtClean="0">
                <a:solidFill>
                  <a:srgbClr val="990000"/>
                </a:solidFill>
                <a:latin typeface="Helvetica"/>
              </a:rPr>
              <a:t>في الآلة الحاسبة</a:t>
            </a:r>
            <a:endParaRPr lang="ar-EG" dirty="0" smtClean="0">
              <a:solidFill>
                <a:srgbClr val="333333"/>
              </a:solidFill>
              <a:latin typeface="Helvetica"/>
            </a:endParaRPr>
          </a:p>
          <a:p>
            <a:pPr>
              <a:buNone/>
            </a:pPr>
            <a:r>
              <a:rPr lang="ar-EG" b="1" dirty="0" smtClean="0">
                <a:solidFill>
                  <a:srgbClr val="333333"/>
                </a:solidFill>
                <a:latin typeface="Helvetica"/>
              </a:rPr>
              <a:t>متى </a:t>
            </a:r>
            <a:r>
              <a:rPr lang="ar-EG" b="1" dirty="0" smtClean="0">
                <a:solidFill>
                  <a:srgbClr val="990000"/>
                </a:solidFill>
                <a:latin typeface="Helvetica"/>
              </a:rPr>
              <a:t>يتم الضغط على </a:t>
            </a:r>
            <a:r>
              <a:rPr lang="ar-EG" dirty="0" smtClean="0">
                <a:solidFill>
                  <a:srgbClr val="008080"/>
                </a:solidFill>
                <a:latin typeface="Helvetica"/>
              </a:rPr>
              <a:t>&lt;</a:t>
            </a:r>
            <a:r>
              <a:rPr lang="en-US" dirty="0" smtClean="0">
                <a:solidFill>
                  <a:srgbClr val="008080"/>
                </a:solidFill>
                <a:latin typeface="Helvetica"/>
              </a:rPr>
              <a:t>button&gt;</a:t>
            </a:r>
            <a:endParaRPr lang="en-US" dirty="0" smtClean="0">
              <a:solidFill>
                <a:srgbClr val="333333"/>
              </a:solidFill>
              <a:latin typeface="Helvetica"/>
            </a:endParaRPr>
          </a:p>
          <a:p>
            <a:pPr>
              <a:buNone/>
            </a:pPr>
            <a:r>
              <a:rPr lang="ar-EG" b="1" dirty="0" smtClean="0">
                <a:solidFill>
                  <a:srgbClr val="333333"/>
                </a:solidFill>
                <a:latin typeface="Helvetica"/>
              </a:rPr>
              <a:t>اذاً </a:t>
            </a:r>
            <a:r>
              <a:rPr lang="ar-EG" b="1" dirty="0" smtClean="0">
                <a:solidFill>
                  <a:srgbClr val="990000"/>
                </a:solidFill>
                <a:latin typeface="Helvetica"/>
              </a:rPr>
              <a:t>يظهر </a:t>
            </a:r>
            <a:r>
              <a:rPr lang="ar-EG" dirty="0" smtClean="0">
                <a:solidFill>
                  <a:srgbClr val="008080"/>
                </a:solidFill>
                <a:latin typeface="Helvetica"/>
              </a:rPr>
              <a:t>&lt;</a:t>
            </a:r>
            <a:r>
              <a:rPr lang="en-US" dirty="0" smtClean="0">
                <a:solidFill>
                  <a:srgbClr val="008080"/>
                </a:solidFill>
                <a:latin typeface="Helvetica"/>
              </a:rPr>
              <a:t>output&gt;</a:t>
            </a:r>
            <a:r>
              <a:rPr lang="en-US" b="1" dirty="0" smtClean="0">
                <a:solidFill>
                  <a:srgbClr val="990000"/>
                </a:solidFill>
                <a:latin typeface="Helvetica"/>
              </a:rPr>
              <a:t> </a:t>
            </a:r>
            <a:r>
              <a:rPr lang="ar-EG" b="1" dirty="0" smtClean="0">
                <a:solidFill>
                  <a:srgbClr val="990000"/>
                </a:solidFill>
                <a:latin typeface="Helvetica"/>
              </a:rPr>
              <a:t>على الشاشة</a:t>
            </a:r>
            <a:endParaRPr lang="ar-EG" dirty="0" smtClean="0">
              <a:solidFill>
                <a:srgbClr val="333333"/>
              </a:solidFill>
              <a:latin typeface="Helvetica"/>
            </a:endParaRPr>
          </a:p>
          <a:p>
            <a:pPr>
              <a:buNone/>
            </a:pPr>
            <a:r>
              <a:rPr lang="ar-EG" dirty="0" smtClean="0">
                <a:solidFill>
                  <a:srgbClr val="333333"/>
                </a:solidFill>
                <a:latin typeface="Helvetica"/>
              </a:rPr>
              <a:t/>
            </a:r>
            <a:br>
              <a:rPr lang="ar-EG" dirty="0" smtClean="0">
                <a:solidFill>
                  <a:srgbClr val="333333"/>
                </a:solidFill>
                <a:latin typeface="Helvetica"/>
              </a:rPr>
            </a:br>
            <a:endParaRPr lang="ar-EG" dirty="0" smtClean="0">
              <a:solidFill>
                <a:srgbClr val="333333"/>
              </a:solidFill>
              <a:latin typeface="Helvetica"/>
            </a:endParaRPr>
          </a:p>
          <a:p>
            <a:pPr>
              <a:buNone/>
            </a:pPr>
            <a:r>
              <a:rPr lang="ar-EG" b="1" dirty="0" smtClean="0">
                <a:solidFill>
                  <a:srgbClr val="333333"/>
                </a:solidFill>
                <a:latin typeface="Helvetica"/>
              </a:rPr>
              <a:t>امثلة:</a:t>
            </a:r>
            <a:endParaRPr lang="ar-EG" dirty="0" smtClean="0">
              <a:solidFill>
                <a:srgbClr val="333333"/>
              </a:solidFill>
              <a:latin typeface="Helvetica"/>
            </a:endParaRPr>
          </a:p>
          <a:p>
            <a:pPr>
              <a:buNone/>
            </a:pPr>
            <a:r>
              <a:rPr lang="ar-EG" b="1" dirty="0" smtClean="0">
                <a:solidFill>
                  <a:srgbClr val="333333"/>
                </a:solidFill>
                <a:latin typeface="Helvetica"/>
              </a:rPr>
              <a:t>|</a:t>
            </a:r>
            <a:r>
              <a:rPr lang="ar-EG" dirty="0" smtClean="0">
                <a:solidFill>
                  <a:srgbClr val="008080"/>
                </a:solidFill>
                <a:latin typeface="Helvetica"/>
              </a:rPr>
              <a:t> </a:t>
            </a:r>
            <a:r>
              <a:rPr lang="en-US" dirty="0" smtClean="0">
                <a:solidFill>
                  <a:srgbClr val="008080"/>
                </a:solidFill>
                <a:latin typeface="Helvetica"/>
              </a:rPr>
              <a:t>input_1</a:t>
            </a:r>
            <a:r>
              <a:rPr lang="en-US" b="1" dirty="0" smtClean="0">
                <a:solidFill>
                  <a:srgbClr val="333333"/>
                </a:solidFill>
                <a:latin typeface="Helvetica"/>
              </a:rPr>
              <a:t> |</a:t>
            </a:r>
            <a:r>
              <a:rPr lang="en-US" dirty="0" smtClean="0">
                <a:solidFill>
                  <a:srgbClr val="008080"/>
                </a:solidFill>
                <a:latin typeface="Helvetica"/>
              </a:rPr>
              <a:t> input_2</a:t>
            </a:r>
            <a:r>
              <a:rPr lang="en-US" b="1" dirty="0" smtClean="0">
                <a:solidFill>
                  <a:srgbClr val="333333"/>
                </a:solidFill>
                <a:latin typeface="Helvetica"/>
              </a:rPr>
              <a:t> |</a:t>
            </a:r>
            <a:r>
              <a:rPr lang="en-US" dirty="0" smtClean="0">
                <a:solidFill>
                  <a:srgbClr val="008080"/>
                </a:solidFill>
                <a:latin typeface="Helvetica"/>
              </a:rPr>
              <a:t> button</a:t>
            </a:r>
            <a:r>
              <a:rPr lang="en-US" b="1" dirty="0" smtClean="0">
                <a:solidFill>
                  <a:srgbClr val="333333"/>
                </a:solidFill>
                <a:latin typeface="Helvetica"/>
              </a:rPr>
              <a:t> |</a:t>
            </a:r>
            <a:r>
              <a:rPr lang="en-US" dirty="0" smtClean="0">
                <a:solidFill>
                  <a:srgbClr val="008080"/>
                </a:solidFill>
                <a:latin typeface="Helvetica"/>
              </a:rPr>
              <a:t> output</a:t>
            </a:r>
            <a:r>
              <a:rPr lang="en-US" b="1" dirty="0" smtClean="0">
                <a:solidFill>
                  <a:srgbClr val="333333"/>
                </a:solidFill>
                <a:latin typeface="Helvetica"/>
              </a:rPr>
              <a:t> |</a:t>
            </a:r>
            <a:endParaRPr lang="en-US" dirty="0" smtClean="0">
              <a:solidFill>
                <a:srgbClr val="333333"/>
              </a:solidFill>
              <a:latin typeface="Helvetica"/>
            </a:endParaRPr>
          </a:p>
          <a:p>
            <a:pPr>
              <a:buNone/>
            </a:pPr>
            <a:r>
              <a:rPr lang="en-US" b="1" dirty="0" smtClean="0">
                <a:solidFill>
                  <a:srgbClr val="333333"/>
                </a:solidFill>
                <a:latin typeface="Helvetica"/>
              </a:rPr>
              <a:t>|</a:t>
            </a:r>
            <a:r>
              <a:rPr lang="en-US" dirty="0" smtClean="0">
                <a:solidFill>
                  <a:srgbClr val="DD1144"/>
                </a:solidFill>
                <a:latin typeface="Helvetica"/>
              </a:rPr>
              <a:t> 20</a:t>
            </a:r>
            <a:r>
              <a:rPr lang="en-US" b="1" dirty="0" smtClean="0">
                <a:solidFill>
                  <a:srgbClr val="333333"/>
                </a:solidFill>
                <a:latin typeface="Helvetica"/>
              </a:rPr>
              <a:t> |</a:t>
            </a:r>
            <a:r>
              <a:rPr lang="en-US" dirty="0" smtClean="0">
                <a:solidFill>
                  <a:srgbClr val="DD1144"/>
                </a:solidFill>
                <a:latin typeface="Helvetica"/>
              </a:rPr>
              <a:t> 30</a:t>
            </a:r>
            <a:r>
              <a:rPr lang="en-US" b="1" dirty="0" smtClean="0">
                <a:solidFill>
                  <a:srgbClr val="333333"/>
                </a:solidFill>
                <a:latin typeface="Helvetica"/>
              </a:rPr>
              <a:t> |</a:t>
            </a:r>
            <a:r>
              <a:rPr lang="en-US" dirty="0" smtClean="0">
                <a:solidFill>
                  <a:srgbClr val="DD1144"/>
                </a:solidFill>
                <a:latin typeface="Helvetica"/>
              </a:rPr>
              <a:t> </a:t>
            </a:r>
            <a:r>
              <a:rPr lang="ar-EG" dirty="0" smtClean="0">
                <a:solidFill>
                  <a:srgbClr val="DD1144"/>
                </a:solidFill>
                <a:latin typeface="Helvetica"/>
              </a:rPr>
              <a:t>جمع</a:t>
            </a:r>
            <a:r>
              <a:rPr lang="ar-EG" b="1" dirty="0" smtClean="0">
                <a:solidFill>
                  <a:srgbClr val="333333"/>
                </a:solidFill>
                <a:latin typeface="Helvetica"/>
              </a:rPr>
              <a:t> |</a:t>
            </a:r>
            <a:r>
              <a:rPr lang="ar-EG" dirty="0" smtClean="0">
                <a:solidFill>
                  <a:srgbClr val="DD1144"/>
                </a:solidFill>
                <a:latin typeface="Helvetica"/>
              </a:rPr>
              <a:t> 50</a:t>
            </a:r>
            <a:r>
              <a:rPr lang="ar-EG" b="1" dirty="0" smtClean="0">
                <a:solidFill>
                  <a:srgbClr val="333333"/>
                </a:solidFill>
                <a:latin typeface="Helvetica"/>
              </a:rPr>
              <a:t> |</a:t>
            </a:r>
            <a:endParaRPr lang="ar-EG" dirty="0" smtClean="0">
              <a:solidFill>
                <a:srgbClr val="333333"/>
              </a:solidFill>
              <a:latin typeface="Helvetica"/>
            </a:endParaRPr>
          </a:p>
          <a:p>
            <a:pPr>
              <a:buNone/>
            </a:pPr>
            <a:r>
              <a:rPr lang="ar-EG" b="1" dirty="0" smtClean="0">
                <a:solidFill>
                  <a:srgbClr val="333333"/>
                </a:solidFill>
                <a:latin typeface="Helvetica"/>
              </a:rPr>
              <a:t>|</a:t>
            </a:r>
            <a:r>
              <a:rPr lang="ar-EG" dirty="0" smtClean="0">
                <a:solidFill>
                  <a:srgbClr val="DD1144"/>
                </a:solidFill>
                <a:latin typeface="Helvetica"/>
              </a:rPr>
              <a:t> 2</a:t>
            </a:r>
            <a:r>
              <a:rPr lang="ar-EG" b="1" dirty="0" smtClean="0">
                <a:solidFill>
                  <a:srgbClr val="333333"/>
                </a:solidFill>
                <a:latin typeface="Helvetica"/>
              </a:rPr>
              <a:t> |</a:t>
            </a:r>
            <a:r>
              <a:rPr lang="ar-EG" dirty="0" smtClean="0">
                <a:solidFill>
                  <a:srgbClr val="DD1144"/>
                </a:solidFill>
                <a:latin typeface="Helvetica"/>
              </a:rPr>
              <a:t> 5</a:t>
            </a:r>
            <a:r>
              <a:rPr lang="ar-EG" b="1" dirty="0" smtClean="0">
                <a:solidFill>
                  <a:srgbClr val="333333"/>
                </a:solidFill>
                <a:latin typeface="Helvetica"/>
              </a:rPr>
              <a:t> |</a:t>
            </a:r>
            <a:r>
              <a:rPr lang="ar-EG" dirty="0" smtClean="0">
                <a:solidFill>
                  <a:srgbClr val="DD1144"/>
                </a:solidFill>
                <a:latin typeface="Helvetica"/>
              </a:rPr>
              <a:t> جمع</a:t>
            </a:r>
            <a:r>
              <a:rPr lang="ar-EG" b="1" dirty="0" smtClean="0">
                <a:solidFill>
                  <a:srgbClr val="333333"/>
                </a:solidFill>
                <a:latin typeface="Helvetica"/>
              </a:rPr>
              <a:t> |</a:t>
            </a:r>
            <a:r>
              <a:rPr lang="ar-EG" dirty="0" smtClean="0">
                <a:solidFill>
                  <a:srgbClr val="DD1144"/>
                </a:solidFill>
                <a:latin typeface="Helvetica"/>
              </a:rPr>
              <a:t> 7</a:t>
            </a:r>
            <a:r>
              <a:rPr lang="ar-EG" b="1" dirty="0" smtClean="0">
                <a:solidFill>
                  <a:srgbClr val="333333"/>
                </a:solidFill>
                <a:latin typeface="Helvetica"/>
              </a:rPr>
              <a:t> |</a:t>
            </a:r>
            <a:endParaRPr lang="ar-EG" dirty="0" smtClean="0">
              <a:solidFill>
                <a:srgbClr val="333333"/>
              </a:solidFill>
              <a:latin typeface="Helvetica"/>
            </a:endParaRPr>
          </a:p>
          <a:p>
            <a:pPr>
              <a:buNone/>
            </a:pPr>
            <a:r>
              <a:rPr lang="ar-EG" b="1" dirty="0" smtClean="0">
                <a:solidFill>
                  <a:srgbClr val="333333"/>
                </a:solidFill>
                <a:latin typeface="Helvetica"/>
              </a:rPr>
              <a:t>|</a:t>
            </a:r>
            <a:r>
              <a:rPr lang="ar-EG" dirty="0" smtClean="0">
                <a:solidFill>
                  <a:srgbClr val="DD1144"/>
                </a:solidFill>
                <a:latin typeface="Helvetica"/>
              </a:rPr>
              <a:t> 0</a:t>
            </a:r>
            <a:r>
              <a:rPr lang="ar-EG" b="1" dirty="0" smtClean="0">
                <a:solidFill>
                  <a:srgbClr val="333333"/>
                </a:solidFill>
                <a:latin typeface="Helvetica"/>
              </a:rPr>
              <a:t> |</a:t>
            </a:r>
            <a:r>
              <a:rPr lang="ar-EG" dirty="0" smtClean="0">
                <a:solidFill>
                  <a:srgbClr val="DD1144"/>
                </a:solidFill>
                <a:latin typeface="Helvetica"/>
              </a:rPr>
              <a:t> 40</a:t>
            </a:r>
            <a:r>
              <a:rPr lang="ar-EG" b="1" dirty="0" smtClean="0">
                <a:solidFill>
                  <a:srgbClr val="333333"/>
                </a:solidFill>
                <a:latin typeface="Helvetica"/>
              </a:rPr>
              <a:t> |</a:t>
            </a:r>
            <a:r>
              <a:rPr lang="ar-EG" dirty="0" smtClean="0">
                <a:solidFill>
                  <a:srgbClr val="DD1144"/>
                </a:solidFill>
                <a:latin typeface="Helvetica"/>
              </a:rPr>
              <a:t> جمع</a:t>
            </a:r>
            <a:r>
              <a:rPr lang="ar-EG" b="1" dirty="0" smtClean="0">
                <a:solidFill>
                  <a:srgbClr val="333333"/>
                </a:solidFill>
                <a:latin typeface="Helvetica"/>
              </a:rPr>
              <a:t> |</a:t>
            </a:r>
            <a:r>
              <a:rPr lang="ar-EG" dirty="0" smtClean="0">
                <a:solidFill>
                  <a:srgbClr val="DD1144"/>
                </a:solidFill>
                <a:latin typeface="Helvetica"/>
              </a:rPr>
              <a:t> 40</a:t>
            </a:r>
            <a:r>
              <a:rPr lang="ar-EG" b="1" dirty="0" smtClean="0">
                <a:solidFill>
                  <a:srgbClr val="333333"/>
                </a:solidFill>
                <a:latin typeface="Helvetica"/>
              </a:rPr>
              <a:t> |</a:t>
            </a:r>
            <a:endParaRPr lang="ar-EG" dirty="0" smtClean="0">
              <a:solidFill>
                <a:srgbClr val="333333"/>
              </a:solidFill>
              <a:latin typeface="Helvetica"/>
            </a:endParaRPr>
          </a:p>
          <a:p>
            <a:pPr>
              <a:buNone/>
            </a:pPr>
            <a:r>
              <a:rPr lang="ar-EG" dirty="0" smtClean="0"/>
              <a:t/>
            </a:r>
            <a:br>
              <a:rPr lang="ar-EG" dirty="0" smtClean="0"/>
            </a:br>
            <a:endParaRPr lang="ar-EG"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ar-EG" dirty="0"/>
          </a:p>
        </p:txBody>
      </p:sp>
      <p:sp>
        <p:nvSpPr>
          <p:cNvPr id="3" name="Content Placeholder 2"/>
          <p:cNvSpPr>
            <a:spLocks noGrp="1"/>
          </p:cNvSpPr>
          <p:nvPr>
            <p:ph idx="1"/>
          </p:nvPr>
        </p:nvSpPr>
        <p:spPr/>
        <p:txBody>
          <a:bodyPr>
            <a:normAutofit fontScale="8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l" rtl="0"/>
            <a:endParaRPr lang="en-US" dirty="0" smtClean="0"/>
          </a:p>
          <a:p>
            <a:pPr algn="l" rtl="0"/>
            <a:endParaRPr lang="en-US" dirty="0" smtClean="0"/>
          </a:p>
          <a:p>
            <a:pPr algn="l" rtl="0"/>
            <a:endParaRPr lang="en-US" dirty="0" smtClean="0"/>
          </a:p>
          <a:p>
            <a:pPr algn="l" rtl="0"/>
            <a:r>
              <a:rPr lang="en-US" dirty="0" smtClean="0"/>
              <a:t>Thank you </a:t>
            </a:r>
            <a:r>
              <a:rPr lang="en-US" dirty="0" smtClean="0">
                <a:sym typeface="Wingdings" pitchFamily="2" charset="2"/>
              </a:rPr>
              <a:t></a:t>
            </a:r>
            <a:endParaRPr lang="ar-E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Software Engineering</a:t>
            </a:r>
            <a:endParaRPr lang="ar-EG" dirty="0"/>
          </a:p>
        </p:txBody>
      </p:sp>
      <p:sp>
        <p:nvSpPr>
          <p:cNvPr id="3" name="Content Placeholder 2"/>
          <p:cNvSpPr>
            <a:spLocks noGrp="1"/>
          </p:cNvSpPr>
          <p:nvPr>
            <p:ph idx="1"/>
          </p:nvPr>
        </p:nvSpPr>
        <p:spPr/>
        <p:txBody>
          <a:bodyPr/>
          <a:lstStyle/>
          <a:p>
            <a:pPr marL="571500" indent="-571500" algn="l" rtl="0"/>
            <a:r>
              <a:rPr lang="en-US" dirty="0" smtClean="0"/>
              <a:t>Software Engineering is the application of a systematic, disciplined approach to development, operation and maintenance of</a:t>
            </a:r>
            <a:r>
              <a:rPr lang="ar-EG" dirty="0" smtClean="0"/>
              <a:t> </a:t>
            </a:r>
            <a:r>
              <a:rPr lang="en-US" dirty="0" smtClean="0"/>
              <a:t>software.</a:t>
            </a:r>
            <a:endParaRPr lang="ar-EG" dirty="0" smtClean="0"/>
          </a:p>
          <a:p>
            <a:pPr marL="571500" indent="-571500" algn="l" rtl="0"/>
            <a:r>
              <a:rPr lang="en-US" dirty="0" smtClean="0"/>
              <a:t>Software testing is an essential phase of every </a:t>
            </a:r>
            <a:r>
              <a:rPr lang="en-US" dirty="0" smtClean="0"/>
              <a:t>Software Development Life Cycle model</a:t>
            </a:r>
            <a:r>
              <a:rPr lang="en-US" dirty="0" smtClean="0"/>
              <a:t>. </a:t>
            </a:r>
            <a:endParaRPr lang="ar-EG"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Software Quality Control</a:t>
            </a:r>
            <a:endParaRPr lang="ar-EG" dirty="0"/>
          </a:p>
        </p:txBody>
      </p:sp>
      <p:sp>
        <p:nvSpPr>
          <p:cNvPr id="3" name="Content Placeholder 2"/>
          <p:cNvSpPr>
            <a:spLocks noGrp="1"/>
          </p:cNvSpPr>
          <p:nvPr>
            <p:ph idx="1"/>
          </p:nvPr>
        </p:nvSpPr>
        <p:spPr/>
        <p:txBody>
          <a:bodyPr/>
          <a:lstStyle/>
          <a:p>
            <a:pPr algn="l" rtl="0"/>
            <a:r>
              <a:rPr lang="en-US" dirty="0" smtClean="0"/>
              <a:t>SQC is the set of procedures used by organizations to ensure that a software product will meet its quality goals at the vest value to the customers .</a:t>
            </a:r>
          </a:p>
          <a:p>
            <a:pPr algn="l" rtl="0"/>
            <a:r>
              <a:rPr lang="en-US" dirty="0" smtClean="0"/>
              <a:t>Software quality control refers to specified functional requirements as well as non functional requirements.</a:t>
            </a:r>
          </a:p>
          <a:p>
            <a:pPr algn="l" rtl="0">
              <a:buNone/>
            </a:pPr>
            <a:endParaRPr lang="ar-E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Testing</a:t>
            </a:r>
            <a:endParaRPr lang="ar-EG" dirty="0"/>
          </a:p>
        </p:txBody>
      </p:sp>
      <p:sp>
        <p:nvSpPr>
          <p:cNvPr id="3" name="Content Placeholder 2"/>
          <p:cNvSpPr>
            <a:spLocks noGrp="1"/>
          </p:cNvSpPr>
          <p:nvPr>
            <p:ph idx="1"/>
          </p:nvPr>
        </p:nvSpPr>
        <p:spPr/>
        <p:txBody>
          <a:bodyPr/>
          <a:lstStyle/>
          <a:p>
            <a:pPr algn="l" rtl="0"/>
            <a:r>
              <a:rPr lang="en-US" dirty="0" smtClean="0"/>
              <a:t>A software </a:t>
            </a:r>
            <a:r>
              <a:rPr lang="en-US" dirty="0" smtClean="0"/>
              <a:t>quality control  </a:t>
            </a:r>
            <a:r>
              <a:rPr lang="en-US" dirty="0" smtClean="0"/>
              <a:t>activity aimed </a:t>
            </a:r>
            <a:r>
              <a:rPr lang="en-US" dirty="0" smtClean="0"/>
              <a:t>at </a:t>
            </a:r>
            <a:r>
              <a:rPr lang="en-US" dirty="0" smtClean="0"/>
              <a:t>evaluating </a:t>
            </a:r>
            <a:r>
              <a:rPr lang="en-US" dirty="0" smtClean="0"/>
              <a:t>a software item against the given system requirements</a:t>
            </a:r>
            <a:r>
              <a:rPr lang="en-US" dirty="0" smtClean="0"/>
              <a:t>.</a:t>
            </a:r>
            <a:endParaRPr lang="en-US" dirty="0"/>
          </a:p>
          <a:p>
            <a:pPr algn="l" rtl="0"/>
            <a:r>
              <a:rPr lang="en-US" dirty="0" smtClean="0"/>
              <a:t>This include but not limited to the process of executing a program or application with the intent of finding  software bugs.</a:t>
            </a:r>
          </a:p>
          <a:p>
            <a:pPr algn="l" rtl="0"/>
            <a:r>
              <a:rPr lang="en-US" dirty="0" smtClean="0"/>
              <a:t>Testing is a </a:t>
            </a:r>
            <a:r>
              <a:rPr lang="en-US" dirty="0" smtClean="0"/>
              <a:t>SQC </a:t>
            </a:r>
            <a:r>
              <a:rPr lang="en-US" dirty="0" smtClean="0"/>
              <a:t>activity</a:t>
            </a:r>
            <a:endParaRPr lang="ar-E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Verification and Validation?</a:t>
            </a:r>
            <a:endParaRPr lang="ar-EG" dirty="0"/>
          </a:p>
        </p:txBody>
      </p:sp>
      <p:sp>
        <p:nvSpPr>
          <p:cNvPr id="3" name="Content Placeholder 2"/>
          <p:cNvSpPr>
            <a:spLocks noGrp="1"/>
          </p:cNvSpPr>
          <p:nvPr>
            <p:ph idx="1"/>
          </p:nvPr>
        </p:nvSpPr>
        <p:spPr/>
        <p:txBody>
          <a:bodyPr/>
          <a:lstStyle/>
          <a:p>
            <a:pPr algn="l" rtl="0"/>
            <a:r>
              <a:rPr lang="en-US" dirty="0" smtClean="0"/>
              <a:t>Verification: Confirming that the software meets its specification.</a:t>
            </a:r>
          </a:p>
          <a:p>
            <a:pPr algn="l" rtl="0"/>
            <a:endParaRPr lang="en-US" dirty="0"/>
          </a:p>
          <a:p>
            <a:pPr algn="l" rtl="0"/>
            <a:r>
              <a:rPr lang="en-US" dirty="0" smtClean="0"/>
              <a:t>Validation: Confirming that it meets the user’s requirements.</a:t>
            </a:r>
          </a:p>
          <a:p>
            <a:pPr algn="l" rtl="0"/>
            <a:endParaRPr lang="en-US" dirty="0"/>
          </a:p>
          <a:p>
            <a:pPr algn="l" rtl="0"/>
            <a:r>
              <a:rPr lang="en-US" dirty="0" smtClean="0"/>
              <a:t>The two major V&amp;V activities are reviews and testing </a:t>
            </a:r>
            <a:endParaRPr lang="ar-E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Testing matters</a:t>
            </a:r>
            <a:endParaRPr lang="ar-EG" dirty="0"/>
          </a:p>
        </p:txBody>
      </p:sp>
      <p:sp>
        <p:nvSpPr>
          <p:cNvPr id="3" name="Content Placeholder 2"/>
          <p:cNvSpPr>
            <a:spLocks noGrp="1"/>
          </p:cNvSpPr>
          <p:nvPr>
            <p:ph idx="1"/>
          </p:nvPr>
        </p:nvSpPr>
        <p:spPr/>
        <p:txBody>
          <a:bodyPr/>
          <a:lstStyle/>
          <a:p>
            <a:pPr algn="l" rtl="0"/>
            <a:r>
              <a:rPr lang="en-US" dirty="0" smtClean="0"/>
              <a:t>The software must work as intended </a:t>
            </a:r>
          </a:p>
          <a:p>
            <a:pPr algn="l" rtl="0"/>
            <a:r>
              <a:rPr lang="en-US" dirty="0" smtClean="0"/>
              <a:t>Trivial bugs could cause millions of dollars</a:t>
            </a:r>
          </a:p>
          <a:p>
            <a:pPr algn="l" rtl="0"/>
            <a:r>
              <a:rPr lang="en-US" dirty="0" smtClean="0"/>
              <a:t>Imperial to metric system caused NASA to lose the Mars Climate Orbiter</a:t>
            </a:r>
          </a:p>
          <a:p>
            <a:pPr algn="l" rtl="0"/>
            <a:r>
              <a:rPr lang="en-US" dirty="0" smtClean="0"/>
              <a:t>List of historical </a:t>
            </a:r>
            <a:r>
              <a:rPr lang="en-US" dirty="0" smtClean="0">
                <a:hlinkClick r:id="rId3"/>
              </a:rPr>
              <a:t>software bugs </a:t>
            </a:r>
            <a:r>
              <a:rPr lang="en-US" dirty="0" smtClean="0"/>
              <a:t>with extreme consequences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What is the software “bug”?</a:t>
            </a:r>
            <a:endParaRPr lang="ar-EG" dirty="0"/>
          </a:p>
        </p:txBody>
      </p:sp>
      <p:sp>
        <p:nvSpPr>
          <p:cNvPr id="3" name="Content Placeholder 2"/>
          <p:cNvSpPr>
            <a:spLocks noGrp="1"/>
          </p:cNvSpPr>
          <p:nvPr>
            <p:ph idx="1"/>
          </p:nvPr>
        </p:nvSpPr>
        <p:spPr/>
        <p:txBody>
          <a:bodyPr/>
          <a:lstStyle/>
          <a:p>
            <a:pPr algn="l" rtl="0"/>
            <a:r>
              <a:rPr lang="en-US" dirty="0" smtClean="0"/>
              <a:t>Things software does while </a:t>
            </a:r>
            <a:r>
              <a:rPr lang="en-US" dirty="0" smtClean="0"/>
              <a:t>it is not supposed </a:t>
            </a:r>
            <a:r>
              <a:rPr lang="en-US" dirty="0" smtClean="0"/>
              <a:t>to, </a:t>
            </a:r>
            <a:r>
              <a:rPr lang="en-US" dirty="0" smtClean="0"/>
              <a:t>OR something the software </a:t>
            </a:r>
            <a:r>
              <a:rPr lang="en-US" dirty="0" smtClean="0"/>
              <a:t>does not while </a:t>
            </a:r>
            <a:r>
              <a:rPr lang="en-US" dirty="0" smtClean="0"/>
              <a:t>it is supposed to do.</a:t>
            </a:r>
          </a:p>
          <a:p>
            <a:pPr algn="l" rtl="0"/>
            <a:endParaRPr lang="en-US" dirty="0"/>
          </a:p>
          <a:p>
            <a:pPr algn="l" rtl="0"/>
            <a:r>
              <a:rPr lang="en-US" dirty="0" smtClean="0"/>
              <a:t>Bugs are inevitable</a:t>
            </a:r>
            <a:endParaRPr lang="ar-E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What should testers do?</a:t>
            </a:r>
            <a:endParaRPr lang="ar-EG" dirty="0"/>
          </a:p>
        </p:txBody>
      </p:sp>
      <p:sp>
        <p:nvSpPr>
          <p:cNvPr id="3" name="Content Placeholder 2"/>
          <p:cNvSpPr>
            <a:spLocks noGrp="1"/>
          </p:cNvSpPr>
          <p:nvPr>
            <p:ph idx="1"/>
          </p:nvPr>
        </p:nvSpPr>
        <p:spPr/>
        <p:txBody>
          <a:bodyPr/>
          <a:lstStyle/>
          <a:p>
            <a:pPr algn="l" rtl="0"/>
            <a:r>
              <a:rPr lang="en-US" dirty="0" smtClean="0"/>
              <a:t>Find Bugs</a:t>
            </a:r>
          </a:p>
          <a:p>
            <a:pPr algn="l" rtl="0"/>
            <a:r>
              <a:rPr lang="en-US" dirty="0" smtClean="0"/>
              <a:t>Find them </a:t>
            </a:r>
            <a:r>
              <a:rPr lang="en-US" b="1" dirty="0" smtClean="0"/>
              <a:t>early</a:t>
            </a:r>
          </a:p>
          <a:p>
            <a:pPr algn="l" rtl="0"/>
            <a:r>
              <a:rPr lang="en-US" dirty="0" smtClean="0"/>
              <a:t>Make sure </a:t>
            </a:r>
            <a:r>
              <a:rPr lang="en-US" dirty="0" smtClean="0"/>
              <a:t>they </a:t>
            </a:r>
            <a:r>
              <a:rPr lang="en-US" dirty="0" smtClean="0"/>
              <a:t>have been fixed</a:t>
            </a:r>
            <a:endParaRPr lang="ar-EG"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340</TotalTime>
  <Words>823</Words>
  <Application>Microsoft Office PowerPoint</Application>
  <PresentationFormat>On-screen Show (4:3)</PresentationFormat>
  <Paragraphs>209</Paragraphs>
  <Slides>27</Slides>
  <Notes>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Software Testing, Unit testing and TDD</vt:lpstr>
      <vt:lpstr>Contents</vt:lpstr>
      <vt:lpstr>Software Engineering</vt:lpstr>
      <vt:lpstr>Software Quality Control</vt:lpstr>
      <vt:lpstr>What is Software Testing</vt:lpstr>
      <vt:lpstr>Verification and Validation?</vt:lpstr>
      <vt:lpstr>Why Testing matters</vt:lpstr>
      <vt:lpstr>What is the software “bug”?</vt:lpstr>
      <vt:lpstr>What should testers do?</vt:lpstr>
      <vt:lpstr>What testers should not do?</vt:lpstr>
      <vt:lpstr>Testing Life cycle</vt:lpstr>
      <vt:lpstr>Things to test/ Test Types</vt:lpstr>
      <vt:lpstr>And…</vt:lpstr>
      <vt:lpstr>Test-driven development</vt:lpstr>
      <vt:lpstr>Test-Driven Development</vt:lpstr>
      <vt:lpstr>Test-Driven Development</vt:lpstr>
      <vt:lpstr>Test-Driven Development</vt:lpstr>
      <vt:lpstr>Test-Driven Development</vt:lpstr>
      <vt:lpstr>How to do it?</vt:lpstr>
      <vt:lpstr>Change and edit code as much as you wish!</vt:lpstr>
      <vt:lpstr>Real example not so real</vt:lpstr>
      <vt:lpstr>Unit Testing frameworks</vt:lpstr>
      <vt:lpstr>xUnit Architecture </vt:lpstr>
      <vt:lpstr>Really cool stuff</vt:lpstr>
      <vt:lpstr>Cucumber </vt:lpstr>
      <vt:lpstr>Arabic Cucumber</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Ahmed</dc:creator>
  <cp:lastModifiedBy>Ahmed</cp:lastModifiedBy>
  <cp:revision>49</cp:revision>
  <dcterms:created xsi:type="dcterms:W3CDTF">2013-11-01T20:56:12Z</dcterms:created>
  <dcterms:modified xsi:type="dcterms:W3CDTF">2013-11-02T10:26:05Z</dcterms:modified>
</cp:coreProperties>
</file>