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16" r:id="rId15"/>
    <p:sldId id="307" r:id="rId16"/>
    <p:sldId id="305" r:id="rId17"/>
    <p:sldId id="306" r:id="rId18"/>
    <p:sldId id="308" r:id="rId19"/>
    <p:sldId id="309" r:id="rId20"/>
    <p:sldId id="311" r:id="rId21"/>
    <p:sldId id="312" r:id="rId22"/>
    <p:sldId id="313" r:id="rId23"/>
    <p:sldId id="314" r:id="rId24"/>
    <p:sldId id="31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C2D83"/>
    <a:srgbClr val="FF6600"/>
    <a:srgbClr val="E3E31D"/>
    <a:srgbClr val="003399"/>
    <a:srgbClr val="FFFF99"/>
    <a:srgbClr val="FF00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1795CE0-0CD7-4406-A983-6D751F3C55AE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0589C7-6DD5-403B-B7E7-4FE11635B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9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>
                <a:latin typeface="+mn-lt"/>
              </a:rPr>
              <a:t>HQ U.S. Air Force Academy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7" name="Picture 31" descr="usafaseal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b="1" i="1" dirty="0"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latin typeface="Century Schoolbook" pitchFamily="18" charset="0"/>
              </a:rPr>
              <a:t>l</a:t>
            </a:r>
            <a:r>
              <a:rPr lang="en-US" sz="2000" b="1" i="1" dirty="0">
                <a:latin typeface="Century Schoolbook" pitchFamily="18" charset="0"/>
              </a:rPr>
              <a:t> e n c e</a:t>
            </a: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41230-7B01-47E8-B2D2-86C318C19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A1F3A94-E1B8-446C-83B1-523573506FB4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5A077-859E-4B5D-9DBC-D29E3F164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C625E84E-81A6-480F-9247-B7BE04AF08C8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27E5-143F-4991-8178-A629B5A96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D0EBF75-4D98-44A5-A9CF-7B681A63DF84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B53B-2B7F-4A46-B6B9-A502FFC94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CEBC8F3A-16CB-41AF-B526-150A04E47643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AC589-E7D9-434D-AC41-C9B6E1106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AE0FA3D-E4B6-4BA5-87F4-07228677416E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D4C81-8B60-4AE5-929A-1E139D77C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90073159-610D-4BCD-8597-C44F9A51B1DA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8D78E-ACB3-4430-AD6C-385A03EAB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BAADD1F-C75A-4BDB-80BC-0DB6B6EECB92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C0325-DAAC-46CF-BCBA-EDD9BC93F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A9F367D-A66E-4BDE-A7A5-66D40AE47780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1EC9-5838-4586-B534-7F348378C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8EC7E97-D48D-461D-B1D1-6285A0BAEC11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b="1" i="1" dirty="0"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latin typeface="Century Schoolbook" pitchFamily="18" charset="0"/>
              </a:rPr>
              <a:t>l</a:t>
            </a:r>
            <a:r>
              <a:rPr lang="en-US" sz="1600" b="1" i="1" dirty="0"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8B1F19E9-346F-412A-A2F4-5F128DB46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2611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7FC6BE-BED9-4894-9C77-CAE0054E86F5}" type="datetimeFigureOut">
              <a:rPr lang="en-US"/>
              <a:pPr>
                <a:defRPr/>
              </a:pPr>
              <a:t>2/18/2019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Arduino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333" t="3680" r="23111" b="30147"/>
          <a:stretch/>
        </p:blipFill>
        <p:spPr>
          <a:xfrm>
            <a:off x="1911096" y="1490472"/>
            <a:ext cx="5328850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333" t="3876" r="23222" b="29951"/>
          <a:stretch/>
        </p:blipFill>
        <p:spPr>
          <a:xfrm>
            <a:off x="1918220" y="1490472"/>
            <a:ext cx="5314602" cy="4773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222" t="3678" r="23111" b="29951"/>
          <a:stretch/>
        </p:blipFill>
        <p:spPr>
          <a:xfrm>
            <a:off x="1905626" y="1490472"/>
            <a:ext cx="5327196" cy="4773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000" t="16124" r="16111" b="18099"/>
          <a:stretch/>
        </p:blipFill>
        <p:spPr>
          <a:xfrm>
            <a:off x="1418556" y="1490471"/>
            <a:ext cx="6306889" cy="4773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– true or false</a:t>
            </a:r>
          </a:p>
          <a:p>
            <a:r>
              <a:rPr lang="en-US" dirty="0" smtClean="0"/>
              <a:t>char – takes one byte of memory to store character</a:t>
            </a:r>
          </a:p>
          <a:p>
            <a:r>
              <a:rPr lang="en-US" dirty="0" smtClean="0"/>
              <a:t>byte – 8-bit unsigned number from 0 to 255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– 16-bit value from -32,768 to 32,767</a:t>
            </a:r>
          </a:p>
          <a:p>
            <a:r>
              <a:rPr lang="en-US" dirty="0" smtClean="0"/>
              <a:t>long – 32-bit value</a:t>
            </a:r>
          </a:p>
          <a:p>
            <a:r>
              <a:rPr lang="en-US" dirty="0" smtClean="0"/>
              <a:t>float – number that has a decimal point</a:t>
            </a:r>
          </a:p>
          <a:p>
            <a:r>
              <a:rPr lang="en-US" dirty="0" smtClean="0"/>
              <a:t>array – list of values</a:t>
            </a:r>
          </a:p>
          <a:p>
            <a:r>
              <a:rPr lang="en-US" dirty="0" smtClean="0"/>
              <a:t>Strings- stored as a char array or String object</a:t>
            </a:r>
          </a:p>
          <a:p>
            <a:endParaRPr lang="en-US" dirty="0"/>
          </a:p>
          <a:p>
            <a:r>
              <a:rPr lang="en-US" dirty="0" smtClean="0"/>
              <a:t>Local variables vs Global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3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Arrays, Conditions, Loops and, Serial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A list used to store and retrieve values</a:t>
            </a:r>
          </a:p>
          <a:p>
            <a:r>
              <a:rPr lang="en-US" dirty="0" smtClean="0"/>
              <a:t>Control Statements</a:t>
            </a:r>
          </a:p>
          <a:p>
            <a:pPr lvl="1"/>
            <a:r>
              <a:rPr lang="en-US" dirty="0" smtClean="0"/>
              <a:t>If something is true, do something</a:t>
            </a:r>
          </a:p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Do something repeatedly as long as a condition is true</a:t>
            </a:r>
          </a:p>
          <a:p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Part of the standard Arduino library, allows us to send values to the serial port</a:t>
            </a:r>
          </a:p>
          <a:p>
            <a:pPr lvl="1"/>
            <a:r>
              <a:rPr lang="en-US" dirty="0" smtClean="0"/>
              <a:t>Often will observe values coming from the Arduino using the serial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Arduino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LED on Arduino (Pin 13) to blink on and off every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111" r="16333" b="17634"/>
          <a:stretch/>
        </p:blipFill>
        <p:spPr>
          <a:xfrm>
            <a:off x="1082161" y="76200"/>
            <a:ext cx="6979679" cy="66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Arduino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arrays, both with a size of 5, one empty, the other holding the values 1-5</a:t>
            </a:r>
          </a:p>
          <a:p>
            <a:r>
              <a:rPr lang="en-US" dirty="0" smtClean="0"/>
              <a:t>Copy the values from the filled array to the empty array</a:t>
            </a:r>
          </a:p>
          <a:p>
            <a:r>
              <a:rPr lang="en-US" dirty="0" smtClean="0"/>
              <a:t>Print the values in the arrays</a:t>
            </a:r>
          </a:p>
          <a:p>
            <a:r>
              <a:rPr lang="en-US" dirty="0" smtClean="0"/>
              <a:t>Change the value at index 1 to 12</a:t>
            </a:r>
          </a:p>
          <a:p>
            <a:r>
              <a:rPr lang="en-US" dirty="0" smtClean="0"/>
              <a:t>Open serial monitor to make sure Arduino is sending correct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111" t="11383" r="35445" b="22246"/>
          <a:stretch/>
        </p:blipFill>
        <p:spPr>
          <a:xfrm>
            <a:off x="1817189" y="152400"/>
            <a:ext cx="5509623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(ATMEGA328 µcontroller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</a:t>
            </a:r>
          </a:p>
          <a:p>
            <a:r>
              <a:rPr lang="en-US" dirty="0" smtClean="0"/>
              <a:t>Importing Libraries</a:t>
            </a:r>
          </a:p>
          <a:p>
            <a:r>
              <a:rPr lang="en-US" dirty="0" smtClean="0"/>
              <a:t>Lab 6 Prelab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Arduino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below circuit using a 330 </a:t>
            </a:r>
            <a:r>
              <a:rPr lang="el-GR" dirty="0" smtClean="0"/>
              <a:t>Ω</a:t>
            </a:r>
            <a:r>
              <a:rPr lang="en-US" dirty="0" smtClean="0"/>
              <a:t> resistor</a:t>
            </a:r>
          </a:p>
          <a:p>
            <a:r>
              <a:rPr lang="en-US" dirty="0" smtClean="0"/>
              <a:t>Create code to pulse the LED on and 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1" y="2630984"/>
            <a:ext cx="8458454" cy="35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111" t="11383" r="30777" b="21457"/>
          <a:stretch/>
        </p:blipFill>
        <p:spPr>
          <a:xfrm>
            <a:off x="1468120" y="81279"/>
            <a:ext cx="6207760" cy="63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8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Arduino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below circuit using a TMP36 sensor</a:t>
            </a:r>
          </a:p>
          <a:p>
            <a:r>
              <a:rPr lang="en-US" dirty="0" smtClean="0"/>
              <a:t>Create code to read the temperature and display using the Serial Monitor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3"/>
          <a:stretch/>
        </p:blipFill>
        <p:spPr>
          <a:xfrm>
            <a:off x="339264" y="2875829"/>
            <a:ext cx="8465472" cy="35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334" t="11383" r="38444" b="26395"/>
          <a:stretch/>
        </p:blipFill>
        <p:spPr>
          <a:xfrm>
            <a:off x="1193800" y="81279"/>
            <a:ext cx="6756400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444" t="42790" r="38222" b="21457"/>
          <a:stretch/>
        </p:blipFill>
        <p:spPr>
          <a:xfrm>
            <a:off x="1193292" y="2032000"/>
            <a:ext cx="6757416" cy="36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(ATMEGA328 µcontroller)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61" y="1709420"/>
            <a:ext cx="5140772" cy="4324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559" y="2200368"/>
            <a:ext cx="3901441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</a:pPr>
            <a:r>
              <a:rPr lang="en-US" sz="2400" b="1" kern="0" dirty="0">
                <a:solidFill>
                  <a:srgbClr val="000000"/>
                </a:solidFill>
                <a:latin typeface="Arial"/>
              </a:rPr>
              <a:t>No operating system</a:t>
            </a:r>
          </a:p>
          <a:p>
            <a:pPr marL="285750" lvl="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</a:pPr>
            <a:r>
              <a:rPr lang="en-US" sz="2400" b="1" kern="0" dirty="0">
                <a:solidFill>
                  <a:srgbClr val="000000"/>
                </a:solidFill>
                <a:latin typeface="Arial"/>
              </a:rPr>
              <a:t>Directly interacts with external devices</a:t>
            </a:r>
          </a:p>
          <a:p>
            <a:pPr marL="285750" lvl="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</a:pPr>
            <a:r>
              <a:rPr lang="en-US" sz="2400" b="1" kern="0" dirty="0">
                <a:solidFill>
                  <a:srgbClr val="000000"/>
                </a:solidFill>
                <a:latin typeface="Arial"/>
              </a:rPr>
              <a:t>Real-time processor</a:t>
            </a:r>
          </a:p>
          <a:p>
            <a:pPr marL="285750" lvl="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</a:pPr>
            <a:r>
              <a:rPr lang="en-US" sz="2400" b="1" kern="0" dirty="0">
                <a:solidFill>
                  <a:srgbClr val="000000"/>
                </a:solidFill>
                <a:latin typeface="Arial"/>
              </a:rPr>
              <a:t>Add-ons called shields</a:t>
            </a:r>
          </a:p>
          <a:p>
            <a:pPr marL="285750" lvl="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</a:pPr>
            <a:r>
              <a:rPr lang="en-US" sz="2400" b="1" kern="0" dirty="0">
                <a:solidFill>
                  <a:srgbClr val="000000"/>
                </a:solidFill>
                <a:latin typeface="Arial"/>
              </a:rPr>
              <a:t>Arduino IDE using a flavor of C called Arduino</a:t>
            </a:r>
            <a:endParaRPr lang="en-US" sz="2400" b="1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84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(Integrated Development Environment)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81200" y="1536700"/>
            <a:ext cx="5181600" cy="48133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Sketch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81200" y="1536700"/>
            <a:ext cx="5181600" cy="48133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81200" y="2377440"/>
            <a:ext cx="5181600" cy="2733040"/>
          </a:xfrm>
          <a:prstGeom prst="rect">
            <a:avLst/>
          </a:prstGeom>
          <a:blipFill>
            <a:blip r:embed="rId2"/>
            <a:srcRect/>
            <a:stretch>
              <a:fillRect t="-30763" b="-45353"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Messages/Errors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81200" y="1536700"/>
            <a:ext cx="5181600" cy="48133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81200" y="5151120"/>
            <a:ext cx="5181600" cy="1209040"/>
          </a:xfrm>
          <a:prstGeom prst="rect">
            <a:avLst/>
          </a:prstGeom>
          <a:blipFill>
            <a:blip r:embed="rId2"/>
            <a:srcRect/>
            <a:stretch>
              <a:fillRect t="-298952" b="845"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Verify/Upload/New/Open/Save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81200" y="1536700"/>
            <a:ext cx="5181600" cy="48133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81200" y="2062480"/>
            <a:ext cx="5181600" cy="335280"/>
          </a:xfrm>
          <a:prstGeom prst="rect">
            <a:avLst/>
          </a:prstGeom>
          <a:blipFill>
            <a:blip r:embed="rId2"/>
            <a:srcRect/>
            <a:stretch>
              <a:fillRect t="-156827" b="-1178771"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81200" y="1536700"/>
            <a:ext cx="5181600" cy="48133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81200" y="1849120"/>
            <a:ext cx="5181600" cy="213360"/>
          </a:xfrm>
          <a:prstGeom prst="rect">
            <a:avLst/>
          </a:prstGeom>
          <a:blipFill>
            <a:blip r:embed="rId2"/>
            <a:srcRect/>
            <a:stretch>
              <a:fillRect t="-146443" b="-2009497"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111" t="3482" r="23222" b="29951"/>
          <a:stretch/>
        </p:blipFill>
        <p:spPr>
          <a:xfrm>
            <a:off x="1915160" y="1493493"/>
            <a:ext cx="5313680" cy="47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DFEC CDR Template 2007 v2.0</Template>
  <TotalTime>3821</TotalTime>
  <Words>316</Words>
  <Application>Microsoft Office PowerPoint</Application>
  <PresentationFormat>On-screen Show (4:3)</PresentationFormat>
  <Paragraphs>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Times New Roman</vt:lpstr>
      <vt:lpstr>Wingdings</vt:lpstr>
      <vt:lpstr>Blank Presentation</vt:lpstr>
      <vt:lpstr>Intro to Arduino Programming</vt:lpstr>
      <vt:lpstr>Outline</vt:lpstr>
      <vt:lpstr>Arduino (ATMEGA328 µcontroller)</vt:lpstr>
      <vt:lpstr>IDE (Integrated Development Environment)</vt:lpstr>
      <vt:lpstr>Arduino Sketch</vt:lpstr>
      <vt:lpstr>Messages/Errors</vt:lpstr>
      <vt:lpstr>Verify/Upload/New/Open/Save</vt:lpstr>
      <vt:lpstr>Menus</vt:lpstr>
      <vt:lpstr>Menus</vt:lpstr>
      <vt:lpstr>Menus</vt:lpstr>
      <vt:lpstr>Menus</vt:lpstr>
      <vt:lpstr>Menus</vt:lpstr>
      <vt:lpstr>Menus</vt:lpstr>
      <vt:lpstr>Common Types of Variables</vt:lpstr>
      <vt:lpstr>Arrays, Conditions, Loops and, Serial</vt:lpstr>
      <vt:lpstr>First Arduino Program</vt:lpstr>
      <vt:lpstr>PowerPoint Presentation</vt:lpstr>
      <vt:lpstr>Second Arduino Program</vt:lpstr>
      <vt:lpstr>PowerPoint Presentation</vt:lpstr>
      <vt:lpstr>Third Arduino Program</vt:lpstr>
      <vt:lpstr>PowerPoint Presentation</vt:lpstr>
      <vt:lpstr>Fourth Arduino Program</vt:lpstr>
      <vt:lpstr>PowerPoint Presentation</vt:lpstr>
      <vt:lpstr>PowerPoint Presentation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DFEC Climate Survey Results Spring 2008</dc:title>
  <dc:creator>Brian.Peterson</dc:creator>
  <cp:lastModifiedBy>Beyer, Steven M. Capt USAF USAFA DF/DFEC</cp:lastModifiedBy>
  <cp:revision>342</cp:revision>
  <dcterms:created xsi:type="dcterms:W3CDTF">2008-05-19T18:42:03Z</dcterms:created>
  <dcterms:modified xsi:type="dcterms:W3CDTF">2019-02-18T23:21:07Z</dcterms:modified>
</cp:coreProperties>
</file>