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1" r:id="rId4"/>
    <p:sldId id="257" r:id="rId5"/>
    <p:sldId id="266" r:id="rId6"/>
    <p:sldId id="289" r:id="rId7"/>
    <p:sldId id="258" r:id="rId8"/>
    <p:sldId id="290" r:id="rId9"/>
    <p:sldId id="273" r:id="rId10"/>
    <p:sldId id="274" r:id="rId11"/>
    <p:sldId id="311" r:id="rId13"/>
    <p:sldId id="312" r:id="rId14"/>
    <p:sldId id="337" r:id="rId15"/>
    <p:sldId id="352" r:id="rId16"/>
    <p:sldId id="336" r:id="rId17"/>
    <p:sldId id="323" r:id="rId18"/>
    <p:sldId id="313" r:id="rId19"/>
    <p:sldId id="317" r:id="rId20"/>
    <p:sldId id="318" r:id="rId21"/>
    <p:sldId id="319" r:id="rId22"/>
    <p:sldId id="320" r:id="rId23"/>
    <p:sldId id="321" r:id="rId24"/>
    <p:sldId id="259" r:id="rId25"/>
    <p:sldId id="281" r:id="rId26"/>
    <p:sldId id="283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A40"/>
    <a:srgbClr val="041C47"/>
    <a:srgbClr val="F2F2F2"/>
    <a:srgbClr val="30A6C0"/>
    <a:srgbClr val="001F4D"/>
    <a:srgbClr val="071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F4D"/>
            </a:gs>
            <a:gs pos="100000">
              <a:srgbClr val="07142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file:///C:\Users\&#30333;&#31179;\AppData\Local\Temp\wps\INetCache\cbd6b7a73453711fdc7b551690f19afa" TargetMode="Externa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296035" y="2139315"/>
            <a:ext cx="9599295" cy="2568575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8560" y="272923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手势识别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12415" y="3330575"/>
            <a:ext cx="6598920" cy="191135"/>
            <a:chOff x="4429" y="5245"/>
            <a:chExt cx="10392" cy="30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683" y="5392"/>
              <a:ext cx="99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429" y="5254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529" y="5245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94475" y="3522345"/>
            <a:ext cx="263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齐晓伟</a:t>
            </a:r>
            <a:endParaRPr 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225915" y="-1511935"/>
            <a:ext cx="3878580" cy="8977630"/>
            <a:chOff x="14529" y="-2381"/>
            <a:chExt cx="6108" cy="14138"/>
          </a:xfrm>
        </p:grpSpPr>
        <p:sp>
          <p:nvSpPr>
            <p:cNvPr id="13" name="任意多边形 12"/>
            <p:cNvSpPr/>
            <p:nvPr/>
          </p:nvSpPr>
          <p:spPr>
            <a:xfrm>
              <a:off x="15921" y="-2381"/>
              <a:ext cx="2640" cy="8188"/>
            </a:xfrm>
            <a:custGeom>
              <a:avLst/>
              <a:gdLst>
                <a:gd name="connisteX0" fmla="*/ 0 w 1676400"/>
                <a:gd name="connsiteY0" fmla="*/ 1428750 h 5199380"/>
                <a:gd name="connisteX1" fmla="*/ 57150 w 1676400"/>
                <a:gd name="connsiteY1" fmla="*/ 1504950 h 5199380"/>
                <a:gd name="connisteX2" fmla="*/ 133350 w 1676400"/>
                <a:gd name="connsiteY2" fmla="*/ 1598930 h 5199380"/>
                <a:gd name="connisteX3" fmla="*/ 1676400 w 1676400"/>
                <a:gd name="connsiteY3" fmla="*/ 5199380 h 5199380"/>
                <a:gd name="connisteX4" fmla="*/ 685800 w 1676400"/>
                <a:gd name="connsiteY4" fmla="*/ 1295400 h 5199380"/>
                <a:gd name="connisteX5" fmla="*/ 685800 w 1676400"/>
                <a:gd name="connsiteY5" fmla="*/ 0 h 5199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676400" h="5199380">
                  <a:moveTo>
                    <a:pt x="0" y="1428750"/>
                  </a:moveTo>
                  <a:lnTo>
                    <a:pt x="57150" y="1504950"/>
                  </a:lnTo>
                  <a:lnTo>
                    <a:pt x="133350" y="1598930"/>
                  </a:lnTo>
                  <a:lnTo>
                    <a:pt x="1676400" y="5199380"/>
                  </a:lnTo>
                  <a:lnTo>
                    <a:pt x="685800" y="1295400"/>
                  </a:lnTo>
                  <a:lnTo>
                    <a:pt x="6858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4529" y="-791"/>
              <a:ext cx="6109" cy="12549"/>
              <a:chOff x="14529" y="-791"/>
              <a:chExt cx="6109" cy="12549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14529" y="7108"/>
                <a:ext cx="4530" cy="4650"/>
              </a:xfrm>
              <a:custGeom>
                <a:avLst/>
                <a:gdLst>
                  <a:gd name="connisteX0" fmla="*/ 0 w 2876550"/>
                  <a:gd name="connsiteY0" fmla="*/ 2476500 h 2952750"/>
                  <a:gd name="connisteX1" fmla="*/ 2876550 w 2876550"/>
                  <a:gd name="connsiteY1" fmla="*/ 0 h 2952750"/>
                  <a:gd name="connisteX2" fmla="*/ 1524000 w 2876550"/>
                  <a:gd name="connsiteY2" fmla="*/ 2838450 h 2952750"/>
                  <a:gd name="connisteX3" fmla="*/ 2724150 w 2876550"/>
                  <a:gd name="connsiteY3" fmla="*/ 2952750 h 29527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876550" h="2952750">
                    <a:moveTo>
                      <a:pt x="0" y="2476500"/>
                    </a:moveTo>
                    <a:lnTo>
                      <a:pt x="2876550" y="0"/>
                    </a:lnTo>
                    <a:lnTo>
                      <a:pt x="1524000" y="2838450"/>
                    </a:lnTo>
                    <a:lnTo>
                      <a:pt x="2724150" y="295275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17458" y="-791"/>
                <a:ext cx="3180" cy="10558"/>
              </a:xfrm>
              <a:custGeom>
                <a:avLst/>
                <a:gdLst>
                  <a:gd name="connisteX0" fmla="*/ 95250 w 2019300"/>
                  <a:gd name="connsiteY0" fmla="*/ 0 h 6704330"/>
                  <a:gd name="connisteX1" fmla="*/ 971550 w 2019300"/>
                  <a:gd name="connsiteY1" fmla="*/ 2341880 h 6704330"/>
                  <a:gd name="connisteX2" fmla="*/ 0 w 2019300"/>
                  <a:gd name="connsiteY2" fmla="*/ 5104130 h 6704330"/>
                  <a:gd name="connisteX3" fmla="*/ 1066800 w 2019300"/>
                  <a:gd name="connsiteY3" fmla="*/ 6018530 h 6704330"/>
                  <a:gd name="connisteX4" fmla="*/ 2019300 w 2019300"/>
                  <a:gd name="connsiteY4" fmla="*/ 6704330 h 67043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2019300" h="6704330">
                    <a:moveTo>
                      <a:pt x="95250" y="0"/>
                    </a:moveTo>
                    <a:lnTo>
                      <a:pt x="971550" y="2341880"/>
                    </a:lnTo>
                    <a:lnTo>
                      <a:pt x="0" y="5104130"/>
                    </a:lnTo>
                    <a:lnTo>
                      <a:pt x="1066800" y="6018530"/>
                    </a:lnTo>
                    <a:lnTo>
                      <a:pt x="2019300" y="670433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5831" y="-195"/>
                <a:ext cx="4680" cy="4228"/>
              </a:xfrm>
              <a:custGeom>
                <a:avLst/>
                <a:gdLst>
                  <a:gd name="connisteX0" fmla="*/ 1466850 w 2971800"/>
                  <a:gd name="connsiteY0" fmla="*/ 0 h 2684780"/>
                  <a:gd name="connisteX1" fmla="*/ 0 w 2971800"/>
                  <a:gd name="connsiteY1" fmla="*/ 1541780 h 2684780"/>
                  <a:gd name="connisteX2" fmla="*/ 2971800 w 2971800"/>
                  <a:gd name="connsiteY2" fmla="*/ 2684780 h 26847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971800" h="2684780">
                    <a:moveTo>
                      <a:pt x="1466850" y="0"/>
                    </a:moveTo>
                    <a:lnTo>
                      <a:pt x="0" y="1541780"/>
                    </a:lnTo>
                    <a:lnTo>
                      <a:pt x="2971800" y="268478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-2764155" y="-1511935"/>
            <a:ext cx="7009130" cy="7047230"/>
            <a:chOff x="-4353" y="-2381"/>
            <a:chExt cx="11038" cy="11098"/>
          </a:xfrm>
        </p:grpSpPr>
        <p:sp>
          <p:nvSpPr>
            <p:cNvPr id="4" name="任意多边形 3"/>
            <p:cNvSpPr/>
            <p:nvPr/>
          </p:nvSpPr>
          <p:spPr>
            <a:xfrm>
              <a:off x="-1604" y="-1155"/>
              <a:ext cx="4829" cy="6000"/>
            </a:xfrm>
            <a:custGeom>
              <a:avLst/>
              <a:gdLst>
                <a:gd name="connisteX0" fmla="*/ 361315 w 3066415"/>
                <a:gd name="connsiteY0" fmla="*/ 3810000 h 3810000"/>
                <a:gd name="connisteX1" fmla="*/ 3066415 w 3066415"/>
                <a:gd name="connsiteY1" fmla="*/ 857250 h 3810000"/>
                <a:gd name="connisteX2" fmla="*/ 152400 w 3066415"/>
                <a:gd name="connsiteY2" fmla="*/ 0 h 3810000"/>
                <a:gd name="connisteX3" fmla="*/ 1523365 w 3066415"/>
                <a:gd name="connsiteY3" fmla="*/ 1752600 h 3810000"/>
                <a:gd name="connisteX4" fmla="*/ 0 w 3066415"/>
                <a:gd name="connsiteY4" fmla="*/ 3314700 h 38100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3066415" h="3810000">
                  <a:moveTo>
                    <a:pt x="361315" y="3810000"/>
                  </a:moveTo>
                  <a:lnTo>
                    <a:pt x="3066415" y="857250"/>
                  </a:lnTo>
                  <a:lnTo>
                    <a:pt x="152400" y="0"/>
                  </a:lnTo>
                  <a:lnTo>
                    <a:pt x="1523365" y="1752600"/>
                  </a:lnTo>
                  <a:lnTo>
                    <a:pt x="0" y="331470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4353" y="-2381"/>
              <a:ext cx="11038" cy="11098"/>
            </a:xfrm>
            <a:custGeom>
              <a:avLst/>
              <a:gdLst>
                <a:gd name="connisteX0" fmla="*/ 323850 w 7009130"/>
                <a:gd name="connsiteY0" fmla="*/ 7047230 h 7047230"/>
                <a:gd name="connisteX1" fmla="*/ 1846580 w 7009130"/>
                <a:gd name="connsiteY1" fmla="*/ 5732780 h 7047230"/>
                <a:gd name="connisteX2" fmla="*/ 0 w 7009130"/>
                <a:gd name="connsiteY2" fmla="*/ 1941830 h 7047230"/>
                <a:gd name="connisteX3" fmla="*/ 1217930 w 7009130"/>
                <a:gd name="connsiteY3" fmla="*/ 3389630 h 7047230"/>
                <a:gd name="connisteX4" fmla="*/ 1617980 w 7009130"/>
                <a:gd name="connsiteY4" fmla="*/ 0 h 7047230"/>
                <a:gd name="connisteX5" fmla="*/ 2532380 w 7009130"/>
                <a:gd name="connsiteY5" fmla="*/ 2475230 h 7047230"/>
                <a:gd name="connisteX6" fmla="*/ 5770880 w 7009130"/>
                <a:gd name="connsiteY6" fmla="*/ 704850 h 7047230"/>
                <a:gd name="connisteX7" fmla="*/ 7009130 w 7009130"/>
                <a:gd name="connsiteY7" fmla="*/ 1294130 h 7047230"/>
                <a:gd name="connisteX8" fmla="*/ 6818630 w 7009130"/>
                <a:gd name="connsiteY8" fmla="*/ 476250 h 7047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7009130" h="7047230">
                  <a:moveTo>
                    <a:pt x="323850" y="7047230"/>
                  </a:moveTo>
                  <a:lnTo>
                    <a:pt x="1846580" y="5732780"/>
                  </a:lnTo>
                  <a:lnTo>
                    <a:pt x="0" y="1941830"/>
                  </a:lnTo>
                  <a:lnTo>
                    <a:pt x="1217930" y="3389630"/>
                  </a:lnTo>
                  <a:lnTo>
                    <a:pt x="1617980" y="0"/>
                  </a:lnTo>
                  <a:lnTo>
                    <a:pt x="2532380" y="2475230"/>
                  </a:lnTo>
                  <a:lnTo>
                    <a:pt x="5770880" y="704850"/>
                  </a:lnTo>
                  <a:lnTo>
                    <a:pt x="7009130" y="1294130"/>
                  </a:lnTo>
                  <a:lnTo>
                    <a:pt x="6818630" y="47625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94475" y="3896360"/>
            <a:ext cx="263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学号：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20184350330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4475" y="4264660"/>
            <a:ext cx="263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2021.5.19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训练过程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76568" y="2658428"/>
            <a:ext cx="8201025" cy="2657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195705" y="1911985"/>
            <a:ext cx="163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AlexNet</a:t>
            </a:r>
            <a:r>
              <a:rPr lang="zh-CN" altLang="en-US">
                <a:solidFill>
                  <a:schemeClr val="bg1"/>
                </a:solidFill>
              </a:rPr>
              <a:t>结构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99245" y="2175510"/>
            <a:ext cx="256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个卷积层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99245" y="3244850"/>
            <a:ext cx="256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个汇聚层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9245" y="4314190"/>
            <a:ext cx="256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个全连接层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训练过程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61465" y="1455420"/>
            <a:ext cx="8583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AlexNet的输入为</a:t>
            </a:r>
            <a:r>
              <a:rPr lang="en-US" altLang="zh-CN">
                <a:solidFill>
                  <a:schemeClr val="bg1"/>
                </a:solidFill>
              </a:rPr>
              <a:t>224*224*3</a:t>
            </a:r>
            <a:r>
              <a:rPr lang="zh-CN" altLang="en-US">
                <a:solidFill>
                  <a:schemeClr val="bg1"/>
                </a:solidFill>
              </a:rPr>
              <a:t>的图像，输出为</a:t>
            </a:r>
            <a:r>
              <a:rPr lang="en-US" altLang="zh-CN">
                <a:solidFill>
                  <a:schemeClr val="bg1"/>
                </a:solidFill>
              </a:rPr>
              <a:t>1000</a:t>
            </a:r>
            <a:r>
              <a:rPr lang="zh-CN" altLang="en-US">
                <a:solidFill>
                  <a:schemeClr val="bg1"/>
                </a:solidFill>
              </a:rPr>
              <a:t>个类别的条件概率，具体结构如下：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 8"/>
          <p:cNvSpPr/>
          <p:nvPr/>
        </p:nvSpPr>
        <p:spPr>
          <a:xfrm>
            <a:off x="922020" y="240157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 8"/>
          <p:cNvSpPr/>
          <p:nvPr/>
        </p:nvSpPr>
        <p:spPr>
          <a:xfrm>
            <a:off x="922020" y="385572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8"/>
          <p:cNvSpPr/>
          <p:nvPr/>
        </p:nvSpPr>
        <p:spPr>
          <a:xfrm>
            <a:off x="922020" y="312864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61465" y="2312670"/>
            <a:ext cx="10234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第一个卷积层，使用两个大小为</a:t>
            </a:r>
            <a:r>
              <a:rPr lang="en-US" altLang="zh-CN">
                <a:solidFill>
                  <a:schemeClr val="bg1"/>
                </a:solidFill>
              </a:rPr>
              <a:t>11*11*3*48</a:t>
            </a:r>
            <a:r>
              <a:rPr lang="zh-CN" altLang="en-US">
                <a:solidFill>
                  <a:schemeClr val="bg1"/>
                </a:solidFill>
              </a:rPr>
              <a:t>的卷积核，步长为</a:t>
            </a:r>
            <a:r>
              <a:rPr lang="en-US" altLang="zh-CN">
                <a:solidFill>
                  <a:schemeClr val="bg1"/>
                </a:solidFill>
              </a:rPr>
              <a:t>S=4</a:t>
            </a:r>
            <a:r>
              <a:rPr lang="zh-CN" altLang="en-US">
                <a:solidFill>
                  <a:schemeClr val="bg1"/>
                </a:solidFill>
              </a:rPr>
              <a:t>，零填充</a:t>
            </a:r>
            <a:r>
              <a:rPr lang="en-US" altLang="zh-CN">
                <a:solidFill>
                  <a:schemeClr val="bg1"/>
                </a:solidFill>
              </a:rPr>
              <a:t>P=3</a:t>
            </a:r>
            <a:r>
              <a:rPr lang="zh-CN" altLang="en-US">
                <a:solidFill>
                  <a:schemeClr val="bg1"/>
                </a:solidFill>
              </a:rPr>
              <a:t>，得到两个大小为</a:t>
            </a:r>
            <a:r>
              <a:rPr lang="en-US" altLang="zh-CN">
                <a:solidFill>
                  <a:schemeClr val="bg1"/>
                </a:solidFill>
              </a:rPr>
              <a:t>55*55*48</a:t>
            </a:r>
            <a:r>
              <a:rPr lang="zh-CN" altLang="en-US">
                <a:solidFill>
                  <a:schemeClr val="bg1"/>
                </a:solidFill>
              </a:rPr>
              <a:t>的特征映射组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61465" y="3039745"/>
            <a:ext cx="1023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第一个汇聚层，使用大小为</a:t>
            </a:r>
            <a:r>
              <a:rPr lang="en-US" altLang="zh-CN">
                <a:solidFill>
                  <a:schemeClr val="bg1"/>
                </a:solidFill>
              </a:rPr>
              <a:t>3*3</a:t>
            </a:r>
            <a:r>
              <a:rPr lang="zh-CN" altLang="en-US">
                <a:solidFill>
                  <a:schemeClr val="bg1"/>
                </a:solidFill>
              </a:rPr>
              <a:t>的最大汇聚操作，步长</a:t>
            </a:r>
            <a:r>
              <a:rPr lang="en-US" altLang="zh-CN">
                <a:solidFill>
                  <a:schemeClr val="bg1"/>
                </a:solidFill>
              </a:rPr>
              <a:t>S=2</a:t>
            </a:r>
            <a:r>
              <a:rPr lang="zh-CN" altLang="en-US">
                <a:solidFill>
                  <a:schemeClr val="bg1"/>
                </a:solidFill>
              </a:rPr>
              <a:t>，得到两个</a:t>
            </a:r>
            <a:r>
              <a:rPr lang="en-US" altLang="zh-CN">
                <a:solidFill>
                  <a:schemeClr val="bg1"/>
                </a:solidFill>
              </a:rPr>
              <a:t>27*27*48</a:t>
            </a:r>
            <a:r>
              <a:rPr lang="zh-CN" altLang="en-US">
                <a:solidFill>
                  <a:schemeClr val="bg1"/>
                </a:solidFill>
              </a:rPr>
              <a:t>的特征映射组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61465" y="3766820"/>
            <a:ext cx="1023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第二个卷积层，使用大小为</a:t>
            </a:r>
            <a:r>
              <a:rPr lang="en-US" altLang="zh-CN">
                <a:solidFill>
                  <a:schemeClr val="bg1"/>
                </a:solidFill>
              </a:rPr>
              <a:t>5*5*48*128</a:t>
            </a:r>
            <a:r>
              <a:rPr lang="zh-CN" altLang="en-US">
                <a:solidFill>
                  <a:schemeClr val="bg1"/>
                </a:solidFill>
              </a:rPr>
              <a:t>的卷积核，步长</a:t>
            </a:r>
            <a:r>
              <a:rPr lang="en-US" altLang="zh-CN">
                <a:solidFill>
                  <a:schemeClr val="bg1"/>
                </a:solidFill>
              </a:rPr>
              <a:t>S=2</a:t>
            </a:r>
            <a:r>
              <a:rPr lang="zh-CN" altLang="en-US">
                <a:solidFill>
                  <a:schemeClr val="bg1"/>
                </a:solidFill>
              </a:rPr>
              <a:t>，零填充</a:t>
            </a:r>
            <a:r>
              <a:rPr lang="en-US" altLang="zh-CN">
                <a:solidFill>
                  <a:schemeClr val="bg1"/>
                </a:solidFill>
              </a:rPr>
              <a:t>P=2</a:t>
            </a:r>
            <a:r>
              <a:rPr lang="zh-CN" altLang="en-US">
                <a:solidFill>
                  <a:schemeClr val="bg1"/>
                </a:solidFill>
              </a:rPr>
              <a:t>，得到两个大小为</a:t>
            </a:r>
            <a:r>
              <a:rPr lang="en-US" altLang="zh-CN">
                <a:solidFill>
                  <a:schemeClr val="bg1"/>
                </a:solidFill>
              </a:rPr>
              <a:t>27*27*128</a:t>
            </a:r>
            <a:r>
              <a:rPr lang="zh-CN" altLang="en-US">
                <a:solidFill>
                  <a:schemeClr val="bg1"/>
                </a:solidFill>
              </a:rPr>
              <a:t>的特征映射组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 8"/>
          <p:cNvSpPr/>
          <p:nvPr/>
        </p:nvSpPr>
        <p:spPr>
          <a:xfrm>
            <a:off x="922020" y="458279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61465" y="4493895"/>
            <a:ext cx="1023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第二个汇聚层，使用大小为</a:t>
            </a:r>
            <a:r>
              <a:rPr lang="en-US" altLang="zh-CN">
                <a:solidFill>
                  <a:schemeClr val="bg1"/>
                </a:solidFill>
              </a:rPr>
              <a:t>3*3</a:t>
            </a:r>
            <a:r>
              <a:rPr lang="zh-CN" altLang="en-US">
                <a:solidFill>
                  <a:schemeClr val="bg1"/>
                </a:solidFill>
              </a:rPr>
              <a:t>的最大汇聚操作，步长</a:t>
            </a:r>
            <a:r>
              <a:rPr lang="en-US" altLang="zh-CN">
                <a:solidFill>
                  <a:schemeClr val="bg1"/>
                </a:solidFill>
              </a:rPr>
              <a:t>S=2</a:t>
            </a:r>
            <a:r>
              <a:rPr lang="zh-CN" altLang="en-US">
                <a:solidFill>
                  <a:schemeClr val="bg1"/>
                </a:solidFill>
              </a:rPr>
              <a:t>，得到两个大小为</a:t>
            </a:r>
            <a:r>
              <a:rPr lang="en-US" altLang="zh-CN">
                <a:solidFill>
                  <a:schemeClr val="bg1"/>
                </a:solidFill>
              </a:rPr>
              <a:t>13*13*128</a:t>
            </a:r>
            <a:r>
              <a:rPr lang="zh-CN" altLang="en-US">
                <a:solidFill>
                  <a:schemeClr val="bg1"/>
                </a:solidFill>
              </a:rPr>
              <a:t>的特征映射组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 8"/>
          <p:cNvSpPr/>
          <p:nvPr/>
        </p:nvSpPr>
        <p:spPr>
          <a:xfrm>
            <a:off x="922020" y="530987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61465" y="5220970"/>
            <a:ext cx="1023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第三个卷积层为两个路径的融合，使用一个大小为</a:t>
            </a:r>
            <a:r>
              <a:rPr lang="en-US" altLang="zh-CN">
                <a:solidFill>
                  <a:schemeClr val="bg1"/>
                </a:solidFill>
              </a:rPr>
              <a:t>3*3*256*384</a:t>
            </a:r>
            <a:r>
              <a:rPr lang="zh-CN" altLang="en-US">
                <a:solidFill>
                  <a:schemeClr val="bg1"/>
                </a:solidFill>
              </a:rPr>
              <a:t>的卷积核，步长</a:t>
            </a:r>
            <a:r>
              <a:rPr lang="en-US" altLang="zh-CN">
                <a:solidFill>
                  <a:schemeClr val="bg1"/>
                </a:solidFill>
              </a:rPr>
              <a:t>S=1</a:t>
            </a:r>
            <a:r>
              <a:rPr lang="zh-CN" altLang="en-US">
                <a:solidFill>
                  <a:schemeClr val="bg1"/>
                </a:solidFill>
              </a:rPr>
              <a:t>，零填充</a:t>
            </a:r>
            <a:r>
              <a:rPr lang="en-US" altLang="zh-CN">
                <a:solidFill>
                  <a:schemeClr val="bg1"/>
                </a:solidFill>
              </a:rPr>
              <a:t>P=1</a:t>
            </a:r>
            <a:r>
              <a:rPr lang="zh-CN" altLang="en-US">
                <a:solidFill>
                  <a:schemeClr val="bg1"/>
                </a:solidFill>
              </a:rPr>
              <a:t>，得到两个大小为</a:t>
            </a:r>
            <a:r>
              <a:rPr lang="en-US" altLang="zh-CN">
                <a:solidFill>
                  <a:schemeClr val="bg1"/>
                </a:solidFill>
              </a:rPr>
              <a:t>13*13*192</a:t>
            </a:r>
            <a:r>
              <a:rPr lang="zh-CN" altLang="en-US">
                <a:solidFill>
                  <a:schemeClr val="bg1"/>
                </a:solidFill>
              </a:rPr>
              <a:t>的特征映射组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训练过程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 8"/>
          <p:cNvSpPr/>
          <p:nvPr/>
        </p:nvSpPr>
        <p:spPr>
          <a:xfrm>
            <a:off x="922020" y="191452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 8"/>
          <p:cNvSpPr/>
          <p:nvPr/>
        </p:nvSpPr>
        <p:spPr>
          <a:xfrm>
            <a:off x="922020" y="336867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8"/>
          <p:cNvSpPr/>
          <p:nvPr/>
        </p:nvSpPr>
        <p:spPr>
          <a:xfrm>
            <a:off x="922020" y="264160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61465" y="1825625"/>
            <a:ext cx="10234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第四个卷积层，使用两个大小为</a:t>
            </a:r>
            <a:r>
              <a:rPr lang="en-US" altLang="zh-CN">
                <a:solidFill>
                  <a:schemeClr val="bg1"/>
                </a:solidFill>
              </a:rPr>
              <a:t>3*3*192*192</a:t>
            </a:r>
            <a:r>
              <a:rPr lang="zh-CN" altLang="en-US">
                <a:solidFill>
                  <a:schemeClr val="bg1"/>
                </a:solidFill>
              </a:rPr>
              <a:t>的卷积核，步长</a:t>
            </a:r>
            <a:r>
              <a:rPr lang="en-US" altLang="zh-CN">
                <a:solidFill>
                  <a:schemeClr val="bg1"/>
                </a:solidFill>
              </a:rPr>
              <a:t>S=1</a:t>
            </a:r>
            <a:r>
              <a:rPr lang="zh-CN" altLang="en-US">
                <a:solidFill>
                  <a:schemeClr val="bg1"/>
                </a:solidFill>
              </a:rPr>
              <a:t>，零填充</a:t>
            </a:r>
            <a:r>
              <a:rPr lang="en-US" altLang="zh-CN">
                <a:solidFill>
                  <a:schemeClr val="bg1"/>
                </a:solidFill>
              </a:rPr>
              <a:t>P=1</a:t>
            </a:r>
            <a:r>
              <a:rPr lang="zh-CN" altLang="en-US">
                <a:solidFill>
                  <a:schemeClr val="bg1"/>
                </a:solidFill>
              </a:rPr>
              <a:t>，得到两个大小为</a:t>
            </a:r>
            <a:r>
              <a:rPr lang="en-US" altLang="zh-CN">
                <a:solidFill>
                  <a:schemeClr val="bg1"/>
                </a:solidFill>
              </a:rPr>
              <a:t>13*13*192</a:t>
            </a:r>
            <a:r>
              <a:rPr lang="zh-CN" altLang="en-US">
                <a:solidFill>
                  <a:schemeClr val="bg1"/>
                </a:solidFill>
              </a:rPr>
              <a:t>的特征映射组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61465" y="2552700"/>
            <a:ext cx="10234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  <a:sym typeface="+mn-ea"/>
              </a:rPr>
              <a:t>第五个卷积层，使用两个大小为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3*3*192*128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的卷积核，步长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S=1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，零填充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P=1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，得到两个大小为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13*13*128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的特征映射组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61465" y="3279775"/>
            <a:ext cx="1023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第三个汇聚层，使用大小为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3*3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的最大汇聚操作，步长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S=2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，得到两个大小为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*6*128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的特征映射组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 8"/>
          <p:cNvSpPr/>
          <p:nvPr/>
        </p:nvSpPr>
        <p:spPr>
          <a:xfrm>
            <a:off x="922020" y="409575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61465" y="4006850"/>
            <a:ext cx="1023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三个全连接层，神经元数量分别为</a:t>
            </a:r>
            <a:r>
              <a:rPr lang="en-US" altLang="zh-CN">
                <a:solidFill>
                  <a:schemeClr val="bg1"/>
                </a:solidFill>
              </a:rPr>
              <a:t>4096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4096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1000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3" name=" 184"/>
          <p:cNvSpPr/>
          <p:nvPr/>
        </p:nvSpPr>
        <p:spPr>
          <a:xfrm>
            <a:off x="8575675" y="1998980"/>
            <a:ext cx="778510" cy="7785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10260330" y="4003040"/>
            <a:ext cx="778510" cy="7785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7282180" y="2846070"/>
            <a:ext cx="778510" cy="7785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84"/>
          <p:cNvSpPr/>
          <p:nvPr/>
        </p:nvSpPr>
        <p:spPr>
          <a:xfrm>
            <a:off x="8642350" y="5278120"/>
            <a:ext cx="778510" cy="7785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571990" y="2777490"/>
            <a:ext cx="688340" cy="6883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11410" y="731520"/>
            <a:ext cx="688340" cy="6883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75675" y="3336290"/>
            <a:ext cx="186055" cy="186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69605" y="1525270"/>
            <a:ext cx="186055" cy="186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训练过程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770" y="3159760"/>
            <a:ext cx="107924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成功应用ReLU激活函数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成功使用Dropout机制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使用了重叠的最大池化（Max Pooling）。此前的CNN通常使用平均池化，而AlexNet全部使用最大池化，成功避免了平均池化带来的模糊化效果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提出LRN（局部响应归一化）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5.</a:t>
            </a:r>
            <a:r>
              <a:rPr lang="zh-CN" altLang="en-US">
                <a:solidFill>
                  <a:schemeClr val="bg1"/>
                </a:solidFill>
              </a:rPr>
              <a:t>使用GPU加速训练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6.</a:t>
            </a:r>
            <a:r>
              <a:rPr lang="zh-CN" altLang="en-US">
                <a:solidFill>
                  <a:schemeClr val="bg1"/>
                </a:solidFill>
              </a:rPr>
              <a:t>使用了数据增强策略（Data Augmentation）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90040" y="209550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latin typeface="微软雅黑" panose="020B0503020204020204" charset="-122"/>
                <a:ea typeface="微软雅黑" panose="020B0503020204020204" charset="-122"/>
              </a:rPr>
              <a:t>AlexNet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的创新点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 184"/>
          <p:cNvSpPr/>
          <p:nvPr/>
        </p:nvSpPr>
        <p:spPr>
          <a:xfrm>
            <a:off x="8575675" y="1998980"/>
            <a:ext cx="778510" cy="7785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10260330" y="4003040"/>
            <a:ext cx="778510" cy="7785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7282180" y="2846070"/>
            <a:ext cx="778510" cy="7785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84"/>
          <p:cNvSpPr/>
          <p:nvPr/>
        </p:nvSpPr>
        <p:spPr>
          <a:xfrm>
            <a:off x="8642350" y="5278120"/>
            <a:ext cx="778510" cy="7785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571990" y="2777490"/>
            <a:ext cx="688340" cy="6883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11410" y="731520"/>
            <a:ext cx="688340" cy="6883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75675" y="3336290"/>
            <a:ext cx="186055" cy="186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69605" y="1525270"/>
            <a:ext cx="186055" cy="186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训练过程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811655"/>
            <a:ext cx="10058400" cy="4290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8540" y="1753870"/>
            <a:ext cx="4892040" cy="363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QQ截图202105161030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2241550"/>
            <a:ext cx="8882380" cy="3646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29495" y="2155190"/>
            <a:ext cx="209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650</a:t>
            </a:r>
            <a:r>
              <a:rPr lang="zh-CN" altLang="en-US">
                <a:solidFill>
                  <a:schemeClr val="bg1"/>
                </a:solidFill>
              </a:rPr>
              <a:t>张测试图片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识别过程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2054860"/>
            <a:ext cx="268986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10" y="2054860"/>
            <a:ext cx="5730240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识别过程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1943100"/>
            <a:ext cx="268986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943100"/>
            <a:ext cx="5730240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识别过程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2105025"/>
            <a:ext cx="268986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000250"/>
            <a:ext cx="5730240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12435" y="1199515"/>
            <a:ext cx="1276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 9"/>
          <p:cNvSpPr/>
          <p:nvPr/>
        </p:nvSpPr>
        <p:spPr>
          <a:xfrm>
            <a:off x="5512435" y="2314575"/>
            <a:ext cx="478155" cy="4781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 9"/>
          <p:cNvSpPr/>
          <p:nvPr/>
        </p:nvSpPr>
        <p:spPr>
          <a:xfrm>
            <a:off x="5512435" y="3345815"/>
            <a:ext cx="478155" cy="4781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 9"/>
          <p:cNvSpPr/>
          <p:nvPr/>
        </p:nvSpPr>
        <p:spPr>
          <a:xfrm>
            <a:off x="5512435" y="4377055"/>
            <a:ext cx="478155" cy="4781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9825" y="2369185"/>
            <a:ext cx="365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背景及发展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9825" y="3400425"/>
            <a:ext cx="365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19825" y="4431665"/>
            <a:ext cx="365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39800" y="768985"/>
            <a:ext cx="3668316" cy="4917130"/>
            <a:chOff x="941" y="1525"/>
            <a:chExt cx="5777" cy="7744"/>
          </a:xfrm>
        </p:grpSpPr>
        <p:grpSp>
          <p:nvGrpSpPr>
            <p:cNvPr id="32" name="组合 31"/>
            <p:cNvGrpSpPr/>
            <p:nvPr/>
          </p:nvGrpSpPr>
          <p:grpSpPr>
            <a:xfrm>
              <a:off x="941" y="1525"/>
              <a:ext cx="5777" cy="7744"/>
              <a:chOff x="251" y="1444"/>
              <a:chExt cx="6592" cy="8836"/>
            </a:xfrm>
          </p:grpSpPr>
          <p:cxnSp>
            <p:nvCxnSpPr>
              <p:cNvPr id="2" name="直接连接符 1"/>
              <p:cNvCxnSpPr/>
              <p:nvPr/>
            </p:nvCxnSpPr>
            <p:spPr>
              <a:xfrm flipV="1">
                <a:off x="906" y="3655"/>
                <a:ext cx="1465" cy="107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任意多边形 2"/>
              <p:cNvSpPr/>
              <p:nvPr/>
            </p:nvSpPr>
            <p:spPr>
              <a:xfrm>
                <a:off x="737" y="1697"/>
                <a:ext cx="6016" cy="8337"/>
              </a:xfrm>
              <a:custGeom>
                <a:avLst/>
                <a:gdLst>
                  <a:gd name="connisteX0" fmla="*/ 1021080 w 3820160"/>
                  <a:gd name="connsiteY0" fmla="*/ 1243330 h 5293995"/>
                  <a:gd name="connisteX1" fmla="*/ 2009140 w 3820160"/>
                  <a:gd name="connsiteY1" fmla="*/ 1951355 h 5293995"/>
                  <a:gd name="connisteX2" fmla="*/ 1959610 w 3820160"/>
                  <a:gd name="connsiteY2" fmla="*/ 543560 h 5293995"/>
                  <a:gd name="connisteX3" fmla="*/ 1087120 w 3820160"/>
                  <a:gd name="connsiteY3" fmla="*/ 823595 h 5293995"/>
                  <a:gd name="connisteX4" fmla="*/ 1646555 w 3820160"/>
                  <a:gd name="connsiteY4" fmla="*/ 1251585 h 5293995"/>
                  <a:gd name="connisteX5" fmla="*/ 873125 w 3820160"/>
                  <a:gd name="connsiteY5" fmla="*/ 2214880 h 5293995"/>
                  <a:gd name="connisteX6" fmla="*/ 576580 w 3820160"/>
                  <a:gd name="connsiteY6" fmla="*/ 1753870 h 5293995"/>
                  <a:gd name="connisteX7" fmla="*/ 642620 w 3820160"/>
                  <a:gd name="connsiteY7" fmla="*/ 3030220 h 5293995"/>
                  <a:gd name="connisteX8" fmla="*/ 3326130 w 3820160"/>
                  <a:gd name="connsiteY8" fmla="*/ 3672205 h 5293995"/>
                  <a:gd name="connisteX9" fmla="*/ 2675890 w 3820160"/>
                  <a:gd name="connsiteY9" fmla="*/ 1358900 h 5293995"/>
                  <a:gd name="connisteX10" fmla="*/ 2420620 w 3820160"/>
                  <a:gd name="connsiteY10" fmla="*/ 4396740 h 5293995"/>
                  <a:gd name="connisteX11" fmla="*/ 881380 w 3820160"/>
                  <a:gd name="connsiteY11" fmla="*/ 4371975 h 5293995"/>
                  <a:gd name="connisteX12" fmla="*/ 1169035 w 3820160"/>
                  <a:gd name="connsiteY12" fmla="*/ 2569210 h 5293995"/>
                  <a:gd name="connisteX13" fmla="*/ 0 w 3820160"/>
                  <a:gd name="connsiteY13" fmla="*/ 3795395 h 5293995"/>
                  <a:gd name="connisteX14" fmla="*/ 1712595 w 3820160"/>
                  <a:gd name="connsiteY14" fmla="*/ 3548380 h 5293995"/>
                  <a:gd name="connisteX15" fmla="*/ 2313940 w 3820160"/>
                  <a:gd name="connsiteY15" fmla="*/ 5293995 h 5293995"/>
                  <a:gd name="connisteX16" fmla="*/ 3375660 w 3820160"/>
                  <a:gd name="connsiteY16" fmla="*/ 3943985 h 5293995"/>
                  <a:gd name="connisteX17" fmla="*/ 2280920 w 3820160"/>
                  <a:gd name="connsiteY17" fmla="*/ 3853180 h 5293995"/>
                  <a:gd name="connisteX18" fmla="*/ 1720850 w 3820160"/>
                  <a:gd name="connsiteY18" fmla="*/ 2939415 h 5293995"/>
                  <a:gd name="connisteX19" fmla="*/ 3820160 w 3820160"/>
                  <a:gd name="connsiteY19" fmla="*/ 1901825 h 5293995"/>
                  <a:gd name="connisteX20" fmla="*/ 2198370 w 3820160"/>
                  <a:gd name="connsiteY20" fmla="*/ 2107565 h 5293995"/>
                  <a:gd name="connisteX21" fmla="*/ 2322195 w 3820160"/>
                  <a:gd name="connsiteY21" fmla="*/ 626110 h 5293995"/>
                  <a:gd name="connisteX22" fmla="*/ 3721735 w 3820160"/>
                  <a:gd name="connsiteY22" fmla="*/ 1490345 h 5293995"/>
                  <a:gd name="connisteX23" fmla="*/ 3095625 w 3820160"/>
                  <a:gd name="connsiteY23" fmla="*/ 0 h 5293995"/>
                  <a:gd name="connisteX24" fmla="*/ 1597660 w 3820160"/>
                  <a:gd name="connsiteY24" fmla="*/ 165100 h 529399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</a:cxnLst>
                <a:rect l="l" t="t" r="r" b="b"/>
                <a:pathLst>
                  <a:path w="3820160" h="5293995">
                    <a:moveTo>
                      <a:pt x="1021080" y="1243330"/>
                    </a:moveTo>
                    <a:lnTo>
                      <a:pt x="2009140" y="1951355"/>
                    </a:lnTo>
                    <a:lnTo>
                      <a:pt x="1959610" y="543560"/>
                    </a:lnTo>
                    <a:lnTo>
                      <a:pt x="1087120" y="823595"/>
                    </a:lnTo>
                    <a:lnTo>
                      <a:pt x="1646555" y="1251585"/>
                    </a:lnTo>
                    <a:lnTo>
                      <a:pt x="873125" y="2214880"/>
                    </a:lnTo>
                    <a:lnTo>
                      <a:pt x="576580" y="1753870"/>
                    </a:lnTo>
                    <a:lnTo>
                      <a:pt x="642620" y="3030220"/>
                    </a:lnTo>
                    <a:lnTo>
                      <a:pt x="3326130" y="3672205"/>
                    </a:lnTo>
                    <a:lnTo>
                      <a:pt x="2675890" y="1358900"/>
                    </a:lnTo>
                    <a:lnTo>
                      <a:pt x="2420620" y="4396740"/>
                    </a:lnTo>
                    <a:lnTo>
                      <a:pt x="881380" y="4371975"/>
                    </a:lnTo>
                    <a:lnTo>
                      <a:pt x="1169035" y="2569210"/>
                    </a:lnTo>
                    <a:lnTo>
                      <a:pt x="0" y="3795395"/>
                    </a:lnTo>
                    <a:lnTo>
                      <a:pt x="1712595" y="3548380"/>
                    </a:lnTo>
                    <a:lnTo>
                      <a:pt x="2313940" y="5293995"/>
                    </a:lnTo>
                    <a:lnTo>
                      <a:pt x="3375660" y="3943985"/>
                    </a:lnTo>
                    <a:lnTo>
                      <a:pt x="2280920" y="3853180"/>
                    </a:lnTo>
                    <a:lnTo>
                      <a:pt x="1720850" y="2939415"/>
                    </a:lnTo>
                    <a:lnTo>
                      <a:pt x="3820160" y="1901825"/>
                    </a:lnTo>
                    <a:lnTo>
                      <a:pt x="2198370" y="2107565"/>
                    </a:lnTo>
                    <a:lnTo>
                      <a:pt x="2322195" y="626110"/>
                    </a:lnTo>
                    <a:lnTo>
                      <a:pt x="3721735" y="1490345"/>
                    </a:lnTo>
                    <a:lnTo>
                      <a:pt x="3095625" y="0"/>
                    </a:lnTo>
                    <a:lnTo>
                      <a:pt x="1597660" y="165100"/>
                    </a:lnTo>
                  </a:path>
                </a:pathLst>
              </a:cu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 184"/>
              <p:cNvSpPr/>
              <p:nvPr/>
            </p:nvSpPr>
            <p:spPr>
              <a:xfrm>
                <a:off x="906" y="4638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 184"/>
              <p:cNvSpPr/>
              <p:nvPr/>
            </p:nvSpPr>
            <p:spPr>
              <a:xfrm>
                <a:off x="3158" y="3342"/>
                <a:ext cx="389" cy="3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 184"/>
              <p:cNvSpPr/>
              <p:nvPr/>
            </p:nvSpPr>
            <p:spPr>
              <a:xfrm>
                <a:off x="5285" y="1444"/>
                <a:ext cx="445" cy="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 184"/>
              <p:cNvSpPr/>
              <p:nvPr/>
            </p:nvSpPr>
            <p:spPr>
              <a:xfrm>
                <a:off x="4912" y="3731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 184"/>
              <p:cNvSpPr/>
              <p:nvPr/>
            </p:nvSpPr>
            <p:spPr>
              <a:xfrm>
                <a:off x="4237" y="7700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 184"/>
              <p:cNvSpPr/>
              <p:nvPr/>
            </p:nvSpPr>
            <p:spPr>
              <a:xfrm>
                <a:off x="3390" y="7235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 184"/>
              <p:cNvSpPr/>
              <p:nvPr/>
            </p:nvSpPr>
            <p:spPr>
              <a:xfrm>
                <a:off x="2513" y="5688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 184"/>
              <p:cNvSpPr/>
              <p:nvPr/>
            </p:nvSpPr>
            <p:spPr>
              <a:xfrm>
                <a:off x="251" y="6984"/>
                <a:ext cx="984" cy="9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 184"/>
              <p:cNvSpPr/>
              <p:nvPr/>
            </p:nvSpPr>
            <p:spPr>
              <a:xfrm>
                <a:off x="2005" y="8481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 184"/>
              <p:cNvSpPr/>
              <p:nvPr/>
            </p:nvSpPr>
            <p:spPr>
              <a:xfrm>
                <a:off x="1722" y="6425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 184"/>
              <p:cNvSpPr/>
              <p:nvPr/>
            </p:nvSpPr>
            <p:spPr>
              <a:xfrm>
                <a:off x="3810" y="4638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 184"/>
              <p:cNvSpPr/>
              <p:nvPr/>
            </p:nvSpPr>
            <p:spPr>
              <a:xfrm>
                <a:off x="5882" y="7322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 184"/>
              <p:cNvSpPr/>
              <p:nvPr/>
            </p:nvSpPr>
            <p:spPr>
              <a:xfrm>
                <a:off x="4056" y="9762"/>
                <a:ext cx="518" cy="5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 184"/>
              <p:cNvSpPr/>
              <p:nvPr/>
            </p:nvSpPr>
            <p:spPr>
              <a:xfrm>
                <a:off x="4454" y="8538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 184"/>
              <p:cNvSpPr/>
              <p:nvPr/>
            </p:nvSpPr>
            <p:spPr>
              <a:xfrm>
                <a:off x="5962" y="7811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 184"/>
              <p:cNvSpPr/>
              <p:nvPr/>
            </p:nvSpPr>
            <p:spPr>
              <a:xfrm>
                <a:off x="6686" y="4605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 184"/>
              <p:cNvSpPr/>
              <p:nvPr/>
            </p:nvSpPr>
            <p:spPr>
              <a:xfrm>
                <a:off x="3390" y="6268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 184"/>
              <p:cNvSpPr/>
              <p:nvPr/>
            </p:nvSpPr>
            <p:spPr>
              <a:xfrm>
                <a:off x="4297" y="2613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 184"/>
              <p:cNvSpPr/>
              <p:nvPr/>
            </p:nvSpPr>
            <p:spPr>
              <a:xfrm>
                <a:off x="6503" y="3917"/>
                <a:ext cx="157" cy="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 184"/>
              <p:cNvSpPr/>
              <p:nvPr/>
            </p:nvSpPr>
            <p:spPr>
              <a:xfrm>
                <a:off x="4523" y="5375"/>
                <a:ext cx="561" cy="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3" name=" 184"/>
            <p:cNvSpPr/>
            <p:nvPr/>
          </p:nvSpPr>
          <p:spPr>
            <a:xfrm>
              <a:off x="2616" y="4709"/>
              <a:ext cx="646" cy="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识别过程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2044700"/>
            <a:ext cx="268986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044700"/>
            <a:ext cx="5730240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识别过程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2240280"/>
            <a:ext cx="268986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240280"/>
            <a:ext cx="5730240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5487035" y="3868420"/>
            <a:ext cx="111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57065" y="1264920"/>
            <a:ext cx="316230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0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1310" y="2792730"/>
            <a:ext cx="1594485" cy="186055"/>
            <a:chOff x="4429" y="5254"/>
            <a:chExt cx="2511" cy="29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683" y="5392"/>
              <a:ext cx="22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4429" y="5254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7592060" y="2787650"/>
            <a:ext cx="1594485" cy="186055"/>
            <a:chOff x="4429" y="5254"/>
            <a:chExt cx="2511" cy="29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683" y="5392"/>
              <a:ext cx="22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429" y="5254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225915" y="-1511935"/>
            <a:ext cx="3878580" cy="8977630"/>
            <a:chOff x="14529" y="-2381"/>
            <a:chExt cx="6108" cy="14138"/>
          </a:xfrm>
        </p:grpSpPr>
        <p:sp>
          <p:nvSpPr>
            <p:cNvPr id="3" name="任意多边形 2"/>
            <p:cNvSpPr/>
            <p:nvPr/>
          </p:nvSpPr>
          <p:spPr>
            <a:xfrm>
              <a:off x="15921" y="-2381"/>
              <a:ext cx="2640" cy="8188"/>
            </a:xfrm>
            <a:custGeom>
              <a:avLst/>
              <a:gdLst>
                <a:gd name="connisteX0" fmla="*/ 0 w 1676400"/>
                <a:gd name="connsiteY0" fmla="*/ 1428750 h 5199380"/>
                <a:gd name="connisteX1" fmla="*/ 57150 w 1676400"/>
                <a:gd name="connsiteY1" fmla="*/ 1504950 h 5199380"/>
                <a:gd name="connisteX2" fmla="*/ 133350 w 1676400"/>
                <a:gd name="connsiteY2" fmla="*/ 1598930 h 5199380"/>
                <a:gd name="connisteX3" fmla="*/ 1676400 w 1676400"/>
                <a:gd name="connsiteY3" fmla="*/ 5199380 h 5199380"/>
                <a:gd name="connisteX4" fmla="*/ 685800 w 1676400"/>
                <a:gd name="connsiteY4" fmla="*/ 1295400 h 5199380"/>
                <a:gd name="connisteX5" fmla="*/ 685800 w 1676400"/>
                <a:gd name="connsiteY5" fmla="*/ 0 h 5199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676400" h="5199380">
                  <a:moveTo>
                    <a:pt x="0" y="1428750"/>
                  </a:moveTo>
                  <a:lnTo>
                    <a:pt x="57150" y="1504950"/>
                  </a:lnTo>
                  <a:lnTo>
                    <a:pt x="133350" y="1598930"/>
                  </a:lnTo>
                  <a:lnTo>
                    <a:pt x="1676400" y="5199380"/>
                  </a:lnTo>
                  <a:lnTo>
                    <a:pt x="685800" y="1295400"/>
                  </a:lnTo>
                  <a:lnTo>
                    <a:pt x="6858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4529" y="-791"/>
              <a:ext cx="6109" cy="12549"/>
              <a:chOff x="14529" y="-791"/>
              <a:chExt cx="6109" cy="12549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14529" y="7108"/>
                <a:ext cx="4530" cy="4650"/>
              </a:xfrm>
              <a:custGeom>
                <a:avLst/>
                <a:gdLst>
                  <a:gd name="connisteX0" fmla="*/ 0 w 2876550"/>
                  <a:gd name="connsiteY0" fmla="*/ 2476500 h 2952750"/>
                  <a:gd name="connisteX1" fmla="*/ 2876550 w 2876550"/>
                  <a:gd name="connsiteY1" fmla="*/ 0 h 2952750"/>
                  <a:gd name="connisteX2" fmla="*/ 1524000 w 2876550"/>
                  <a:gd name="connsiteY2" fmla="*/ 2838450 h 2952750"/>
                  <a:gd name="connisteX3" fmla="*/ 2724150 w 2876550"/>
                  <a:gd name="connsiteY3" fmla="*/ 2952750 h 29527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876550" h="2952750">
                    <a:moveTo>
                      <a:pt x="0" y="2476500"/>
                    </a:moveTo>
                    <a:lnTo>
                      <a:pt x="2876550" y="0"/>
                    </a:lnTo>
                    <a:lnTo>
                      <a:pt x="1524000" y="2838450"/>
                    </a:lnTo>
                    <a:lnTo>
                      <a:pt x="2724150" y="295275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17458" y="-791"/>
                <a:ext cx="3180" cy="10558"/>
              </a:xfrm>
              <a:custGeom>
                <a:avLst/>
                <a:gdLst>
                  <a:gd name="connisteX0" fmla="*/ 95250 w 2019300"/>
                  <a:gd name="connsiteY0" fmla="*/ 0 h 6704330"/>
                  <a:gd name="connisteX1" fmla="*/ 971550 w 2019300"/>
                  <a:gd name="connsiteY1" fmla="*/ 2341880 h 6704330"/>
                  <a:gd name="connisteX2" fmla="*/ 0 w 2019300"/>
                  <a:gd name="connsiteY2" fmla="*/ 5104130 h 6704330"/>
                  <a:gd name="connisteX3" fmla="*/ 1066800 w 2019300"/>
                  <a:gd name="connsiteY3" fmla="*/ 6018530 h 6704330"/>
                  <a:gd name="connisteX4" fmla="*/ 2019300 w 2019300"/>
                  <a:gd name="connsiteY4" fmla="*/ 6704330 h 67043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2019300" h="6704330">
                    <a:moveTo>
                      <a:pt x="95250" y="0"/>
                    </a:moveTo>
                    <a:lnTo>
                      <a:pt x="971550" y="2341880"/>
                    </a:lnTo>
                    <a:lnTo>
                      <a:pt x="0" y="5104130"/>
                    </a:lnTo>
                    <a:lnTo>
                      <a:pt x="1066800" y="6018530"/>
                    </a:lnTo>
                    <a:lnTo>
                      <a:pt x="2019300" y="670433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15831" y="-195"/>
                <a:ext cx="4680" cy="4228"/>
              </a:xfrm>
              <a:custGeom>
                <a:avLst/>
                <a:gdLst>
                  <a:gd name="connisteX0" fmla="*/ 1466850 w 2971800"/>
                  <a:gd name="connsiteY0" fmla="*/ 0 h 2684780"/>
                  <a:gd name="connisteX1" fmla="*/ 0 w 2971800"/>
                  <a:gd name="connsiteY1" fmla="*/ 1541780 h 2684780"/>
                  <a:gd name="connisteX2" fmla="*/ 2971800 w 2971800"/>
                  <a:gd name="connsiteY2" fmla="*/ 2684780 h 26847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971800" h="2684780">
                    <a:moveTo>
                      <a:pt x="1466850" y="0"/>
                    </a:moveTo>
                    <a:lnTo>
                      <a:pt x="0" y="1541780"/>
                    </a:lnTo>
                    <a:lnTo>
                      <a:pt x="2971800" y="268478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-2764155" y="-1511935"/>
            <a:ext cx="7009130" cy="7047230"/>
            <a:chOff x="-4353" y="-2381"/>
            <a:chExt cx="11038" cy="11098"/>
          </a:xfrm>
        </p:grpSpPr>
        <p:sp>
          <p:nvSpPr>
            <p:cNvPr id="8" name="任意多边形 7"/>
            <p:cNvSpPr/>
            <p:nvPr/>
          </p:nvSpPr>
          <p:spPr>
            <a:xfrm>
              <a:off x="-1604" y="-1155"/>
              <a:ext cx="4829" cy="6000"/>
            </a:xfrm>
            <a:custGeom>
              <a:avLst/>
              <a:gdLst>
                <a:gd name="connisteX0" fmla="*/ 361315 w 3066415"/>
                <a:gd name="connsiteY0" fmla="*/ 3810000 h 3810000"/>
                <a:gd name="connisteX1" fmla="*/ 3066415 w 3066415"/>
                <a:gd name="connsiteY1" fmla="*/ 857250 h 3810000"/>
                <a:gd name="connisteX2" fmla="*/ 152400 w 3066415"/>
                <a:gd name="connsiteY2" fmla="*/ 0 h 3810000"/>
                <a:gd name="connisteX3" fmla="*/ 1523365 w 3066415"/>
                <a:gd name="connsiteY3" fmla="*/ 1752600 h 3810000"/>
                <a:gd name="connisteX4" fmla="*/ 0 w 3066415"/>
                <a:gd name="connsiteY4" fmla="*/ 3314700 h 38100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3066415" h="3810000">
                  <a:moveTo>
                    <a:pt x="361315" y="3810000"/>
                  </a:moveTo>
                  <a:lnTo>
                    <a:pt x="3066415" y="857250"/>
                  </a:lnTo>
                  <a:lnTo>
                    <a:pt x="152400" y="0"/>
                  </a:lnTo>
                  <a:lnTo>
                    <a:pt x="1523365" y="1752600"/>
                  </a:lnTo>
                  <a:lnTo>
                    <a:pt x="0" y="331470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4353" y="-2381"/>
              <a:ext cx="11038" cy="11098"/>
            </a:xfrm>
            <a:custGeom>
              <a:avLst/>
              <a:gdLst>
                <a:gd name="connisteX0" fmla="*/ 323850 w 7009130"/>
                <a:gd name="connsiteY0" fmla="*/ 7047230 h 7047230"/>
                <a:gd name="connisteX1" fmla="*/ 1846580 w 7009130"/>
                <a:gd name="connsiteY1" fmla="*/ 5732780 h 7047230"/>
                <a:gd name="connisteX2" fmla="*/ 0 w 7009130"/>
                <a:gd name="connsiteY2" fmla="*/ 1941830 h 7047230"/>
                <a:gd name="connisteX3" fmla="*/ 1217930 w 7009130"/>
                <a:gd name="connsiteY3" fmla="*/ 3389630 h 7047230"/>
                <a:gd name="connisteX4" fmla="*/ 1617980 w 7009130"/>
                <a:gd name="connsiteY4" fmla="*/ 0 h 7047230"/>
                <a:gd name="connisteX5" fmla="*/ 2532380 w 7009130"/>
                <a:gd name="connsiteY5" fmla="*/ 2475230 h 7047230"/>
                <a:gd name="connisteX6" fmla="*/ 5770880 w 7009130"/>
                <a:gd name="connsiteY6" fmla="*/ 704850 h 7047230"/>
                <a:gd name="connisteX7" fmla="*/ 7009130 w 7009130"/>
                <a:gd name="connsiteY7" fmla="*/ 1294130 h 7047230"/>
                <a:gd name="connisteX8" fmla="*/ 6818630 w 7009130"/>
                <a:gd name="connsiteY8" fmla="*/ 476250 h 7047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7009130" h="7047230">
                  <a:moveTo>
                    <a:pt x="323850" y="7047230"/>
                  </a:moveTo>
                  <a:lnTo>
                    <a:pt x="1846580" y="5732780"/>
                  </a:lnTo>
                  <a:lnTo>
                    <a:pt x="0" y="1941830"/>
                  </a:lnTo>
                  <a:lnTo>
                    <a:pt x="1217930" y="3389630"/>
                  </a:lnTo>
                  <a:lnTo>
                    <a:pt x="1617980" y="0"/>
                  </a:lnTo>
                  <a:lnTo>
                    <a:pt x="2532380" y="2475230"/>
                  </a:lnTo>
                  <a:lnTo>
                    <a:pt x="5770880" y="704850"/>
                  </a:lnTo>
                  <a:lnTo>
                    <a:pt x="7009130" y="1294130"/>
                  </a:lnTo>
                  <a:lnTo>
                    <a:pt x="6818630" y="47625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15465" y="1993265"/>
            <a:ext cx="1569720" cy="1569720"/>
            <a:chOff x="2379" y="3419"/>
            <a:chExt cx="2472" cy="2472"/>
          </a:xfrm>
        </p:grpSpPr>
        <p:sp>
          <p:nvSpPr>
            <p:cNvPr id="6" name=" 184"/>
            <p:cNvSpPr/>
            <p:nvPr/>
          </p:nvSpPr>
          <p:spPr>
            <a:xfrm>
              <a:off x="2379" y="3419"/>
              <a:ext cx="2472" cy="247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 184"/>
            <p:cNvSpPr/>
            <p:nvPr/>
          </p:nvSpPr>
          <p:spPr>
            <a:xfrm>
              <a:off x="2549" y="3589"/>
              <a:ext cx="2132" cy="2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rgbClr val="051A40"/>
                  </a:solidFill>
                  <a:latin typeface="微软雅黑" panose="020B0503020204020204" charset="-122"/>
                  <a:ea typeface="微软雅黑" panose="020B0503020204020204" charset="-122"/>
                </a:rPr>
                <a:t>优点</a:t>
              </a:r>
              <a:endParaRPr lang="zh-CN" altLang="en-US">
                <a:solidFill>
                  <a:srgbClr val="051A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95665" y="3866515"/>
            <a:ext cx="1569720" cy="1569720"/>
            <a:chOff x="2379" y="3419"/>
            <a:chExt cx="2472" cy="2472"/>
          </a:xfrm>
        </p:grpSpPr>
        <p:sp>
          <p:nvSpPr>
            <p:cNvPr id="24" name=" 184"/>
            <p:cNvSpPr/>
            <p:nvPr/>
          </p:nvSpPr>
          <p:spPr>
            <a:xfrm>
              <a:off x="2379" y="3419"/>
              <a:ext cx="2472" cy="247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 184"/>
            <p:cNvSpPr/>
            <p:nvPr/>
          </p:nvSpPr>
          <p:spPr>
            <a:xfrm>
              <a:off x="2549" y="3589"/>
              <a:ext cx="2132" cy="2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rgbClr val="051A40"/>
                  </a:solidFill>
                  <a:latin typeface="微软雅黑" panose="020B0503020204020204" charset="-122"/>
                  <a:ea typeface="微软雅黑" panose="020B0503020204020204" charset="-122"/>
                </a:rPr>
                <a:t>缺点</a:t>
              </a:r>
              <a:endParaRPr lang="zh-CN" altLang="en-US">
                <a:solidFill>
                  <a:srgbClr val="051A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639820" y="2301875"/>
            <a:ext cx="61233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1.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因为没有用到肤色检测的算法，所以不止手势，还有面部、物体、文字、动物应该也可以用来识别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2.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对比其他模型，比如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LeNet-5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AlexNet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Dropout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，而且使用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Relu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而非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tanh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，可以相对程度的减缓过拟合的问题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15465" y="4283075"/>
            <a:ext cx="62255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由于没有用到肤色检测算法，识别图片时对当时环境要求比较高，尤其光照强度。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2.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图像预处理时的操作为切割图片聚焦手势而不是降低背景复杂度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593850" y="3752850"/>
            <a:ext cx="8407400" cy="0"/>
          </a:xfrm>
          <a:prstGeom prst="line">
            <a:avLst/>
          </a:prstGeom>
          <a:ln w="12700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00500" y="1891030"/>
            <a:ext cx="419100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8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45510" y="3248660"/>
            <a:ext cx="5379085" cy="186055"/>
            <a:chOff x="4429" y="5254"/>
            <a:chExt cx="8471" cy="29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683" y="5392"/>
              <a:ext cx="7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429" y="5254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2607" y="5254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225915" y="-1511935"/>
            <a:ext cx="3878580" cy="8977630"/>
            <a:chOff x="14529" y="-2381"/>
            <a:chExt cx="6108" cy="14138"/>
          </a:xfrm>
        </p:grpSpPr>
        <p:sp>
          <p:nvSpPr>
            <p:cNvPr id="13" name="任意多边形 12"/>
            <p:cNvSpPr/>
            <p:nvPr/>
          </p:nvSpPr>
          <p:spPr>
            <a:xfrm>
              <a:off x="15921" y="-2381"/>
              <a:ext cx="2640" cy="8188"/>
            </a:xfrm>
            <a:custGeom>
              <a:avLst/>
              <a:gdLst>
                <a:gd name="connisteX0" fmla="*/ 0 w 1676400"/>
                <a:gd name="connsiteY0" fmla="*/ 1428750 h 5199380"/>
                <a:gd name="connisteX1" fmla="*/ 57150 w 1676400"/>
                <a:gd name="connsiteY1" fmla="*/ 1504950 h 5199380"/>
                <a:gd name="connisteX2" fmla="*/ 133350 w 1676400"/>
                <a:gd name="connsiteY2" fmla="*/ 1598930 h 5199380"/>
                <a:gd name="connisteX3" fmla="*/ 1676400 w 1676400"/>
                <a:gd name="connsiteY3" fmla="*/ 5199380 h 5199380"/>
                <a:gd name="connisteX4" fmla="*/ 685800 w 1676400"/>
                <a:gd name="connsiteY4" fmla="*/ 1295400 h 5199380"/>
                <a:gd name="connisteX5" fmla="*/ 685800 w 1676400"/>
                <a:gd name="connsiteY5" fmla="*/ 0 h 5199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676400" h="5199380">
                  <a:moveTo>
                    <a:pt x="0" y="1428750"/>
                  </a:moveTo>
                  <a:lnTo>
                    <a:pt x="57150" y="1504950"/>
                  </a:lnTo>
                  <a:lnTo>
                    <a:pt x="133350" y="1598930"/>
                  </a:lnTo>
                  <a:lnTo>
                    <a:pt x="1676400" y="5199380"/>
                  </a:lnTo>
                  <a:lnTo>
                    <a:pt x="685800" y="1295400"/>
                  </a:lnTo>
                  <a:lnTo>
                    <a:pt x="6858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4529" y="-791"/>
              <a:ext cx="6109" cy="12549"/>
              <a:chOff x="14529" y="-791"/>
              <a:chExt cx="6109" cy="12549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14529" y="7108"/>
                <a:ext cx="4530" cy="4650"/>
              </a:xfrm>
              <a:custGeom>
                <a:avLst/>
                <a:gdLst>
                  <a:gd name="connisteX0" fmla="*/ 0 w 2876550"/>
                  <a:gd name="connsiteY0" fmla="*/ 2476500 h 2952750"/>
                  <a:gd name="connisteX1" fmla="*/ 2876550 w 2876550"/>
                  <a:gd name="connsiteY1" fmla="*/ 0 h 2952750"/>
                  <a:gd name="connisteX2" fmla="*/ 1524000 w 2876550"/>
                  <a:gd name="connsiteY2" fmla="*/ 2838450 h 2952750"/>
                  <a:gd name="connisteX3" fmla="*/ 2724150 w 2876550"/>
                  <a:gd name="connsiteY3" fmla="*/ 2952750 h 29527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876550" h="2952750">
                    <a:moveTo>
                      <a:pt x="0" y="2476500"/>
                    </a:moveTo>
                    <a:lnTo>
                      <a:pt x="2876550" y="0"/>
                    </a:lnTo>
                    <a:lnTo>
                      <a:pt x="1524000" y="2838450"/>
                    </a:lnTo>
                    <a:lnTo>
                      <a:pt x="2724150" y="295275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17458" y="-791"/>
                <a:ext cx="3180" cy="10558"/>
              </a:xfrm>
              <a:custGeom>
                <a:avLst/>
                <a:gdLst>
                  <a:gd name="connisteX0" fmla="*/ 95250 w 2019300"/>
                  <a:gd name="connsiteY0" fmla="*/ 0 h 6704330"/>
                  <a:gd name="connisteX1" fmla="*/ 971550 w 2019300"/>
                  <a:gd name="connsiteY1" fmla="*/ 2341880 h 6704330"/>
                  <a:gd name="connisteX2" fmla="*/ 0 w 2019300"/>
                  <a:gd name="connsiteY2" fmla="*/ 5104130 h 6704330"/>
                  <a:gd name="connisteX3" fmla="*/ 1066800 w 2019300"/>
                  <a:gd name="connsiteY3" fmla="*/ 6018530 h 6704330"/>
                  <a:gd name="connisteX4" fmla="*/ 2019300 w 2019300"/>
                  <a:gd name="connsiteY4" fmla="*/ 6704330 h 67043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2019300" h="6704330">
                    <a:moveTo>
                      <a:pt x="95250" y="0"/>
                    </a:moveTo>
                    <a:lnTo>
                      <a:pt x="971550" y="2341880"/>
                    </a:lnTo>
                    <a:lnTo>
                      <a:pt x="0" y="5104130"/>
                    </a:lnTo>
                    <a:lnTo>
                      <a:pt x="1066800" y="6018530"/>
                    </a:lnTo>
                    <a:lnTo>
                      <a:pt x="2019300" y="670433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5831" y="-195"/>
                <a:ext cx="4680" cy="4228"/>
              </a:xfrm>
              <a:custGeom>
                <a:avLst/>
                <a:gdLst>
                  <a:gd name="connisteX0" fmla="*/ 1466850 w 2971800"/>
                  <a:gd name="connsiteY0" fmla="*/ 0 h 2684780"/>
                  <a:gd name="connisteX1" fmla="*/ 0 w 2971800"/>
                  <a:gd name="connsiteY1" fmla="*/ 1541780 h 2684780"/>
                  <a:gd name="connisteX2" fmla="*/ 2971800 w 2971800"/>
                  <a:gd name="connsiteY2" fmla="*/ 2684780 h 26847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971800" h="2684780">
                    <a:moveTo>
                      <a:pt x="1466850" y="0"/>
                    </a:moveTo>
                    <a:lnTo>
                      <a:pt x="0" y="1541780"/>
                    </a:lnTo>
                    <a:lnTo>
                      <a:pt x="2971800" y="268478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-2764155" y="-1511935"/>
            <a:ext cx="7009130" cy="7047230"/>
            <a:chOff x="-4353" y="-2381"/>
            <a:chExt cx="11038" cy="11098"/>
          </a:xfrm>
        </p:grpSpPr>
        <p:sp>
          <p:nvSpPr>
            <p:cNvPr id="4" name="任意多边形 3"/>
            <p:cNvSpPr/>
            <p:nvPr/>
          </p:nvSpPr>
          <p:spPr>
            <a:xfrm>
              <a:off x="-1604" y="-1155"/>
              <a:ext cx="4829" cy="6000"/>
            </a:xfrm>
            <a:custGeom>
              <a:avLst/>
              <a:gdLst>
                <a:gd name="connisteX0" fmla="*/ 361315 w 3066415"/>
                <a:gd name="connsiteY0" fmla="*/ 3810000 h 3810000"/>
                <a:gd name="connisteX1" fmla="*/ 3066415 w 3066415"/>
                <a:gd name="connsiteY1" fmla="*/ 857250 h 3810000"/>
                <a:gd name="connisteX2" fmla="*/ 152400 w 3066415"/>
                <a:gd name="connsiteY2" fmla="*/ 0 h 3810000"/>
                <a:gd name="connisteX3" fmla="*/ 1523365 w 3066415"/>
                <a:gd name="connsiteY3" fmla="*/ 1752600 h 3810000"/>
                <a:gd name="connisteX4" fmla="*/ 0 w 3066415"/>
                <a:gd name="connsiteY4" fmla="*/ 3314700 h 38100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3066415" h="3810000">
                  <a:moveTo>
                    <a:pt x="361315" y="3810000"/>
                  </a:moveTo>
                  <a:lnTo>
                    <a:pt x="3066415" y="857250"/>
                  </a:lnTo>
                  <a:lnTo>
                    <a:pt x="152400" y="0"/>
                  </a:lnTo>
                  <a:lnTo>
                    <a:pt x="1523365" y="1752600"/>
                  </a:lnTo>
                  <a:lnTo>
                    <a:pt x="0" y="331470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4353" y="-2381"/>
              <a:ext cx="11038" cy="11098"/>
            </a:xfrm>
            <a:custGeom>
              <a:avLst/>
              <a:gdLst>
                <a:gd name="connisteX0" fmla="*/ 323850 w 7009130"/>
                <a:gd name="connsiteY0" fmla="*/ 7047230 h 7047230"/>
                <a:gd name="connisteX1" fmla="*/ 1846580 w 7009130"/>
                <a:gd name="connsiteY1" fmla="*/ 5732780 h 7047230"/>
                <a:gd name="connisteX2" fmla="*/ 0 w 7009130"/>
                <a:gd name="connsiteY2" fmla="*/ 1941830 h 7047230"/>
                <a:gd name="connisteX3" fmla="*/ 1217930 w 7009130"/>
                <a:gd name="connsiteY3" fmla="*/ 3389630 h 7047230"/>
                <a:gd name="connisteX4" fmla="*/ 1617980 w 7009130"/>
                <a:gd name="connsiteY4" fmla="*/ 0 h 7047230"/>
                <a:gd name="connisteX5" fmla="*/ 2532380 w 7009130"/>
                <a:gd name="connsiteY5" fmla="*/ 2475230 h 7047230"/>
                <a:gd name="connisteX6" fmla="*/ 5770880 w 7009130"/>
                <a:gd name="connsiteY6" fmla="*/ 704850 h 7047230"/>
                <a:gd name="connisteX7" fmla="*/ 7009130 w 7009130"/>
                <a:gd name="connsiteY7" fmla="*/ 1294130 h 7047230"/>
                <a:gd name="connisteX8" fmla="*/ 6818630 w 7009130"/>
                <a:gd name="connsiteY8" fmla="*/ 476250 h 7047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7009130" h="7047230">
                  <a:moveTo>
                    <a:pt x="323850" y="7047230"/>
                  </a:moveTo>
                  <a:lnTo>
                    <a:pt x="1846580" y="5732780"/>
                  </a:lnTo>
                  <a:lnTo>
                    <a:pt x="0" y="1941830"/>
                  </a:lnTo>
                  <a:lnTo>
                    <a:pt x="1217930" y="3389630"/>
                  </a:lnTo>
                  <a:lnTo>
                    <a:pt x="1617980" y="0"/>
                  </a:lnTo>
                  <a:lnTo>
                    <a:pt x="2532380" y="2475230"/>
                  </a:lnTo>
                  <a:lnTo>
                    <a:pt x="5770880" y="704850"/>
                  </a:lnTo>
                  <a:lnTo>
                    <a:pt x="7009130" y="1294130"/>
                  </a:lnTo>
                  <a:lnTo>
                    <a:pt x="6818630" y="47625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27675" y="3498850"/>
            <a:ext cx="113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感谢观看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793615" y="3891280"/>
            <a:ext cx="2604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背景及发展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15485" y="1296035"/>
            <a:ext cx="316230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0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1310" y="2792730"/>
            <a:ext cx="1594485" cy="186055"/>
            <a:chOff x="4429" y="5254"/>
            <a:chExt cx="2511" cy="29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683" y="5392"/>
              <a:ext cx="22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4429" y="5254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7592060" y="2787650"/>
            <a:ext cx="1594485" cy="186055"/>
            <a:chOff x="4429" y="5254"/>
            <a:chExt cx="2511" cy="29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683" y="5392"/>
              <a:ext cx="22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429" y="5254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764155" y="-1511935"/>
            <a:ext cx="7009130" cy="7047230"/>
            <a:chOff x="-4353" y="-2381"/>
            <a:chExt cx="11038" cy="11098"/>
          </a:xfrm>
        </p:grpSpPr>
        <p:sp>
          <p:nvSpPr>
            <p:cNvPr id="5" name="任意多边形 4"/>
            <p:cNvSpPr/>
            <p:nvPr/>
          </p:nvSpPr>
          <p:spPr>
            <a:xfrm>
              <a:off x="-1604" y="-1155"/>
              <a:ext cx="4829" cy="6000"/>
            </a:xfrm>
            <a:custGeom>
              <a:avLst/>
              <a:gdLst>
                <a:gd name="connisteX0" fmla="*/ 361315 w 3066415"/>
                <a:gd name="connsiteY0" fmla="*/ 3810000 h 3810000"/>
                <a:gd name="connisteX1" fmla="*/ 3066415 w 3066415"/>
                <a:gd name="connsiteY1" fmla="*/ 857250 h 3810000"/>
                <a:gd name="connisteX2" fmla="*/ 152400 w 3066415"/>
                <a:gd name="connsiteY2" fmla="*/ 0 h 3810000"/>
                <a:gd name="connisteX3" fmla="*/ 1523365 w 3066415"/>
                <a:gd name="connsiteY3" fmla="*/ 1752600 h 3810000"/>
                <a:gd name="connisteX4" fmla="*/ 0 w 3066415"/>
                <a:gd name="connsiteY4" fmla="*/ 3314700 h 38100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3066415" h="3810000">
                  <a:moveTo>
                    <a:pt x="361315" y="3810000"/>
                  </a:moveTo>
                  <a:lnTo>
                    <a:pt x="3066415" y="857250"/>
                  </a:lnTo>
                  <a:lnTo>
                    <a:pt x="152400" y="0"/>
                  </a:lnTo>
                  <a:lnTo>
                    <a:pt x="1523365" y="1752600"/>
                  </a:lnTo>
                  <a:lnTo>
                    <a:pt x="0" y="331470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4353" y="-2381"/>
              <a:ext cx="11038" cy="11098"/>
            </a:xfrm>
            <a:custGeom>
              <a:avLst/>
              <a:gdLst>
                <a:gd name="connisteX0" fmla="*/ 323850 w 7009130"/>
                <a:gd name="connsiteY0" fmla="*/ 7047230 h 7047230"/>
                <a:gd name="connisteX1" fmla="*/ 1846580 w 7009130"/>
                <a:gd name="connsiteY1" fmla="*/ 5732780 h 7047230"/>
                <a:gd name="connisteX2" fmla="*/ 0 w 7009130"/>
                <a:gd name="connsiteY2" fmla="*/ 1941830 h 7047230"/>
                <a:gd name="connisteX3" fmla="*/ 1217930 w 7009130"/>
                <a:gd name="connsiteY3" fmla="*/ 3389630 h 7047230"/>
                <a:gd name="connisteX4" fmla="*/ 1617980 w 7009130"/>
                <a:gd name="connsiteY4" fmla="*/ 0 h 7047230"/>
                <a:gd name="connisteX5" fmla="*/ 2532380 w 7009130"/>
                <a:gd name="connsiteY5" fmla="*/ 2475230 h 7047230"/>
                <a:gd name="connisteX6" fmla="*/ 5770880 w 7009130"/>
                <a:gd name="connsiteY6" fmla="*/ 704850 h 7047230"/>
                <a:gd name="connisteX7" fmla="*/ 7009130 w 7009130"/>
                <a:gd name="connsiteY7" fmla="*/ 1294130 h 7047230"/>
                <a:gd name="connisteX8" fmla="*/ 6818630 w 7009130"/>
                <a:gd name="connsiteY8" fmla="*/ 476250 h 7047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7009130" h="7047230">
                  <a:moveTo>
                    <a:pt x="323850" y="7047230"/>
                  </a:moveTo>
                  <a:lnTo>
                    <a:pt x="1846580" y="5732780"/>
                  </a:lnTo>
                  <a:lnTo>
                    <a:pt x="0" y="1941830"/>
                  </a:lnTo>
                  <a:lnTo>
                    <a:pt x="1217930" y="3389630"/>
                  </a:lnTo>
                  <a:lnTo>
                    <a:pt x="1617980" y="0"/>
                  </a:lnTo>
                  <a:lnTo>
                    <a:pt x="2532380" y="2475230"/>
                  </a:lnTo>
                  <a:lnTo>
                    <a:pt x="5770880" y="704850"/>
                  </a:lnTo>
                  <a:lnTo>
                    <a:pt x="7009130" y="1294130"/>
                  </a:lnTo>
                  <a:lnTo>
                    <a:pt x="6818630" y="47625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225915" y="-1511935"/>
            <a:ext cx="3878580" cy="8977630"/>
            <a:chOff x="14529" y="-2381"/>
            <a:chExt cx="6108" cy="14138"/>
          </a:xfrm>
        </p:grpSpPr>
        <p:sp>
          <p:nvSpPr>
            <p:cNvPr id="7" name="任意多边形 6"/>
            <p:cNvSpPr/>
            <p:nvPr/>
          </p:nvSpPr>
          <p:spPr>
            <a:xfrm>
              <a:off x="15921" y="-2381"/>
              <a:ext cx="2640" cy="8188"/>
            </a:xfrm>
            <a:custGeom>
              <a:avLst/>
              <a:gdLst>
                <a:gd name="connisteX0" fmla="*/ 0 w 1676400"/>
                <a:gd name="connsiteY0" fmla="*/ 1428750 h 5199380"/>
                <a:gd name="connisteX1" fmla="*/ 57150 w 1676400"/>
                <a:gd name="connsiteY1" fmla="*/ 1504950 h 5199380"/>
                <a:gd name="connisteX2" fmla="*/ 133350 w 1676400"/>
                <a:gd name="connsiteY2" fmla="*/ 1598930 h 5199380"/>
                <a:gd name="connisteX3" fmla="*/ 1676400 w 1676400"/>
                <a:gd name="connsiteY3" fmla="*/ 5199380 h 5199380"/>
                <a:gd name="connisteX4" fmla="*/ 685800 w 1676400"/>
                <a:gd name="connsiteY4" fmla="*/ 1295400 h 5199380"/>
                <a:gd name="connisteX5" fmla="*/ 685800 w 1676400"/>
                <a:gd name="connsiteY5" fmla="*/ 0 h 5199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676400" h="5199380">
                  <a:moveTo>
                    <a:pt x="0" y="1428750"/>
                  </a:moveTo>
                  <a:lnTo>
                    <a:pt x="57150" y="1504950"/>
                  </a:lnTo>
                  <a:lnTo>
                    <a:pt x="133350" y="1598930"/>
                  </a:lnTo>
                  <a:lnTo>
                    <a:pt x="1676400" y="5199380"/>
                  </a:lnTo>
                  <a:lnTo>
                    <a:pt x="685800" y="1295400"/>
                  </a:lnTo>
                  <a:lnTo>
                    <a:pt x="6858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529" y="-791"/>
              <a:ext cx="6109" cy="12549"/>
              <a:chOff x="14529" y="-791"/>
              <a:chExt cx="6109" cy="12549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14529" y="7108"/>
                <a:ext cx="4530" cy="4650"/>
              </a:xfrm>
              <a:custGeom>
                <a:avLst/>
                <a:gdLst>
                  <a:gd name="connisteX0" fmla="*/ 0 w 2876550"/>
                  <a:gd name="connsiteY0" fmla="*/ 2476500 h 2952750"/>
                  <a:gd name="connisteX1" fmla="*/ 2876550 w 2876550"/>
                  <a:gd name="connsiteY1" fmla="*/ 0 h 2952750"/>
                  <a:gd name="connisteX2" fmla="*/ 1524000 w 2876550"/>
                  <a:gd name="connsiteY2" fmla="*/ 2838450 h 2952750"/>
                  <a:gd name="connisteX3" fmla="*/ 2724150 w 2876550"/>
                  <a:gd name="connsiteY3" fmla="*/ 2952750 h 29527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876550" h="2952750">
                    <a:moveTo>
                      <a:pt x="0" y="2476500"/>
                    </a:moveTo>
                    <a:lnTo>
                      <a:pt x="2876550" y="0"/>
                    </a:lnTo>
                    <a:lnTo>
                      <a:pt x="1524000" y="2838450"/>
                    </a:lnTo>
                    <a:lnTo>
                      <a:pt x="2724150" y="295275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7458" y="-791"/>
                <a:ext cx="3180" cy="10558"/>
              </a:xfrm>
              <a:custGeom>
                <a:avLst/>
                <a:gdLst>
                  <a:gd name="connisteX0" fmla="*/ 95250 w 2019300"/>
                  <a:gd name="connsiteY0" fmla="*/ 0 h 6704330"/>
                  <a:gd name="connisteX1" fmla="*/ 971550 w 2019300"/>
                  <a:gd name="connsiteY1" fmla="*/ 2341880 h 6704330"/>
                  <a:gd name="connisteX2" fmla="*/ 0 w 2019300"/>
                  <a:gd name="connsiteY2" fmla="*/ 5104130 h 6704330"/>
                  <a:gd name="connisteX3" fmla="*/ 1066800 w 2019300"/>
                  <a:gd name="connsiteY3" fmla="*/ 6018530 h 6704330"/>
                  <a:gd name="connisteX4" fmla="*/ 2019300 w 2019300"/>
                  <a:gd name="connsiteY4" fmla="*/ 6704330 h 67043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2019300" h="6704330">
                    <a:moveTo>
                      <a:pt x="95250" y="0"/>
                    </a:moveTo>
                    <a:lnTo>
                      <a:pt x="971550" y="2341880"/>
                    </a:lnTo>
                    <a:lnTo>
                      <a:pt x="0" y="5104130"/>
                    </a:lnTo>
                    <a:lnTo>
                      <a:pt x="1066800" y="6018530"/>
                    </a:lnTo>
                    <a:lnTo>
                      <a:pt x="2019300" y="670433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5831" y="-195"/>
                <a:ext cx="4680" cy="4228"/>
              </a:xfrm>
              <a:custGeom>
                <a:avLst/>
                <a:gdLst>
                  <a:gd name="connisteX0" fmla="*/ 1466850 w 2971800"/>
                  <a:gd name="connsiteY0" fmla="*/ 0 h 2684780"/>
                  <a:gd name="connisteX1" fmla="*/ 0 w 2971800"/>
                  <a:gd name="connsiteY1" fmla="*/ 1541780 h 2684780"/>
                  <a:gd name="connisteX2" fmla="*/ 2971800 w 2971800"/>
                  <a:gd name="connsiteY2" fmla="*/ 2684780 h 26847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971800" h="2684780">
                    <a:moveTo>
                      <a:pt x="1466850" y="0"/>
                    </a:moveTo>
                    <a:lnTo>
                      <a:pt x="0" y="1541780"/>
                    </a:lnTo>
                    <a:lnTo>
                      <a:pt x="2971800" y="268478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背景及发展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955675" y="1590675"/>
            <a:ext cx="3962400" cy="396240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1250950" y="1885950"/>
            <a:ext cx="3371850" cy="337185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2700000">
            <a:off x="1753235" y="2388235"/>
            <a:ext cx="2424430" cy="2424430"/>
          </a:xfrm>
          <a:prstGeom prst="round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 8"/>
          <p:cNvSpPr/>
          <p:nvPr/>
        </p:nvSpPr>
        <p:spPr>
          <a:xfrm>
            <a:off x="1431925" y="206692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8"/>
          <p:cNvSpPr/>
          <p:nvPr/>
        </p:nvSpPr>
        <p:spPr>
          <a:xfrm>
            <a:off x="1622425" y="506730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8"/>
          <p:cNvSpPr/>
          <p:nvPr/>
        </p:nvSpPr>
        <p:spPr>
          <a:xfrm>
            <a:off x="4149725" y="206692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8"/>
          <p:cNvSpPr/>
          <p:nvPr/>
        </p:nvSpPr>
        <p:spPr>
          <a:xfrm>
            <a:off x="4149725" y="506730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02375" y="2066925"/>
            <a:ext cx="36004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随着计算机技术的飞速发展，人机交互技术成为了当前最热门的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课题之一，并且人机交互技术正在从以计算机为中心逐步转移到以人为中心。由于人手的特殊性，所以在人类日常交际活动中发挥重要作用的手势，已经被当做一种最自然、直观而又易于学习的人机交互手段进行广泛研究。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6975" y="730250"/>
            <a:ext cx="4753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手势识别的研究背景</a:t>
            </a: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6388100" y="1590675"/>
            <a:ext cx="342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背景及发展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955675" y="1590675"/>
            <a:ext cx="3962400" cy="396240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1250950" y="1885950"/>
            <a:ext cx="3371850" cy="337185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2700000">
            <a:off x="1753235" y="2388235"/>
            <a:ext cx="2424430" cy="2424430"/>
          </a:xfrm>
          <a:prstGeom prst="round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 8"/>
          <p:cNvSpPr/>
          <p:nvPr/>
        </p:nvSpPr>
        <p:spPr>
          <a:xfrm>
            <a:off x="1431925" y="206692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8"/>
          <p:cNvSpPr/>
          <p:nvPr/>
        </p:nvSpPr>
        <p:spPr>
          <a:xfrm>
            <a:off x="1622425" y="506730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8"/>
          <p:cNvSpPr/>
          <p:nvPr/>
        </p:nvSpPr>
        <p:spPr>
          <a:xfrm>
            <a:off x="4149725" y="206692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8"/>
          <p:cNvSpPr/>
          <p:nvPr/>
        </p:nvSpPr>
        <p:spPr>
          <a:xfrm>
            <a:off x="4149725" y="506730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6975" y="730250"/>
            <a:ext cx="4753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手势识别的发展历程</a:t>
            </a: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6388100" y="1590675"/>
            <a:ext cx="342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 8"/>
          <p:cNvSpPr/>
          <p:nvPr/>
        </p:nvSpPr>
        <p:spPr>
          <a:xfrm>
            <a:off x="6000750" y="268541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8"/>
          <p:cNvSpPr/>
          <p:nvPr/>
        </p:nvSpPr>
        <p:spPr>
          <a:xfrm>
            <a:off x="6000750" y="413956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8"/>
          <p:cNvSpPr/>
          <p:nvPr/>
        </p:nvSpPr>
        <p:spPr>
          <a:xfrm>
            <a:off x="6000750" y="341249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0195" y="2596515"/>
            <a:ext cx="392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基于数据手套的手势识别技术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0195" y="3323590"/>
            <a:ext cx="392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基于标记手的手势识别技术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40195" y="4050665"/>
            <a:ext cx="392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基于视觉的手势识别技术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5039360" y="386842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15485" y="1296035"/>
            <a:ext cx="316230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1310" y="2792730"/>
            <a:ext cx="1594485" cy="186055"/>
            <a:chOff x="4429" y="5254"/>
            <a:chExt cx="2511" cy="29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683" y="5392"/>
              <a:ext cx="22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4429" y="5254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7592060" y="2787650"/>
            <a:ext cx="1594485" cy="186055"/>
            <a:chOff x="4429" y="5254"/>
            <a:chExt cx="2511" cy="29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683" y="5392"/>
              <a:ext cx="22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429" y="5254"/>
              <a:ext cx="293" cy="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225915" y="-1511935"/>
            <a:ext cx="3878580" cy="8977630"/>
            <a:chOff x="14529" y="-2381"/>
            <a:chExt cx="6108" cy="14138"/>
          </a:xfrm>
        </p:grpSpPr>
        <p:sp>
          <p:nvSpPr>
            <p:cNvPr id="3" name="任意多边形 2"/>
            <p:cNvSpPr/>
            <p:nvPr/>
          </p:nvSpPr>
          <p:spPr>
            <a:xfrm>
              <a:off x="15921" y="-2381"/>
              <a:ext cx="2640" cy="8188"/>
            </a:xfrm>
            <a:custGeom>
              <a:avLst/>
              <a:gdLst>
                <a:gd name="connisteX0" fmla="*/ 0 w 1676400"/>
                <a:gd name="connsiteY0" fmla="*/ 1428750 h 5199380"/>
                <a:gd name="connisteX1" fmla="*/ 57150 w 1676400"/>
                <a:gd name="connsiteY1" fmla="*/ 1504950 h 5199380"/>
                <a:gd name="connisteX2" fmla="*/ 133350 w 1676400"/>
                <a:gd name="connsiteY2" fmla="*/ 1598930 h 5199380"/>
                <a:gd name="connisteX3" fmla="*/ 1676400 w 1676400"/>
                <a:gd name="connsiteY3" fmla="*/ 5199380 h 5199380"/>
                <a:gd name="connisteX4" fmla="*/ 685800 w 1676400"/>
                <a:gd name="connsiteY4" fmla="*/ 1295400 h 5199380"/>
                <a:gd name="connisteX5" fmla="*/ 685800 w 1676400"/>
                <a:gd name="connsiteY5" fmla="*/ 0 h 51993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676400" h="5199380">
                  <a:moveTo>
                    <a:pt x="0" y="1428750"/>
                  </a:moveTo>
                  <a:lnTo>
                    <a:pt x="57150" y="1504950"/>
                  </a:lnTo>
                  <a:lnTo>
                    <a:pt x="133350" y="1598930"/>
                  </a:lnTo>
                  <a:lnTo>
                    <a:pt x="1676400" y="5199380"/>
                  </a:lnTo>
                  <a:lnTo>
                    <a:pt x="685800" y="1295400"/>
                  </a:lnTo>
                  <a:lnTo>
                    <a:pt x="6858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4529" y="-791"/>
              <a:ext cx="6109" cy="12549"/>
              <a:chOff x="14529" y="-791"/>
              <a:chExt cx="6109" cy="12549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14529" y="7108"/>
                <a:ext cx="4530" cy="4650"/>
              </a:xfrm>
              <a:custGeom>
                <a:avLst/>
                <a:gdLst>
                  <a:gd name="connisteX0" fmla="*/ 0 w 2876550"/>
                  <a:gd name="connsiteY0" fmla="*/ 2476500 h 2952750"/>
                  <a:gd name="connisteX1" fmla="*/ 2876550 w 2876550"/>
                  <a:gd name="connsiteY1" fmla="*/ 0 h 2952750"/>
                  <a:gd name="connisteX2" fmla="*/ 1524000 w 2876550"/>
                  <a:gd name="connsiteY2" fmla="*/ 2838450 h 2952750"/>
                  <a:gd name="connisteX3" fmla="*/ 2724150 w 2876550"/>
                  <a:gd name="connsiteY3" fmla="*/ 2952750 h 29527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876550" h="2952750">
                    <a:moveTo>
                      <a:pt x="0" y="2476500"/>
                    </a:moveTo>
                    <a:lnTo>
                      <a:pt x="2876550" y="0"/>
                    </a:lnTo>
                    <a:lnTo>
                      <a:pt x="1524000" y="2838450"/>
                    </a:lnTo>
                    <a:lnTo>
                      <a:pt x="2724150" y="295275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17458" y="-791"/>
                <a:ext cx="3180" cy="10558"/>
              </a:xfrm>
              <a:custGeom>
                <a:avLst/>
                <a:gdLst>
                  <a:gd name="connisteX0" fmla="*/ 95250 w 2019300"/>
                  <a:gd name="connsiteY0" fmla="*/ 0 h 6704330"/>
                  <a:gd name="connisteX1" fmla="*/ 971550 w 2019300"/>
                  <a:gd name="connsiteY1" fmla="*/ 2341880 h 6704330"/>
                  <a:gd name="connisteX2" fmla="*/ 0 w 2019300"/>
                  <a:gd name="connsiteY2" fmla="*/ 5104130 h 6704330"/>
                  <a:gd name="connisteX3" fmla="*/ 1066800 w 2019300"/>
                  <a:gd name="connsiteY3" fmla="*/ 6018530 h 6704330"/>
                  <a:gd name="connisteX4" fmla="*/ 2019300 w 2019300"/>
                  <a:gd name="connsiteY4" fmla="*/ 6704330 h 670433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2019300" h="6704330">
                    <a:moveTo>
                      <a:pt x="95250" y="0"/>
                    </a:moveTo>
                    <a:lnTo>
                      <a:pt x="971550" y="2341880"/>
                    </a:lnTo>
                    <a:lnTo>
                      <a:pt x="0" y="5104130"/>
                    </a:lnTo>
                    <a:lnTo>
                      <a:pt x="1066800" y="6018530"/>
                    </a:lnTo>
                    <a:lnTo>
                      <a:pt x="2019300" y="670433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15831" y="-195"/>
                <a:ext cx="4680" cy="4228"/>
              </a:xfrm>
              <a:custGeom>
                <a:avLst/>
                <a:gdLst>
                  <a:gd name="connisteX0" fmla="*/ 1466850 w 2971800"/>
                  <a:gd name="connsiteY0" fmla="*/ 0 h 2684780"/>
                  <a:gd name="connisteX1" fmla="*/ 0 w 2971800"/>
                  <a:gd name="connsiteY1" fmla="*/ 1541780 h 2684780"/>
                  <a:gd name="connisteX2" fmla="*/ 2971800 w 2971800"/>
                  <a:gd name="connsiteY2" fmla="*/ 2684780 h 26847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971800" h="2684780">
                    <a:moveTo>
                      <a:pt x="1466850" y="0"/>
                    </a:moveTo>
                    <a:lnTo>
                      <a:pt x="0" y="1541780"/>
                    </a:lnTo>
                    <a:lnTo>
                      <a:pt x="2971800" y="268478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-2764155" y="-1511935"/>
            <a:ext cx="7009130" cy="7047230"/>
            <a:chOff x="-4353" y="-2381"/>
            <a:chExt cx="11038" cy="11098"/>
          </a:xfrm>
        </p:grpSpPr>
        <p:sp>
          <p:nvSpPr>
            <p:cNvPr id="8" name="任意多边形 7"/>
            <p:cNvSpPr/>
            <p:nvPr/>
          </p:nvSpPr>
          <p:spPr>
            <a:xfrm>
              <a:off x="-1604" y="-1155"/>
              <a:ext cx="4829" cy="6000"/>
            </a:xfrm>
            <a:custGeom>
              <a:avLst/>
              <a:gdLst>
                <a:gd name="connisteX0" fmla="*/ 361315 w 3066415"/>
                <a:gd name="connsiteY0" fmla="*/ 3810000 h 3810000"/>
                <a:gd name="connisteX1" fmla="*/ 3066415 w 3066415"/>
                <a:gd name="connsiteY1" fmla="*/ 857250 h 3810000"/>
                <a:gd name="connisteX2" fmla="*/ 152400 w 3066415"/>
                <a:gd name="connsiteY2" fmla="*/ 0 h 3810000"/>
                <a:gd name="connisteX3" fmla="*/ 1523365 w 3066415"/>
                <a:gd name="connsiteY3" fmla="*/ 1752600 h 3810000"/>
                <a:gd name="connisteX4" fmla="*/ 0 w 3066415"/>
                <a:gd name="connsiteY4" fmla="*/ 3314700 h 38100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3066415" h="3810000">
                  <a:moveTo>
                    <a:pt x="361315" y="3810000"/>
                  </a:moveTo>
                  <a:lnTo>
                    <a:pt x="3066415" y="857250"/>
                  </a:lnTo>
                  <a:lnTo>
                    <a:pt x="152400" y="0"/>
                  </a:lnTo>
                  <a:lnTo>
                    <a:pt x="1523365" y="1752600"/>
                  </a:lnTo>
                  <a:lnTo>
                    <a:pt x="0" y="331470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4353" y="-2381"/>
              <a:ext cx="11038" cy="11098"/>
            </a:xfrm>
            <a:custGeom>
              <a:avLst/>
              <a:gdLst>
                <a:gd name="connisteX0" fmla="*/ 323850 w 7009130"/>
                <a:gd name="connsiteY0" fmla="*/ 7047230 h 7047230"/>
                <a:gd name="connisteX1" fmla="*/ 1846580 w 7009130"/>
                <a:gd name="connsiteY1" fmla="*/ 5732780 h 7047230"/>
                <a:gd name="connisteX2" fmla="*/ 0 w 7009130"/>
                <a:gd name="connsiteY2" fmla="*/ 1941830 h 7047230"/>
                <a:gd name="connisteX3" fmla="*/ 1217930 w 7009130"/>
                <a:gd name="connsiteY3" fmla="*/ 3389630 h 7047230"/>
                <a:gd name="connisteX4" fmla="*/ 1617980 w 7009130"/>
                <a:gd name="connsiteY4" fmla="*/ 0 h 7047230"/>
                <a:gd name="connisteX5" fmla="*/ 2532380 w 7009130"/>
                <a:gd name="connsiteY5" fmla="*/ 2475230 h 7047230"/>
                <a:gd name="connisteX6" fmla="*/ 5770880 w 7009130"/>
                <a:gd name="connsiteY6" fmla="*/ 704850 h 7047230"/>
                <a:gd name="connisteX7" fmla="*/ 7009130 w 7009130"/>
                <a:gd name="connsiteY7" fmla="*/ 1294130 h 7047230"/>
                <a:gd name="connisteX8" fmla="*/ 6818630 w 7009130"/>
                <a:gd name="connsiteY8" fmla="*/ 476250 h 7047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rect l="l" t="t" r="r" b="b"/>
              <a:pathLst>
                <a:path w="7009130" h="7047230">
                  <a:moveTo>
                    <a:pt x="323850" y="7047230"/>
                  </a:moveTo>
                  <a:lnTo>
                    <a:pt x="1846580" y="5732780"/>
                  </a:lnTo>
                  <a:lnTo>
                    <a:pt x="0" y="1941830"/>
                  </a:lnTo>
                  <a:lnTo>
                    <a:pt x="1217930" y="3389630"/>
                  </a:lnTo>
                  <a:lnTo>
                    <a:pt x="1617980" y="0"/>
                  </a:lnTo>
                  <a:lnTo>
                    <a:pt x="2532380" y="2475230"/>
                  </a:lnTo>
                  <a:lnTo>
                    <a:pt x="5770880" y="704850"/>
                  </a:lnTo>
                  <a:lnTo>
                    <a:pt x="7009130" y="1294130"/>
                  </a:lnTo>
                  <a:lnTo>
                    <a:pt x="6818630" y="47625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环境需求介绍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 8"/>
          <p:cNvSpPr/>
          <p:nvPr/>
        </p:nvSpPr>
        <p:spPr>
          <a:xfrm>
            <a:off x="1428750" y="217551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8"/>
          <p:cNvSpPr/>
          <p:nvPr/>
        </p:nvSpPr>
        <p:spPr>
          <a:xfrm>
            <a:off x="1428750" y="362966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8"/>
          <p:cNvSpPr/>
          <p:nvPr/>
        </p:nvSpPr>
        <p:spPr>
          <a:xfrm>
            <a:off x="1428750" y="290258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68195" y="2086610"/>
            <a:ext cx="392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Python 3.7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8195" y="2813685"/>
            <a:ext cx="392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numpy 1.20.1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8195" y="3540760"/>
            <a:ext cx="392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OpenCV 3.4.5.20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 8"/>
          <p:cNvSpPr/>
          <p:nvPr/>
        </p:nvSpPr>
        <p:spPr>
          <a:xfrm>
            <a:off x="1428750" y="4356735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68195" y="4267835"/>
            <a:ext cx="392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scikit-learn 0.20.2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 8"/>
          <p:cNvSpPr/>
          <p:nvPr/>
        </p:nvSpPr>
        <p:spPr>
          <a:xfrm>
            <a:off x="1428750" y="508381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8195" y="4994910"/>
            <a:ext cx="392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TensorFlow 1.15.0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165465" y="2092960"/>
            <a:ext cx="2174875" cy="2174875"/>
            <a:chOff x="2379" y="3419"/>
            <a:chExt cx="2472" cy="2472"/>
          </a:xfrm>
        </p:grpSpPr>
        <p:sp>
          <p:nvSpPr>
            <p:cNvPr id="7" name=" 184"/>
            <p:cNvSpPr/>
            <p:nvPr/>
          </p:nvSpPr>
          <p:spPr>
            <a:xfrm>
              <a:off x="2379" y="3419"/>
              <a:ext cx="2472" cy="247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 184"/>
            <p:cNvSpPr/>
            <p:nvPr/>
          </p:nvSpPr>
          <p:spPr>
            <a:xfrm>
              <a:off x="2549" y="3589"/>
              <a:ext cx="2132" cy="2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51A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 184"/>
          <p:cNvSpPr/>
          <p:nvPr/>
        </p:nvSpPr>
        <p:spPr>
          <a:xfrm>
            <a:off x="7493000" y="1420495"/>
            <a:ext cx="3519805" cy="351980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7758430" y="1686560"/>
            <a:ext cx="2988945" cy="298894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677150" y="3255645"/>
            <a:ext cx="186055" cy="186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95815" y="4489450"/>
            <a:ext cx="186055" cy="186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992110" y="4489450"/>
            <a:ext cx="398780" cy="3987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233920" y="1768475"/>
            <a:ext cx="688340" cy="6883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 184"/>
          <p:cNvSpPr/>
          <p:nvPr/>
        </p:nvSpPr>
        <p:spPr>
          <a:xfrm>
            <a:off x="8557260" y="5523865"/>
            <a:ext cx="778510" cy="7785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 184"/>
          <p:cNvSpPr/>
          <p:nvPr/>
        </p:nvSpPr>
        <p:spPr>
          <a:xfrm>
            <a:off x="6560185" y="3031490"/>
            <a:ext cx="410210" cy="4102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 184"/>
          <p:cNvSpPr/>
          <p:nvPr/>
        </p:nvSpPr>
        <p:spPr>
          <a:xfrm>
            <a:off x="10106660" y="1768475"/>
            <a:ext cx="410210" cy="4102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 184"/>
          <p:cNvSpPr/>
          <p:nvPr/>
        </p:nvSpPr>
        <p:spPr>
          <a:xfrm>
            <a:off x="10694035" y="4331970"/>
            <a:ext cx="318770" cy="31877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89675" y="73152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手势识别流程介绍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95705" y="1368425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基于手势检测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95705" y="2060575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95705" y="4400550"/>
            <a:ext cx="2352675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识别过程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6880" y="4834255"/>
            <a:ext cx="7368540" cy="14706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06880" y="2669540"/>
            <a:ext cx="7277100" cy="1630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95705" y="419735"/>
            <a:ext cx="4131945" cy="645160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内容阐述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41973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" y="1151890"/>
            <a:ext cx="7322820" cy="358902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6289675" y="731520"/>
            <a:ext cx="4037330" cy="3333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>
                    <a:alpha val="50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训练过程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采集手势样本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885" y="5133340"/>
            <a:ext cx="2890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种手势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885" y="5963285"/>
            <a:ext cx="288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5000</a:t>
            </a:r>
            <a:r>
              <a:rPr lang="zh-CN" altLang="en-US">
                <a:solidFill>
                  <a:schemeClr val="bg1"/>
                </a:solidFill>
              </a:rPr>
              <a:t>张手势图片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55" y="1894840"/>
            <a:ext cx="7940040" cy="323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10" y="2633345"/>
            <a:ext cx="7703820" cy="2994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945" y="3724275"/>
            <a:ext cx="7376160" cy="2834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620" y="1369695"/>
            <a:ext cx="6858000" cy="235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316,&quot;width&quot;:11604}"/>
</p:tagLst>
</file>

<file path=ppt/tags/tag2.xml><?xml version="1.0" encoding="utf-8"?>
<p:tagLst xmlns:p="http://schemas.openxmlformats.org/presentationml/2006/main">
  <p:tag name="KSO_WM_UNIT_PLACING_PICTURE_USER_VIEWPORT" val="{&quot;height&quot;:2568,&quot;width&quot;:114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演示</Application>
  <PresentationFormat>宽屏</PresentationFormat>
  <Paragraphs>222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沐雨</cp:lastModifiedBy>
  <cp:revision>85</cp:revision>
  <dcterms:created xsi:type="dcterms:W3CDTF">2018-01-15T06:59:00Z</dcterms:created>
  <dcterms:modified xsi:type="dcterms:W3CDTF">2021-05-19T02:08:32Z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v1.0_mb_zxVlKal1m1zX0K7zWdvSbg==</vt:lpwstr>
  </property>
  <property fmtid="{D5CDD505-2E9C-101B-9397-08002B2CF9AE}" pid="4" name="ICV">
    <vt:lpwstr>4EB040B97D8844C3B44653DE7973F43D</vt:lpwstr>
  </property>
</Properties>
</file>