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59" autoAdjust="0"/>
  </p:normalViewPr>
  <p:slideViewPr>
    <p:cSldViewPr>
      <p:cViewPr varScale="1">
        <p:scale>
          <a:sx n="53" d="100"/>
          <a:sy n="53" d="100"/>
        </p:scale>
        <p:origin x="-78" y="-1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AD5F-F07C-4DCA-B6B6-F36CB1C03D9E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76263-C1DE-4D97-B670-2A6EB9E1AD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66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Basicamente, o DOM converte um documento web em uma árvore de objetos, onde cada elemento do documento é representado como um nó na árvore. Isso permite que os desenvolvedores utilizem linguagens de programação como JavaScript para interagir com os elementos do documento, modificando seu conteúdo, estilo e estrutura, criando assim páginas web dinâmicas e interativas.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76263-C1DE-4D97-B670-2A6EB9E1ADCC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6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5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64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0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8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5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79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4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7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09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6A3-D1B3-4EA5-8F5F-EDC8B7704177}" type="datetimeFigureOut">
              <a:rPr lang="pt-BR" smtClean="0"/>
              <a:t>09/11/2023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A2172-D293-49B9-A1DB-7ACF04DA5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97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72" y="404664"/>
            <a:ext cx="5976664" cy="1470025"/>
          </a:xfrm>
        </p:spPr>
        <p:txBody>
          <a:bodyPr/>
          <a:lstStyle/>
          <a:p>
            <a:r>
              <a:rPr lang="pt-BR" dirty="0" smtClean="0"/>
              <a:t>Integração básica com o jQuery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3068960"/>
            <a:ext cx="8784976" cy="230425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Implementar com o uso da biblioteca jQuery. 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Identificar os ganhos a partir do uso da biblioteca jQuery. 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Analisar a aplicação do cenário real completa.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2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632" y="836712"/>
            <a:ext cx="8712968" cy="4868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000" dirty="0" smtClean="0"/>
              <a:t>2. Após o acesso, você será redirecionado a uma página que contém uma série de códigos. Isso ocorre pelo fato de que os navegadores leem o arquivo como um arquivo de textos. Clique com o botão direito, vá em Salvar como e salve o arquivo com o título jquery.js, como mostra a figura a seguir (JQUERY..., 2019, documento on-line):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74613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59"/>
            <a:ext cx="8634636" cy="44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7184" y="260648"/>
            <a:ext cx="87129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/>
              <a:t>3. Em seu arquivo HTML, declare apenas o nome do arquivo jquery.js. O arquivo deve estar no mesmo diretório do arquivo HTML. Caso não esteja, será necessário informar o endereço completo. Veja um exemplo:</a:t>
            </a:r>
          </a:p>
          <a:p>
            <a:pPr algn="just"/>
            <a:endParaRPr lang="pt-BR" sz="3000" dirty="0" smtClean="0"/>
          </a:p>
          <a:p>
            <a:pPr algn="just"/>
            <a:endParaRPr lang="pt-BR" sz="3000" dirty="0" smtClean="0"/>
          </a:p>
          <a:p>
            <a:pPr algn="just"/>
            <a:r>
              <a:rPr lang="pt-BR" sz="5000" i="1" dirty="0" smtClean="0"/>
              <a:t>&lt;script src=“jquery.js”&gt;&lt;/script&gt;</a:t>
            </a:r>
            <a:r>
              <a:rPr lang="pt-BR" sz="5000" dirty="0" smtClean="0"/>
              <a:t> 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110592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14200" y="0"/>
            <a:ext cx="4598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Sintaxe básica jQuery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139519" y="620688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/>
              <a:t>Para usar uma função básica no jQuery, deve-se utilizar o símbolo </a:t>
            </a:r>
            <a:r>
              <a:rPr lang="pt-BR" sz="3000" dirty="0" smtClean="0">
                <a:solidFill>
                  <a:srgbClr val="FF0000"/>
                </a:solidFill>
              </a:rPr>
              <a:t>$</a:t>
            </a:r>
            <a:r>
              <a:rPr lang="pt-BR" sz="3000" dirty="0" smtClean="0"/>
              <a:t>, seguido de parênteses e um seletor, que pode ser um ID (iniciado por # e entre aspas); uma classe (iniciada por . e entre aspas); </a:t>
            </a:r>
            <a:endParaRPr lang="pt-BR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9261"/>
            <a:ext cx="6703390" cy="4060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52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2596" y="0"/>
            <a:ext cx="9036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/>
              <a:t>(...) uma tag (inserida entre aspas); ou uma variável. Em seguida, deve-se indicar um método, ou seja, qual ação deverá ser executada pelo jQuery, como mostra a Figura 1.</a:t>
            </a:r>
            <a:endParaRPr lang="pt-BR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5" y="2132856"/>
            <a:ext cx="748995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2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450" y="908720"/>
            <a:ext cx="8891892" cy="4280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800" dirty="0" smtClean="0"/>
              <a:t>O jQuery é uma biblioteca JavaScript que funciona integrada a seu código HTML. Portanto, é necessário possuir conhecimento sobre a sintaxe básica do JavaScript. Observe, a seguir, um exemplo inicial de uso da biblioteca jQuery para inserir uma mensagem em uma página HTML.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22311" y="116632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861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311" y="116632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052736"/>
            <a:ext cx="884045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4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311" y="116632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" y="1052736"/>
            <a:ext cx="8366113" cy="515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71580"/>
            <a:ext cx="763284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44" y="2771580"/>
            <a:ext cx="4091555" cy="38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de cantos arredondados 2"/>
          <p:cNvSpPr/>
          <p:nvPr/>
        </p:nvSpPr>
        <p:spPr>
          <a:xfrm>
            <a:off x="4813076" y="2771580"/>
            <a:ext cx="4251649" cy="13791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500" dirty="0" smtClean="0">
                <a:solidFill>
                  <a:schemeClr val="tx1"/>
                </a:solidFill>
              </a:rPr>
              <a:t>A div denominada mensagem é criada sem nenhuma informação.</a:t>
            </a: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4" name="Seta para a direita listrada 3"/>
          <p:cNvSpPr/>
          <p:nvPr/>
        </p:nvSpPr>
        <p:spPr>
          <a:xfrm rot="10258291">
            <a:off x="3779763" y="3218972"/>
            <a:ext cx="824978" cy="53801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195823" y="934360"/>
            <a:ext cx="5843850" cy="9534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500" dirty="0" smtClean="0">
                <a:solidFill>
                  <a:schemeClr val="tx1"/>
                </a:solidFill>
              </a:rPr>
              <a:t>No exemplo apresentado, o jQuery foi declarado dentro da tag </a:t>
            </a:r>
            <a:r>
              <a:rPr lang="pt-BR" sz="2500" i="1" dirty="0" smtClean="0">
                <a:solidFill>
                  <a:schemeClr val="tx1"/>
                </a:solidFill>
              </a:rPr>
              <a:t>&lt;head&gt;</a:t>
            </a:r>
            <a:r>
              <a:rPr lang="pt-BR" sz="2500" dirty="0" smtClean="0">
                <a:solidFill>
                  <a:schemeClr val="tx1"/>
                </a:solidFill>
              </a:rPr>
              <a:t>. </a:t>
            </a: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2508220" y="5739332"/>
            <a:ext cx="6442797" cy="105560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</a:rPr>
              <a:t>O texto que irá preenchê-la é declarado apenas em um script no rodapé.</a:t>
            </a:r>
            <a:endParaRPr lang="pt-BR" sz="2500" dirty="0">
              <a:solidFill>
                <a:schemeClr val="tx1"/>
              </a:solidFill>
            </a:endParaRPr>
          </a:p>
        </p:txBody>
      </p:sp>
      <p:sp>
        <p:nvSpPr>
          <p:cNvPr id="10" name="Seta para a direita listrada 9"/>
          <p:cNvSpPr/>
          <p:nvPr/>
        </p:nvSpPr>
        <p:spPr>
          <a:xfrm rot="1549262">
            <a:off x="101729" y="2444924"/>
            <a:ext cx="824978" cy="538011"/>
          </a:xfrm>
          <a:prstGeom prst="striped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listrada 10"/>
          <p:cNvSpPr/>
          <p:nvPr/>
        </p:nvSpPr>
        <p:spPr>
          <a:xfrm rot="12935462">
            <a:off x="5317129" y="5007909"/>
            <a:ext cx="824978" cy="538011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1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63 -0.12651 L 0.05781 -0.011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-0.01896 L 0.0526 -0.04995 C 0.04236 -0.05735 0.02847 -0.06105 0.01267 -0.06151 C -0.00434 -0.06105 -0.01875 -0.05712 -0.02882 -0.04972 L -0.07657 -0.01896 " pathEditMode="relative" rAng="10800000" ptsTypes="FffFF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-2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32 0.05602 L -0.06354 -0.0173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3416" y="1196752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 ideal é que os scripts sejam declarados no final da página, para que possíveis falhas nestes não interrompam o carregamento da página.</a:t>
            </a:r>
            <a:r>
              <a:rPr lang="pt-BR" sz="3200" dirty="0" smtClean="0">
                <a:solidFill>
                  <a:srgbClr val="92D050"/>
                </a:solidFill>
              </a:rPr>
              <a:t> </a:t>
            </a:r>
            <a:r>
              <a:rPr lang="pt-BR" sz="3200" dirty="0" smtClean="0">
                <a:solidFill>
                  <a:srgbClr val="00B0F0"/>
                </a:solidFill>
              </a:rPr>
              <a:t>No entanto, para se evitar problemas na execução de funções, é prudente declará-lo antes do carregamento da página. </a:t>
            </a:r>
            <a:endParaRPr lang="pt-BR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311" y="116632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052736"/>
            <a:ext cx="884045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298056" y="5350857"/>
            <a:ext cx="536408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 smtClean="0">
                <a:solidFill>
                  <a:srgbClr val="92D050"/>
                </a:solidFill>
              </a:rPr>
              <a:t>O comando function diz que o conteúdo do script só poderá ser executado quando toda a página for carregada.</a:t>
            </a:r>
            <a:endParaRPr lang="pt-BR" sz="25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2592288" cy="64807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784976" cy="403244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3000" dirty="0" smtClean="0"/>
              <a:t>O jQuery é uma biblioteca rápida, pequena e rica em recursos. Foi criada com o objetivo de simplificar a linguagem JavaScript, tornando o desenvolvimento mais rápido e simplificando a criação de efeitos visuais e de interatividade em sites.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9472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7682" y="-66373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404"/>
            <a:ext cx="884045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5026094"/>
            <a:ext cx="75243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(...)  jQuery permite funções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assíncronas (s/ interação em tempo real)</a:t>
            </a:r>
            <a:r>
              <a:rPr lang="pt-BR" sz="2800" dirty="0" smtClean="0">
                <a:solidFill>
                  <a:srgbClr val="FFFF00"/>
                </a:solidFill>
              </a:rPr>
              <a:t>, ocasionalmente um script poderia ser chamado antes de o elemento que ele altera existir.</a:t>
            </a:r>
            <a:endParaRPr lang="pt-BR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7682" y="-66373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404"/>
            <a:ext cx="884045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5026094"/>
            <a:ext cx="75243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>
                <a:solidFill>
                  <a:srgbClr val="FFFF00"/>
                </a:solidFill>
              </a:rPr>
              <a:t>(...)  jQuery permite funções </a:t>
            </a:r>
            <a:r>
              <a:rPr lang="pt-BR" sz="2800" b="1" dirty="0" smtClean="0">
                <a:solidFill>
                  <a:schemeClr val="accent6">
                    <a:lumMod val="75000"/>
                  </a:schemeClr>
                </a:solidFill>
              </a:rPr>
              <a:t>assíncronas (s/ interação em tempo real)</a:t>
            </a:r>
            <a:r>
              <a:rPr lang="pt-BR" sz="2800" dirty="0" smtClean="0">
                <a:solidFill>
                  <a:srgbClr val="FFFF00"/>
                </a:solidFill>
              </a:rPr>
              <a:t>, ocasionalmente um script poderia ser chamado antes de o elemento que ele altera existir.</a:t>
            </a:r>
            <a:endParaRPr lang="pt-BR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7682" y="-66373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32939" r="2313" b="6592"/>
          <a:stretch/>
        </p:blipFill>
        <p:spPr bwMode="auto">
          <a:xfrm>
            <a:off x="323528" y="764704"/>
            <a:ext cx="806026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" y="4581128"/>
            <a:ext cx="8892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O exemplo anterior insere uma mensagem na div chamada mensagem. O que aconteceria se a div não existisse? Neste caso, a mensagem não poderia ser gravada. </a:t>
            </a:r>
            <a:endParaRPr lang="pt-BR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47682" y="-66373"/>
            <a:ext cx="45720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“Olá mundo, jQuery”</a:t>
            </a:r>
            <a:endParaRPr lang="pt-BR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32939" r="2313" b="6592"/>
          <a:stretch/>
        </p:blipFill>
        <p:spPr bwMode="auto">
          <a:xfrm>
            <a:off x="323528" y="764704"/>
            <a:ext cx="806026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78163" y="4293096"/>
            <a:ext cx="8892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 smtClean="0"/>
              <a:t>Isso poderia ocorrer se a chamada do script fosse feita antes da declaração da div. Não é o que acontece no exemplo, mas caso fosse, a declaração dentro de function permitiria que o conteúdo do script só fosse executado quando todos os elementos já tivessem sido carregados. </a:t>
            </a:r>
            <a:endParaRPr lang="pt-BR" sz="2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692696"/>
            <a:ext cx="864096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000" dirty="0" smtClean="0"/>
              <a:t>Neste exemplo é utilizado o seletor #mensagem, o que significa que o jQuery busca uma div com uma ID denominada mensagem. Dentro dessa div, ele deve aplicar o método </a:t>
            </a:r>
            <a:r>
              <a:rPr lang="pt-BR" sz="3000" dirty="0" smtClean="0">
                <a:solidFill>
                  <a:srgbClr val="92D050"/>
                </a:solidFill>
              </a:rPr>
              <a:t>text</a:t>
            </a:r>
            <a:r>
              <a:rPr lang="pt-BR" sz="3000" dirty="0" smtClean="0"/>
              <a:t>, que insere no HTML a mensagem “Olá mundo, jQuery”. </a:t>
            </a:r>
          </a:p>
          <a:p>
            <a:pPr algn="ctr">
              <a:lnSpc>
                <a:spcPct val="150000"/>
              </a:lnSpc>
            </a:pPr>
            <a:endParaRPr lang="pt-BR" sz="3000" dirty="0"/>
          </a:p>
          <a:p>
            <a:pPr algn="ctr">
              <a:lnSpc>
                <a:spcPct val="150000"/>
              </a:lnSpc>
            </a:pPr>
            <a:r>
              <a:rPr lang="pt-BR" sz="3000" dirty="0" smtClean="0"/>
              <a:t>$('#mensagem')</a:t>
            </a:r>
            <a:r>
              <a:rPr lang="pt-BR" sz="3000" dirty="0" smtClean="0">
                <a:solidFill>
                  <a:srgbClr val="92D050"/>
                </a:solidFill>
              </a:rPr>
              <a:t>.text</a:t>
            </a:r>
            <a:r>
              <a:rPr lang="pt-BR" sz="3000" dirty="0" smtClean="0"/>
              <a:t>("Olá mundo, jQuery");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8575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053" y="29489"/>
            <a:ext cx="8964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 smtClean="0"/>
              <a:t>Console </a:t>
            </a:r>
          </a:p>
          <a:p>
            <a:pPr algn="ctr">
              <a:tabLst>
                <a:tab pos="6902450" algn="l"/>
              </a:tabLst>
            </a:pPr>
            <a:r>
              <a:rPr lang="pt-BR" sz="3000" dirty="0" smtClean="0"/>
              <a:t>(...) é uma área na qual mensagens de avisos e erros são exibidas dentro de um navegador. Para exibir mensagens no console, pode-se utilizar o </a:t>
            </a:r>
            <a:r>
              <a:rPr lang="pt-BR" sz="3000" dirty="0" smtClean="0">
                <a:solidFill>
                  <a:srgbClr val="92D050"/>
                </a:solidFill>
              </a:rPr>
              <a:t>método console.log().</a:t>
            </a:r>
            <a:endParaRPr lang="pt-BR" sz="3000" dirty="0">
              <a:solidFill>
                <a:srgbClr val="92D05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9"/>
          <a:stretch/>
        </p:blipFill>
        <p:spPr bwMode="auto">
          <a:xfrm>
            <a:off x="1187624" y="2204864"/>
            <a:ext cx="7056651" cy="435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053" y="116632"/>
            <a:ext cx="89644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 smtClean="0"/>
              <a:t>Vantagens do jQuery em relação ao JavaScript</a:t>
            </a:r>
            <a:endParaRPr lang="pt-BR" sz="3500" b="1" dirty="0">
              <a:solidFill>
                <a:srgbClr val="92D05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42817" y="1772816"/>
            <a:ext cx="8640960" cy="348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000" dirty="0" smtClean="0"/>
              <a:t>Como apresentado anteriormente, o jQuery é uma biblioteca do JavaScript. Na prática, isso implica que, para desenvolver aplicações em jQuery, é necessário conhecer a linguagem JavaScript. Observe, no Quadro 1, a comparação entre o jQuery e o JavaScript.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81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053" y="116632"/>
            <a:ext cx="89644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 smtClean="0"/>
              <a:t>Vantagens do jQuery em relação ao JavaScript</a:t>
            </a:r>
            <a:endParaRPr lang="pt-BR" sz="3500" b="1" dirty="0">
              <a:solidFill>
                <a:srgbClr val="92D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" y="1649418"/>
            <a:ext cx="9074272" cy="463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053" y="116632"/>
            <a:ext cx="89644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500" b="1" dirty="0" smtClean="0"/>
              <a:t>Vantagens do jQuery em relação ao JavaScript</a:t>
            </a:r>
            <a:endParaRPr lang="pt-BR" sz="3500" b="1" dirty="0">
              <a:solidFill>
                <a:srgbClr val="92D05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2" y="1052736"/>
            <a:ext cx="8933499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37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1637" y="908720"/>
            <a:ext cx="9036496" cy="452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pt-BR" sz="3000" dirty="0" smtClean="0"/>
              <a:t>Muitos códigos desenvolvidos em JavaScript podem ser escritos de forma simplificada, utilizando o jQuery. Um exemplo disso são as funções que permitem escrever diretamente em uma página HTML.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900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1196752"/>
            <a:ext cx="8784976" cy="230425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3000" dirty="0" smtClean="0"/>
              <a:t>Em outras palavras, o jQuery torna o desenvolvimento de aplicações front end JavaScript mais simples e prático.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58234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949" y="699148"/>
            <a:ext cx="9036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dirty="0" smtClean="0"/>
              <a:t>Observe, a seguir, um script que permite a inserção de texto dentro de uma tag com ID denominada teste.</a:t>
            </a:r>
            <a:endParaRPr lang="pt-BR" sz="3000" dirty="0"/>
          </a:p>
        </p:txBody>
      </p:sp>
      <p:sp>
        <p:nvSpPr>
          <p:cNvPr id="2" name="Retângulo 1"/>
          <p:cNvSpPr/>
          <p:nvPr/>
        </p:nvSpPr>
        <p:spPr>
          <a:xfrm>
            <a:off x="27867" y="12619"/>
            <a:ext cx="65730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Escrevendo </a:t>
            </a:r>
            <a:r>
              <a:rPr lang="pt-BR" sz="4000" dirty="0" smtClean="0"/>
              <a:t>JS no </a:t>
            </a:r>
            <a:r>
              <a:rPr lang="pt-BR" sz="4000" dirty="0" smtClean="0"/>
              <a:t>código HTML</a:t>
            </a:r>
            <a:endParaRPr lang="pt-BR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4" y="1714811"/>
            <a:ext cx="5980598" cy="45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6285" y="3679864"/>
            <a:ext cx="8947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b="1" dirty="0" err="1" smtClean="0"/>
              <a:t>window.onload</a:t>
            </a:r>
            <a:r>
              <a:rPr lang="pt-BR" sz="3000" b="1" dirty="0" smtClean="0"/>
              <a:t> (evento),  </a:t>
            </a:r>
            <a:r>
              <a:rPr lang="pt-BR" sz="3000" dirty="0" smtClean="0"/>
              <a:t>é </a:t>
            </a:r>
            <a:r>
              <a:rPr lang="pt-BR" sz="3000" dirty="0"/>
              <a:t>uma forma de garantir que o código dentro da função seja executado no momento certo, após o carregamento completo da página.</a:t>
            </a:r>
            <a:endParaRPr lang="pt-BR" sz="3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62251" r="33441" b="31562"/>
          <a:stretch/>
        </p:blipFill>
        <p:spPr bwMode="auto">
          <a:xfrm>
            <a:off x="323528" y="1628800"/>
            <a:ext cx="780463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1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5616" y="3501008"/>
            <a:ext cx="894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Isso seleciona o elemento HTML com o ID "teste". O método </a:t>
            </a:r>
            <a:r>
              <a:rPr lang="pt-BR" sz="3200" dirty="0">
                <a:solidFill>
                  <a:srgbClr val="00B0F0"/>
                </a:solidFill>
              </a:rPr>
              <a:t>getElementById</a:t>
            </a:r>
            <a:r>
              <a:rPr lang="pt-BR" sz="3200" dirty="0">
                <a:solidFill>
                  <a:srgbClr val="00B0F0"/>
                </a:solidFill>
              </a:rPr>
              <a:t>é</a:t>
            </a:r>
            <a:r>
              <a:rPr lang="pt-BR" sz="3200" dirty="0"/>
              <a:t> usado para obter uma referência a um elemento com base no seu ID.</a:t>
            </a:r>
            <a:endParaRPr lang="pt-BR" sz="3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67041" r="21220" b="26772"/>
          <a:stretch/>
        </p:blipFill>
        <p:spPr bwMode="auto">
          <a:xfrm>
            <a:off x="113000" y="620917"/>
            <a:ext cx="85405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8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4896" y="2564904"/>
            <a:ext cx="89477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Esta linha atualiza o conteúdo dentro do elemento com o ID "teste". O conteúdo é definido como "Olá JavaScript". A propriedade </a:t>
            </a:r>
            <a:r>
              <a:rPr lang="pt-BR" sz="3200" dirty="0" smtClean="0">
                <a:solidFill>
                  <a:srgbClr val="00B0F0"/>
                </a:solidFill>
              </a:rPr>
              <a:t>.</a:t>
            </a:r>
            <a:r>
              <a:rPr lang="pt-BR" sz="3200" dirty="0" err="1" smtClean="0">
                <a:solidFill>
                  <a:srgbClr val="00B0F0"/>
                </a:solidFill>
              </a:rPr>
              <a:t>innerHTML</a:t>
            </a:r>
            <a:r>
              <a:rPr lang="pt-BR" sz="3200" dirty="0" smtClean="0">
                <a:solidFill>
                  <a:srgbClr val="00B0F0"/>
                </a:solidFill>
              </a:rPr>
              <a:t> </a:t>
            </a:r>
            <a:r>
              <a:rPr lang="pt-BR" sz="3200" dirty="0" smtClean="0"/>
              <a:t>permite </a:t>
            </a:r>
            <a:r>
              <a:rPr lang="pt-BR" sz="3200" dirty="0"/>
              <a:t>manipular o conteúdo HTML dentro de um elemento.</a:t>
            </a:r>
            <a:endParaRPr lang="pt-BR" sz="3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4" t="72178" r="21220" b="22684"/>
          <a:stretch/>
        </p:blipFill>
        <p:spPr bwMode="auto">
          <a:xfrm>
            <a:off x="159254" y="404664"/>
            <a:ext cx="8540504" cy="65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6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221088"/>
            <a:ext cx="89477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Esta linha atualiza o conteúdo dentro do elemento com o ID "teste". O conteúdo é definido como "Olá JavaScript". A propriedade </a:t>
            </a:r>
            <a:r>
              <a:rPr lang="pt-BR" sz="3200" dirty="0" smtClean="0">
                <a:solidFill>
                  <a:srgbClr val="00B0F0"/>
                </a:solidFill>
              </a:rPr>
              <a:t>.</a:t>
            </a:r>
            <a:r>
              <a:rPr lang="pt-BR" sz="3200" dirty="0" err="1" smtClean="0">
                <a:solidFill>
                  <a:srgbClr val="00B0F0"/>
                </a:solidFill>
              </a:rPr>
              <a:t>innerHTML</a:t>
            </a:r>
            <a:r>
              <a:rPr lang="pt-BR" sz="3200" dirty="0" smtClean="0">
                <a:solidFill>
                  <a:srgbClr val="00B0F0"/>
                </a:solidFill>
              </a:rPr>
              <a:t> </a:t>
            </a:r>
            <a:r>
              <a:rPr lang="pt-BR" sz="3200" dirty="0" smtClean="0"/>
              <a:t>permite </a:t>
            </a:r>
            <a:r>
              <a:rPr lang="pt-BR" sz="3200" dirty="0"/>
              <a:t>manipular o conteúdo HTML dentro de um elemento.</a:t>
            </a:r>
            <a:endParaRPr lang="pt-BR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" y="692696"/>
            <a:ext cx="909476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6575" r="10072"/>
          <a:stretch/>
        </p:blipFill>
        <p:spPr bwMode="auto">
          <a:xfrm>
            <a:off x="395536" y="1412776"/>
            <a:ext cx="805716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9341" y="116632"/>
            <a:ext cx="75806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Escrevendo </a:t>
            </a:r>
            <a:r>
              <a:rPr lang="pt-BR" sz="4000" dirty="0" smtClean="0"/>
              <a:t>jQuery no </a:t>
            </a:r>
            <a:r>
              <a:rPr lang="pt-BR" sz="4000" dirty="0" smtClean="0"/>
              <a:t>código HTML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540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9" t="58311" r="15406" b="15535"/>
          <a:stretch/>
        </p:blipFill>
        <p:spPr bwMode="auto">
          <a:xfrm>
            <a:off x="87615" y="188639"/>
            <a:ext cx="6809590" cy="204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3789" y="2348880"/>
            <a:ext cx="9036496" cy="181588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$(function(){}):</a:t>
            </a:r>
            <a:r>
              <a:rPr lang="pt-B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800" dirty="0"/>
              <a:t>Isso é uma forma abreviada para dizer "quando o documento estiver totalmente carregado, execute o seguinte código". É como bater na porta e dizer: "Estou pronto, o que você quer fazer agora?"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3789" y="4293096"/>
            <a:ext cx="9036496" cy="9541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$("#teste"):</a:t>
            </a:r>
            <a:r>
              <a:rPr lang="pt-BR" sz="2800" dirty="0"/>
              <a:t> Isso seleciona um elemento na página com o ID "teste". É como apontar para um objeto específico na sala.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57955" y="5373216"/>
            <a:ext cx="9036496" cy="138499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FF99"/>
                </a:solidFill>
              </a:rPr>
              <a:t>.</a:t>
            </a:r>
            <a:r>
              <a:rPr lang="pt-BR" sz="2800" b="1" dirty="0" err="1">
                <a:solidFill>
                  <a:srgbClr val="FFFF99"/>
                </a:solidFill>
              </a:rPr>
              <a:t>html</a:t>
            </a:r>
            <a:r>
              <a:rPr lang="pt-BR" sz="2800" b="1" dirty="0"/>
              <a:t>(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"Olá jQuery!"</a:t>
            </a:r>
            <a:r>
              <a:rPr lang="pt-BR" sz="2800" b="1" dirty="0"/>
              <a:t>):</a:t>
            </a:r>
            <a:r>
              <a:rPr lang="pt-BR" sz="2800" dirty="0"/>
              <a:t> Isso muda o conteúdo HTML desse elemento para "Olá jQuery!". É como escrever algo novo em uma folha de papel.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953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34193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Funções jQuery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7504" y="1052736"/>
            <a:ext cx="8928992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000" dirty="0"/>
              <a:t>O jQuery possui uma série de funções que permitem a manipulação de elementos do </a:t>
            </a:r>
            <a:r>
              <a:rPr lang="pt-BR" sz="3000" dirty="0" smtClean="0"/>
              <a:t>DOM (</a:t>
            </a:r>
            <a:r>
              <a:rPr lang="pt-BR" sz="3200" dirty="0"/>
              <a:t>Modelo de Objeto de </a:t>
            </a:r>
            <a:r>
              <a:rPr lang="pt-BR" sz="3200" dirty="0" smtClean="0"/>
              <a:t>Documento)</a:t>
            </a:r>
            <a:r>
              <a:rPr lang="pt-BR" sz="3000" dirty="0" smtClean="0"/>
              <a:t>. </a:t>
            </a:r>
            <a:r>
              <a:rPr lang="pt-BR" sz="3000" dirty="0"/>
              <a:t>Nesta seção, você conhecerá algumas dessas funções. Para os exemplos a seguir, será utilizada uma com ID chamada teste.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66719" y="5883369"/>
            <a:ext cx="4863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&lt;</a:t>
            </a:r>
            <a:r>
              <a:rPr lang="pt-BR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div</a:t>
            </a:r>
            <a:r>
              <a:rPr lang="pt-BR" sz="4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id</a:t>
            </a:r>
            <a:r>
              <a:rPr lang="pt-BR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=“teste”</a:t>
            </a:r>
            <a:r>
              <a:rPr lang="pt-BR" sz="4000" dirty="0" smtClean="0"/>
              <a:t>&gt;&lt;/</a:t>
            </a:r>
            <a:r>
              <a:rPr lang="pt-BR" sz="4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div</a:t>
            </a:r>
            <a:r>
              <a:rPr lang="pt-BR" sz="4000" dirty="0" smtClean="0"/>
              <a:t>&gt;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34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225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Seletores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9054" y="596295"/>
            <a:ext cx="90364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/>
              <a:t>Os seletores, apresentados no Quadro 2, podem ser compreendidos como padrões ou modelos que podem ser utilizados para selecionar nós em um documento </a:t>
            </a:r>
            <a:r>
              <a:rPr lang="pt-BR" sz="3000" dirty="0" smtClean="0"/>
              <a:t>Web. </a:t>
            </a:r>
            <a:r>
              <a:rPr lang="pt-BR" sz="3000" dirty="0"/>
              <a:t>A partir dos seletores é possível escolher quais elementos da página serão modificados pelo jQuery.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t="5749" r="8802" b="7316"/>
          <a:stretch/>
        </p:blipFill>
        <p:spPr bwMode="auto">
          <a:xfrm>
            <a:off x="199122" y="2996952"/>
            <a:ext cx="8736359" cy="3749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9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2228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Atributos </a:t>
            </a:r>
          </a:p>
        </p:txBody>
      </p:sp>
      <p:sp>
        <p:nvSpPr>
          <p:cNvPr id="2" name="Retângulo 1"/>
          <p:cNvSpPr/>
          <p:nvPr/>
        </p:nvSpPr>
        <p:spPr>
          <a:xfrm>
            <a:off x="12877" y="707886"/>
            <a:ext cx="9036496" cy="487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/>
              <a:t>Os atributos, descritos no Quadro 3, permitem que você altere propriedades de elementos HTML. Por exemplo, se você deseja obter o nome da classe de um elemento que possui um ID específico, é possível realizá-lo com os métodos de atributos.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7222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152" y="1268760"/>
            <a:ext cx="8784976" cy="309634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dirty="0" smtClean="0">
                <a:solidFill>
                  <a:schemeClr val="tx1"/>
                </a:solidFill>
              </a:rPr>
              <a:t>Para que você comece a utilizar o jQuery, o primeiro passo é declará-lo em seu código-fonte. Para isso, você deve utilizar, em uma página HTML, a tag &lt;script&gt;, seguida do atributo </a:t>
            </a:r>
            <a:r>
              <a:rPr lang="pt-BR" sz="2800" i="1" dirty="0" smtClean="0">
                <a:solidFill>
                  <a:schemeClr val="tx1"/>
                </a:solidFill>
              </a:rPr>
              <a:t>src</a:t>
            </a:r>
            <a:r>
              <a:rPr lang="pt-BR" sz="2800" dirty="0" smtClean="0">
                <a:solidFill>
                  <a:schemeClr val="tx1"/>
                </a:solidFill>
              </a:rPr>
              <a:t>, que deve indicar a fonte do arquivo do jQuery.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4152" y="122729"/>
            <a:ext cx="37553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Biblioteca jQuery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76664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2852936"/>
            <a:ext cx="2228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Atributos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3" y="116632"/>
            <a:ext cx="5836663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2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30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CSS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795299"/>
            <a:ext cx="8928992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000" dirty="0"/>
              <a:t>O jQuery possui uma série de métodos CSS que permitem alterações no estilo de elementos HTML. No Quadro 4, apresentamos alguns dos métodos jQuery para a manipulação do CSS.</a:t>
            </a:r>
          </a:p>
        </p:txBody>
      </p:sp>
    </p:spTree>
    <p:extLst>
      <p:ext uri="{BB962C8B-B14F-4D97-AF65-F5344CB8AC3E}">
        <p14:creationId xmlns:p14="http://schemas.microsoft.com/office/powerpoint/2010/main" val="29740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30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CSS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6120680" cy="6043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4015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Inserções no DOM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7504" y="795299"/>
            <a:ext cx="8928992" cy="389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/>
              <a:t>Os métodos descritos no Quadro 5 permitem manipulações diretamente no DOM, como a adição de novos textos e novas tags, além da obtenção de valores presentes em elementos.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9242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2420888"/>
            <a:ext cx="2195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Inserções no DOM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3943"/>
            <a:ext cx="45339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4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1" y="74020"/>
            <a:ext cx="2195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Efeitos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411" y="781906"/>
            <a:ext cx="9008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/>
              <a:t>Os efeitos, apresentados no Quadro 6, permitem que elementos sejam ocultados ou exibidos.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1" y="2564904"/>
            <a:ext cx="870192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84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2527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Dimensões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411" y="781906"/>
            <a:ext cx="90080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Os métodos de dimensões, apresentados no Quadro 7, permitem alterar tamanhos de elementos, como a altura e a largura. Recebem, como entrada, um valor numérico, que indica o tamanho do elemento em pixels. </a:t>
            </a:r>
            <a:endParaRPr lang="pt-BR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5" y="3371261"/>
            <a:ext cx="8712256" cy="311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9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411" y="781906"/>
            <a:ext cx="900808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Os métodos de dimensões, apresentados no Quadro 7, permitem alterar tamanhos de elementos, como a altura e a largura. Recebem, como entrada, um valor numérico, que indica o tamanho do elemento em pixels. </a:t>
            </a:r>
            <a:endParaRPr lang="pt-BR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5" y="3371261"/>
            <a:ext cx="8712256" cy="311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42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550" y="927851"/>
            <a:ext cx="9008085" cy="389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/>
              <a:t>Muitas vezes, programadores front end não possuem acesso a dados recebidos diretamente de aplicações </a:t>
            </a:r>
            <a:r>
              <a:rPr lang="pt-BR" sz="3200" dirty="0" err="1"/>
              <a:t>back</a:t>
            </a:r>
            <a:r>
              <a:rPr lang="pt-BR" sz="3200" dirty="0"/>
              <a:t> end. Como exemplo, pode-se citar datas armazenadas em bancos de dados.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5302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69888" y="927851"/>
            <a:ext cx="9008085" cy="426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pt-BR" sz="3200" dirty="0" smtClean="0"/>
              <a:t>Entretanto</a:t>
            </a:r>
            <a:r>
              <a:rPr lang="pt-BR" sz="3200" dirty="0"/>
              <a:t>, esse padrão pode confundir programadores brasileiros, que estão acostumados com o padrão (dia/mês/ano).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6570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152" y="2492896"/>
            <a:ext cx="8784976" cy="223224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dirty="0" smtClean="0"/>
              <a:t>Há duas formas de se declarar o jQuery em seu site. A mais simples é a partir da CDN, na qual você deve apenas inserir o código do exemplo a seguir em seu site: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0872" y="764704"/>
            <a:ext cx="5553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Utilizando jQuery via CDN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234017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64358" y="919478"/>
            <a:ext cx="90080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/>
              <a:t>Apesar </a:t>
            </a:r>
            <a:r>
              <a:rPr lang="pt-BR" sz="3200" dirty="0"/>
              <a:t>de ser um problema de fácil resolução, programadores front end podem não ter acesso ao banco de dados ou ao código armazenado no lado do servidor (server-</a:t>
            </a:r>
            <a:r>
              <a:rPr lang="pt-BR" sz="3200" dirty="0" err="1"/>
              <a:t>side</a:t>
            </a:r>
            <a:r>
              <a:rPr lang="pt-BR" sz="3200" dirty="0"/>
              <a:t>), o que impediria a correção do padrão de armazenamento de datas.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033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53600" y="908720"/>
            <a:ext cx="9008085" cy="426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pt-BR" sz="3200" dirty="0" smtClean="0"/>
              <a:t>O </a:t>
            </a:r>
            <a:r>
              <a:rPr lang="pt-BR" sz="3200" dirty="0"/>
              <a:t>jQuery facilita o desenvolvimento de aplicações front end, permitindo, por exemplo, a alteração dos valores, mesmo após a exibição na tela.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7843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53600" y="908720"/>
            <a:ext cx="9008085" cy="426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300000"/>
              </a:lnSpc>
            </a:pPr>
            <a:r>
              <a:rPr lang="pt-BR" sz="3200" dirty="0" smtClean="0"/>
              <a:t>O </a:t>
            </a:r>
            <a:r>
              <a:rPr lang="pt-BR" sz="3200" dirty="0"/>
              <a:t>jQuery facilita o desenvolvimento de aplicações front end, permitindo, por exemplo, a alteração dos valores, mesmo após a exibição na tela.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907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sp>
        <p:nvSpPr>
          <p:cNvPr id="2" name="Retângulo 1"/>
          <p:cNvSpPr/>
          <p:nvPr/>
        </p:nvSpPr>
        <p:spPr>
          <a:xfrm>
            <a:off x="69814" y="1124744"/>
            <a:ext cx="9008085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No exemplo a seguir, uma div de ID denominada data recebe de uma aplicação </a:t>
            </a:r>
            <a:r>
              <a:rPr lang="pt-BR" sz="3200" dirty="0" err="1"/>
              <a:t>back</a:t>
            </a:r>
            <a:r>
              <a:rPr lang="pt-BR" sz="3200" dirty="0"/>
              <a:t> end uma data formatada no padrão americano, 31 de dezembro de 2019 (12/31/2019). Deseja-se converter essa data para o padrão brasileiro, ou seja, 31/12/2019. Para o exemplo, será utilizado o método text().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423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410" y="74020"/>
            <a:ext cx="84320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Aplicação de um cenário real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1" y="1772816"/>
            <a:ext cx="855443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8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/>
              <a:t>1: Seleção de Elementos: Crie uma página HTML com um botão. Use jQuery para exibir um alerta quando o botão for clicado.</a:t>
            </a:r>
          </a:p>
        </p:txBody>
      </p:sp>
    </p:spTree>
    <p:extLst>
      <p:ext uri="{BB962C8B-B14F-4D97-AF65-F5344CB8AC3E}">
        <p14:creationId xmlns:p14="http://schemas.microsoft.com/office/powerpoint/2010/main" val="3450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2"/>
          <a:stretch/>
        </p:blipFill>
        <p:spPr bwMode="auto">
          <a:xfrm>
            <a:off x="228274" y="1347736"/>
            <a:ext cx="8710183" cy="41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57164" y="476672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Exercício1: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0112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2: Manipulação de CSS: Crie uma página HTML com uma div. Use jQuery para alterar a cor de fundo da div quando o mouse passar por cima e voltar à cor original quando o mouse sair.</a:t>
            </a:r>
          </a:p>
        </p:txBody>
      </p:sp>
    </p:spTree>
    <p:extLst>
      <p:ext uri="{BB962C8B-B14F-4D97-AF65-F5344CB8AC3E}">
        <p14:creationId xmlns:p14="http://schemas.microsoft.com/office/powerpoint/2010/main" val="15056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Exercício2:</a:t>
            </a:r>
            <a:endParaRPr lang="pt-BR" sz="3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95" y="825387"/>
            <a:ext cx="67818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3: Animação: Crie uma página HTML com uma div. Use jQuery para animar a div, aumentando sua largura e altura para 200 pixels quando ela for clicada.</a:t>
            </a:r>
          </a:p>
        </p:txBody>
      </p:sp>
    </p:spTree>
    <p:extLst>
      <p:ext uri="{BB962C8B-B14F-4D97-AF65-F5344CB8AC3E}">
        <p14:creationId xmlns:p14="http://schemas.microsoft.com/office/powerpoint/2010/main" val="38982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511256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2800" dirty="0" smtClean="0"/>
              <a:t>CDN é um acrônimo para content delivery network (rede de distribuição de conteúdo). A ideia da CDN é disponibilizar réplicas de códigos por meio de uma rede de servidores para que não seja necessário armazenar uma cópia no sistema local, reduzindo, assim, o tempo de transferência de dados.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22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Exercício3:</a:t>
            </a:r>
            <a:endParaRPr lang="pt-BR" sz="3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9911"/>
            <a:ext cx="4932040" cy="622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0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4: Manipulação de Texto: Crie uma página HTML com um parágrafo e um botão. Use jQuery para alterar o texto do parágrafo para "Texto alterado com jQuery!" quando o botão for clicado.</a:t>
            </a:r>
          </a:p>
        </p:txBody>
      </p:sp>
    </p:spTree>
    <p:extLst>
      <p:ext uri="{BB962C8B-B14F-4D97-AF65-F5344CB8AC3E}">
        <p14:creationId xmlns:p14="http://schemas.microsoft.com/office/powerpoint/2010/main" val="27357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Exercício4:</a:t>
            </a:r>
            <a:endParaRPr lang="pt-BR" sz="3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8" y="1057218"/>
            <a:ext cx="844142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4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5: Manipulação de Classe: Crie uma página HTML com um parágrafo. Use jQuery para adicionar ou remover a classe "</a:t>
            </a:r>
            <a:r>
              <a:rPr lang="pt-BR" sz="3200" dirty="0" err="1"/>
              <a:t>highlight</a:t>
            </a:r>
            <a:r>
              <a:rPr lang="pt-BR" sz="3200" dirty="0"/>
              <a:t>" do parágrafo quando o mouse passar por cima.</a:t>
            </a:r>
          </a:p>
        </p:txBody>
      </p:sp>
    </p:spTree>
    <p:extLst>
      <p:ext uri="{BB962C8B-B14F-4D97-AF65-F5344CB8AC3E}">
        <p14:creationId xmlns:p14="http://schemas.microsoft.com/office/powerpoint/2010/main" val="38420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Exercício5:</a:t>
            </a:r>
            <a:endParaRPr lang="pt-BR" sz="3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53671"/>
            <a:ext cx="7895082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9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6: Evento de </a:t>
            </a:r>
            <a:r>
              <a:rPr lang="pt-BR" sz="3200" dirty="0" smtClean="0"/>
              <a:t>Teclado: </a:t>
            </a:r>
            <a:r>
              <a:rPr lang="pt-BR" sz="3200" dirty="0"/>
              <a:t>Crie uma página HTML com um campo de entrada de texto. Use jQuery para exibir um alerta quando uma tecla for pressionada no campo de entrada.</a:t>
            </a:r>
          </a:p>
        </p:txBody>
      </p:sp>
    </p:spTree>
    <p:extLst>
      <p:ext uri="{BB962C8B-B14F-4D97-AF65-F5344CB8AC3E}">
        <p14:creationId xmlns:p14="http://schemas.microsoft.com/office/powerpoint/2010/main" val="18628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Exercício6:</a:t>
            </a:r>
            <a:endParaRPr lang="pt-BR" sz="3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4" y="1184756"/>
            <a:ext cx="8872102" cy="411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25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7: Ocultar/Exibir Elemento: Crie uma página HTML com um botão e uma div. Use jQuery para alternar a visibilidade da div quando o botão for clicado.</a:t>
            </a:r>
          </a:p>
        </p:txBody>
      </p:sp>
    </p:spTree>
    <p:extLst>
      <p:ext uri="{BB962C8B-B14F-4D97-AF65-F5344CB8AC3E}">
        <p14:creationId xmlns:p14="http://schemas.microsoft.com/office/powerpoint/2010/main" val="24447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Exercício7:</a:t>
            </a:r>
            <a:endParaRPr lang="pt-BR" sz="3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8" y="865730"/>
            <a:ext cx="8392386" cy="580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8: Manipulação de Atributos: Crie uma página HTML com uma imagem e um botão. Use jQuery para alterar a imagem para "imagem2.jpg" quando o botão for clicado.</a:t>
            </a:r>
          </a:p>
        </p:txBody>
      </p:sp>
    </p:spTree>
    <p:extLst>
      <p:ext uri="{BB962C8B-B14F-4D97-AF65-F5344CB8AC3E}">
        <p14:creationId xmlns:p14="http://schemas.microsoft.com/office/powerpoint/2010/main" val="3901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484784"/>
            <a:ext cx="8784976" cy="417646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pt-BR" sz="2800" dirty="0" smtClean="0"/>
              <a:t>A segunda forma de se declarar o jQuery é fazer uma instalação local, o que pode ser o mais recomendável, uma vez que você não irá depender de um servidor externo. Para isso, você deve acessar o site oficial do jQuery e baixar sua versão mais recente.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1520" y="188640"/>
            <a:ext cx="33573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Instalação local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049010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Exercício8:</a:t>
            </a:r>
            <a:endParaRPr lang="pt-BR" sz="30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8" y="1052736"/>
            <a:ext cx="886882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19872" y="116632"/>
            <a:ext cx="2462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Exercícios: </a:t>
            </a:r>
          </a:p>
        </p:txBody>
      </p:sp>
      <p:sp>
        <p:nvSpPr>
          <p:cNvPr id="3" name="Retângulo 2"/>
          <p:cNvSpPr/>
          <p:nvPr/>
        </p:nvSpPr>
        <p:spPr>
          <a:xfrm>
            <a:off x="6096" y="1287344"/>
            <a:ext cx="8958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9: Efeito Fade : Crie uma página HTML com um botão e uma div. Use jQuery para alternar o efeito de fade (desaparecer/aparecer) na div quando o botão for clicado. Use uma animação lenta.</a:t>
            </a:r>
          </a:p>
        </p:txBody>
      </p:sp>
    </p:spTree>
    <p:extLst>
      <p:ext uri="{BB962C8B-B14F-4D97-AF65-F5344CB8AC3E}">
        <p14:creationId xmlns:p14="http://schemas.microsoft.com/office/powerpoint/2010/main" val="13447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43808" y="199673"/>
            <a:ext cx="35204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000" dirty="0" smtClean="0"/>
              <a:t>Resolução Exercício9:</a:t>
            </a:r>
            <a:endParaRPr lang="pt-BR" sz="3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7" y="980728"/>
            <a:ext cx="822075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86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09320" y="3132336"/>
            <a:ext cx="81746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0" dirty="0" smtClean="0"/>
              <a:t>https://jquery.com/download/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2" y="476672"/>
            <a:ext cx="8704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/>
              <a:t>Estão descritos, a seguir, os passos para fazer o </a:t>
            </a:r>
            <a:r>
              <a:rPr lang="pt-BR" sz="3000" i="1" dirty="0" smtClean="0"/>
              <a:t>download</a:t>
            </a:r>
            <a:r>
              <a:rPr lang="pt-BR" sz="3000" dirty="0" smtClean="0"/>
              <a:t> da versão mais recente do jQuery, além de estar disponibilizado o </a:t>
            </a:r>
            <a:r>
              <a:rPr lang="pt-BR" sz="3000" i="1" dirty="0" smtClean="0"/>
              <a:t>link</a:t>
            </a:r>
            <a:r>
              <a:rPr lang="pt-BR" sz="3000" dirty="0" smtClean="0"/>
              <a:t> para acesso: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2956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2" y="116632"/>
            <a:ext cx="88569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000" dirty="0" smtClean="0"/>
              <a:t>1. Após acessar o </a:t>
            </a:r>
            <a:r>
              <a:rPr lang="pt-BR" sz="3000" i="1" dirty="0" smtClean="0"/>
              <a:t>link</a:t>
            </a:r>
            <a:r>
              <a:rPr lang="pt-BR" sz="3000" dirty="0" smtClean="0"/>
              <a:t>, abrirá a uma página como a, ilustrada na figura a seguir. Clique em Download the compressed, production jQuery 3.4.1 (DOWNLOAD..., 2019, documento </a:t>
            </a:r>
            <a:r>
              <a:rPr lang="pt-BR" sz="3000" i="1" dirty="0" smtClean="0"/>
              <a:t>on-line</a:t>
            </a:r>
            <a:r>
              <a:rPr lang="pt-BR" sz="3000" dirty="0" smtClean="0"/>
              <a:t>). </a:t>
            </a:r>
            <a:endParaRPr lang="pt-BR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99640"/>
            <a:ext cx="6217369" cy="444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244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2359</Words>
  <Application>Microsoft Office PowerPoint</Application>
  <PresentationFormat>Apresentação na tela (4:3)</PresentationFormat>
  <Paragraphs>160</Paragraphs>
  <Slides>72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3" baseType="lpstr">
      <vt:lpstr>Tema do Office</vt:lpstr>
      <vt:lpstr>Integração básica com o jQuery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básica com o jQuery</dc:title>
  <dc:creator>Suporte TI</dc:creator>
  <cp:lastModifiedBy>Suporte TI</cp:lastModifiedBy>
  <cp:revision>37</cp:revision>
  <dcterms:created xsi:type="dcterms:W3CDTF">2023-11-08T16:57:34Z</dcterms:created>
  <dcterms:modified xsi:type="dcterms:W3CDTF">2023-11-09T18:04:57Z</dcterms:modified>
</cp:coreProperties>
</file>