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8" r:id="rId3"/>
    <p:sldId id="296" r:id="rId4"/>
    <p:sldId id="259" r:id="rId5"/>
    <p:sldId id="261" r:id="rId6"/>
    <p:sldId id="297" r:id="rId7"/>
    <p:sldId id="260" r:id="rId8"/>
    <p:sldId id="308" r:id="rId9"/>
    <p:sldId id="299" r:id="rId10"/>
    <p:sldId id="262" r:id="rId11"/>
    <p:sldId id="300" r:id="rId12"/>
    <p:sldId id="307" r:id="rId13"/>
    <p:sldId id="298" r:id="rId14"/>
    <p:sldId id="309" r:id="rId15"/>
    <p:sldId id="302" r:id="rId16"/>
    <p:sldId id="310" r:id="rId17"/>
    <p:sldId id="303" r:id="rId18"/>
    <p:sldId id="311" r:id="rId19"/>
    <p:sldId id="305" r:id="rId20"/>
    <p:sldId id="312" r:id="rId21"/>
    <p:sldId id="306" r:id="rId22"/>
    <p:sldId id="313" r:id="rId23"/>
  </p:sldIdLst>
  <p:sldSz cx="9144000" cy="5143500" type="screen16x9"/>
  <p:notesSz cx="6858000" cy="9144000"/>
  <p:embeddedFontLst>
    <p:embeddedFont>
      <p:font typeface="Chivo Mono" panose="020B0604020202020204" charset="0"/>
      <p:regular r:id="rId25"/>
      <p:bold r:id="rId26"/>
      <p:italic r:id="rId27"/>
      <p:boldItalic r:id="rId28"/>
    </p:embeddedFont>
    <p:embeddedFont>
      <p:font typeface="Inter Tight" panose="020B060402020202020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B16100-D6B5-465E-9EB0-46F9920F6E80}">
  <a:tblStyle styleId="{51B16100-D6B5-465E-9EB0-46F9920F6E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7" autoAdjust="0"/>
  </p:normalViewPr>
  <p:slideViewPr>
    <p:cSldViewPr snapToGrid="0">
      <p:cViewPr varScale="1">
        <p:scale>
          <a:sx n="90" d="100"/>
          <a:sy n="90" d="100"/>
        </p:scale>
        <p:origin x="90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e4cc937b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1e4cc937b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To make our model more robust, we needed to </a:t>
            </a:r>
            <a:r>
              <a:rPr lang="en-GB" b="1" dirty="0"/>
              <a:t>standardize and balance our dataset</a:t>
            </a:r>
            <a:r>
              <a:rPr lang="en-GB" dirty="0"/>
              <a:t>.</a:t>
            </a:r>
          </a:p>
          <a:p>
            <a:r>
              <a:rPr lang="en-GB" dirty="0"/>
              <a:t>First, we </a:t>
            </a:r>
            <a:r>
              <a:rPr lang="en-GB" b="1" dirty="0"/>
              <a:t>resized</a:t>
            </a:r>
            <a:r>
              <a:rPr lang="en-GB" dirty="0"/>
              <a:t> all images for consistency and </a:t>
            </a:r>
            <a:r>
              <a:rPr lang="en-GB" b="1" dirty="0"/>
              <a:t>normalized pixel values</a:t>
            </a:r>
            <a:r>
              <a:rPr lang="en-GB" dirty="0"/>
              <a:t> for stable training. But the real challenge was the class imbalance. To fix this, we applied </a:t>
            </a:r>
            <a:r>
              <a:rPr lang="en-GB" b="1" dirty="0"/>
              <a:t>data augmentation</a:t>
            </a:r>
            <a:r>
              <a:rPr lang="en-GB" dirty="0"/>
              <a:t>—as seen here, the images were randomly rotated and flipped, increased/decreased brightness of underrepresented images to create more training samples.</a:t>
            </a:r>
          </a:p>
          <a:p>
            <a:r>
              <a:rPr lang="en-GB" dirty="0"/>
              <a:t>Finally, we expanded image dimensions for compatibility with CNNs, setting up our model for optimal learning. Now, let’s talk about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8A6FA2CE-93D0-FD90-7752-98659E775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A7DEF5B9-201D-DA89-E464-CAAC9BC56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FE5FC403-D61B-4275-CB01-D377F9B19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9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55CCB3F3-9662-B3FB-1F0C-74529F9D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21258269c9b_0_103:notes">
            <a:extLst>
              <a:ext uri="{FF2B5EF4-FFF2-40B4-BE49-F238E27FC236}">
                <a16:creationId xmlns:a16="http://schemas.microsoft.com/office/drawing/2014/main" id="{D785A2BB-B590-906C-F83A-27918D133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21258269c9b_0_103:notes">
            <a:extLst>
              <a:ext uri="{FF2B5EF4-FFF2-40B4-BE49-F238E27FC236}">
                <a16:creationId xmlns:a16="http://schemas.microsoft.com/office/drawing/2014/main" id="{484D0F1B-AFDA-B557-5FAF-D233B3597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With our data ready, I designed a model that blends </a:t>
            </a:r>
            <a:r>
              <a:rPr lang="en-GB" b="1" dirty="0"/>
              <a:t>pre-trained knowledge with custom learning</a:t>
            </a:r>
            <a:r>
              <a:rPr lang="en-GB" dirty="0"/>
              <a:t>.</a:t>
            </a:r>
          </a:p>
          <a:p>
            <a:r>
              <a:rPr lang="en-GB" dirty="0"/>
              <a:t>We used </a:t>
            </a:r>
            <a:r>
              <a:rPr lang="en-GB" b="1" dirty="0"/>
              <a:t>VGG16’s first two layers</a:t>
            </a:r>
            <a:r>
              <a:rPr lang="en-GB" dirty="0"/>
              <a:t> to extract key X-ray features like edges and textures, then built a </a:t>
            </a:r>
            <a:r>
              <a:rPr lang="en-GB" b="1" dirty="0"/>
              <a:t>custom CNN</a:t>
            </a:r>
            <a:r>
              <a:rPr lang="en-GB" dirty="0"/>
              <a:t> for deeper analysis. To improve generalization, we trained with a </a:t>
            </a:r>
            <a:r>
              <a:rPr lang="en-GB" b="1" dirty="0"/>
              <a:t>batch size of 16</a:t>
            </a:r>
            <a:r>
              <a:rPr lang="en-GB" dirty="0"/>
              <a:t> over </a:t>
            </a:r>
            <a:r>
              <a:rPr lang="en-GB" b="1" dirty="0"/>
              <a:t>90 epochs</a:t>
            </a:r>
            <a:r>
              <a:rPr lang="en-GB" dirty="0"/>
              <a:t>, using </a:t>
            </a:r>
            <a:r>
              <a:rPr lang="en-GB" b="1" dirty="0"/>
              <a:t>categorical cross-entropy</a:t>
            </a:r>
            <a:r>
              <a:rPr lang="en-GB" dirty="0"/>
              <a:t> for multi-class classification.</a:t>
            </a:r>
          </a:p>
          <a:p>
            <a:r>
              <a:rPr lang="en-GB" dirty="0"/>
              <a:t>Performance was evaluated using </a:t>
            </a:r>
            <a:r>
              <a:rPr lang="en-GB" b="1" dirty="0"/>
              <a:t>accuracy, precision, recall, F1-score, and AUC</a:t>
            </a:r>
            <a:r>
              <a:rPr lang="en-GB" dirty="0"/>
              <a:t>, ensuring a well-rounded assessment. Now, let’s see how well it performed!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87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94C916E9-1281-F4C8-1084-B88C9675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>
            <a:extLst>
              <a:ext uri="{FF2B5EF4-FFF2-40B4-BE49-F238E27FC236}">
                <a16:creationId xmlns:a16="http://schemas.microsoft.com/office/drawing/2014/main" id="{334A07B6-0424-B2AE-3EE5-393CA3824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>
            <a:extLst>
              <a:ext uri="{FF2B5EF4-FFF2-40B4-BE49-F238E27FC236}">
                <a16:creationId xmlns:a16="http://schemas.microsoft.com/office/drawing/2014/main" id="{706EFDC9-FF39-8B6F-C1A3-33CE0C5CB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Now that our model is trained, how well does it actually perform?</a:t>
            </a:r>
          </a:p>
          <a:p>
            <a:r>
              <a:rPr lang="en-GB" dirty="0"/>
              <a:t>Overall, it does </a:t>
            </a:r>
            <a:r>
              <a:rPr lang="en-GB" b="1" dirty="0"/>
              <a:t>well on normal cases</a:t>
            </a:r>
            <a:r>
              <a:rPr lang="en-GB" dirty="0"/>
              <a:t>, but struggles to </a:t>
            </a:r>
            <a:r>
              <a:rPr lang="en-GB" b="1" dirty="0"/>
              <a:t>differentiate bacterial from viral pneumonia</a:t>
            </a:r>
            <a:r>
              <a:rPr lang="en-GB" dirty="0"/>
              <a:t>. With </a:t>
            </a:r>
            <a:r>
              <a:rPr lang="en-GB" b="1" dirty="0"/>
              <a:t>80% accuracy</a:t>
            </a:r>
            <a:r>
              <a:rPr lang="en-GB" dirty="0"/>
              <a:t>, it slightly underfits, meaning there’s room for improvement. Precision and recall show a </a:t>
            </a:r>
            <a:r>
              <a:rPr lang="en-GB" dirty="0" err="1"/>
              <a:t>tradeoff</a:t>
            </a:r>
            <a:r>
              <a:rPr lang="en-GB" dirty="0"/>
              <a:t>, with an </a:t>
            </a:r>
            <a:r>
              <a:rPr lang="en-GB" b="1" dirty="0"/>
              <a:t>AUC of 91%</a:t>
            </a:r>
            <a:r>
              <a:rPr lang="en-GB" dirty="0"/>
              <a:t>, suggesting strong classification ability despite some misclassifications.</a:t>
            </a:r>
          </a:p>
          <a:p>
            <a:r>
              <a:rPr lang="en-GB" dirty="0"/>
              <a:t>Looking at the confusion matrix, we see that the model sometimes </a:t>
            </a:r>
            <a:r>
              <a:rPr lang="en-GB" b="1" dirty="0"/>
              <a:t>mislabels viral pneumonia as bacterial</a:t>
            </a:r>
            <a:r>
              <a:rPr lang="en-GB" dirty="0"/>
              <a:t>, which could impact real-world diagnosis. This highlights the need for </a:t>
            </a:r>
            <a:r>
              <a:rPr lang="en-GB" b="1" dirty="0"/>
              <a:t>further refinement and expert validation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2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7F7AEE5D-BA94-6FEF-7178-495A50A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>
            <a:extLst>
              <a:ext uri="{FF2B5EF4-FFF2-40B4-BE49-F238E27FC236}">
                <a16:creationId xmlns:a16="http://schemas.microsoft.com/office/drawing/2014/main" id="{E5A6D6CA-4EFF-C814-E6DD-2400CCD1F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>
            <a:extLst>
              <a:ext uri="{FF2B5EF4-FFF2-40B4-BE49-F238E27FC236}">
                <a16:creationId xmlns:a16="http://schemas.microsoft.com/office/drawing/2014/main" id="{64524CD9-BDC6-135F-6B34-B40CDE603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We’ve seen that our model struggles with some cases—but why?</a:t>
            </a:r>
          </a:p>
          <a:p>
            <a:r>
              <a:rPr lang="en-GB" dirty="0"/>
              <a:t>Here, we see some misclassifications, where viral pneumonia was mistaken for bacterial, or even normal cases were misclassified. Instead of guessing, we need </a:t>
            </a:r>
            <a:r>
              <a:rPr lang="en-GB" b="1" dirty="0"/>
              <a:t>explainability</a:t>
            </a:r>
            <a:r>
              <a:rPr lang="en-GB" dirty="0"/>
              <a:t>.</a:t>
            </a:r>
          </a:p>
          <a:p>
            <a:r>
              <a:rPr lang="en-GB" dirty="0"/>
              <a:t>With </a:t>
            </a:r>
            <a:r>
              <a:rPr lang="en-GB" b="1" dirty="0"/>
              <a:t>Grad-CAM</a:t>
            </a:r>
            <a:r>
              <a:rPr lang="en-GB" dirty="0"/>
              <a:t>, we can visualize </a:t>
            </a:r>
            <a:r>
              <a:rPr lang="en-GB" b="1" dirty="0"/>
              <a:t>where the model is focusing</a:t>
            </a:r>
            <a:r>
              <a:rPr lang="en-GB" dirty="0"/>
              <a:t>, helping us understand if it’s looking at the lungs—or the wrong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98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E6F809D2-AD6C-90C2-66BC-A7876F62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04DD2962-5FE6-C5EE-E02D-E02D5D248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25FEA1F8-D4F8-9B31-F55A-F29A45099B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57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0672470F-7CB8-0E7C-49F8-716631BA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>
            <a:extLst>
              <a:ext uri="{FF2B5EF4-FFF2-40B4-BE49-F238E27FC236}">
                <a16:creationId xmlns:a16="http://schemas.microsoft.com/office/drawing/2014/main" id="{1E0647ED-6E27-3F1B-9ECA-9F68AB076F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>
            <a:extLst>
              <a:ext uri="{FF2B5EF4-FFF2-40B4-BE49-F238E27FC236}">
                <a16:creationId xmlns:a16="http://schemas.microsoft.com/office/drawing/2014/main" id="{A9B0564A-B021-00BD-4FBC-3AAB32003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Now we can see exactly </a:t>
            </a:r>
            <a:r>
              <a:rPr lang="en-GB" b="1" dirty="0"/>
              <a:t>where the model is looking</a:t>
            </a:r>
            <a:r>
              <a:rPr lang="en-GB" dirty="0"/>
              <a:t> when making its decisions.</a:t>
            </a:r>
          </a:p>
          <a:p>
            <a:r>
              <a:rPr lang="en-GB" dirty="0"/>
              <a:t>These heatmaps highlight the most influential areas—red indicates strong focus. For </a:t>
            </a:r>
            <a:r>
              <a:rPr lang="en-GB" b="1" dirty="0"/>
              <a:t>bacterial pneumonia</a:t>
            </a:r>
            <a:r>
              <a:rPr lang="en-GB" dirty="0"/>
              <a:t>, the model focuses on the central lung, while for </a:t>
            </a:r>
            <a:r>
              <a:rPr lang="en-GB" b="1" dirty="0"/>
              <a:t>viral pneumonia</a:t>
            </a:r>
            <a:r>
              <a:rPr lang="en-GB" dirty="0"/>
              <a:t>, it looks lower in the lungs.</a:t>
            </a:r>
          </a:p>
          <a:p>
            <a:r>
              <a:rPr lang="en-GB" dirty="0"/>
              <a:t>This shows the model is learning somewhat meaningful features, but there’s still room for refinement. Next, let’s compare these ML insights with expert radiologist opinions.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70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9ED9F096-711E-780A-6890-1B6ACC45A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DDAAB79B-4747-4DCF-9062-CD800C2DE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DBA2E722-B58D-BD73-8201-5A23F966D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64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984A8A10-BC6C-2CA1-6E16-0A22CB78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>
            <a:extLst>
              <a:ext uri="{FF2B5EF4-FFF2-40B4-BE49-F238E27FC236}">
                <a16:creationId xmlns:a16="http://schemas.microsoft.com/office/drawing/2014/main" id="{A299E828-3355-6260-91D1-730B58F3D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>
            <a:extLst>
              <a:ext uri="{FF2B5EF4-FFF2-40B4-BE49-F238E27FC236}">
                <a16:creationId xmlns:a16="http://schemas.microsoft.com/office/drawing/2014/main" id="{1AFBA42E-1495-5A26-A5E2-066609A1D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 far, we’ve seen how our model makes predictions using Grad-CAM, but how does this compare to an expert radiologist’s assessment?</a:t>
            </a:r>
          </a:p>
          <a:p>
            <a:r>
              <a:rPr lang="en-GB" dirty="0"/>
              <a:t>For </a:t>
            </a:r>
            <a:r>
              <a:rPr lang="en-GB" b="1" dirty="0"/>
              <a:t>viral pneumonia</a:t>
            </a:r>
            <a:r>
              <a:rPr lang="en-GB" dirty="0"/>
              <a:t> (top right), the radiologist highlighted </a:t>
            </a:r>
            <a:r>
              <a:rPr lang="en-GB" b="1" dirty="0"/>
              <a:t>thin, linear opacities</a:t>
            </a:r>
            <a:r>
              <a:rPr lang="en-GB" dirty="0"/>
              <a:t> in the airways, which is expected since viral infections often affect the </a:t>
            </a:r>
            <a:r>
              <a:rPr lang="en-GB" b="1" dirty="0"/>
              <a:t>bronchi and bronchioles</a:t>
            </a:r>
            <a:r>
              <a:rPr lang="en-GB" dirty="0"/>
              <a:t>. However, the Grad-CAM heatmap focuses lower in the lungs, potentially missing these airway patterns.</a:t>
            </a:r>
          </a:p>
          <a:p>
            <a:r>
              <a:rPr lang="en-GB" dirty="0"/>
              <a:t>For </a:t>
            </a:r>
            <a:r>
              <a:rPr lang="en-GB" b="1" dirty="0"/>
              <a:t>bacterial pneumonia</a:t>
            </a:r>
            <a:r>
              <a:rPr lang="en-GB" dirty="0"/>
              <a:t> (bottom right), the doctor marked </a:t>
            </a:r>
            <a:r>
              <a:rPr lang="en-GB" b="1" dirty="0"/>
              <a:t>dense air space opacities</a:t>
            </a:r>
            <a:r>
              <a:rPr lang="en-GB" dirty="0"/>
              <a:t>, where the infection has filled the alveoli, a classic sign of bacterial pneumonia. The ML model correctly focuses on this area, but lacks the radiologist’s precision in distinguishing </a:t>
            </a:r>
            <a:r>
              <a:rPr lang="en-GB" b="1" dirty="0"/>
              <a:t>unilateral vs. bilateral</a:t>
            </a:r>
            <a:r>
              <a:rPr lang="en-GB" dirty="0"/>
              <a:t> patterns.</a:t>
            </a:r>
          </a:p>
          <a:p>
            <a:r>
              <a:rPr lang="en-GB" dirty="0"/>
              <a:t>This comparison shows that while AI can detect </a:t>
            </a:r>
            <a:r>
              <a:rPr lang="en-GB" b="1" dirty="0"/>
              <a:t>general patterns</a:t>
            </a:r>
            <a:r>
              <a:rPr lang="en-GB" dirty="0"/>
              <a:t>, it doesn’t always focus on the most </a:t>
            </a:r>
            <a:r>
              <a:rPr lang="en-GB" b="1" dirty="0"/>
              <a:t>clinically relevant areas</a:t>
            </a:r>
            <a:r>
              <a:rPr lang="en-GB" dirty="0"/>
              <a:t>. This reinforces why AI should support, not replace, radiologists—bridging speed with expert decision-making.</a:t>
            </a:r>
          </a:p>
          <a:p>
            <a:r>
              <a:rPr lang="en-GB" dirty="0"/>
              <a:t>Next, let’s explore how we can further refine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57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D235BEA2-A3D7-685F-A144-234F799F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A6B0A4CC-AAD4-E3D4-7F7A-60532897E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A678109C-2C9F-584B-27F3-511362422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01992AFA-0BA1-8761-A406-CC837FA31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21258269c9b_0_103:notes">
            <a:extLst>
              <a:ext uri="{FF2B5EF4-FFF2-40B4-BE49-F238E27FC236}">
                <a16:creationId xmlns:a16="http://schemas.microsoft.com/office/drawing/2014/main" id="{89E1D297-E5EC-3CA4-27CB-974C1A4388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21258269c9b_0_103:notes">
            <a:extLst>
              <a:ext uri="{FF2B5EF4-FFF2-40B4-BE49-F238E27FC236}">
                <a16:creationId xmlns:a16="http://schemas.microsoft.com/office/drawing/2014/main" id="{9175B694-B4D2-2E49-32AA-4E4F0ED21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Our model performs well, but there’s room to grow.</a:t>
            </a:r>
          </a:p>
          <a:p>
            <a:r>
              <a:rPr lang="en-GB" dirty="0"/>
              <a:t>To improve accuracy, we need </a:t>
            </a:r>
            <a:r>
              <a:rPr lang="en-GB" b="1" dirty="0"/>
              <a:t>more diverse data</a:t>
            </a:r>
            <a:r>
              <a:rPr lang="en-GB" dirty="0"/>
              <a:t>, </a:t>
            </a:r>
            <a:r>
              <a:rPr lang="en-GB" b="1" dirty="0"/>
              <a:t>better feature extraction</a:t>
            </a:r>
            <a:r>
              <a:rPr lang="en-GB" dirty="0"/>
              <a:t>, and </a:t>
            </a:r>
            <a:r>
              <a:rPr lang="en-GB" b="1" dirty="0"/>
              <a:t>longer training</a:t>
            </a:r>
            <a:r>
              <a:rPr lang="en-GB" dirty="0"/>
              <a:t>. Fine-tuning the architecture, </a:t>
            </a:r>
            <a:r>
              <a:rPr lang="en-GB" b="1" dirty="0"/>
              <a:t>ensemble learning</a:t>
            </a:r>
            <a:r>
              <a:rPr lang="en-GB" dirty="0"/>
              <a:t>, and </a:t>
            </a:r>
            <a:r>
              <a:rPr lang="en-GB" b="1" dirty="0"/>
              <a:t>self-supervised training</a:t>
            </a:r>
            <a:r>
              <a:rPr lang="en-GB" dirty="0"/>
              <a:t> can help.</a:t>
            </a:r>
          </a:p>
          <a:p>
            <a:r>
              <a:rPr lang="en-GB" dirty="0"/>
              <a:t>We also aim to integrate </a:t>
            </a:r>
            <a:r>
              <a:rPr lang="en-GB" b="1" dirty="0"/>
              <a:t>uncertainty quantification</a:t>
            </a:r>
            <a:r>
              <a:rPr lang="en-GB" dirty="0"/>
              <a:t>, so the model knows when it’s unsure, and explore </a:t>
            </a:r>
            <a:r>
              <a:rPr lang="en-GB" b="1" dirty="0"/>
              <a:t>AI-radiologist collaboration</a:t>
            </a:r>
            <a:r>
              <a:rPr lang="en-GB" dirty="0"/>
              <a:t> for real-world use.</a:t>
            </a:r>
          </a:p>
          <a:p>
            <a:r>
              <a:rPr lang="en-GB" dirty="0"/>
              <a:t>Additionally deploying a live demo on </a:t>
            </a:r>
            <a:r>
              <a:rPr lang="en-GB" dirty="0" err="1"/>
              <a:t>streamlit</a:t>
            </a:r>
            <a:r>
              <a:rPr lang="en-GB" dirty="0"/>
              <a:t>, enables medical professionals to test the model and provide </a:t>
            </a:r>
            <a:r>
              <a:rPr lang="en-GB" dirty="0" err="1"/>
              <a:t>feeback</a:t>
            </a:r>
            <a:r>
              <a:rPr lang="en-GB" dirty="0"/>
              <a:t>.</a:t>
            </a:r>
          </a:p>
          <a:p>
            <a:r>
              <a:rPr lang="en-GB" dirty="0"/>
              <a:t>These steps will move us closer to a </a:t>
            </a:r>
            <a:r>
              <a:rPr lang="en-GB" b="1" dirty="0"/>
              <a:t>more reliable and clinically useful AI tool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681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F29C0AE7-3267-ADE5-8F4C-C8A3E957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3E79151D-9759-141A-FEE6-F5DD69660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338D9DD2-2BA1-33AA-292A-F59538426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159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>
          <a:extLst>
            <a:ext uri="{FF2B5EF4-FFF2-40B4-BE49-F238E27FC236}">
              <a16:creationId xmlns:a16="http://schemas.microsoft.com/office/drawing/2014/main" id="{72EDF822-C8F8-7DE4-0CEB-37227818B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21258269c9b_0_103:notes">
            <a:extLst>
              <a:ext uri="{FF2B5EF4-FFF2-40B4-BE49-F238E27FC236}">
                <a16:creationId xmlns:a16="http://schemas.microsoft.com/office/drawing/2014/main" id="{41A53C5F-C518-0F22-23EB-7BC74BF7F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21258269c9b_0_103:notes">
            <a:extLst>
              <a:ext uri="{FF2B5EF4-FFF2-40B4-BE49-F238E27FC236}">
                <a16:creationId xmlns:a16="http://schemas.microsoft.com/office/drawing/2014/main" id="{99B3C471-E76C-E448-9BB4-5111EA688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We’ve explored the potential of ML in pneumonia detection—from </a:t>
            </a:r>
            <a:r>
              <a:rPr lang="en-GB" b="1" dirty="0"/>
              <a:t>data challenges</a:t>
            </a:r>
            <a:r>
              <a:rPr lang="en-GB" dirty="0"/>
              <a:t> to </a:t>
            </a:r>
            <a:r>
              <a:rPr lang="en-GB" b="1" dirty="0"/>
              <a:t>model training</a:t>
            </a:r>
            <a:r>
              <a:rPr lang="en-GB" dirty="0"/>
              <a:t>, and finally, to </a:t>
            </a:r>
            <a:r>
              <a:rPr lang="en-GB" b="1" dirty="0"/>
              <a:t>explainability and expert validation</a:t>
            </a:r>
            <a:r>
              <a:rPr lang="en-GB" dirty="0"/>
              <a:t>.</a:t>
            </a:r>
          </a:p>
          <a:p>
            <a:r>
              <a:rPr lang="en-GB" dirty="0"/>
              <a:t>One key takeaway is that ML has the potential to assist, but </a:t>
            </a:r>
            <a:r>
              <a:rPr lang="en-GB" b="1" dirty="0"/>
              <a:t>it needs expert guidance</a:t>
            </a:r>
            <a:r>
              <a:rPr lang="en-GB" dirty="0"/>
              <a:t> to be truly effective. While ML models detect patterns, radiologists ensure clinical accuracy.</a:t>
            </a:r>
          </a:p>
          <a:p>
            <a:r>
              <a:rPr lang="en-GB" dirty="0"/>
              <a:t>Grad-CAM improves transparency, helping us trust AI decisions. With </a:t>
            </a:r>
            <a:r>
              <a:rPr lang="en-GB" b="1" dirty="0"/>
              <a:t>better data, refined models, and collaboration</a:t>
            </a:r>
            <a:r>
              <a:rPr lang="en-GB" dirty="0"/>
              <a:t>, we can move AI from research to real-world impact.</a:t>
            </a:r>
          </a:p>
          <a:p>
            <a:r>
              <a:rPr lang="en-GB" dirty="0"/>
              <a:t>Ultimately, </a:t>
            </a:r>
            <a:r>
              <a:rPr lang="en-GB" b="1" dirty="0"/>
              <a:t>AI won’t replace radiologists—it will empower them</a:t>
            </a:r>
            <a:r>
              <a:rPr lang="en-GB" dirty="0"/>
              <a:t>, making diagnostics </a:t>
            </a:r>
            <a:r>
              <a:rPr lang="en-GB" b="1" dirty="0"/>
              <a:t>faster, more accurate, and more accessible</a:t>
            </a:r>
            <a:r>
              <a:rPr lang="en-GB" dirty="0"/>
              <a:t>.</a:t>
            </a:r>
          </a:p>
          <a:p>
            <a:r>
              <a:rPr lang="en-GB" dirty="0"/>
              <a:t>Thank you for your time!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139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>
          <a:extLst>
            <a:ext uri="{FF2B5EF4-FFF2-40B4-BE49-F238E27FC236}">
              <a16:creationId xmlns:a16="http://schemas.microsoft.com/office/drawing/2014/main" id="{2A6D3F83-FAB6-074D-1313-196E8168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f9e629ec3_0_6:notes">
            <a:extLst>
              <a:ext uri="{FF2B5EF4-FFF2-40B4-BE49-F238E27FC236}">
                <a16:creationId xmlns:a16="http://schemas.microsoft.com/office/drawing/2014/main" id="{A7140A96-93CE-AF25-E243-F4DE86E06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0f9e629ec3_0_6:notes">
            <a:extLst>
              <a:ext uri="{FF2B5EF4-FFF2-40B4-BE49-F238E27FC236}">
                <a16:creationId xmlns:a16="http://schemas.microsoft.com/office/drawing/2014/main" id="{0DECAD0E-D2F6-39F2-70A7-0E2CB18C6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80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Picture this—you’re feeling unwell, struggling to breathe, and decide to see a doctor. But the next GP appointment is weeks away. You go to A&amp;E, only to wait for hours. When you finally get a chest X-ray, it takes even longer for a radiologist to review it.</a:t>
            </a:r>
          </a:p>
          <a:p>
            <a:r>
              <a:rPr lang="en-GB" dirty="0"/>
              <a:t>This is the reality in the NHS—</a:t>
            </a:r>
            <a:r>
              <a:rPr lang="en-GB" b="1" dirty="0"/>
              <a:t>long wait times, overwhelmed hospitals, and delays in diagnosis.</a:t>
            </a:r>
            <a:r>
              <a:rPr lang="en-GB" dirty="0"/>
              <a:t> Pneumonia is a leading cause of hospitalizations, and early detection is critical.</a:t>
            </a:r>
          </a:p>
          <a:p>
            <a:r>
              <a:rPr lang="en-GB" dirty="0"/>
              <a:t>AI can help. By </a:t>
            </a:r>
            <a:r>
              <a:rPr lang="en-GB" dirty="0" err="1"/>
              <a:t>analyzing</a:t>
            </a:r>
            <a:r>
              <a:rPr lang="en-GB" dirty="0"/>
              <a:t> chest X-rays in </a:t>
            </a:r>
            <a:r>
              <a:rPr lang="en-GB" b="1" dirty="0"/>
              <a:t>seconds</a:t>
            </a:r>
            <a:r>
              <a:rPr lang="en-GB" dirty="0"/>
              <a:t>, our model assists doctors in detecting pneumonia faster. Using </a:t>
            </a:r>
            <a:r>
              <a:rPr lang="en-GB" b="1" dirty="0"/>
              <a:t>Grad-CAM</a:t>
            </a:r>
            <a:r>
              <a:rPr lang="en-GB" dirty="0"/>
              <a:t>, we ensure transparency in AI decisions and validate them against expert radiologists.</a:t>
            </a:r>
          </a:p>
          <a:p>
            <a:r>
              <a:rPr lang="en-GB" dirty="0"/>
              <a:t>The goal? </a:t>
            </a:r>
            <a:r>
              <a:rPr lang="en-GB" b="1" dirty="0"/>
              <a:t>Not to replace doctors, but to support them—helping patients get diagnosed and treated sooner.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93BEB05A-AA78-A97F-0DA4-D5298C94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D726284E-FDDB-2CA6-49FF-7F857A93F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A22A64DC-1F91-4179-941B-E18F36ED4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16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Now that we understand the problem. The next step is to find high-quality data to train the ML model. The dataset used contains </a:t>
            </a:r>
            <a:r>
              <a:rPr lang="en-GB" b="1" dirty="0"/>
              <a:t>5,856 chest X-rays</a:t>
            </a:r>
            <a:r>
              <a:rPr lang="en-GB" dirty="0"/>
              <a:t>, covering normal, viral, and bacterial pneumonia cases.</a:t>
            </a:r>
          </a:p>
          <a:p>
            <a:r>
              <a:rPr lang="en-GB" dirty="0"/>
              <a:t>To prevent bias, we immediately </a:t>
            </a:r>
            <a:r>
              <a:rPr lang="en-GB" b="1" dirty="0"/>
              <a:t>split the data into training and testing sets</a:t>
            </a:r>
            <a:r>
              <a:rPr lang="en-GB" dirty="0"/>
              <a:t>, ensuring the model learns from one set and is fairly tested on another.</a:t>
            </a:r>
          </a:p>
          <a:p>
            <a:r>
              <a:rPr lang="en-GB" dirty="0"/>
              <a:t>From the example X-ray images above; left (viral pneumonia) and right (bacterial pneumonia). You can see that each image has varying sizes and pixel intensity differences which aren’t useful as an input for the ML model.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B310401A-CC75-7FE2-B555-A1656B36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11e7c571f2_0_0:notes">
            <a:extLst>
              <a:ext uri="{FF2B5EF4-FFF2-40B4-BE49-F238E27FC236}">
                <a16:creationId xmlns:a16="http://schemas.microsoft.com/office/drawing/2014/main" id="{ADD35FA7-BBD8-6A94-C62A-7F54BF05A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11e7c571f2_0_0:notes">
            <a:extLst>
              <a:ext uri="{FF2B5EF4-FFF2-40B4-BE49-F238E27FC236}">
                <a16:creationId xmlns:a16="http://schemas.microsoft.com/office/drawing/2014/main" id="{D9F8B1C6-FF0A-8323-14E4-CE0F0072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Now that we have our dataset, a major issue appears—</a:t>
            </a:r>
            <a:r>
              <a:rPr lang="en-GB" b="1" dirty="0"/>
              <a:t>class imbalance</a:t>
            </a:r>
            <a:r>
              <a:rPr lang="en-GB" dirty="0"/>
              <a:t>. Bacterial pneumonia cases significantly outnumber viral and normal cases, meaning the model could lean towards predicting bacterial cases more often.</a:t>
            </a:r>
          </a:p>
          <a:p>
            <a:r>
              <a:rPr lang="en-GB" dirty="0"/>
              <a:t>This bias could lead to </a:t>
            </a:r>
            <a:r>
              <a:rPr lang="en-GB" b="1" dirty="0"/>
              <a:t>misdiagnoses in real-world scenarios</a:t>
            </a:r>
            <a:r>
              <a:rPr lang="en-GB" dirty="0"/>
              <a:t>, which is why we need </a:t>
            </a:r>
            <a:r>
              <a:rPr lang="en-GB" b="1" dirty="0"/>
              <a:t>data augmentation</a:t>
            </a:r>
            <a:r>
              <a:rPr lang="en-GB" dirty="0"/>
              <a:t> to balance the classes and ensure fair learning.</a:t>
            </a:r>
          </a:p>
          <a:p>
            <a:r>
              <a:rPr lang="en-GB" dirty="0"/>
              <a:t>Next, let’s explore how we tackled this challenge during preprocessing.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33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>
          <a:extLst>
            <a:ext uri="{FF2B5EF4-FFF2-40B4-BE49-F238E27FC236}">
              <a16:creationId xmlns:a16="http://schemas.microsoft.com/office/drawing/2014/main" id="{4C4F5C8F-3CAC-CE82-B3BC-F9011D4A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58f93f9887_0_2383:notes">
            <a:extLst>
              <a:ext uri="{FF2B5EF4-FFF2-40B4-BE49-F238E27FC236}">
                <a16:creationId xmlns:a16="http://schemas.microsoft.com/office/drawing/2014/main" id="{65AE2F80-CE21-B3BF-275A-DC4206FDB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258f93f9887_0_2383:notes">
            <a:extLst>
              <a:ext uri="{FF2B5EF4-FFF2-40B4-BE49-F238E27FC236}">
                <a16:creationId xmlns:a16="http://schemas.microsoft.com/office/drawing/2014/main" id="{A13F7C54-CAE9-EDC1-D346-AAAE844DA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81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" y="0"/>
            <a:ext cx="9144003" cy="5143501"/>
            <a:chOff x="-6" y="0"/>
            <a:chExt cx="9144003" cy="5143501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-6" y="0"/>
              <a:ext cx="342816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60000"/>
            </a:blip>
            <a:srcRect t="1709" b="1718"/>
            <a:stretch/>
          </p:blipFill>
          <p:spPr>
            <a:xfrm>
              <a:off x="5594150" y="0"/>
              <a:ext cx="3549846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13" name="Google Shape;13;p2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2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2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2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61" name="Google Shape;61;p2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3" name="Google Shape;63;p2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138950" y="1344425"/>
            <a:ext cx="6087600" cy="17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5727050" y="3730975"/>
            <a:ext cx="23952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23"/>
          <p:cNvGrpSpPr/>
          <p:nvPr/>
        </p:nvGrpSpPr>
        <p:grpSpPr>
          <a:xfrm>
            <a:off x="-6" y="0"/>
            <a:ext cx="9144003" cy="5143501"/>
            <a:chOff x="-6" y="0"/>
            <a:chExt cx="9144003" cy="5143501"/>
          </a:xfrm>
        </p:grpSpPr>
        <p:pic>
          <p:nvPicPr>
            <p:cNvPr id="1807" name="Google Shape;1807;p23"/>
            <p:cNvPicPr preferRelativeResize="0"/>
            <p:nvPr/>
          </p:nvPicPr>
          <p:blipFill rotWithShape="1">
            <a:blip r:embed="rId2">
              <a:alphaModFix amt="60000"/>
            </a:blip>
            <a:srcRect l="43368" t="4592" b="38775"/>
            <a:stretch/>
          </p:blipFill>
          <p:spPr>
            <a:xfrm>
              <a:off x="-6" y="0"/>
              <a:ext cx="342816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8" name="Google Shape;1808;p23"/>
            <p:cNvPicPr preferRelativeResize="0"/>
            <p:nvPr/>
          </p:nvPicPr>
          <p:blipFill rotWithShape="1">
            <a:blip r:embed="rId3">
              <a:alphaModFix amt="66000"/>
            </a:blip>
            <a:srcRect l="2879" t="4711" r="17133" b="18044"/>
            <a:stretch/>
          </p:blipFill>
          <p:spPr>
            <a:xfrm flipH="1">
              <a:off x="5594150" y="0"/>
              <a:ext cx="3549846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9" name="Google Shape;1809;p23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1810" name="Google Shape;1810;p23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1" name="Google Shape;1811;p23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1812" name="Google Shape;1812;p23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3" name="Google Shape;1813;p23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814" name="Google Shape;1814;p23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3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3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7" name="Google Shape;1817;p23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8" name="Google Shape;1818;p23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3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3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3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3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3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3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3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6" name="Google Shape;1826;p23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7" name="Google Shape;1827;p23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8" name="Google Shape;1828;p23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3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3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3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3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3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3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3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3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7" name="Google Shape;1837;p23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8" name="Google Shape;1838;p23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3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3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3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3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3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3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3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6" name="Google Shape;1846;p23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7" name="Google Shape;1847;p23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8" name="Google Shape;1848;p23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3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3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3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3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3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3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3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3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57" name="Google Shape;1857;p23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1858" name="Google Shape;1858;p23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9" name="Google Shape;1859;p23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60" name="Google Shape;1860;p23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1861" name="Google Shape;1861;p23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3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3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5" name="Google Shape;1865;p24"/>
          <p:cNvPicPr preferRelativeResize="0"/>
          <p:nvPr/>
        </p:nvPicPr>
        <p:blipFill rotWithShape="1">
          <a:blip r:embed="rId2">
            <a:alphaModFix amt="40000"/>
          </a:blip>
          <a:srcRect t="18509" b="18509"/>
          <a:stretch/>
        </p:blipFill>
        <p:spPr>
          <a:xfrm flipH="1">
            <a:off x="1850450" y="0"/>
            <a:ext cx="54431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6" name="Google Shape;1866;p24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1867" name="Google Shape;1867;p24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8" name="Google Shape;1868;p24"/>
            <p:cNvGrpSpPr/>
            <p:nvPr/>
          </p:nvGrpSpPr>
          <p:grpSpPr>
            <a:xfrm>
              <a:off x="854100" y="4826057"/>
              <a:ext cx="7435800" cy="126300"/>
              <a:chOff x="1030950" y="4734716"/>
              <a:chExt cx="7435800" cy="126300"/>
            </a:xfrm>
          </p:grpSpPr>
          <p:grpSp>
            <p:nvGrpSpPr>
              <p:cNvPr id="1869" name="Google Shape;1869;p24"/>
              <p:cNvGrpSpPr/>
              <p:nvPr/>
            </p:nvGrpSpPr>
            <p:grpSpPr>
              <a:xfrm rot="5400000">
                <a:off x="6916500" y="3310766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870" name="Google Shape;1870;p24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1" name="Google Shape;1871;p24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2" name="Google Shape;1872;p24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3" name="Google Shape;1873;p24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4" name="Google Shape;1874;p24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4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4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4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4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4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4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4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4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3" name="Google Shape;1883;p24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4" name="Google Shape;1884;p24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4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4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4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4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4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4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4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2" name="Google Shape;1892;p24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24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4" name="Google Shape;1894;p24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4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4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4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4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4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4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4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4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3" name="Google Shape;1903;p24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4" name="Google Shape;1904;p24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4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4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4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4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4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4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4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2" name="Google Shape;1912;p24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13" name="Google Shape;1913;p24"/>
              <p:cNvCxnSpPr/>
              <p:nvPr/>
            </p:nvCxnSpPr>
            <p:spPr>
              <a:xfrm rot="-5400000">
                <a:off x="245520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4"/>
              <p:cNvCxnSpPr/>
              <p:nvPr/>
            </p:nvCxnSpPr>
            <p:spPr>
              <a:xfrm rot="-5400000">
                <a:off x="241418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4"/>
              <p:cNvCxnSpPr/>
              <p:nvPr/>
            </p:nvCxnSpPr>
            <p:spPr>
              <a:xfrm rot="-5400000">
                <a:off x="230687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4"/>
              <p:cNvCxnSpPr/>
              <p:nvPr/>
            </p:nvCxnSpPr>
            <p:spPr>
              <a:xfrm rot="-5400000">
                <a:off x="226586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4"/>
              <p:cNvCxnSpPr/>
              <p:nvPr/>
            </p:nvCxnSpPr>
            <p:spPr>
              <a:xfrm rot="-5400000">
                <a:off x="215854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4"/>
              <p:cNvCxnSpPr/>
              <p:nvPr/>
            </p:nvCxnSpPr>
            <p:spPr>
              <a:xfrm rot="-5400000">
                <a:off x="211753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4"/>
              <p:cNvCxnSpPr/>
              <p:nvPr/>
            </p:nvCxnSpPr>
            <p:spPr>
              <a:xfrm rot="-5400000">
                <a:off x="201022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4"/>
              <p:cNvCxnSpPr/>
              <p:nvPr/>
            </p:nvCxnSpPr>
            <p:spPr>
              <a:xfrm rot="-5400000">
                <a:off x="196921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4"/>
              <p:cNvCxnSpPr/>
              <p:nvPr/>
            </p:nvCxnSpPr>
            <p:spPr>
              <a:xfrm rot="-5400000">
                <a:off x="186189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4"/>
              <p:cNvCxnSpPr/>
              <p:nvPr/>
            </p:nvCxnSpPr>
            <p:spPr>
              <a:xfrm rot="-5400000">
                <a:off x="182088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4"/>
              <p:cNvCxnSpPr/>
              <p:nvPr/>
            </p:nvCxnSpPr>
            <p:spPr>
              <a:xfrm rot="-5400000">
                <a:off x="171357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4"/>
              <p:cNvCxnSpPr/>
              <p:nvPr/>
            </p:nvCxnSpPr>
            <p:spPr>
              <a:xfrm rot="-5400000">
                <a:off x="1672561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4"/>
              <p:cNvCxnSpPr/>
              <p:nvPr/>
            </p:nvCxnSpPr>
            <p:spPr>
              <a:xfrm rot="-5400000">
                <a:off x="156524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4"/>
              <p:cNvCxnSpPr/>
              <p:nvPr/>
            </p:nvCxnSpPr>
            <p:spPr>
              <a:xfrm rot="-5400000">
                <a:off x="1524236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4"/>
              <p:cNvCxnSpPr/>
              <p:nvPr/>
            </p:nvCxnSpPr>
            <p:spPr>
              <a:xfrm rot="-5400000">
                <a:off x="141692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4"/>
              <p:cNvCxnSpPr/>
              <p:nvPr/>
            </p:nvCxnSpPr>
            <p:spPr>
              <a:xfrm rot="-5400000">
                <a:off x="1375910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4"/>
              <p:cNvCxnSpPr/>
              <p:nvPr/>
            </p:nvCxnSpPr>
            <p:spPr>
              <a:xfrm rot="-5400000">
                <a:off x="126859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4"/>
              <p:cNvCxnSpPr/>
              <p:nvPr/>
            </p:nvCxnSpPr>
            <p:spPr>
              <a:xfrm rot="-5400000">
                <a:off x="1227585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4"/>
              <p:cNvCxnSpPr/>
              <p:nvPr/>
            </p:nvCxnSpPr>
            <p:spPr>
              <a:xfrm rot="-5400000">
                <a:off x="112027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4"/>
              <p:cNvCxnSpPr/>
              <p:nvPr/>
            </p:nvCxnSpPr>
            <p:spPr>
              <a:xfrm rot="-5400000">
                <a:off x="107925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4"/>
              <p:cNvCxnSpPr/>
              <p:nvPr/>
            </p:nvCxnSpPr>
            <p:spPr>
              <a:xfrm rot="-5400000">
                <a:off x="971947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4"/>
              <p:cNvCxnSpPr/>
              <p:nvPr/>
            </p:nvCxnSpPr>
            <p:spPr>
              <a:xfrm rot="10800000">
                <a:off x="1030950" y="4857037"/>
                <a:ext cx="446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4"/>
              <p:cNvCxnSpPr/>
              <p:nvPr/>
            </p:nvCxnSpPr>
            <p:spPr>
              <a:xfrm rot="-5400000">
                <a:off x="538838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4"/>
              <p:cNvCxnSpPr/>
              <p:nvPr/>
            </p:nvCxnSpPr>
            <p:spPr>
              <a:xfrm rot="-5400000">
                <a:off x="528107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4"/>
              <p:cNvCxnSpPr/>
              <p:nvPr/>
            </p:nvCxnSpPr>
            <p:spPr>
              <a:xfrm rot="-5400000">
                <a:off x="524006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4"/>
              <p:cNvCxnSpPr/>
              <p:nvPr/>
            </p:nvCxnSpPr>
            <p:spPr>
              <a:xfrm rot="-5400000">
                <a:off x="513274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4"/>
              <p:cNvCxnSpPr/>
              <p:nvPr/>
            </p:nvCxnSpPr>
            <p:spPr>
              <a:xfrm rot="-5400000">
                <a:off x="509173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0" name="Google Shape;1940;p24"/>
              <p:cNvCxnSpPr/>
              <p:nvPr/>
            </p:nvCxnSpPr>
            <p:spPr>
              <a:xfrm rot="-5400000">
                <a:off x="498442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24"/>
              <p:cNvCxnSpPr/>
              <p:nvPr/>
            </p:nvCxnSpPr>
            <p:spPr>
              <a:xfrm rot="-5400000">
                <a:off x="494341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4"/>
              <p:cNvCxnSpPr/>
              <p:nvPr/>
            </p:nvCxnSpPr>
            <p:spPr>
              <a:xfrm rot="-5400000">
                <a:off x="483609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4"/>
              <p:cNvCxnSpPr/>
              <p:nvPr/>
            </p:nvCxnSpPr>
            <p:spPr>
              <a:xfrm rot="-5400000">
                <a:off x="479508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4"/>
              <p:cNvCxnSpPr/>
              <p:nvPr/>
            </p:nvCxnSpPr>
            <p:spPr>
              <a:xfrm rot="-5400000">
                <a:off x="468777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4"/>
              <p:cNvCxnSpPr/>
              <p:nvPr/>
            </p:nvCxnSpPr>
            <p:spPr>
              <a:xfrm rot="-5400000">
                <a:off x="4646761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4"/>
              <p:cNvCxnSpPr/>
              <p:nvPr/>
            </p:nvCxnSpPr>
            <p:spPr>
              <a:xfrm rot="-5400000">
                <a:off x="453944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4"/>
              <p:cNvCxnSpPr/>
              <p:nvPr/>
            </p:nvCxnSpPr>
            <p:spPr>
              <a:xfrm rot="-5400000">
                <a:off x="4498436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4"/>
              <p:cNvCxnSpPr/>
              <p:nvPr/>
            </p:nvCxnSpPr>
            <p:spPr>
              <a:xfrm rot="-5400000">
                <a:off x="439112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4"/>
              <p:cNvCxnSpPr/>
              <p:nvPr/>
            </p:nvCxnSpPr>
            <p:spPr>
              <a:xfrm rot="-5400000">
                <a:off x="4350110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4"/>
              <p:cNvCxnSpPr/>
              <p:nvPr/>
            </p:nvCxnSpPr>
            <p:spPr>
              <a:xfrm rot="-5400000">
                <a:off x="424279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4"/>
              <p:cNvCxnSpPr/>
              <p:nvPr/>
            </p:nvCxnSpPr>
            <p:spPr>
              <a:xfrm rot="-5400000">
                <a:off x="4201785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4"/>
              <p:cNvCxnSpPr/>
              <p:nvPr/>
            </p:nvCxnSpPr>
            <p:spPr>
              <a:xfrm rot="-5400000">
                <a:off x="409447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4"/>
              <p:cNvCxnSpPr/>
              <p:nvPr/>
            </p:nvCxnSpPr>
            <p:spPr>
              <a:xfrm rot="-5400000">
                <a:off x="405345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4"/>
              <p:cNvCxnSpPr/>
              <p:nvPr/>
            </p:nvCxnSpPr>
            <p:spPr>
              <a:xfrm rot="-5400000">
                <a:off x="3946147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4"/>
              <p:cNvCxnSpPr/>
              <p:nvPr/>
            </p:nvCxnSpPr>
            <p:spPr>
              <a:xfrm rot="-5400000">
                <a:off x="3905134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4"/>
              <p:cNvCxnSpPr/>
              <p:nvPr/>
            </p:nvCxnSpPr>
            <p:spPr>
              <a:xfrm rot="-5400000">
                <a:off x="379782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4"/>
              <p:cNvCxnSpPr/>
              <p:nvPr/>
            </p:nvCxnSpPr>
            <p:spPr>
              <a:xfrm rot="-5400000">
                <a:off x="375680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4"/>
              <p:cNvCxnSpPr/>
              <p:nvPr/>
            </p:nvCxnSpPr>
            <p:spPr>
              <a:xfrm rot="-5400000">
                <a:off x="3649496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4"/>
              <p:cNvCxnSpPr/>
              <p:nvPr/>
            </p:nvCxnSpPr>
            <p:spPr>
              <a:xfrm rot="-5400000">
                <a:off x="360848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4"/>
              <p:cNvCxnSpPr/>
              <p:nvPr/>
            </p:nvCxnSpPr>
            <p:spPr>
              <a:xfrm rot="-5400000">
                <a:off x="3501171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4"/>
              <p:cNvCxnSpPr/>
              <p:nvPr/>
            </p:nvCxnSpPr>
            <p:spPr>
              <a:xfrm rot="-5400000">
                <a:off x="346015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4"/>
              <p:cNvCxnSpPr/>
              <p:nvPr/>
            </p:nvCxnSpPr>
            <p:spPr>
              <a:xfrm rot="-5400000">
                <a:off x="3352846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4"/>
              <p:cNvCxnSpPr/>
              <p:nvPr/>
            </p:nvCxnSpPr>
            <p:spPr>
              <a:xfrm rot="-5400000">
                <a:off x="331183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4"/>
              <p:cNvCxnSpPr/>
              <p:nvPr/>
            </p:nvCxnSpPr>
            <p:spPr>
              <a:xfrm rot="-5400000">
                <a:off x="320452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4"/>
              <p:cNvCxnSpPr/>
              <p:nvPr/>
            </p:nvCxnSpPr>
            <p:spPr>
              <a:xfrm rot="-5400000">
                <a:off x="320452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4"/>
              <p:cNvCxnSpPr/>
              <p:nvPr/>
            </p:nvCxnSpPr>
            <p:spPr>
              <a:xfrm rot="-5400000">
                <a:off x="316350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4"/>
              <p:cNvCxnSpPr/>
              <p:nvPr/>
            </p:nvCxnSpPr>
            <p:spPr>
              <a:xfrm rot="-5400000">
                <a:off x="305619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4"/>
              <p:cNvCxnSpPr/>
              <p:nvPr/>
            </p:nvCxnSpPr>
            <p:spPr>
              <a:xfrm rot="-5400000">
                <a:off x="301518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4"/>
              <p:cNvCxnSpPr/>
              <p:nvPr/>
            </p:nvCxnSpPr>
            <p:spPr>
              <a:xfrm rot="-5400000">
                <a:off x="290786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4"/>
              <p:cNvCxnSpPr/>
              <p:nvPr/>
            </p:nvCxnSpPr>
            <p:spPr>
              <a:xfrm rot="-5400000">
                <a:off x="286685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4"/>
              <p:cNvCxnSpPr/>
              <p:nvPr/>
            </p:nvCxnSpPr>
            <p:spPr>
              <a:xfrm rot="-5400000">
                <a:off x="275954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4"/>
              <p:cNvCxnSpPr/>
              <p:nvPr/>
            </p:nvCxnSpPr>
            <p:spPr>
              <a:xfrm rot="-5400000">
                <a:off x="271853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4"/>
              <p:cNvCxnSpPr/>
              <p:nvPr/>
            </p:nvCxnSpPr>
            <p:spPr>
              <a:xfrm rot="-5400000">
                <a:off x="261121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4"/>
              <p:cNvCxnSpPr/>
              <p:nvPr/>
            </p:nvCxnSpPr>
            <p:spPr>
              <a:xfrm rot="-5400000">
                <a:off x="257020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5" name="Google Shape;1975;p24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1976" name="Google Shape;1976;p24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7" name="Google Shape;1977;p24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978" name="Google Shape;1978;p24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9" name="Google Shape;1979;p24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0" name="Google Shape;1980;p24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1" name="Google Shape;1981;p24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4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4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4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4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4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4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4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4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0" name="Google Shape;1990;p24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1" name="Google Shape;1991;p24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4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4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4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4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4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4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4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9" name="Google Shape;1999;p24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0" name="Google Shape;2000;p24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1" name="Google Shape;2001;p24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4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4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4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4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4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4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4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4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0" name="Google Shape;2010;p24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1" name="Google Shape;2011;p24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4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4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4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4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4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4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4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9" name="Google Shape;2019;p24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0" name="Google Shape;2020;p24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21" name="Google Shape;2021;p24"/>
            <p:cNvCxnSpPr/>
            <p:nvPr/>
          </p:nvCxnSpPr>
          <p:spPr>
            <a:xfrm rot="10800000">
              <a:off x="486100" y="4949025"/>
              <a:ext cx="854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2" name="Google Shape;2022;p24"/>
            <p:cNvCxnSpPr/>
            <p:nvPr/>
          </p:nvCxnSpPr>
          <p:spPr>
            <a:xfrm>
              <a:off x="481075" y="107475"/>
              <a:ext cx="0" cy="494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3" name="Google Shape;2023;p24"/>
            <p:cNvGrpSpPr/>
            <p:nvPr/>
          </p:nvGrpSpPr>
          <p:grpSpPr>
            <a:xfrm>
              <a:off x="161775" y="177625"/>
              <a:ext cx="270000" cy="504225"/>
              <a:chOff x="161775" y="177625"/>
              <a:chExt cx="270000" cy="504225"/>
            </a:xfrm>
          </p:grpSpPr>
          <p:sp>
            <p:nvSpPr>
              <p:cNvPr id="2024" name="Google Shape;2024;p24"/>
              <p:cNvSpPr/>
              <p:nvPr/>
            </p:nvSpPr>
            <p:spPr>
              <a:xfrm>
                <a:off x="189521" y="205371"/>
                <a:ext cx="214500" cy="214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4"/>
              <p:cNvSpPr/>
              <p:nvPr/>
            </p:nvSpPr>
            <p:spPr>
              <a:xfrm>
                <a:off x="161775" y="177625"/>
                <a:ext cx="270000" cy="270000"/>
              </a:xfrm>
              <a:prstGeom prst="mathMultiply">
                <a:avLst>
                  <a:gd name="adj1" fmla="val 6854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4"/>
              <p:cNvSpPr/>
              <p:nvPr/>
            </p:nvSpPr>
            <p:spPr>
              <a:xfrm rot="10800000">
                <a:off x="189525" y="496450"/>
                <a:ext cx="214500" cy="185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"/>
          <p:cNvGrpSpPr/>
          <p:nvPr/>
        </p:nvGrpSpPr>
        <p:grpSpPr>
          <a:xfrm>
            <a:off x="0" y="0"/>
            <a:ext cx="9144002" cy="5143501"/>
            <a:chOff x="0" y="0"/>
            <a:chExt cx="9144002" cy="5143501"/>
          </a:xfrm>
        </p:grpSpPr>
        <p:pic>
          <p:nvPicPr>
            <p:cNvPr id="71" name="Google Shape;71;p3"/>
            <p:cNvPicPr preferRelativeResize="0"/>
            <p:nvPr/>
          </p:nvPicPr>
          <p:blipFill rotWithShape="1">
            <a:blip r:embed="rId2">
              <a:alphaModFix amt="40000"/>
            </a:blip>
            <a:srcRect t="18509" b="18509"/>
            <a:stretch/>
          </p:blipFill>
          <p:spPr>
            <a:xfrm flipH="1">
              <a:off x="3700900" y="0"/>
              <a:ext cx="5443101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 rotWithShape="1">
            <a:blip r:embed="rId3">
              <a:alphaModFix amt="40000"/>
            </a:blip>
            <a:srcRect t="9514" b="9514"/>
            <a:stretch/>
          </p:blipFill>
          <p:spPr>
            <a:xfrm flipH="1">
              <a:off x="0" y="0"/>
              <a:ext cx="4233950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2776375" y="25819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5" name="Google Shape;75;p3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76" name="Google Shape;76;p3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3"/>
            <p:cNvGrpSpPr/>
            <p:nvPr/>
          </p:nvGrpSpPr>
          <p:grpSpPr>
            <a:xfrm>
              <a:off x="854100" y="4826057"/>
              <a:ext cx="7435800" cy="126300"/>
              <a:chOff x="1030950" y="4734716"/>
              <a:chExt cx="7435800" cy="126300"/>
            </a:xfrm>
          </p:grpSpPr>
          <p:grpSp>
            <p:nvGrpSpPr>
              <p:cNvPr id="78" name="Google Shape;78;p3"/>
              <p:cNvGrpSpPr/>
              <p:nvPr/>
            </p:nvGrpSpPr>
            <p:grpSpPr>
              <a:xfrm rot="5400000">
                <a:off x="6916500" y="3310766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79" name="Google Shape;79;p3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3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3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3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3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3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3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3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3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3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3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3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3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3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3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3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3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3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3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3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3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3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3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3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3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3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3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3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3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3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3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3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3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3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3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2" name="Google Shape;122;p3"/>
              <p:cNvCxnSpPr/>
              <p:nvPr/>
            </p:nvCxnSpPr>
            <p:spPr>
              <a:xfrm rot="-5400000">
                <a:off x="245520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-5400000">
                <a:off x="241418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-5400000">
                <a:off x="230687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-5400000">
                <a:off x="226586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-5400000">
                <a:off x="215854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-5400000">
                <a:off x="211753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-5400000">
                <a:off x="201022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-5400000">
                <a:off x="196921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-5400000">
                <a:off x="186189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-5400000">
                <a:off x="182088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rot="-5400000">
                <a:off x="171357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-5400000">
                <a:off x="1672561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-5400000">
                <a:off x="156524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-5400000">
                <a:off x="1524236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-5400000">
                <a:off x="141692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-5400000">
                <a:off x="1375910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-5400000">
                <a:off x="126859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-5400000">
                <a:off x="1227585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-5400000">
                <a:off x="112027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-5400000">
                <a:off x="107925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-5400000">
                <a:off x="971947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>
                <a:off x="1030950" y="4857037"/>
                <a:ext cx="446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-5400000">
                <a:off x="538838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-5400000">
                <a:off x="528107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-5400000">
                <a:off x="524006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-5400000">
                <a:off x="513274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-5400000">
                <a:off x="509173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-5400000">
                <a:off x="498442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-5400000">
                <a:off x="494341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-5400000">
                <a:off x="483609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-5400000">
                <a:off x="479508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-5400000">
                <a:off x="468777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-5400000">
                <a:off x="4646761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-5400000">
                <a:off x="453944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-5400000">
                <a:off x="4498436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-5400000">
                <a:off x="4391123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-5400000">
                <a:off x="4350110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-5400000">
                <a:off x="4242798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-5400000">
                <a:off x="4201785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-5400000">
                <a:off x="409447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-5400000">
                <a:off x="405345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-5400000">
                <a:off x="3946147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-5400000">
                <a:off x="3905134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-5400000">
                <a:off x="3797822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-5400000">
                <a:off x="375680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-5400000">
                <a:off x="3649496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-5400000">
                <a:off x="360848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3"/>
              <p:cNvCxnSpPr/>
              <p:nvPr/>
            </p:nvCxnSpPr>
            <p:spPr>
              <a:xfrm rot="-5400000">
                <a:off x="3501171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3"/>
              <p:cNvCxnSpPr/>
              <p:nvPr/>
            </p:nvCxnSpPr>
            <p:spPr>
              <a:xfrm rot="-5400000">
                <a:off x="346015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3"/>
              <p:cNvCxnSpPr/>
              <p:nvPr/>
            </p:nvCxnSpPr>
            <p:spPr>
              <a:xfrm rot="-5400000">
                <a:off x="3352846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3"/>
              <p:cNvCxnSpPr/>
              <p:nvPr/>
            </p:nvCxnSpPr>
            <p:spPr>
              <a:xfrm rot="-5400000">
                <a:off x="331183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3"/>
              <p:cNvCxnSpPr/>
              <p:nvPr/>
            </p:nvCxnSpPr>
            <p:spPr>
              <a:xfrm rot="-5400000">
                <a:off x="320452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3"/>
              <p:cNvCxnSpPr/>
              <p:nvPr/>
            </p:nvCxnSpPr>
            <p:spPr>
              <a:xfrm rot="-5400000">
                <a:off x="3204520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3"/>
              <p:cNvCxnSpPr/>
              <p:nvPr/>
            </p:nvCxnSpPr>
            <p:spPr>
              <a:xfrm rot="-5400000">
                <a:off x="3163509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3"/>
              <p:cNvCxnSpPr/>
              <p:nvPr/>
            </p:nvCxnSpPr>
            <p:spPr>
              <a:xfrm rot="-5400000">
                <a:off x="3056195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-5400000">
                <a:off x="3015183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 rot="-5400000">
                <a:off x="290786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 rot="-5400000">
                <a:off x="2866858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rot="-5400000">
                <a:off x="2759544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 rot="-5400000">
                <a:off x="2718532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 rot="-5400000">
                <a:off x="2611219" y="47978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3"/>
              <p:cNvCxnSpPr/>
              <p:nvPr/>
            </p:nvCxnSpPr>
            <p:spPr>
              <a:xfrm rot="-5400000">
                <a:off x="2570207" y="483101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3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3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87" name="Google Shape;187;p3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3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3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3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3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2;p3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3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3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3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3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3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3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3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3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3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3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3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4;p3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3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3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3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3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3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3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3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3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3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3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5;p3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16;p3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3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3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3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3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3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3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3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3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30" name="Google Shape;230;p3"/>
            <p:cNvCxnSpPr/>
            <p:nvPr/>
          </p:nvCxnSpPr>
          <p:spPr>
            <a:xfrm rot="10800000">
              <a:off x="486100" y="4949025"/>
              <a:ext cx="854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"/>
            <p:cNvCxnSpPr/>
            <p:nvPr/>
          </p:nvCxnSpPr>
          <p:spPr>
            <a:xfrm>
              <a:off x="481075" y="107475"/>
              <a:ext cx="0" cy="494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2" name="Google Shape;232;p3"/>
            <p:cNvGrpSpPr/>
            <p:nvPr/>
          </p:nvGrpSpPr>
          <p:grpSpPr>
            <a:xfrm>
              <a:off x="161775" y="177625"/>
              <a:ext cx="270000" cy="504225"/>
              <a:chOff x="161775" y="177625"/>
              <a:chExt cx="270000" cy="504225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189521" y="205371"/>
                <a:ext cx="214500" cy="214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161775" y="177625"/>
                <a:ext cx="270000" cy="270000"/>
              </a:xfrm>
              <a:prstGeom prst="mathMultiply">
                <a:avLst>
                  <a:gd name="adj1" fmla="val 6854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 rot="10800000">
                <a:off x="189525" y="496450"/>
                <a:ext cx="214500" cy="185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857919" y="0"/>
            <a:ext cx="342816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5"/>
          <p:cNvGrpSpPr/>
          <p:nvPr/>
        </p:nvGrpSpPr>
        <p:grpSpPr>
          <a:xfrm>
            <a:off x="103650" y="97463"/>
            <a:ext cx="8936700" cy="4948575"/>
            <a:chOff x="103650" y="97463"/>
            <a:chExt cx="8936700" cy="4948575"/>
          </a:xfrm>
        </p:grpSpPr>
        <p:grpSp>
          <p:nvGrpSpPr>
            <p:cNvPr id="300" name="Google Shape;300;p5"/>
            <p:cNvGrpSpPr/>
            <p:nvPr/>
          </p:nvGrpSpPr>
          <p:grpSpPr>
            <a:xfrm>
              <a:off x="103650" y="97463"/>
              <a:ext cx="8936700" cy="4948575"/>
              <a:chOff x="103650" y="97463"/>
              <a:chExt cx="8936700" cy="494857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103650" y="97463"/>
                <a:ext cx="8936700" cy="494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" name="Google Shape;302;p5"/>
              <p:cNvGrpSpPr/>
              <p:nvPr/>
            </p:nvGrpSpPr>
            <p:grpSpPr>
              <a:xfrm>
                <a:off x="854850" y="4820619"/>
                <a:ext cx="7435800" cy="126300"/>
                <a:chOff x="1030950" y="4734716"/>
                <a:chExt cx="7435800" cy="126300"/>
              </a:xfrm>
            </p:grpSpPr>
            <p:grpSp>
              <p:nvGrpSpPr>
                <p:cNvPr id="303" name="Google Shape;303;p5"/>
                <p:cNvGrpSpPr/>
                <p:nvPr/>
              </p:nvGrpSpPr>
              <p:grpSpPr>
                <a:xfrm rot="5400000">
                  <a:off x="6916500" y="3310766"/>
                  <a:ext cx="126300" cy="2974200"/>
                  <a:chOff x="8911825" y="595491"/>
                  <a:chExt cx="126300" cy="2974200"/>
                </a:xfrm>
              </p:grpSpPr>
              <p:cxnSp>
                <p:nvCxnSpPr>
                  <p:cNvPr id="304" name="Google Shape;304;p5"/>
                  <p:cNvCxnSpPr/>
                  <p:nvPr/>
                </p:nvCxnSpPr>
                <p:spPr>
                  <a:xfrm>
                    <a:off x="9034146" y="595491"/>
                    <a:ext cx="0" cy="2974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5" name="Google Shape;305;p5"/>
                  <p:cNvCxnSpPr/>
                  <p:nvPr/>
                </p:nvCxnSpPr>
                <p:spPr>
                  <a:xfrm rot="10800000">
                    <a:off x="8911825" y="595491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6" name="Google Shape;306;p5"/>
                  <p:cNvCxnSpPr/>
                  <p:nvPr/>
                </p:nvCxnSpPr>
                <p:spPr>
                  <a:xfrm rot="10800000">
                    <a:off x="8978125" y="669652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7" name="Google Shape;307;p5"/>
                  <p:cNvCxnSpPr/>
                  <p:nvPr/>
                </p:nvCxnSpPr>
                <p:spPr>
                  <a:xfrm rot="10800000">
                    <a:off x="8911825" y="743816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8" name="Google Shape;308;p5"/>
                  <p:cNvCxnSpPr/>
                  <p:nvPr/>
                </p:nvCxnSpPr>
                <p:spPr>
                  <a:xfrm rot="10800000">
                    <a:off x="8978125" y="817977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9" name="Google Shape;309;p5"/>
                  <p:cNvCxnSpPr/>
                  <p:nvPr/>
                </p:nvCxnSpPr>
                <p:spPr>
                  <a:xfrm rot="10800000">
                    <a:off x="8911825" y="892141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0" name="Google Shape;310;p5"/>
                  <p:cNvCxnSpPr/>
                  <p:nvPr/>
                </p:nvCxnSpPr>
                <p:spPr>
                  <a:xfrm rot="10800000">
                    <a:off x="8978125" y="966303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1" name="Google Shape;311;p5"/>
                  <p:cNvCxnSpPr/>
                  <p:nvPr/>
                </p:nvCxnSpPr>
                <p:spPr>
                  <a:xfrm rot="10800000">
                    <a:off x="8911825" y="1040466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2" name="Google Shape;312;p5"/>
                  <p:cNvCxnSpPr/>
                  <p:nvPr/>
                </p:nvCxnSpPr>
                <p:spPr>
                  <a:xfrm rot="10800000">
                    <a:off x="8978125" y="1114628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3" name="Google Shape;313;p5"/>
                  <p:cNvCxnSpPr/>
                  <p:nvPr/>
                </p:nvCxnSpPr>
                <p:spPr>
                  <a:xfrm rot="10800000">
                    <a:off x="8911825" y="1188792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4" name="Google Shape;314;p5"/>
                  <p:cNvCxnSpPr/>
                  <p:nvPr/>
                </p:nvCxnSpPr>
                <p:spPr>
                  <a:xfrm rot="10800000">
                    <a:off x="8978125" y="1262954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5" name="Google Shape;315;p5"/>
                  <p:cNvCxnSpPr/>
                  <p:nvPr/>
                </p:nvCxnSpPr>
                <p:spPr>
                  <a:xfrm rot="10800000">
                    <a:off x="8911825" y="1337117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6" name="Google Shape;316;p5"/>
                  <p:cNvCxnSpPr/>
                  <p:nvPr/>
                </p:nvCxnSpPr>
                <p:spPr>
                  <a:xfrm rot="10800000">
                    <a:off x="8978125" y="1411279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7" name="Google Shape;317;p5"/>
                  <p:cNvCxnSpPr/>
                  <p:nvPr/>
                </p:nvCxnSpPr>
                <p:spPr>
                  <a:xfrm rot="10800000">
                    <a:off x="8911825" y="1485442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8" name="Google Shape;318;p5"/>
                  <p:cNvCxnSpPr/>
                  <p:nvPr/>
                </p:nvCxnSpPr>
                <p:spPr>
                  <a:xfrm rot="10800000">
                    <a:off x="8978125" y="1559605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5"/>
                  <p:cNvCxnSpPr/>
                  <p:nvPr/>
                </p:nvCxnSpPr>
                <p:spPr>
                  <a:xfrm rot="10800000">
                    <a:off x="8911825" y="1633768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5"/>
                  <p:cNvCxnSpPr/>
                  <p:nvPr/>
                </p:nvCxnSpPr>
                <p:spPr>
                  <a:xfrm rot="10800000">
                    <a:off x="8978125" y="1707930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5"/>
                  <p:cNvCxnSpPr/>
                  <p:nvPr/>
                </p:nvCxnSpPr>
                <p:spPr>
                  <a:xfrm rot="10800000">
                    <a:off x="8911825" y="1782093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2" name="Google Shape;322;p5"/>
                  <p:cNvCxnSpPr/>
                  <p:nvPr/>
                </p:nvCxnSpPr>
                <p:spPr>
                  <a:xfrm rot="10800000">
                    <a:off x="8978125" y="1856256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3" name="Google Shape;323;p5"/>
                  <p:cNvCxnSpPr/>
                  <p:nvPr/>
                </p:nvCxnSpPr>
                <p:spPr>
                  <a:xfrm rot="10800000">
                    <a:off x="8911825" y="1930418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5"/>
                  <p:cNvCxnSpPr/>
                  <p:nvPr/>
                </p:nvCxnSpPr>
                <p:spPr>
                  <a:xfrm rot="10800000">
                    <a:off x="8978125" y="2004581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5" name="Google Shape;325;p5"/>
                  <p:cNvCxnSpPr/>
                  <p:nvPr/>
                </p:nvCxnSpPr>
                <p:spPr>
                  <a:xfrm rot="10800000">
                    <a:off x="8911825" y="2078744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Google Shape;326;p5"/>
                  <p:cNvCxnSpPr/>
                  <p:nvPr/>
                </p:nvCxnSpPr>
                <p:spPr>
                  <a:xfrm rot="10800000">
                    <a:off x="8978125" y="2152907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7" name="Google Shape;327;p5"/>
                  <p:cNvCxnSpPr/>
                  <p:nvPr/>
                </p:nvCxnSpPr>
                <p:spPr>
                  <a:xfrm rot="10800000">
                    <a:off x="8911825" y="2227069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8" name="Google Shape;328;p5"/>
                  <p:cNvCxnSpPr/>
                  <p:nvPr/>
                </p:nvCxnSpPr>
                <p:spPr>
                  <a:xfrm rot="10800000">
                    <a:off x="8978125" y="2301232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9" name="Google Shape;329;p5"/>
                  <p:cNvCxnSpPr/>
                  <p:nvPr/>
                </p:nvCxnSpPr>
                <p:spPr>
                  <a:xfrm rot="10800000">
                    <a:off x="8911825" y="2375394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0" name="Google Shape;330;p5"/>
                  <p:cNvCxnSpPr/>
                  <p:nvPr/>
                </p:nvCxnSpPr>
                <p:spPr>
                  <a:xfrm rot="10800000">
                    <a:off x="8978125" y="2449558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1" name="Google Shape;331;p5"/>
                  <p:cNvCxnSpPr/>
                  <p:nvPr/>
                </p:nvCxnSpPr>
                <p:spPr>
                  <a:xfrm rot="10800000">
                    <a:off x="8911825" y="2523719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2" name="Google Shape;332;p5"/>
                  <p:cNvCxnSpPr/>
                  <p:nvPr/>
                </p:nvCxnSpPr>
                <p:spPr>
                  <a:xfrm rot="10800000">
                    <a:off x="8978125" y="2597883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3" name="Google Shape;333;p5"/>
                  <p:cNvCxnSpPr/>
                  <p:nvPr/>
                </p:nvCxnSpPr>
                <p:spPr>
                  <a:xfrm rot="10800000">
                    <a:off x="8911825" y="2672045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4" name="Google Shape;334;p5"/>
                  <p:cNvCxnSpPr/>
                  <p:nvPr/>
                </p:nvCxnSpPr>
                <p:spPr>
                  <a:xfrm rot="10800000">
                    <a:off x="8978125" y="2746209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5" name="Google Shape;335;p5"/>
                  <p:cNvCxnSpPr/>
                  <p:nvPr/>
                </p:nvCxnSpPr>
                <p:spPr>
                  <a:xfrm rot="10800000">
                    <a:off x="8911825" y="2820370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6" name="Google Shape;336;p5"/>
                  <p:cNvCxnSpPr/>
                  <p:nvPr/>
                </p:nvCxnSpPr>
                <p:spPr>
                  <a:xfrm rot="10800000">
                    <a:off x="8911825" y="2820371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7" name="Google Shape;337;p5"/>
                  <p:cNvCxnSpPr/>
                  <p:nvPr/>
                </p:nvCxnSpPr>
                <p:spPr>
                  <a:xfrm rot="10800000">
                    <a:off x="8978125" y="2894532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5"/>
                  <p:cNvCxnSpPr/>
                  <p:nvPr/>
                </p:nvCxnSpPr>
                <p:spPr>
                  <a:xfrm rot="10800000">
                    <a:off x="8911825" y="2968696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9" name="Google Shape;339;p5"/>
                  <p:cNvCxnSpPr/>
                  <p:nvPr/>
                </p:nvCxnSpPr>
                <p:spPr>
                  <a:xfrm rot="10800000">
                    <a:off x="8978125" y="3042857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0" name="Google Shape;340;p5"/>
                  <p:cNvCxnSpPr/>
                  <p:nvPr/>
                </p:nvCxnSpPr>
                <p:spPr>
                  <a:xfrm rot="10800000">
                    <a:off x="8911825" y="3117021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1" name="Google Shape;341;p5"/>
                  <p:cNvCxnSpPr/>
                  <p:nvPr/>
                </p:nvCxnSpPr>
                <p:spPr>
                  <a:xfrm rot="10800000">
                    <a:off x="8978125" y="3191183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2" name="Google Shape;342;p5"/>
                  <p:cNvCxnSpPr/>
                  <p:nvPr/>
                </p:nvCxnSpPr>
                <p:spPr>
                  <a:xfrm rot="10800000">
                    <a:off x="8911825" y="3265346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5"/>
                  <p:cNvCxnSpPr/>
                  <p:nvPr/>
                </p:nvCxnSpPr>
                <p:spPr>
                  <a:xfrm rot="10800000">
                    <a:off x="8978125" y="3339508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4" name="Google Shape;344;p5"/>
                  <p:cNvCxnSpPr/>
                  <p:nvPr/>
                </p:nvCxnSpPr>
                <p:spPr>
                  <a:xfrm rot="10800000">
                    <a:off x="8911825" y="3413672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5" name="Google Shape;345;p5"/>
                  <p:cNvCxnSpPr/>
                  <p:nvPr/>
                </p:nvCxnSpPr>
                <p:spPr>
                  <a:xfrm rot="10800000">
                    <a:off x="8978125" y="3487834"/>
                    <a:ext cx="60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6" name="Google Shape;346;p5"/>
                  <p:cNvCxnSpPr/>
                  <p:nvPr/>
                </p:nvCxnSpPr>
                <p:spPr>
                  <a:xfrm rot="10800000">
                    <a:off x="8911825" y="3561997"/>
                    <a:ext cx="126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47" name="Google Shape;347;p5"/>
                <p:cNvCxnSpPr/>
                <p:nvPr/>
              </p:nvCxnSpPr>
              <p:spPr>
                <a:xfrm rot="-5400000">
                  <a:off x="2455200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5"/>
                <p:cNvCxnSpPr/>
                <p:nvPr/>
              </p:nvCxnSpPr>
              <p:spPr>
                <a:xfrm rot="-5400000">
                  <a:off x="2414189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5"/>
                <p:cNvCxnSpPr/>
                <p:nvPr/>
              </p:nvCxnSpPr>
              <p:spPr>
                <a:xfrm rot="-5400000">
                  <a:off x="2306875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5"/>
                <p:cNvCxnSpPr/>
                <p:nvPr/>
              </p:nvCxnSpPr>
              <p:spPr>
                <a:xfrm rot="-5400000">
                  <a:off x="2265863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5"/>
                <p:cNvCxnSpPr/>
                <p:nvPr/>
              </p:nvCxnSpPr>
              <p:spPr>
                <a:xfrm rot="-5400000">
                  <a:off x="215854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5"/>
                <p:cNvCxnSpPr/>
                <p:nvPr/>
              </p:nvCxnSpPr>
              <p:spPr>
                <a:xfrm rot="-5400000">
                  <a:off x="2117538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353;p5"/>
                <p:cNvCxnSpPr/>
                <p:nvPr/>
              </p:nvCxnSpPr>
              <p:spPr>
                <a:xfrm rot="-5400000">
                  <a:off x="2010224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354;p5"/>
                <p:cNvCxnSpPr/>
                <p:nvPr/>
              </p:nvCxnSpPr>
              <p:spPr>
                <a:xfrm rot="-5400000">
                  <a:off x="1969212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355;p5"/>
                <p:cNvCxnSpPr/>
                <p:nvPr/>
              </p:nvCxnSpPr>
              <p:spPr>
                <a:xfrm rot="-5400000">
                  <a:off x="186189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5"/>
                <p:cNvCxnSpPr/>
                <p:nvPr/>
              </p:nvCxnSpPr>
              <p:spPr>
                <a:xfrm rot="-5400000">
                  <a:off x="1820887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5"/>
                <p:cNvCxnSpPr/>
                <p:nvPr/>
              </p:nvCxnSpPr>
              <p:spPr>
                <a:xfrm rot="-5400000">
                  <a:off x="1713573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5"/>
                <p:cNvCxnSpPr/>
                <p:nvPr/>
              </p:nvCxnSpPr>
              <p:spPr>
                <a:xfrm rot="-5400000">
                  <a:off x="1672561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5"/>
                <p:cNvCxnSpPr/>
                <p:nvPr/>
              </p:nvCxnSpPr>
              <p:spPr>
                <a:xfrm rot="-5400000">
                  <a:off x="1565248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5"/>
                <p:cNvCxnSpPr/>
                <p:nvPr/>
              </p:nvCxnSpPr>
              <p:spPr>
                <a:xfrm rot="-5400000">
                  <a:off x="1524236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5"/>
                <p:cNvCxnSpPr/>
                <p:nvPr/>
              </p:nvCxnSpPr>
              <p:spPr>
                <a:xfrm rot="-5400000">
                  <a:off x="1416923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5"/>
                <p:cNvCxnSpPr/>
                <p:nvPr/>
              </p:nvCxnSpPr>
              <p:spPr>
                <a:xfrm rot="-5400000">
                  <a:off x="1375910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5"/>
                <p:cNvCxnSpPr/>
                <p:nvPr/>
              </p:nvCxnSpPr>
              <p:spPr>
                <a:xfrm rot="-5400000">
                  <a:off x="1268598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5"/>
                <p:cNvCxnSpPr/>
                <p:nvPr/>
              </p:nvCxnSpPr>
              <p:spPr>
                <a:xfrm rot="-5400000">
                  <a:off x="1227585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5"/>
                <p:cNvCxnSpPr/>
                <p:nvPr/>
              </p:nvCxnSpPr>
              <p:spPr>
                <a:xfrm rot="-5400000">
                  <a:off x="1120272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5"/>
                <p:cNvCxnSpPr/>
                <p:nvPr/>
              </p:nvCxnSpPr>
              <p:spPr>
                <a:xfrm rot="-5400000">
                  <a:off x="1079259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5"/>
                <p:cNvCxnSpPr/>
                <p:nvPr/>
              </p:nvCxnSpPr>
              <p:spPr>
                <a:xfrm rot="-5400000">
                  <a:off x="971947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5"/>
                <p:cNvCxnSpPr/>
                <p:nvPr/>
              </p:nvCxnSpPr>
              <p:spPr>
                <a:xfrm rot="10800000">
                  <a:off x="1030950" y="4857037"/>
                  <a:ext cx="446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5"/>
                <p:cNvCxnSpPr/>
                <p:nvPr/>
              </p:nvCxnSpPr>
              <p:spPr>
                <a:xfrm rot="-5400000">
                  <a:off x="5388389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5"/>
                <p:cNvCxnSpPr/>
                <p:nvPr/>
              </p:nvCxnSpPr>
              <p:spPr>
                <a:xfrm rot="-5400000">
                  <a:off x="5281075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5"/>
                <p:cNvCxnSpPr/>
                <p:nvPr/>
              </p:nvCxnSpPr>
              <p:spPr>
                <a:xfrm rot="-5400000">
                  <a:off x="5240063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5"/>
                <p:cNvCxnSpPr/>
                <p:nvPr/>
              </p:nvCxnSpPr>
              <p:spPr>
                <a:xfrm rot="-5400000">
                  <a:off x="513274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3" name="Google Shape;373;p5"/>
                <p:cNvCxnSpPr/>
                <p:nvPr/>
              </p:nvCxnSpPr>
              <p:spPr>
                <a:xfrm rot="-5400000">
                  <a:off x="5091738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" name="Google Shape;374;p5"/>
                <p:cNvCxnSpPr/>
                <p:nvPr/>
              </p:nvCxnSpPr>
              <p:spPr>
                <a:xfrm rot="-5400000">
                  <a:off x="4984424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5"/>
                <p:cNvCxnSpPr/>
                <p:nvPr/>
              </p:nvCxnSpPr>
              <p:spPr>
                <a:xfrm rot="-5400000">
                  <a:off x="4943412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5"/>
                <p:cNvCxnSpPr/>
                <p:nvPr/>
              </p:nvCxnSpPr>
              <p:spPr>
                <a:xfrm rot="-5400000">
                  <a:off x="483609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5"/>
                <p:cNvCxnSpPr/>
                <p:nvPr/>
              </p:nvCxnSpPr>
              <p:spPr>
                <a:xfrm rot="-5400000">
                  <a:off x="4795087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5"/>
                <p:cNvCxnSpPr/>
                <p:nvPr/>
              </p:nvCxnSpPr>
              <p:spPr>
                <a:xfrm rot="-5400000">
                  <a:off x="4687773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5"/>
                <p:cNvCxnSpPr/>
                <p:nvPr/>
              </p:nvCxnSpPr>
              <p:spPr>
                <a:xfrm rot="-5400000">
                  <a:off x="4646761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5"/>
                <p:cNvCxnSpPr/>
                <p:nvPr/>
              </p:nvCxnSpPr>
              <p:spPr>
                <a:xfrm rot="-5400000">
                  <a:off x="4539448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1" name="Google Shape;381;p5"/>
                <p:cNvCxnSpPr/>
                <p:nvPr/>
              </p:nvCxnSpPr>
              <p:spPr>
                <a:xfrm rot="-5400000">
                  <a:off x="4498436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2" name="Google Shape;382;p5"/>
                <p:cNvCxnSpPr/>
                <p:nvPr/>
              </p:nvCxnSpPr>
              <p:spPr>
                <a:xfrm rot="-5400000">
                  <a:off x="4391123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" name="Google Shape;383;p5"/>
                <p:cNvCxnSpPr/>
                <p:nvPr/>
              </p:nvCxnSpPr>
              <p:spPr>
                <a:xfrm rot="-5400000">
                  <a:off x="4350110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5"/>
                <p:cNvCxnSpPr/>
                <p:nvPr/>
              </p:nvCxnSpPr>
              <p:spPr>
                <a:xfrm rot="-5400000">
                  <a:off x="4242798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" name="Google Shape;385;p5"/>
                <p:cNvCxnSpPr/>
                <p:nvPr/>
              </p:nvCxnSpPr>
              <p:spPr>
                <a:xfrm rot="-5400000">
                  <a:off x="4201785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5"/>
                <p:cNvCxnSpPr/>
                <p:nvPr/>
              </p:nvCxnSpPr>
              <p:spPr>
                <a:xfrm rot="-5400000">
                  <a:off x="4094472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5"/>
                <p:cNvCxnSpPr/>
                <p:nvPr/>
              </p:nvCxnSpPr>
              <p:spPr>
                <a:xfrm rot="-5400000">
                  <a:off x="4053459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8" name="Google Shape;388;p5"/>
                <p:cNvCxnSpPr/>
                <p:nvPr/>
              </p:nvCxnSpPr>
              <p:spPr>
                <a:xfrm rot="-5400000">
                  <a:off x="3946147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9" name="Google Shape;389;p5"/>
                <p:cNvCxnSpPr/>
                <p:nvPr/>
              </p:nvCxnSpPr>
              <p:spPr>
                <a:xfrm rot="-5400000">
                  <a:off x="3905134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5"/>
                <p:cNvCxnSpPr/>
                <p:nvPr/>
              </p:nvCxnSpPr>
              <p:spPr>
                <a:xfrm rot="-5400000">
                  <a:off x="3797822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5"/>
                <p:cNvCxnSpPr/>
                <p:nvPr/>
              </p:nvCxnSpPr>
              <p:spPr>
                <a:xfrm rot="-5400000">
                  <a:off x="3756808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5"/>
                <p:cNvCxnSpPr/>
                <p:nvPr/>
              </p:nvCxnSpPr>
              <p:spPr>
                <a:xfrm rot="-5400000">
                  <a:off x="3649496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5"/>
                <p:cNvCxnSpPr/>
                <p:nvPr/>
              </p:nvCxnSpPr>
              <p:spPr>
                <a:xfrm rot="-5400000">
                  <a:off x="3608483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5"/>
                <p:cNvCxnSpPr/>
                <p:nvPr/>
              </p:nvCxnSpPr>
              <p:spPr>
                <a:xfrm rot="-5400000">
                  <a:off x="3501171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" name="Google Shape;395;p5"/>
                <p:cNvCxnSpPr/>
                <p:nvPr/>
              </p:nvCxnSpPr>
              <p:spPr>
                <a:xfrm rot="-5400000">
                  <a:off x="3460157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5"/>
                <p:cNvCxnSpPr/>
                <p:nvPr/>
              </p:nvCxnSpPr>
              <p:spPr>
                <a:xfrm rot="-5400000">
                  <a:off x="3352846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7" name="Google Shape;397;p5"/>
                <p:cNvCxnSpPr/>
                <p:nvPr/>
              </p:nvCxnSpPr>
              <p:spPr>
                <a:xfrm rot="-5400000">
                  <a:off x="3311832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5"/>
                <p:cNvCxnSpPr/>
                <p:nvPr/>
              </p:nvCxnSpPr>
              <p:spPr>
                <a:xfrm rot="-5400000">
                  <a:off x="3204520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" name="Google Shape;399;p5"/>
                <p:cNvCxnSpPr/>
                <p:nvPr/>
              </p:nvCxnSpPr>
              <p:spPr>
                <a:xfrm rot="-5400000">
                  <a:off x="3204520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5"/>
                <p:cNvCxnSpPr/>
                <p:nvPr/>
              </p:nvCxnSpPr>
              <p:spPr>
                <a:xfrm rot="-5400000">
                  <a:off x="3163509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5"/>
                <p:cNvCxnSpPr/>
                <p:nvPr/>
              </p:nvCxnSpPr>
              <p:spPr>
                <a:xfrm rot="-5400000">
                  <a:off x="3056195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5"/>
                <p:cNvCxnSpPr/>
                <p:nvPr/>
              </p:nvCxnSpPr>
              <p:spPr>
                <a:xfrm rot="-5400000">
                  <a:off x="3015183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5"/>
                <p:cNvCxnSpPr/>
                <p:nvPr/>
              </p:nvCxnSpPr>
              <p:spPr>
                <a:xfrm rot="-5400000">
                  <a:off x="290786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5"/>
                <p:cNvCxnSpPr/>
                <p:nvPr/>
              </p:nvCxnSpPr>
              <p:spPr>
                <a:xfrm rot="-5400000">
                  <a:off x="2866858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5"/>
                <p:cNvCxnSpPr/>
                <p:nvPr/>
              </p:nvCxnSpPr>
              <p:spPr>
                <a:xfrm rot="-5400000">
                  <a:off x="2759544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5"/>
                <p:cNvCxnSpPr/>
                <p:nvPr/>
              </p:nvCxnSpPr>
              <p:spPr>
                <a:xfrm rot="-5400000">
                  <a:off x="2718532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5"/>
                <p:cNvCxnSpPr/>
                <p:nvPr/>
              </p:nvCxnSpPr>
              <p:spPr>
                <a:xfrm rot="-5400000">
                  <a:off x="2611219" y="47978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5"/>
                <p:cNvCxnSpPr/>
                <p:nvPr/>
              </p:nvCxnSpPr>
              <p:spPr>
                <a:xfrm rot="-5400000">
                  <a:off x="2570207" y="483101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09" name="Google Shape;409;p5"/>
              <p:cNvCxnSpPr/>
              <p:nvPr/>
            </p:nvCxnSpPr>
            <p:spPr>
              <a:xfrm rot="10800000">
                <a:off x="486850" y="4943588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5"/>
              <p:cNvCxnSpPr/>
              <p:nvPr/>
            </p:nvCxnSpPr>
            <p:spPr>
              <a:xfrm>
                <a:off x="481825" y="102038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11" name="Google Shape;411;p5"/>
              <p:cNvGrpSpPr/>
              <p:nvPr/>
            </p:nvGrpSpPr>
            <p:grpSpPr>
              <a:xfrm>
                <a:off x="162525" y="172188"/>
                <a:ext cx="270000" cy="504225"/>
                <a:chOff x="161775" y="177625"/>
                <a:chExt cx="270000" cy="504225"/>
              </a:xfrm>
            </p:grpSpPr>
            <p:sp>
              <p:nvSpPr>
                <p:cNvPr id="412" name="Google Shape;412;p5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5" name="Google Shape;415;p5"/>
            <p:cNvSpPr/>
            <p:nvPr/>
          </p:nvSpPr>
          <p:spPr>
            <a:xfrm>
              <a:off x="8548381" y="99556"/>
              <a:ext cx="490500" cy="490500"/>
            </a:xfrm>
            <a:prstGeom prst="rtTriangl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"/>
          <p:cNvSpPr txBox="1">
            <a:spLocks noGrp="1"/>
          </p:cNvSpPr>
          <p:nvPr>
            <p:ph type="subTitle" idx="1"/>
          </p:nvPr>
        </p:nvSpPr>
        <p:spPr>
          <a:xfrm>
            <a:off x="4634635" y="2244804"/>
            <a:ext cx="3061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"/>
          <p:cNvSpPr txBox="1">
            <a:spLocks noGrp="1"/>
          </p:cNvSpPr>
          <p:nvPr>
            <p:ph type="subTitle" idx="2"/>
          </p:nvPr>
        </p:nvSpPr>
        <p:spPr>
          <a:xfrm>
            <a:off x="951325" y="2244804"/>
            <a:ext cx="3061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"/>
          <p:cNvSpPr txBox="1">
            <a:spLocks noGrp="1"/>
          </p:cNvSpPr>
          <p:nvPr>
            <p:ph type="subTitle" idx="3"/>
          </p:nvPr>
        </p:nvSpPr>
        <p:spPr>
          <a:xfrm>
            <a:off x="951325" y="1685900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0" name="Google Shape;420;p5"/>
          <p:cNvSpPr txBox="1">
            <a:spLocks noGrp="1"/>
          </p:cNvSpPr>
          <p:nvPr>
            <p:ph type="subTitle" idx="4"/>
          </p:nvPr>
        </p:nvSpPr>
        <p:spPr>
          <a:xfrm>
            <a:off x="4634637" y="1685900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"/>
          <p:cNvPicPr preferRelativeResize="0"/>
          <p:nvPr/>
        </p:nvPicPr>
        <p:blipFill rotWithShape="1">
          <a:blip r:embed="rId2">
            <a:alphaModFix amt="60000"/>
          </a:blip>
          <a:srcRect l="-18851" t="14007" r="-18851" b="14014"/>
          <a:stretch/>
        </p:blipFill>
        <p:spPr>
          <a:xfrm>
            <a:off x="1003527" y="0"/>
            <a:ext cx="6558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0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7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735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7"/>
          <p:cNvSpPr>
            <a:spLocks noGrp="1"/>
          </p:cNvSpPr>
          <p:nvPr>
            <p:ph type="pic" idx="2"/>
          </p:nvPr>
        </p:nvSpPr>
        <p:spPr>
          <a:xfrm>
            <a:off x="5139168" y="534999"/>
            <a:ext cx="3197400" cy="19392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7"/>
          <p:cNvSpPr>
            <a:spLocks noGrp="1"/>
          </p:cNvSpPr>
          <p:nvPr>
            <p:ph type="pic" idx="3"/>
          </p:nvPr>
        </p:nvSpPr>
        <p:spPr>
          <a:xfrm>
            <a:off x="5139168" y="2649878"/>
            <a:ext cx="3197400" cy="195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87" name="Google Shape;487;p7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488" name="Google Shape;488;p7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7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490" name="Google Shape;490;p7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7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492" name="Google Shape;492;p7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7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7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7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7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7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7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7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7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7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7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7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7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7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7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7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7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7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7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7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7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7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7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7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7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7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7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7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7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7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7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524;p7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7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7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7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7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7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7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7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7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7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7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536" name="Google Shape;536;p7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38" name="Google Shape;538;p7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539" name="Google Shape;539;p7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8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544" name="Google Shape;544;p8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8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546" name="Google Shape;546;p8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7" name="Google Shape;547;p8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548" name="Google Shape;548;p8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8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8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8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8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8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8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8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8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8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8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8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8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8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8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8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8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8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8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8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8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8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8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8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8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3" name="Google Shape;573;p8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4" name="Google Shape;574;p8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5" name="Google Shape;575;p8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6" name="Google Shape;576;p8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7" name="Google Shape;577;p8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8" name="Google Shape;578;p8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9" name="Google Shape;579;p8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0" name="Google Shape;580;p8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1" name="Google Shape;581;p8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Google Shape;582;p8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3" name="Google Shape;583;p8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4" name="Google Shape;584;p8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5" name="Google Shape;585;p8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8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8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8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8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0" name="Google Shape;590;p8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1" name="Google Shape;591;p8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592" name="Google Shape;592;p8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8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94" name="Google Shape;594;p8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595" name="Google Shape;595;p8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8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8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98" name="Google Shape;598;p8"/>
          <p:cNvSpPr txBox="1">
            <a:spLocks noGrp="1"/>
          </p:cNvSpPr>
          <p:nvPr>
            <p:ph type="title"/>
          </p:nvPr>
        </p:nvSpPr>
        <p:spPr>
          <a:xfrm>
            <a:off x="1686875" y="1307100"/>
            <a:ext cx="5770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9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601" name="Google Shape;601;p9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9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9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605" name="Google Shape;605;p9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6" name="Google Shape;606;p9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7" name="Google Shape;607;p9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9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9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0" name="Google Shape;610;p9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9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9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3" name="Google Shape;613;p9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Google Shape;614;p9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5" name="Google Shape;615;p9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6" name="Google Shape;616;p9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9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9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9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9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9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9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9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9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5" name="Google Shape;625;p9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6" name="Google Shape;626;p9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9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9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9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9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9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9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9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4" name="Google Shape;634;p9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9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9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9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9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9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9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9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9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9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9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9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9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9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48" name="Google Shape;648;p9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649" name="Google Shape;649;p9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9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51" name="Google Shape;651;p9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652" name="Google Shape;652;p9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55" name="Google Shape;65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3"/>
          <p:cNvGrpSpPr/>
          <p:nvPr/>
        </p:nvGrpSpPr>
        <p:grpSpPr>
          <a:xfrm>
            <a:off x="-6" y="0"/>
            <a:ext cx="9144003" cy="5143501"/>
            <a:chOff x="-6" y="0"/>
            <a:chExt cx="9144003" cy="5143501"/>
          </a:xfrm>
        </p:grpSpPr>
        <p:pic>
          <p:nvPicPr>
            <p:cNvPr id="830" name="Google Shape;830;p13"/>
            <p:cNvPicPr preferRelativeResize="0"/>
            <p:nvPr/>
          </p:nvPicPr>
          <p:blipFill rotWithShape="1">
            <a:blip r:embed="rId2">
              <a:alphaModFix amt="60000"/>
            </a:blip>
            <a:srcRect l="43368" t="4592" b="38775"/>
            <a:stretch/>
          </p:blipFill>
          <p:spPr>
            <a:xfrm>
              <a:off x="-6" y="0"/>
              <a:ext cx="342816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13"/>
            <p:cNvPicPr preferRelativeResize="0"/>
            <p:nvPr/>
          </p:nvPicPr>
          <p:blipFill rotWithShape="1">
            <a:blip r:embed="rId3">
              <a:alphaModFix amt="66000"/>
            </a:blip>
            <a:srcRect l="2879" t="4711" r="17133" b="18044"/>
            <a:stretch/>
          </p:blipFill>
          <p:spPr>
            <a:xfrm flipH="1">
              <a:off x="5594150" y="0"/>
              <a:ext cx="3549846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p13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833" name="Google Shape;833;p13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4" name="Google Shape;834;p13"/>
            <p:cNvCxnSpPr/>
            <p:nvPr/>
          </p:nvCxnSpPr>
          <p:spPr>
            <a:xfrm>
              <a:off x="481075" y="107475"/>
              <a:ext cx="0" cy="494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5" name="Google Shape;835;p13"/>
            <p:cNvGrpSpPr/>
            <p:nvPr/>
          </p:nvGrpSpPr>
          <p:grpSpPr>
            <a:xfrm flipH="1">
              <a:off x="477329" y="1333191"/>
              <a:ext cx="126300" cy="2974200"/>
              <a:chOff x="8911825" y="595491"/>
              <a:chExt cx="126300" cy="2974200"/>
            </a:xfrm>
          </p:grpSpPr>
          <p:cxnSp>
            <p:nvCxnSpPr>
              <p:cNvPr id="836" name="Google Shape;836;p13"/>
              <p:cNvCxnSpPr/>
              <p:nvPr/>
            </p:nvCxnSpPr>
            <p:spPr>
              <a:xfrm>
                <a:off x="9034146" y="595491"/>
                <a:ext cx="0" cy="297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3"/>
              <p:cNvCxnSpPr/>
              <p:nvPr/>
            </p:nvCxnSpPr>
            <p:spPr>
              <a:xfrm rot="10800000">
                <a:off x="8911825" y="595491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3"/>
              <p:cNvCxnSpPr/>
              <p:nvPr/>
            </p:nvCxnSpPr>
            <p:spPr>
              <a:xfrm rot="10800000">
                <a:off x="8978125" y="669652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3"/>
              <p:cNvCxnSpPr/>
              <p:nvPr/>
            </p:nvCxnSpPr>
            <p:spPr>
              <a:xfrm rot="10800000">
                <a:off x="8911825" y="74381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3"/>
              <p:cNvCxnSpPr/>
              <p:nvPr/>
            </p:nvCxnSpPr>
            <p:spPr>
              <a:xfrm rot="10800000">
                <a:off x="8978125" y="817977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3"/>
              <p:cNvCxnSpPr/>
              <p:nvPr/>
            </p:nvCxnSpPr>
            <p:spPr>
              <a:xfrm rot="10800000">
                <a:off x="8911825" y="892141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3"/>
              <p:cNvCxnSpPr/>
              <p:nvPr/>
            </p:nvCxnSpPr>
            <p:spPr>
              <a:xfrm rot="10800000">
                <a:off x="8978125" y="966303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3"/>
              <p:cNvCxnSpPr/>
              <p:nvPr/>
            </p:nvCxnSpPr>
            <p:spPr>
              <a:xfrm rot="10800000">
                <a:off x="8911825" y="104046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3"/>
              <p:cNvCxnSpPr/>
              <p:nvPr/>
            </p:nvCxnSpPr>
            <p:spPr>
              <a:xfrm rot="10800000">
                <a:off x="8978125" y="1114628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3"/>
              <p:cNvCxnSpPr/>
              <p:nvPr/>
            </p:nvCxnSpPr>
            <p:spPr>
              <a:xfrm rot="10800000">
                <a:off x="8911825" y="1188792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3"/>
              <p:cNvCxnSpPr/>
              <p:nvPr/>
            </p:nvCxnSpPr>
            <p:spPr>
              <a:xfrm rot="10800000">
                <a:off x="8978125" y="1262954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3"/>
              <p:cNvCxnSpPr/>
              <p:nvPr/>
            </p:nvCxnSpPr>
            <p:spPr>
              <a:xfrm rot="10800000">
                <a:off x="8911825" y="1337117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3"/>
              <p:cNvCxnSpPr/>
              <p:nvPr/>
            </p:nvCxnSpPr>
            <p:spPr>
              <a:xfrm rot="10800000">
                <a:off x="8978125" y="1411279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3"/>
              <p:cNvCxnSpPr/>
              <p:nvPr/>
            </p:nvCxnSpPr>
            <p:spPr>
              <a:xfrm rot="10800000">
                <a:off x="8911825" y="1485442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3"/>
              <p:cNvCxnSpPr/>
              <p:nvPr/>
            </p:nvCxnSpPr>
            <p:spPr>
              <a:xfrm rot="10800000">
                <a:off x="8978125" y="1559605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3"/>
              <p:cNvCxnSpPr/>
              <p:nvPr/>
            </p:nvCxnSpPr>
            <p:spPr>
              <a:xfrm rot="10800000">
                <a:off x="8911825" y="1633768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3"/>
              <p:cNvCxnSpPr/>
              <p:nvPr/>
            </p:nvCxnSpPr>
            <p:spPr>
              <a:xfrm rot="10800000">
                <a:off x="8978125" y="1707930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3"/>
              <p:cNvCxnSpPr/>
              <p:nvPr/>
            </p:nvCxnSpPr>
            <p:spPr>
              <a:xfrm rot="10800000">
                <a:off x="8911825" y="1782093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3"/>
              <p:cNvCxnSpPr/>
              <p:nvPr/>
            </p:nvCxnSpPr>
            <p:spPr>
              <a:xfrm rot="10800000">
                <a:off x="8978125" y="1856256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3"/>
              <p:cNvCxnSpPr/>
              <p:nvPr/>
            </p:nvCxnSpPr>
            <p:spPr>
              <a:xfrm rot="10800000">
                <a:off x="8911825" y="1930418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3"/>
              <p:cNvCxnSpPr/>
              <p:nvPr/>
            </p:nvCxnSpPr>
            <p:spPr>
              <a:xfrm rot="10800000">
                <a:off x="8978125" y="2004581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3"/>
              <p:cNvCxnSpPr/>
              <p:nvPr/>
            </p:nvCxnSpPr>
            <p:spPr>
              <a:xfrm rot="10800000">
                <a:off x="8911825" y="2078744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3"/>
              <p:cNvCxnSpPr/>
              <p:nvPr/>
            </p:nvCxnSpPr>
            <p:spPr>
              <a:xfrm rot="10800000">
                <a:off x="8978125" y="2152907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3"/>
              <p:cNvCxnSpPr/>
              <p:nvPr/>
            </p:nvCxnSpPr>
            <p:spPr>
              <a:xfrm rot="10800000">
                <a:off x="8911825" y="2227069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3"/>
              <p:cNvCxnSpPr/>
              <p:nvPr/>
            </p:nvCxnSpPr>
            <p:spPr>
              <a:xfrm rot="10800000">
                <a:off x="8978125" y="2301232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3"/>
              <p:cNvCxnSpPr/>
              <p:nvPr/>
            </p:nvCxnSpPr>
            <p:spPr>
              <a:xfrm rot="10800000">
                <a:off x="8911825" y="2375394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3"/>
              <p:cNvCxnSpPr/>
              <p:nvPr/>
            </p:nvCxnSpPr>
            <p:spPr>
              <a:xfrm rot="10800000">
                <a:off x="8978125" y="2449558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3"/>
              <p:cNvCxnSpPr/>
              <p:nvPr/>
            </p:nvCxnSpPr>
            <p:spPr>
              <a:xfrm rot="10800000">
                <a:off x="8911825" y="2523719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3"/>
              <p:cNvCxnSpPr/>
              <p:nvPr/>
            </p:nvCxnSpPr>
            <p:spPr>
              <a:xfrm rot="10800000">
                <a:off x="8978125" y="2597883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3"/>
              <p:cNvCxnSpPr/>
              <p:nvPr/>
            </p:nvCxnSpPr>
            <p:spPr>
              <a:xfrm rot="10800000">
                <a:off x="8911825" y="2672045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3"/>
              <p:cNvCxnSpPr/>
              <p:nvPr/>
            </p:nvCxnSpPr>
            <p:spPr>
              <a:xfrm rot="10800000">
                <a:off x="8978125" y="2746209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3"/>
              <p:cNvCxnSpPr/>
              <p:nvPr/>
            </p:nvCxnSpPr>
            <p:spPr>
              <a:xfrm rot="10800000">
                <a:off x="8911825" y="2820370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3"/>
              <p:cNvCxnSpPr/>
              <p:nvPr/>
            </p:nvCxnSpPr>
            <p:spPr>
              <a:xfrm rot="10800000">
                <a:off x="8911825" y="2820371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3"/>
              <p:cNvCxnSpPr/>
              <p:nvPr/>
            </p:nvCxnSpPr>
            <p:spPr>
              <a:xfrm rot="10800000">
                <a:off x="8978125" y="2894532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3"/>
              <p:cNvCxnSpPr/>
              <p:nvPr/>
            </p:nvCxnSpPr>
            <p:spPr>
              <a:xfrm rot="10800000">
                <a:off x="8911825" y="296869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3"/>
              <p:cNvCxnSpPr/>
              <p:nvPr/>
            </p:nvCxnSpPr>
            <p:spPr>
              <a:xfrm rot="10800000">
                <a:off x="8978125" y="3042857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3"/>
              <p:cNvCxnSpPr/>
              <p:nvPr/>
            </p:nvCxnSpPr>
            <p:spPr>
              <a:xfrm rot="10800000">
                <a:off x="8911825" y="3117021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3"/>
              <p:cNvCxnSpPr/>
              <p:nvPr/>
            </p:nvCxnSpPr>
            <p:spPr>
              <a:xfrm rot="10800000">
                <a:off x="8978125" y="3191183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3"/>
              <p:cNvCxnSpPr/>
              <p:nvPr/>
            </p:nvCxnSpPr>
            <p:spPr>
              <a:xfrm rot="10800000">
                <a:off x="8911825" y="3265346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3"/>
              <p:cNvCxnSpPr/>
              <p:nvPr/>
            </p:nvCxnSpPr>
            <p:spPr>
              <a:xfrm rot="10800000">
                <a:off x="8978125" y="3339508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3"/>
              <p:cNvCxnSpPr/>
              <p:nvPr/>
            </p:nvCxnSpPr>
            <p:spPr>
              <a:xfrm rot="10800000">
                <a:off x="8911825" y="3413672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3"/>
              <p:cNvCxnSpPr/>
              <p:nvPr/>
            </p:nvCxnSpPr>
            <p:spPr>
              <a:xfrm rot="10800000">
                <a:off x="8978125" y="3487834"/>
                <a:ext cx="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3"/>
              <p:cNvCxnSpPr/>
              <p:nvPr/>
            </p:nvCxnSpPr>
            <p:spPr>
              <a:xfrm rot="10800000">
                <a:off x="8911825" y="3561997"/>
                <a:ext cx="12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9" name="Google Shape;879;p13"/>
            <p:cNvSpPr/>
            <p:nvPr/>
          </p:nvSpPr>
          <p:spPr>
            <a:xfrm>
              <a:off x="8547631" y="104994"/>
              <a:ext cx="490500" cy="490500"/>
            </a:xfrm>
            <a:prstGeom prst="rtTriangl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0" name="Google Shape;880;p13"/>
            <p:cNvGrpSpPr/>
            <p:nvPr/>
          </p:nvGrpSpPr>
          <p:grpSpPr>
            <a:xfrm>
              <a:off x="161775" y="177625"/>
              <a:ext cx="270000" cy="504225"/>
              <a:chOff x="161775" y="177625"/>
              <a:chExt cx="270000" cy="504225"/>
            </a:xfrm>
          </p:grpSpPr>
          <p:sp>
            <p:nvSpPr>
              <p:cNvPr id="881" name="Google Shape;881;p13"/>
              <p:cNvSpPr/>
              <p:nvPr/>
            </p:nvSpPr>
            <p:spPr>
              <a:xfrm>
                <a:off x="189521" y="205371"/>
                <a:ext cx="214500" cy="214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161775" y="177625"/>
                <a:ext cx="270000" cy="270000"/>
              </a:xfrm>
              <a:prstGeom prst="mathMultiply">
                <a:avLst>
                  <a:gd name="adj1" fmla="val 685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 rot="10800000">
                <a:off x="189525" y="496450"/>
                <a:ext cx="214500" cy="185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13"/>
            <p:cNvCxnSpPr/>
            <p:nvPr/>
          </p:nvCxnSpPr>
          <p:spPr>
            <a:xfrm rot="10800000">
              <a:off x="486100" y="4949025"/>
              <a:ext cx="854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885" name="Google Shape;8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3"/>
          <p:cNvSpPr txBox="1">
            <a:spLocks noGrp="1"/>
          </p:cNvSpPr>
          <p:nvPr>
            <p:ph type="title" idx="2" hasCustomPrompt="1"/>
          </p:nvPr>
        </p:nvSpPr>
        <p:spPr>
          <a:xfrm>
            <a:off x="951325" y="1433250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7" name="Google Shape;887;p13"/>
          <p:cNvSpPr txBox="1">
            <a:spLocks noGrp="1"/>
          </p:cNvSpPr>
          <p:nvPr>
            <p:ph type="title" idx="3" hasCustomPrompt="1"/>
          </p:nvPr>
        </p:nvSpPr>
        <p:spPr>
          <a:xfrm>
            <a:off x="951325" y="3000021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8" name="Google Shape;88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433250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9" name="Google Shape;88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000021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0" name="Google Shape;890;p13"/>
          <p:cNvSpPr txBox="1">
            <a:spLocks noGrp="1"/>
          </p:cNvSpPr>
          <p:nvPr>
            <p:ph type="title" idx="6" hasCustomPrompt="1"/>
          </p:nvPr>
        </p:nvSpPr>
        <p:spPr>
          <a:xfrm>
            <a:off x="5887175" y="1433250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1" name="Google Shape;891;p13"/>
          <p:cNvSpPr txBox="1">
            <a:spLocks noGrp="1"/>
          </p:cNvSpPr>
          <p:nvPr>
            <p:ph type="title" idx="7" hasCustomPrompt="1"/>
          </p:nvPr>
        </p:nvSpPr>
        <p:spPr>
          <a:xfrm>
            <a:off x="5887175" y="3000021"/>
            <a:ext cx="12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2" name="Google Shape;892;p13"/>
          <p:cNvSpPr txBox="1">
            <a:spLocks noGrp="1"/>
          </p:cNvSpPr>
          <p:nvPr>
            <p:ph type="subTitle" idx="1"/>
          </p:nvPr>
        </p:nvSpPr>
        <p:spPr>
          <a:xfrm>
            <a:off x="951325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3" name="Google Shape;893;p13"/>
          <p:cNvSpPr txBox="1">
            <a:spLocks noGrp="1"/>
          </p:cNvSpPr>
          <p:nvPr>
            <p:ph type="subTitle" idx="8"/>
          </p:nvPr>
        </p:nvSpPr>
        <p:spPr>
          <a:xfrm>
            <a:off x="3419250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4" name="Google Shape;894;p13"/>
          <p:cNvSpPr txBox="1">
            <a:spLocks noGrp="1"/>
          </p:cNvSpPr>
          <p:nvPr>
            <p:ph type="subTitle" idx="9"/>
          </p:nvPr>
        </p:nvSpPr>
        <p:spPr>
          <a:xfrm>
            <a:off x="5887175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5" name="Google Shape;895;p13"/>
          <p:cNvSpPr txBox="1">
            <a:spLocks noGrp="1"/>
          </p:cNvSpPr>
          <p:nvPr>
            <p:ph type="subTitle" idx="13"/>
          </p:nvPr>
        </p:nvSpPr>
        <p:spPr>
          <a:xfrm>
            <a:off x="951325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6" name="Google Shape;896;p13"/>
          <p:cNvSpPr txBox="1">
            <a:spLocks noGrp="1"/>
          </p:cNvSpPr>
          <p:nvPr>
            <p:ph type="subTitle" idx="14"/>
          </p:nvPr>
        </p:nvSpPr>
        <p:spPr>
          <a:xfrm>
            <a:off x="3419250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7" name="Google Shape;897;p13"/>
          <p:cNvSpPr txBox="1">
            <a:spLocks noGrp="1"/>
          </p:cNvSpPr>
          <p:nvPr>
            <p:ph type="subTitle" idx="15"/>
          </p:nvPr>
        </p:nvSpPr>
        <p:spPr>
          <a:xfrm>
            <a:off x="5887175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9"/>
          <p:cNvGrpSpPr/>
          <p:nvPr/>
        </p:nvGrpSpPr>
        <p:grpSpPr>
          <a:xfrm>
            <a:off x="-6" y="0"/>
            <a:ext cx="9144003" cy="5143501"/>
            <a:chOff x="-6" y="0"/>
            <a:chExt cx="9144003" cy="5143501"/>
          </a:xfrm>
        </p:grpSpPr>
        <p:pic>
          <p:nvPicPr>
            <p:cNvPr id="1373" name="Google Shape;1373;p19"/>
            <p:cNvPicPr preferRelativeResize="0"/>
            <p:nvPr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-6" y="0"/>
              <a:ext cx="342816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19"/>
            <p:cNvPicPr preferRelativeResize="0"/>
            <p:nvPr/>
          </p:nvPicPr>
          <p:blipFill rotWithShape="1">
            <a:blip r:embed="rId3">
              <a:alphaModFix amt="60000"/>
            </a:blip>
            <a:srcRect t="1709" b="1718"/>
            <a:stretch/>
          </p:blipFill>
          <p:spPr>
            <a:xfrm>
              <a:off x="5594150" y="0"/>
              <a:ext cx="3549846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5" name="Google Shape;137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19"/>
          <p:cNvSpPr txBox="1">
            <a:spLocks noGrp="1"/>
          </p:cNvSpPr>
          <p:nvPr>
            <p:ph type="subTitle" idx="1"/>
          </p:nvPr>
        </p:nvSpPr>
        <p:spPr>
          <a:xfrm>
            <a:off x="951325" y="224479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19"/>
          <p:cNvSpPr txBox="1">
            <a:spLocks noGrp="1"/>
          </p:cNvSpPr>
          <p:nvPr>
            <p:ph type="subTitle" idx="2"/>
          </p:nvPr>
        </p:nvSpPr>
        <p:spPr>
          <a:xfrm>
            <a:off x="3419246" y="224479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19"/>
          <p:cNvSpPr txBox="1">
            <a:spLocks noGrp="1"/>
          </p:cNvSpPr>
          <p:nvPr>
            <p:ph type="subTitle" idx="3"/>
          </p:nvPr>
        </p:nvSpPr>
        <p:spPr>
          <a:xfrm>
            <a:off x="5887164" y="224479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19"/>
          <p:cNvSpPr txBox="1">
            <a:spLocks noGrp="1"/>
          </p:cNvSpPr>
          <p:nvPr>
            <p:ph type="subTitle" idx="4"/>
          </p:nvPr>
        </p:nvSpPr>
        <p:spPr>
          <a:xfrm>
            <a:off x="951325" y="1685900"/>
            <a:ext cx="230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0" name="Google Shape;1380;p19"/>
          <p:cNvSpPr txBox="1">
            <a:spLocks noGrp="1"/>
          </p:cNvSpPr>
          <p:nvPr>
            <p:ph type="subTitle" idx="5"/>
          </p:nvPr>
        </p:nvSpPr>
        <p:spPr>
          <a:xfrm>
            <a:off x="3419254" y="1685900"/>
            <a:ext cx="230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1" name="Google Shape;1381;p19"/>
          <p:cNvSpPr txBox="1">
            <a:spLocks noGrp="1"/>
          </p:cNvSpPr>
          <p:nvPr>
            <p:ph type="subTitle" idx="6"/>
          </p:nvPr>
        </p:nvSpPr>
        <p:spPr>
          <a:xfrm>
            <a:off x="5887172" y="1685900"/>
            <a:ext cx="230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82" name="Google Shape;1382;p19"/>
          <p:cNvGrpSpPr/>
          <p:nvPr/>
        </p:nvGrpSpPr>
        <p:grpSpPr>
          <a:xfrm>
            <a:off x="103650" y="97463"/>
            <a:ext cx="8936700" cy="4948575"/>
            <a:chOff x="102900" y="102900"/>
            <a:chExt cx="8936700" cy="4948575"/>
          </a:xfrm>
        </p:grpSpPr>
        <p:sp>
          <p:nvSpPr>
            <p:cNvPr id="1383" name="Google Shape;1383;p19"/>
            <p:cNvSpPr/>
            <p:nvPr/>
          </p:nvSpPr>
          <p:spPr>
            <a:xfrm>
              <a:off x="102900" y="102900"/>
              <a:ext cx="8936700" cy="4945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4" name="Google Shape;1384;p19"/>
            <p:cNvGrpSpPr/>
            <p:nvPr/>
          </p:nvGrpSpPr>
          <p:grpSpPr>
            <a:xfrm>
              <a:off x="8547631" y="104994"/>
              <a:ext cx="490500" cy="4202397"/>
              <a:chOff x="8547631" y="104994"/>
              <a:chExt cx="490500" cy="4202397"/>
            </a:xfrm>
          </p:grpSpPr>
          <p:sp>
            <p:nvSpPr>
              <p:cNvPr id="1385" name="Google Shape;1385;p19"/>
              <p:cNvSpPr/>
              <p:nvPr/>
            </p:nvSpPr>
            <p:spPr>
              <a:xfrm>
                <a:off x="8547631" y="104994"/>
                <a:ext cx="490500" cy="490500"/>
              </a:xfrm>
              <a:prstGeom prst="rtTriangl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6" name="Google Shape;1386;p19"/>
              <p:cNvGrpSpPr/>
              <p:nvPr/>
            </p:nvGrpSpPr>
            <p:grpSpPr>
              <a:xfrm>
                <a:off x="8911825" y="1333191"/>
                <a:ext cx="126300" cy="2974200"/>
                <a:chOff x="8911825" y="595491"/>
                <a:chExt cx="126300" cy="2974200"/>
              </a:xfrm>
            </p:grpSpPr>
            <p:cxnSp>
              <p:nvCxnSpPr>
                <p:cNvPr id="1387" name="Google Shape;1387;p19"/>
                <p:cNvCxnSpPr/>
                <p:nvPr/>
              </p:nvCxnSpPr>
              <p:spPr>
                <a:xfrm>
                  <a:off x="9034146" y="595491"/>
                  <a:ext cx="0" cy="297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8" name="Google Shape;1388;p19"/>
                <p:cNvCxnSpPr/>
                <p:nvPr/>
              </p:nvCxnSpPr>
              <p:spPr>
                <a:xfrm rot="10800000">
                  <a:off x="8911825" y="59549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9" name="Google Shape;1389;p19"/>
                <p:cNvCxnSpPr/>
                <p:nvPr/>
              </p:nvCxnSpPr>
              <p:spPr>
                <a:xfrm rot="10800000">
                  <a:off x="8978125" y="66965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19"/>
                <p:cNvCxnSpPr/>
                <p:nvPr/>
              </p:nvCxnSpPr>
              <p:spPr>
                <a:xfrm rot="10800000">
                  <a:off x="8911825" y="74381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19"/>
                <p:cNvCxnSpPr/>
                <p:nvPr/>
              </p:nvCxnSpPr>
              <p:spPr>
                <a:xfrm rot="10800000">
                  <a:off x="8978125" y="81797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2" name="Google Shape;1392;p19"/>
                <p:cNvCxnSpPr/>
                <p:nvPr/>
              </p:nvCxnSpPr>
              <p:spPr>
                <a:xfrm rot="10800000">
                  <a:off x="8911825" y="89214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3" name="Google Shape;1393;p19"/>
                <p:cNvCxnSpPr/>
                <p:nvPr/>
              </p:nvCxnSpPr>
              <p:spPr>
                <a:xfrm rot="10800000">
                  <a:off x="8978125" y="96630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4" name="Google Shape;1394;p19"/>
                <p:cNvCxnSpPr/>
                <p:nvPr/>
              </p:nvCxnSpPr>
              <p:spPr>
                <a:xfrm rot="10800000">
                  <a:off x="8911825" y="104046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5" name="Google Shape;1395;p19"/>
                <p:cNvCxnSpPr/>
                <p:nvPr/>
              </p:nvCxnSpPr>
              <p:spPr>
                <a:xfrm rot="10800000">
                  <a:off x="8978125" y="111462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19"/>
                <p:cNvCxnSpPr/>
                <p:nvPr/>
              </p:nvCxnSpPr>
              <p:spPr>
                <a:xfrm rot="10800000">
                  <a:off x="8911825" y="118879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19"/>
                <p:cNvCxnSpPr/>
                <p:nvPr/>
              </p:nvCxnSpPr>
              <p:spPr>
                <a:xfrm rot="10800000">
                  <a:off x="8978125" y="126295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8" name="Google Shape;1398;p19"/>
                <p:cNvCxnSpPr/>
                <p:nvPr/>
              </p:nvCxnSpPr>
              <p:spPr>
                <a:xfrm rot="10800000">
                  <a:off x="8911825" y="133711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9" name="Google Shape;1399;p19"/>
                <p:cNvCxnSpPr/>
                <p:nvPr/>
              </p:nvCxnSpPr>
              <p:spPr>
                <a:xfrm rot="10800000">
                  <a:off x="8978125" y="141127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0" name="Google Shape;1400;p19"/>
                <p:cNvCxnSpPr/>
                <p:nvPr/>
              </p:nvCxnSpPr>
              <p:spPr>
                <a:xfrm rot="10800000">
                  <a:off x="8911825" y="148544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1" name="Google Shape;1401;p19"/>
                <p:cNvCxnSpPr/>
                <p:nvPr/>
              </p:nvCxnSpPr>
              <p:spPr>
                <a:xfrm rot="10800000">
                  <a:off x="8978125" y="1559605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2" name="Google Shape;1402;p19"/>
                <p:cNvCxnSpPr/>
                <p:nvPr/>
              </p:nvCxnSpPr>
              <p:spPr>
                <a:xfrm rot="10800000">
                  <a:off x="8911825" y="163376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3" name="Google Shape;1403;p19"/>
                <p:cNvCxnSpPr/>
                <p:nvPr/>
              </p:nvCxnSpPr>
              <p:spPr>
                <a:xfrm rot="10800000">
                  <a:off x="8978125" y="1707930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4" name="Google Shape;1404;p19"/>
                <p:cNvCxnSpPr/>
                <p:nvPr/>
              </p:nvCxnSpPr>
              <p:spPr>
                <a:xfrm rot="10800000">
                  <a:off x="8911825" y="1782093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5" name="Google Shape;1405;p19"/>
                <p:cNvCxnSpPr/>
                <p:nvPr/>
              </p:nvCxnSpPr>
              <p:spPr>
                <a:xfrm rot="10800000">
                  <a:off x="8978125" y="1856256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6" name="Google Shape;1406;p19"/>
                <p:cNvCxnSpPr/>
                <p:nvPr/>
              </p:nvCxnSpPr>
              <p:spPr>
                <a:xfrm rot="10800000">
                  <a:off x="8911825" y="1930418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7" name="Google Shape;1407;p19"/>
                <p:cNvCxnSpPr/>
                <p:nvPr/>
              </p:nvCxnSpPr>
              <p:spPr>
                <a:xfrm rot="10800000">
                  <a:off x="8978125" y="2004581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8" name="Google Shape;1408;p19"/>
                <p:cNvCxnSpPr/>
                <p:nvPr/>
              </p:nvCxnSpPr>
              <p:spPr>
                <a:xfrm rot="10800000">
                  <a:off x="8911825" y="207874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9" name="Google Shape;1409;p19"/>
                <p:cNvCxnSpPr/>
                <p:nvPr/>
              </p:nvCxnSpPr>
              <p:spPr>
                <a:xfrm rot="10800000">
                  <a:off x="8978125" y="215290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0" name="Google Shape;1410;p19"/>
                <p:cNvCxnSpPr/>
                <p:nvPr/>
              </p:nvCxnSpPr>
              <p:spPr>
                <a:xfrm rot="10800000">
                  <a:off x="8911825" y="222706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1" name="Google Shape;1411;p19"/>
                <p:cNvCxnSpPr/>
                <p:nvPr/>
              </p:nvCxnSpPr>
              <p:spPr>
                <a:xfrm rot="10800000">
                  <a:off x="8978125" y="23012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2" name="Google Shape;1412;p19"/>
                <p:cNvCxnSpPr/>
                <p:nvPr/>
              </p:nvCxnSpPr>
              <p:spPr>
                <a:xfrm rot="10800000">
                  <a:off x="8911825" y="2375394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3" name="Google Shape;1413;p19"/>
                <p:cNvCxnSpPr/>
                <p:nvPr/>
              </p:nvCxnSpPr>
              <p:spPr>
                <a:xfrm rot="10800000">
                  <a:off x="8978125" y="244955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4" name="Google Shape;1414;p19"/>
                <p:cNvCxnSpPr/>
                <p:nvPr/>
              </p:nvCxnSpPr>
              <p:spPr>
                <a:xfrm rot="10800000">
                  <a:off x="8911825" y="2523719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5" name="Google Shape;1415;p19"/>
                <p:cNvCxnSpPr/>
                <p:nvPr/>
              </p:nvCxnSpPr>
              <p:spPr>
                <a:xfrm rot="10800000">
                  <a:off x="8978125" y="25978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6" name="Google Shape;1416;p19"/>
                <p:cNvCxnSpPr/>
                <p:nvPr/>
              </p:nvCxnSpPr>
              <p:spPr>
                <a:xfrm rot="10800000">
                  <a:off x="8911825" y="2672045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7" name="Google Shape;1417;p19"/>
                <p:cNvCxnSpPr/>
                <p:nvPr/>
              </p:nvCxnSpPr>
              <p:spPr>
                <a:xfrm rot="10800000">
                  <a:off x="8978125" y="2746209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8" name="Google Shape;1418;p19"/>
                <p:cNvCxnSpPr/>
                <p:nvPr/>
              </p:nvCxnSpPr>
              <p:spPr>
                <a:xfrm rot="10800000">
                  <a:off x="8911825" y="2820370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9" name="Google Shape;1419;p19"/>
                <p:cNvCxnSpPr/>
                <p:nvPr/>
              </p:nvCxnSpPr>
              <p:spPr>
                <a:xfrm rot="10800000">
                  <a:off x="8911825" y="282037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0" name="Google Shape;1420;p19"/>
                <p:cNvCxnSpPr/>
                <p:nvPr/>
              </p:nvCxnSpPr>
              <p:spPr>
                <a:xfrm rot="10800000">
                  <a:off x="8978125" y="2894532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1" name="Google Shape;1421;p19"/>
                <p:cNvCxnSpPr/>
                <p:nvPr/>
              </p:nvCxnSpPr>
              <p:spPr>
                <a:xfrm rot="10800000">
                  <a:off x="8911825" y="296869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2" name="Google Shape;1422;p19"/>
                <p:cNvCxnSpPr/>
                <p:nvPr/>
              </p:nvCxnSpPr>
              <p:spPr>
                <a:xfrm rot="10800000">
                  <a:off x="8978125" y="3042857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3" name="Google Shape;1423;p19"/>
                <p:cNvCxnSpPr/>
                <p:nvPr/>
              </p:nvCxnSpPr>
              <p:spPr>
                <a:xfrm rot="10800000">
                  <a:off x="8911825" y="3117021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4" name="Google Shape;1424;p19"/>
                <p:cNvCxnSpPr/>
                <p:nvPr/>
              </p:nvCxnSpPr>
              <p:spPr>
                <a:xfrm rot="10800000">
                  <a:off x="8978125" y="3191183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5" name="Google Shape;1425;p19"/>
                <p:cNvCxnSpPr/>
                <p:nvPr/>
              </p:nvCxnSpPr>
              <p:spPr>
                <a:xfrm rot="10800000">
                  <a:off x="8911825" y="3265346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6" name="Google Shape;1426;p19"/>
                <p:cNvCxnSpPr/>
                <p:nvPr/>
              </p:nvCxnSpPr>
              <p:spPr>
                <a:xfrm rot="10800000">
                  <a:off x="8978125" y="3339508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7" name="Google Shape;1427;p19"/>
                <p:cNvCxnSpPr/>
                <p:nvPr/>
              </p:nvCxnSpPr>
              <p:spPr>
                <a:xfrm rot="10800000">
                  <a:off x="8911825" y="3413672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8" name="Google Shape;1428;p19"/>
                <p:cNvCxnSpPr/>
                <p:nvPr/>
              </p:nvCxnSpPr>
              <p:spPr>
                <a:xfrm rot="10800000">
                  <a:off x="8978125" y="3487834"/>
                  <a:ext cx="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9" name="Google Shape;1429;p19"/>
                <p:cNvCxnSpPr/>
                <p:nvPr/>
              </p:nvCxnSpPr>
              <p:spPr>
                <a:xfrm rot="10800000">
                  <a:off x="8911825" y="3561997"/>
                  <a:ext cx="12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0" name="Google Shape;1430;p19"/>
            <p:cNvGrpSpPr/>
            <p:nvPr/>
          </p:nvGrpSpPr>
          <p:grpSpPr>
            <a:xfrm>
              <a:off x="161775" y="107475"/>
              <a:ext cx="8871325" cy="4944000"/>
              <a:chOff x="161775" y="107475"/>
              <a:chExt cx="8871325" cy="4944000"/>
            </a:xfrm>
          </p:grpSpPr>
          <p:cxnSp>
            <p:nvCxnSpPr>
              <p:cNvPr id="1431" name="Google Shape;1431;p19"/>
              <p:cNvCxnSpPr/>
              <p:nvPr/>
            </p:nvCxnSpPr>
            <p:spPr>
              <a:xfrm rot="10800000">
                <a:off x="486100" y="4949025"/>
                <a:ext cx="854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9"/>
              <p:cNvCxnSpPr/>
              <p:nvPr/>
            </p:nvCxnSpPr>
            <p:spPr>
              <a:xfrm>
                <a:off x="481075" y="107475"/>
                <a:ext cx="0" cy="49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33" name="Google Shape;1433;p19"/>
              <p:cNvGrpSpPr/>
              <p:nvPr/>
            </p:nvGrpSpPr>
            <p:grpSpPr>
              <a:xfrm>
                <a:off x="161775" y="177625"/>
                <a:ext cx="270000" cy="504225"/>
                <a:chOff x="161775" y="177625"/>
                <a:chExt cx="270000" cy="504225"/>
              </a:xfrm>
            </p:grpSpPr>
            <p:sp>
              <p:nvSpPr>
                <p:cNvPr id="1434" name="Google Shape;1434;p19"/>
                <p:cNvSpPr/>
                <p:nvPr/>
              </p:nvSpPr>
              <p:spPr>
                <a:xfrm>
                  <a:off x="189521" y="205371"/>
                  <a:ext cx="214500" cy="214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9"/>
                <p:cNvSpPr/>
                <p:nvPr/>
              </p:nvSpPr>
              <p:spPr>
                <a:xfrm>
                  <a:off x="161775" y="177625"/>
                  <a:ext cx="270000" cy="270000"/>
                </a:xfrm>
                <a:prstGeom prst="mathMultiply">
                  <a:avLst>
                    <a:gd name="adj1" fmla="val 685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9"/>
                <p:cNvSpPr/>
                <p:nvPr/>
              </p:nvSpPr>
              <p:spPr>
                <a:xfrm rot="10800000">
                  <a:off x="189525" y="496450"/>
                  <a:ext cx="214500" cy="1854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Mono"/>
              <a:buNone/>
              <a:defRPr sz="3500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8"/>
          <p:cNvSpPr txBox="1">
            <a:spLocks noGrp="1"/>
          </p:cNvSpPr>
          <p:nvPr>
            <p:ph type="ctrTitle"/>
          </p:nvPr>
        </p:nvSpPr>
        <p:spPr>
          <a:xfrm>
            <a:off x="639826" y="-448291"/>
            <a:ext cx="7299074" cy="3511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ML-Powered Pneumonia Diagnosis from Chest X-Rays</a:t>
            </a:r>
            <a:endParaRPr sz="4800" dirty="0"/>
          </a:p>
        </p:txBody>
      </p:sp>
      <p:sp>
        <p:nvSpPr>
          <p:cNvPr id="2038" name="Google Shape;2038;p28"/>
          <p:cNvSpPr txBox="1">
            <a:spLocks noGrp="1"/>
          </p:cNvSpPr>
          <p:nvPr>
            <p:ph type="subTitle" idx="1"/>
          </p:nvPr>
        </p:nvSpPr>
        <p:spPr>
          <a:xfrm>
            <a:off x="639826" y="3677186"/>
            <a:ext cx="23952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Arif</a:t>
            </a:r>
            <a:endParaRPr dirty="0"/>
          </a:p>
        </p:txBody>
      </p:sp>
      <p:grpSp>
        <p:nvGrpSpPr>
          <p:cNvPr id="2039" name="Google Shape;2039;p28"/>
          <p:cNvGrpSpPr/>
          <p:nvPr/>
        </p:nvGrpSpPr>
        <p:grpSpPr>
          <a:xfrm>
            <a:off x="7439850" y="2969425"/>
            <a:ext cx="573300" cy="546500"/>
            <a:chOff x="7739950" y="3723800"/>
            <a:chExt cx="573300" cy="546500"/>
          </a:xfrm>
        </p:grpSpPr>
        <p:grpSp>
          <p:nvGrpSpPr>
            <p:cNvPr id="2040" name="Google Shape;2040;p28"/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41" name="Google Shape;2041;p28"/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8"/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8"/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8"/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45" name="Google Shape;2045;p28"/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 txBox="1">
            <a:spLocks noGrp="1"/>
          </p:cNvSpPr>
          <p:nvPr>
            <p:ph type="subTitle" idx="4"/>
          </p:nvPr>
        </p:nvSpPr>
        <p:spPr>
          <a:xfrm>
            <a:off x="951325" y="394982"/>
            <a:ext cx="2305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Steps Taken:</a:t>
            </a:r>
            <a:endParaRPr dirty="0"/>
          </a:p>
        </p:txBody>
      </p:sp>
      <p:sp>
        <p:nvSpPr>
          <p:cNvPr id="2109" name="Google Shape;2109;p34"/>
          <p:cNvSpPr txBox="1">
            <a:spLocks noGrp="1"/>
          </p:cNvSpPr>
          <p:nvPr>
            <p:ph type="subTitle" idx="1"/>
          </p:nvPr>
        </p:nvSpPr>
        <p:spPr>
          <a:xfrm>
            <a:off x="727208" y="1168562"/>
            <a:ext cx="2305500" cy="3678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Resized images to a standard input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Normalized pixel values (0-1) to stabilize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Applied </a:t>
            </a:r>
            <a:r>
              <a:rPr lang="en-GB" b="1" dirty="0"/>
              <a:t>data augmentation</a:t>
            </a:r>
            <a:r>
              <a:rPr lang="en-GB" dirty="0"/>
              <a:t> (rotation, flipping, etc) to balance class distribution (2224 images each).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Expanded dimensions for compatibility with CNN.</a:t>
            </a:r>
          </a:p>
        </p:txBody>
      </p:sp>
      <p:pic>
        <p:nvPicPr>
          <p:cNvPr id="13" name="Picture 12" descr="A collage of x-ray images of a person's chest&#10;&#10;Description automatically generated">
            <a:extLst>
              <a:ext uri="{FF2B5EF4-FFF2-40B4-BE49-F238E27FC236}">
                <a16:creationId xmlns:a16="http://schemas.microsoft.com/office/drawing/2014/main" id="{0AB3661C-CF0B-79A8-3388-BBCDE804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95" y="506506"/>
            <a:ext cx="5177507" cy="41304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13F928F6-F19C-49CA-1651-EC1A1E5F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E7BD370E-F11C-20B4-D3A8-6068BCB9411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52A9AC73-EE9B-CECF-58BB-84B0F29C6F38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60CB0B52-EF2C-D12F-9FFA-38FE2678DE34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6649FE4B-4DFA-2B31-FF82-52D3D1016D66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04108415-013A-3BB2-3A19-CF6421FF0CF2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5E60F70E-910F-2B37-AFAB-E1AFD269E00D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43FB73A7-0218-BDBD-E5A2-0556AFF892B3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17E1E55C-BFA1-AD38-434E-FD024E1E031B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46AE89E3-1BD2-A226-B582-0193C67FF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9129" y="18017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and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39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BC20EC79-06FB-4BB6-CCAF-634D61F2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33">
            <a:extLst>
              <a:ext uri="{FF2B5EF4-FFF2-40B4-BE49-F238E27FC236}">
                <a16:creationId xmlns:a16="http://schemas.microsoft.com/office/drawing/2014/main" id="{E201A2C2-8E52-DE3F-0237-BE848CC4D6B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31475" y="448771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💡 </a:t>
            </a:r>
            <a:r>
              <a:rPr lang="en-GB" sz="2000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The Objective:</a:t>
            </a:r>
            <a:endParaRPr lang="en-GB" sz="2000" dirty="0">
              <a:latin typeface="Inter Tight" panose="020B0604020202020204" charset="0"/>
              <a:ea typeface="Inter Tight" panose="020B0604020202020204" charset="0"/>
              <a:cs typeface="Inter Tight" panose="020B0604020202020204" charset="0"/>
            </a:endParaRPr>
          </a:p>
        </p:txBody>
      </p:sp>
      <p:sp>
        <p:nvSpPr>
          <p:cNvPr id="2099" name="Google Shape;2099;p33">
            <a:extLst>
              <a:ext uri="{FF2B5EF4-FFF2-40B4-BE49-F238E27FC236}">
                <a16:creationId xmlns:a16="http://schemas.microsoft.com/office/drawing/2014/main" id="{2261AAE0-AD7F-5CC9-0DB4-5FA54D9C9A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31475" y="1366262"/>
            <a:ext cx="3061200" cy="306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Batch size: 16 to improve generalisability.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Epochs: 90 for stable learning.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Loss function: Categorical cross-entropy (for multi-class classification).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Metrics: Accuracy, Precision, Recall, F1-score, and AUC.</a:t>
            </a:r>
            <a:endParaRPr sz="1400" dirty="0"/>
          </a:p>
        </p:txBody>
      </p:sp>
      <p:sp>
        <p:nvSpPr>
          <p:cNvPr id="2100" name="Google Shape;2100;p33">
            <a:extLst>
              <a:ext uri="{FF2B5EF4-FFF2-40B4-BE49-F238E27FC236}">
                <a16:creationId xmlns:a16="http://schemas.microsoft.com/office/drawing/2014/main" id="{619CACDF-14C5-12AF-8F1F-A7A805973C4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51325" y="1366262"/>
            <a:ext cx="3061200" cy="318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/>
              <a:t>Feature Extraction: </a:t>
            </a:r>
            <a:r>
              <a:rPr lang="en-GB" sz="1400" dirty="0"/>
              <a:t>Used the first two layers from the pre-trained VGG16 model to extract key features, particularly edges and textures in X-rays.</a:t>
            </a:r>
            <a:endParaRPr lang="en-GB" sz="14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/>
              <a:t>Custom CNN: </a:t>
            </a:r>
            <a:r>
              <a:rPr lang="en-GB" sz="1400" dirty="0"/>
              <a:t>Built and used for the deeper layers of the model, trained specifically on the dataset.</a:t>
            </a: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</p:txBody>
      </p:sp>
      <p:sp>
        <p:nvSpPr>
          <p:cNvPr id="2101" name="Google Shape;2101;p33">
            <a:extLst>
              <a:ext uri="{FF2B5EF4-FFF2-40B4-BE49-F238E27FC236}">
                <a16:creationId xmlns:a16="http://schemas.microsoft.com/office/drawing/2014/main" id="{5F05232D-D0D0-8BE1-33B2-48AFB190F1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51325" y="448771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/>
              <a:t>🏗️</a:t>
            </a:r>
            <a:r>
              <a:rPr lang="en-GB" sz="2000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Approach:</a:t>
            </a:r>
          </a:p>
        </p:txBody>
      </p:sp>
    </p:spTree>
    <p:extLst>
      <p:ext uri="{BB962C8B-B14F-4D97-AF65-F5344CB8AC3E}">
        <p14:creationId xmlns:p14="http://schemas.microsoft.com/office/powerpoint/2010/main" val="130350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758692EC-E6E6-D237-2F35-BB41B15A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90;p32">
            <a:extLst>
              <a:ext uri="{FF2B5EF4-FFF2-40B4-BE49-F238E27FC236}">
                <a16:creationId xmlns:a16="http://schemas.microsoft.com/office/drawing/2014/main" id="{797F2083-534B-1283-209E-B903D3F44398}"/>
              </a:ext>
            </a:extLst>
          </p:cNvPr>
          <p:cNvSpPr txBox="1">
            <a:spLocks/>
          </p:cNvSpPr>
          <p:nvPr/>
        </p:nvSpPr>
        <p:spPr>
          <a:xfrm>
            <a:off x="421340" y="669977"/>
            <a:ext cx="3397622" cy="380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139700" indent="0">
              <a:buFont typeface="Inter Tight"/>
              <a:buNone/>
            </a:pPr>
            <a:r>
              <a:rPr lang="en-GB" sz="1400" b="1" dirty="0"/>
              <a:t>📊 Model Performance:</a:t>
            </a:r>
          </a:p>
          <a:p>
            <a:pPr marL="139700" indent="0">
              <a:buFont typeface="Inter Tight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Model performs well on normal cases but struggles with bacterial vs. viral pneumonia.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Accuracy (test): 80% (underfits 2%)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Precision (test): 79% (overfits 1%)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Recall (test): 80% (underfits 5%)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F1-score(test): 79% (underfits 1%)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AUC (test): 91% (overfits 2%)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8" name="Picture Placeholder 17" descr="A diagram of a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0026D9CB-7FE2-50CF-75EA-23A0E6AE6C24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90"/>
          <a:stretch/>
        </p:blipFill>
        <p:spPr>
          <a:xfrm>
            <a:off x="3936418" y="292473"/>
            <a:ext cx="4786242" cy="4558554"/>
          </a:xfrm>
        </p:spPr>
      </p:pic>
    </p:spTree>
    <p:extLst>
      <p:ext uri="{BB962C8B-B14F-4D97-AF65-F5344CB8AC3E}">
        <p14:creationId xmlns:p14="http://schemas.microsoft.com/office/powerpoint/2010/main" val="79920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E20EEE20-7F27-29BA-33A6-B16F2CED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llage of x-ray images of a person's chest&#10;&#10;Description automatically generated">
            <a:extLst>
              <a:ext uri="{FF2B5EF4-FFF2-40B4-BE49-F238E27FC236}">
                <a16:creationId xmlns:a16="http://schemas.microsoft.com/office/drawing/2014/main" id="{DD39D73A-322E-4492-2ADA-943149BC311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975" r="19626"/>
          <a:stretch/>
        </p:blipFill>
        <p:spPr>
          <a:xfrm>
            <a:off x="1590378" y="481313"/>
            <a:ext cx="5963244" cy="4180873"/>
          </a:xfrm>
        </p:spPr>
      </p:pic>
    </p:spTree>
    <p:extLst>
      <p:ext uri="{BB962C8B-B14F-4D97-AF65-F5344CB8AC3E}">
        <p14:creationId xmlns:p14="http://schemas.microsoft.com/office/powerpoint/2010/main" val="3555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99035911-6220-7F71-F25B-AFE6617BF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B189EFF1-9D02-E556-E39E-E50A4E53DA8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73B63ADA-D8F9-10F5-1536-F30B20F92614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9D6E90E6-1BB0-A846-FFAD-238C542AC5F6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848EAD82-0ECB-EFA3-3357-57FD0344FEAA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EFA0F09B-D8E9-DD39-630D-7A65BF178FC9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4C7F53F9-618A-5839-5C97-5C84B0040880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2E86C4F1-3B23-1B8A-3E3C-F30546FE6AFA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250BFC2C-EBBD-6061-32D1-5310EB5A5728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E5F9B2D6-B973-AE67-9F09-6B5CEDD3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795" y="2285819"/>
            <a:ext cx="573194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Explainability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0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3E3B1C1D-CB1A-5490-03BE-008F5EDA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ollage of x-ray images of a chest&#10;&#10;Description automatically generated">
            <a:extLst>
              <a:ext uri="{FF2B5EF4-FFF2-40B4-BE49-F238E27FC236}">
                <a16:creationId xmlns:a16="http://schemas.microsoft.com/office/drawing/2014/main" id="{2B4F2E70-27D7-4359-0C82-B9D9C63B25A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90" b="275"/>
          <a:stretch/>
        </p:blipFill>
        <p:spPr>
          <a:xfrm>
            <a:off x="2052918" y="255489"/>
            <a:ext cx="5351930" cy="4632522"/>
          </a:xfrm>
        </p:spPr>
      </p:pic>
    </p:spTree>
    <p:extLst>
      <p:ext uri="{BB962C8B-B14F-4D97-AF65-F5344CB8AC3E}">
        <p14:creationId xmlns:p14="http://schemas.microsoft.com/office/powerpoint/2010/main" val="104818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C5144EF0-BD5E-1286-35EE-0C1A39E3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FA0B0DE3-69B8-AD19-11DE-6B45C4BE58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E5D9469C-F51B-6A95-269B-7D59EAFBDAE3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E1FF0463-CE9F-1183-B391-974F43890329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FB53E6EF-D45C-94C5-16EE-04852379AFF2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81DD3806-0954-E2C1-6251-66269E371359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8023ED95-2FA5-1245-725B-2A7FB3BA0242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9B99A3B9-C84D-E8EF-1104-9F8C514A6ED2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FA63AF26-7391-9F37-B11B-7A4B92609F47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1965BF6C-871B-640F-1658-5124617B4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9811" y="17453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Radiologist Comparison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01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28D0B36C-3C75-AFE3-6D35-06BA0D75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hest x-ray of a person&#10;&#10;Description automatically generated">
            <a:extLst>
              <a:ext uri="{FF2B5EF4-FFF2-40B4-BE49-F238E27FC236}">
                <a16:creationId xmlns:a16="http://schemas.microsoft.com/office/drawing/2014/main" id="{F639837A-30C3-9CFA-9E93-3B167D42556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-784" t="-181" r="784" b="-1"/>
          <a:stretch/>
        </p:blipFill>
        <p:spPr>
          <a:xfrm>
            <a:off x="4978278" y="2571750"/>
            <a:ext cx="2363679" cy="2199240"/>
          </a:xfrm>
        </p:spPr>
      </p:pic>
      <p:pic>
        <p:nvPicPr>
          <p:cNvPr id="8" name="Picture 7" descr="A chest x-ray of a person&#10;&#10;Description automatically generated">
            <a:extLst>
              <a:ext uri="{FF2B5EF4-FFF2-40B4-BE49-F238E27FC236}">
                <a16:creationId xmlns:a16="http://schemas.microsoft.com/office/drawing/2014/main" id="{7CF30678-E8DD-6B99-6B2D-4AFD7744D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277" y="134469"/>
            <a:ext cx="2363679" cy="2368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D3E4A9-5282-A9C7-5207-7D2849D2B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43" y="134469"/>
            <a:ext cx="2793621" cy="45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3F7FD46E-F3C2-E299-3335-F1DA9A8E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A2318333-2AD2-D996-1194-AC2B104B9D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339E924C-D107-FA79-946F-D54446604A50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5753D5EB-CB30-DFFE-F207-348489EE69A6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368D3101-1114-E0FB-0732-6E96A6D79B06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49FEFA0B-0A9A-9112-D83D-0FA3C0240D61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B2954482-7B4C-E4C9-CF47-FB28D519A8A5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E7E5BF75-3276-F436-A31A-84946292F8AC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1B496FFC-5A69-68D4-6575-3E6866A61058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0872D868-B84F-2520-828C-E47ADFB86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599" y="20928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44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060" name="Google Shape;2060;p30"/>
          <p:cNvSpPr txBox="1">
            <a:spLocks noGrp="1"/>
          </p:cNvSpPr>
          <p:nvPr>
            <p:ph type="title" idx="2"/>
          </p:nvPr>
        </p:nvSpPr>
        <p:spPr>
          <a:xfrm>
            <a:off x="951325" y="1433250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1" name="Google Shape;2061;p30"/>
          <p:cNvSpPr txBox="1">
            <a:spLocks noGrp="1"/>
          </p:cNvSpPr>
          <p:nvPr>
            <p:ph type="title" idx="3"/>
          </p:nvPr>
        </p:nvSpPr>
        <p:spPr>
          <a:xfrm>
            <a:off x="951325" y="3000021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62" name="Google Shape;2062;p30"/>
          <p:cNvSpPr txBox="1">
            <a:spLocks noGrp="1"/>
          </p:cNvSpPr>
          <p:nvPr>
            <p:ph type="title" idx="4"/>
          </p:nvPr>
        </p:nvSpPr>
        <p:spPr>
          <a:xfrm>
            <a:off x="3419250" y="1433250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3" name="Google Shape;2063;p30"/>
          <p:cNvSpPr txBox="1">
            <a:spLocks noGrp="1"/>
          </p:cNvSpPr>
          <p:nvPr>
            <p:ph type="title" idx="5"/>
          </p:nvPr>
        </p:nvSpPr>
        <p:spPr>
          <a:xfrm>
            <a:off x="3419250" y="3000021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64" name="Google Shape;2064;p30"/>
          <p:cNvSpPr txBox="1">
            <a:spLocks noGrp="1"/>
          </p:cNvSpPr>
          <p:nvPr>
            <p:ph type="title" idx="6"/>
          </p:nvPr>
        </p:nvSpPr>
        <p:spPr>
          <a:xfrm>
            <a:off x="5887175" y="1433250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5" name="Google Shape;2065;p30"/>
          <p:cNvSpPr txBox="1">
            <a:spLocks noGrp="1"/>
          </p:cNvSpPr>
          <p:nvPr>
            <p:ph type="title" idx="7"/>
          </p:nvPr>
        </p:nvSpPr>
        <p:spPr>
          <a:xfrm>
            <a:off x="5887175" y="3000021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066" name="Google Shape;2066;p30"/>
          <p:cNvSpPr txBox="1">
            <a:spLocks noGrp="1"/>
          </p:cNvSpPr>
          <p:nvPr>
            <p:ph type="subTitle" idx="1"/>
          </p:nvPr>
        </p:nvSpPr>
        <p:spPr>
          <a:xfrm>
            <a:off x="951325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Pneumonia Detection Matters</a:t>
            </a:r>
            <a:endParaRPr dirty="0"/>
          </a:p>
        </p:txBody>
      </p:sp>
      <p:sp>
        <p:nvSpPr>
          <p:cNvPr id="2067" name="Google Shape;2067;p30"/>
          <p:cNvSpPr txBox="1">
            <a:spLocks noGrp="1"/>
          </p:cNvSpPr>
          <p:nvPr>
            <p:ph type="subTitle" idx="8"/>
          </p:nvPr>
        </p:nvSpPr>
        <p:spPr>
          <a:xfrm>
            <a:off x="3419250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Dataset</a:t>
            </a:r>
            <a:endParaRPr dirty="0"/>
          </a:p>
        </p:txBody>
      </p:sp>
      <p:sp>
        <p:nvSpPr>
          <p:cNvPr id="2068" name="Google Shape;2068;p30"/>
          <p:cNvSpPr txBox="1">
            <a:spLocks noGrp="1"/>
          </p:cNvSpPr>
          <p:nvPr>
            <p:ph type="subTitle" idx="9"/>
          </p:nvPr>
        </p:nvSpPr>
        <p:spPr>
          <a:xfrm>
            <a:off x="5887175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2069" name="Google Shape;2069;p30"/>
          <p:cNvSpPr txBox="1">
            <a:spLocks noGrp="1"/>
          </p:cNvSpPr>
          <p:nvPr>
            <p:ph type="subTitle" idx="13"/>
          </p:nvPr>
        </p:nvSpPr>
        <p:spPr>
          <a:xfrm>
            <a:off x="951325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&amp; Performance</a:t>
            </a:r>
            <a:endParaRPr dirty="0"/>
          </a:p>
        </p:txBody>
      </p:sp>
      <p:sp>
        <p:nvSpPr>
          <p:cNvPr id="2070" name="Google Shape;2070;p30"/>
          <p:cNvSpPr txBox="1">
            <a:spLocks noGrp="1"/>
          </p:cNvSpPr>
          <p:nvPr>
            <p:ph type="subTitle" idx="14"/>
          </p:nvPr>
        </p:nvSpPr>
        <p:spPr>
          <a:xfrm>
            <a:off x="3379694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Explainability</a:t>
            </a:r>
            <a:endParaRPr dirty="0"/>
          </a:p>
        </p:txBody>
      </p:sp>
      <p:sp>
        <p:nvSpPr>
          <p:cNvPr id="2071" name="Google Shape;2071;p30"/>
          <p:cNvSpPr txBox="1">
            <a:spLocks noGrp="1"/>
          </p:cNvSpPr>
          <p:nvPr>
            <p:ph type="subTitle" idx="15"/>
          </p:nvPr>
        </p:nvSpPr>
        <p:spPr>
          <a:xfrm>
            <a:off x="5887175" y="35232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Radiologist Comparison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4992CEC1-130B-4AB7-07C0-5E0FBF8E3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33">
            <a:extLst>
              <a:ext uri="{FF2B5EF4-FFF2-40B4-BE49-F238E27FC236}">
                <a16:creationId xmlns:a16="http://schemas.microsoft.com/office/drawing/2014/main" id="{813335CB-48A2-9E4A-97EC-5BF726A5CFF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31475" y="610136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/>
              <a:t>🚀 </a:t>
            </a:r>
            <a:r>
              <a:rPr lang="en-GB" sz="2000" b="1" dirty="0"/>
              <a:t>Next Steps &amp; Enhancements:</a:t>
            </a:r>
            <a:endParaRPr lang="en-GB" sz="2000" dirty="0"/>
          </a:p>
        </p:txBody>
      </p:sp>
      <p:sp>
        <p:nvSpPr>
          <p:cNvPr id="2099" name="Google Shape;2099;p33">
            <a:extLst>
              <a:ext uri="{FF2B5EF4-FFF2-40B4-BE49-F238E27FC236}">
                <a16:creationId xmlns:a16="http://schemas.microsoft.com/office/drawing/2014/main" id="{FB7CAE2D-59E3-1866-AD02-66225CB263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31475" y="1366262"/>
            <a:ext cx="3061200" cy="306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Train on larger, more diverse datasets.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Fine tune the model more and train for longer epochs.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Explore hybrid ML + radiologist workflows for real-world deployment.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Create a live demo to show the functionality of the model.</a:t>
            </a:r>
            <a:endParaRPr sz="1400" dirty="0"/>
          </a:p>
        </p:txBody>
      </p:sp>
      <p:sp>
        <p:nvSpPr>
          <p:cNvPr id="2101" name="Google Shape;2101;p33">
            <a:extLst>
              <a:ext uri="{FF2B5EF4-FFF2-40B4-BE49-F238E27FC236}">
                <a16:creationId xmlns:a16="http://schemas.microsoft.com/office/drawing/2014/main" id="{BF612448-4AB9-BDDA-020B-081EBCCE3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51325" y="448771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/>
              <a:t>🔮 </a:t>
            </a:r>
            <a:r>
              <a:rPr lang="en-GB" sz="2000" b="1" dirty="0"/>
              <a:t>Limitations:</a:t>
            </a:r>
            <a:endParaRPr lang="en-GB" sz="2000" b="1" dirty="0">
              <a:latin typeface="Inter Tight" panose="020B0604020202020204" charset="0"/>
              <a:ea typeface="Inter Tight" panose="020B0604020202020204" charset="0"/>
              <a:cs typeface="Inter Tight" panose="020B0604020202020204" charset="0"/>
            </a:endParaRPr>
          </a:p>
        </p:txBody>
      </p:sp>
      <p:sp>
        <p:nvSpPr>
          <p:cNvPr id="4" name="Google Shape;2099;p33">
            <a:extLst>
              <a:ext uri="{FF2B5EF4-FFF2-40B4-BE49-F238E27FC236}">
                <a16:creationId xmlns:a16="http://schemas.microsoft.com/office/drawing/2014/main" id="{F87F6F65-5B27-EAF1-843B-2E2563D0C766}"/>
              </a:ext>
            </a:extLst>
          </p:cNvPr>
          <p:cNvSpPr txBox="1">
            <a:spLocks/>
          </p:cNvSpPr>
          <p:nvPr/>
        </p:nvSpPr>
        <p:spPr>
          <a:xfrm>
            <a:off x="1106322" y="1366262"/>
            <a:ext cx="3061200" cy="306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Model struggles with viral vs bacterial pneumonia differentiation.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Potential dataset bias (not diverse enough).</a:t>
            </a:r>
          </a:p>
        </p:txBody>
      </p:sp>
    </p:spTree>
    <p:extLst>
      <p:ext uri="{BB962C8B-B14F-4D97-AF65-F5344CB8AC3E}">
        <p14:creationId xmlns:p14="http://schemas.microsoft.com/office/powerpoint/2010/main" val="75356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7A6CA7E8-8916-7AE8-3DFD-9332A50F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EDE75E1D-3F70-3DD7-535C-AFB2FBF2E5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5A5F3508-1FFF-A869-3F0B-C0F57274F340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285C46C3-4428-FE5D-7C87-7B34BB399202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2543DA4D-1C59-D119-F8BC-1307F14B2CF6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1C5918A5-FE61-B9AC-1B1A-FF20750BE007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AA6076D0-D663-3B2C-5642-0BEC6E7C63A7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15591896-7DB8-092B-EED7-6A24C7F7FC45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53036DD1-06D7-E66E-C994-274886737298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E4F4823B-2603-368D-7413-28FEF8DAB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599" y="20928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Key Takeways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5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>
          <a:extLst>
            <a:ext uri="{FF2B5EF4-FFF2-40B4-BE49-F238E27FC236}">
              <a16:creationId xmlns:a16="http://schemas.microsoft.com/office/drawing/2014/main" id="{88632AC2-D5EC-AE05-4183-BBD5E5851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3">
            <a:extLst>
              <a:ext uri="{FF2B5EF4-FFF2-40B4-BE49-F238E27FC236}">
                <a16:creationId xmlns:a16="http://schemas.microsoft.com/office/drawing/2014/main" id="{5EF12C3F-2E67-2A25-283A-7B988941593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41400" y="502559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/>
              <a:t>🎯 </a:t>
            </a:r>
            <a:r>
              <a:rPr lang="en-GB" sz="2000" b="1" dirty="0"/>
              <a:t>Key Takeaways:</a:t>
            </a:r>
            <a:endParaRPr lang="en-GB" sz="2000" dirty="0"/>
          </a:p>
        </p:txBody>
      </p:sp>
      <p:sp>
        <p:nvSpPr>
          <p:cNvPr id="4" name="Google Shape;2099;p33">
            <a:extLst>
              <a:ext uri="{FF2B5EF4-FFF2-40B4-BE49-F238E27FC236}">
                <a16:creationId xmlns:a16="http://schemas.microsoft.com/office/drawing/2014/main" id="{570219F5-174E-E931-02A1-45A2022C02C9}"/>
              </a:ext>
            </a:extLst>
          </p:cNvPr>
          <p:cNvSpPr txBox="1">
            <a:spLocks/>
          </p:cNvSpPr>
          <p:nvPr/>
        </p:nvSpPr>
        <p:spPr>
          <a:xfrm>
            <a:off x="1649506" y="1578639"/>
            <a:ext cx="6571129" cy="306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None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ML-powered diagnostics can assist radiologists, not replace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Grad-CAM helps interpret model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ML models can learn features but need guidance from expert radiologists to work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Future improvements can increase trust &amp; real-world adoption.</a:t>
            </a:r>
          </a:p>
        </p:txBody>
      </p:sp>
    </p:spTree>
    <p:extLst>
      <p:ext uri="{BB962C8B-B14F-4D97-AF65-F5344CB8AC3E}">
        <p14:creationId xmlns:p14="http://schemas.microsoft.com/office/powerpoint/2010/main" val="20674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>
          <a:extLst>
            <a:ext uri="{FF2B5EF4-FFF2-40B4-BE49-F238E27FC236}">
              <a16:creationId xmlns:a16="http://schemas.microsoft.com/office/drawing/2014/main" id="{7553C0CE-28D9-212C-703C-F846CB35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0">
            <a:extLst>
              <a:ext uri="{FF2B5EF4-FFF2-40B4-BE49-F238E27FC236}">
                <a16:creationId xmlns:a16="http://schemas.microsoft.com/office/drawing/2014/main" id="{422F5D51-D0F6-D71B-6B74-C09EC5015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060" name="Google Shape;2060;p30">
            <a:extLst>
              <a:ext uri="{FF2B5EF4-FFF2-40B4-BE49-F238E27FC236}">
                <a16:creationId xmlns:a16="http://schemas.microsoft.com/office/drawing/2014/main" id="{719E6A02-2CA2-BD27-0D73-B12A7A6F37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51325" y="1433250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062" name="Google Shape;2062;p30">
            <a:extLst>
              <a:ext uri="{FF2B5EF4-FFF2-40B4-BE49-F238E27FC236}">
                <a16:creationId xmlns:a16="http://schemas.microsoft.com/office/drawing/2014/main" id="{1E414ACF-D1E0-49E4-1F8A-222CF3147BC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19250" y="1433250"/>
            <a:ext cx="126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066" name="Google Shape;2066;p30">
            <a:extLst>
              <a:ext uri="{FF2B5EF4-FFF2-40B4-BE49-F238E27FC236}">
                <a16:creationId xmlns:a16="http://schemas.microsoft.com/office/drawing/2014/main" id="{44CE0A73-1C66-97C3-0BBE-472F090D97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1325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Improvements</a:t>
            </a:r>
          </a:p>
        </p:txBody>
      </p:sp>
      <p:sp>
        <p:nvSpPr>
          <p:cNvPr id="2067" name="Google Shape;2067;p30">
            <a:extLst>
              <a:ext uri="{FF2B5EF4-FFF2-40B4-BE49-F238E27FC236}">
                <a16:creationId xmlns:a16="http://schemas.microsoft.com/office/drawing/2014/main" id="{BAA1FB8F-EAF9-E31A-F51E-50A9F32FA0B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19250" y="19564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37448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/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77" name="Google Shape;2077;p31"/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/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/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/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/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/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/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/>
          <p:cNvSpPr txBox="1">
            <a:spLocks noGrp="1"/>
          </p:cNvSpPr>
          <p:nvPr>
            <p:ph type="title"/>
          </p:nvPr>
        </p:nvSpPr>
        <p:spPr>
          <a:xfrm>
            <a:off x="2883952" y="1801725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Pneumonia Detection Matters?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33"/>
          <p:cNvSpPr txBox="1">
            <a:spLocks noGrp="1"/>
          </p:cNvSpPr>
          <p:nvPr>
            <p:ph type="subTitle" idx="4"/>
          </p:nvPr>
        </p:nvSpPr>
        <p:spPr>
          <a:xfrm>
            <a:off x="5131475" y="448771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💡 </a:t>
            </a:r>
            <a:r>
              <a:rPr lang="en-GB" sz="2000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The Objective:</a:t>
            </a:r>
            <a:endParaRPr lang="en-GB" sz="2000" dirty="0">
              <a:latin typeface="Inter Tight" panose="020B0604020202020204" charset="0"/>
              <a:ea typeface="Inter Tight" panose="020B0604020202020204" charset="0"/>
              <a:cs typeface="Inter Tight" panose="020B0604020202020204" charset="0"/>
            </a:endParaRPr>
          </a:p>
        </p:txBody>
      </p:sp>
      <p:sp>
        <p:nvSpPr>
          <p:cNvPr id="2099" name="Google Shape;2099;p33"/>
          <p:cNvSpPr txBox="1">
            <a:spLocks noGrp="1"/>
          </p:cNvSpPr>
          <p:nvPr>
            <p:ph type="subTitle" idx="1"/>
          </p:nvPr>
        </p:nvSpPr>
        <p:spPr>
          <a:xfrm>
            <a:off x="5131475" y="1366262"/>
            <a:ext cx="3061200" cy="306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Develop a ML model to classify Normal, Viral Pneumonia, and Bacterial Pneumonia from chest X-rays.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Use Grad-CAM to interpret model decisions.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Validate results with expert radiologists and showcase a live demo.</a:t>
            </a:r>
            <a:endParaRPr sz="1400" dirty="0"/>
          </a:p>
        </p:txBody>
      </p:sp>
      <p:sp>
        <p:nvSpPr>
          <p:cNvPr id="2100" name="Google Shape;2100;p33"/>
          <p:cNvSpPr txBox="1">
            <a:spLocks noGrp="1"/>
          </p:cNvSpPr>
          <p:nvPr>
            <p:ph type="subTitle" idx="2"/>
          </p:nvPr>
        </p:nvSpPr>
        <p:spPr>
          <a:xfrm>
            <a:off x="951325" y="1366262"/>
            <a:ext cx="3061200" cy="318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Lung Infection is a leading cause of hospitalisations with Pneumonia being the most common.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Diagnosing Pneumonia through X-rays is time-consuming and requires expert radiologists.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AI has the potential to assist in faster and more accurate diagnosis.</a:t>
            </a:r>
            <a:endParaRPr sz="1400" dirty="0"/>
          </a:p>
        </p:txBody>
      </p:sp>
      <p:sp>
        <p:nvSpPr>
          <p:cNvPr id="2101" name="Google Shape;2101;p33"/>
          <p:cNvSpPr txBox="1">
            <a:spLocks noGrp="1"/>
          </p:cNvSpPr>
          <p:nvPr>
            <p:ph type="subTitle" idx="3"/>
          </p:nvPr>
        </p:nvSpPr>
        <p:spPr>
          <a:xfrm>
            <a:off x="951325" y="448771"/>
            <a:ext cx="3061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🎯 </a:t>
            </a:r>
            <a:r>
              <a:rPr lang="en-GB" sz="2000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The Problem:</a:t>
            </a:r>
            <a:endParaRPr lang="en-GB" sz="2000" dirty="0">
              <a:latin typeface="Inter Tight" panose="020B0604020202020204" charset="0"/>
              <a:ea typeface="Inter Tight" panose="020B0604020202020204" charset="0"/>
              <a:cs typeface="Inter Tigh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B78C1F20-E8A2-3E26-3AB8-2C32BFF2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6B61EF05-F2A9-0A89-7D36-69D1F7BCEF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4229D96B-BC6A-0271-A31C-77AB034BA54B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8B98F9A9-6B58-89F5-14CE-C0C4DEEA34C1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C5FAEB47-4BC4-FA5B-5DD6-6562F4FD4550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2F0CEF6C-798B-5BD9-5500-D8AD2D21CEC2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15195146-CA2E-FD95-BA93-57774363C36C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22B4FF0C-1E0C-A343-0F44-F5243AC30EBD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1E047E3F-AF6F-CCE2-95B3-8AECAAFFE75C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9F774F23-DC99-AAD9-C444-AB08F0AFB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3270" y="2169278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55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32"/>
          <p:cNvSpPr txBox="1">
            <a:spLocks noGrp="1"/>
          </p:cNvSpPr>
          <p:nvPr>
            <p:ph type="body" idx="1"/>
          </p:nvPr>
        </p:nvSpPr>
        <p:spPr>
          <a:xfrm>
            <a:off x="836100" y="3556478"/>
            <a:ext cx="7587900" cy="158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GB" dirty="0"/>
              <a:t>📊 </a:t>
            </a:r>
            <a:r>
              <a:rPr lang="en-GB" b="1" dirty="0"/>
              <a:t>Dataset Overview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Total Images:</a:t>
            </a:r>
            <a:r>
              <a:rPr lang="en-GB" dirty="0"/>
              <a:t> 5856 with a mixed number of normal, viral/bacterial pneumonia images.</a:t>
            </a:r>
          </a:p>
          <a:p>
            <a:pPr marL="1397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Splitting:</a:t>
            </a:r>
            <a:r>
              <a:rPr lang="en-GB" dirty="0"/>
              <a:t> The dataset was </a:t>
            </a:r>
            <a:r>
              <a:rPr lang="en-GB" b="1" dirty="0"/>
              <a:t>immediately split into training and testing sets</a:t>
            </a:r>
            <a:r>
              <a:rPr lang="en-GB" dirty="0"/>
              <a:t> to avoid data leakage and ensure unbiased evaluation.</a:t>
            </a:r>
          </a:p>
        </p:txBody>
      </p:sp>
      <p:pic>
        <p:nvPicPr>
          <p:cNvPr id="7" name="Picture Placeholder 6" descr="A x-ray of a person's chest&#10;&#10;Description automatically generated">
            <a:extLst>
              <a:ext uri="{FF2B5EF4-FFF2-40B4-BE49-F238E27FC236}">
                <a16:creationId xmlns:a16="http://schemas.microsoft.com/office/drawing/2014/main" id="{D2727BD5-D9E2-F204-BCE1-89B272B166F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68" t="357" r="3065" b="2807"/>
          <a:stretch/>
        </p:blipFill>
        <p:spPr>
          <a:xfrm>
            <a:off x="1072914" y="233872"/>
            <a:ext cx="3030071" cy="3173505"/>
          </a:xfrm>
        </p:spPr>
      </p:pic>
      <p:pic>
        <p:nvPicPr>
          <p:cNvPr id="11" name="Picture Placeholder 10" descr="A x-ray of a person's chest&#10;&#10;Description automatically generated">
            <a:extLst>
              <a:ext uri="{FF2B5EF4-FFF2-40B4-BE49-F238E27FC236}">
                <a16:creationId xmlns:a16="http://schemas.microsoft.com/office/drawing/2014/main" id="{46FD001A-4824-D4AF-1ED2-389813B5AB7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-369" b="1766"/>
          <a:stretch/>
        </p:blipFill>
        <p:spPr>
          <a:xfrm>
            <a:off x="5226600" y="233871"/>
            <a:ext cx="3197400" cy="31735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2046BC87-658F-BC6A-7413-E0BB8407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aph of a class distribution&#10;&#10;Description automatically generated">
            <a:extLst>
              <a:ext uri="{FF2B5EF4-FFF2-40B4-BE49-F238E27FC236}">
                <a16:creationId xmlns:a16="http://schemas.microsoft.com/office/drawing/2014/main" id="{F792CC09-F689-4384-9673-6563C81ED47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6788" b="6788"/>
          <a:stretch>
            <a:fillRect/>
          </a:stretch>
        </p:blipFill>
        <p:spPr>
          <a:xfrm>
            <a:off x="2053829" y="263350"/>
            <a:ext cx="5036341" cy="3081789"/>
          </a:xfrm>
        </p:spPr>
      </p:pic>
      <p:sp>
        <p:nvSpPr>
          <p:cNvPr id="12" name="Google Shape;2090;p32">
            <a:extLst>
              <a:ext uri="{FF2B5EF4-FFF2-40B4-BE49-F238E27FC236}">
                <a16:creationId xmlns:a16="http://schemas.microsoft.com/office/drawing/2014/main" id="{02564108-9645-7506-22E3-E89DAF347146}"/>
              </a:ext>
            </a:extLst>
          </p:cNvPr>
          <p:cNvSpPr txBox="1">
            <a:spLocks/>
          </p:cNvSpPr>
          <p:nvPr/>
        </p:nvSpPr>
        <p:spPr>
          <a:xfrm>
            <a:off x="1910394" y="3457866"/>
            <a:ext cx="7587900" cy="12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pPr marL="139700" indent="0">
              <a:buFont typeface="Inter Tight"/>
              <a:buNone/>
            </a:pPr>
            <a:r>
              <a:rPr lang="en-GB" dirty="0"/>
              <a:t>📊 </a:t>
            </a:r>
            <a:r>
              <a:rPr lang="en-GB" b="1" dirty="0"/>
              <a:t>Dataset Overview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Class Imbalance:</a:t>
            </a:r>
            <a:r>
              <a:rPr lang="en-GB" dirty="0"/>
              <a:t> Bacterial pneumonia cases dominate the dataset.</a:t>
            </a:r>
          </a:p>
          <a:p>
            <a:pPr marL="1397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Distribution:</a:t>
            </a:r>
            <a:r>
              <a:rPr lang="en-GB" dirty="0"/>
              <a:t> 1,266 Normal, 1,194 Viral, 2,224 Bacterial cases.</a:t>
            </a:r>
          </a:p>
          <a:p>
            <a:pPr marL="1397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Risk:</a:t>
            </a:r>
            <a:r>
              <a:rPr lang="en-GB" dirty="0"/>
              <a:t> Model may favour bacterial pneumonia due to imbalance.</a:t>
            </a:r>
          </a:p>
        </p:txBody>
      </p:sp>
    </p:spTree>
    <p:extLst>
      <p:ext uri="{BB962C8B-B14F-4D97-AF65-F5344CB8AC3E}">
        <p14:creationId xmlns:p14="http://schemas.microsoft.com/office/powerpoint/2010/main" val="242638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5">
          <a:extLst>
            <a:ext uri="{FF2B5EF4-FFF2-40B4-BE49-F238E27FC236}">
              <a16:creationId xmlns:a16="http://schemas.microsoft.com/office/drawing/2014/main" id="{0409DF6C-D126-D536-B3C1-1D57A31E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1">
            <a:extLst>
              <a:ext uri="{FF2B5EF4-FFF2-40B4-BE49-F238E27FC236}">
                <a16:creationId xmlns:a16="http://schemas.microsoft.com/office/drawing/2014/main" id="{B5E99149-1C4D-7C39-5F2D-CDDE9F44A9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8125" y="535000"/>
            <a:ext cx="163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77" name="Google Shape;2077;p31">
            <a:extLst>
              <a:ext uri="{FF2B5EF4-FFF2-40B4-BE49-F238E27FC236}">
                <a16:creationId xmlns:a16="http://schemas.microsoft.com/office/drawing/2014/main" id="{403604EE-1DF5-6C30-8FCB-E1EFB5C35C91}"/>
              </a:ext>
            </a:extLst>
          </p:cNvPr>
          <p:cNvGrpSpPr/>
          <p:nvPr/>
        </p:nvGrpSpPr>
        <p:grpSpPr>
          <a:xfrm>
            <a:off x="1230525" y="1546325"/>
            <a:ext cx="573300" cy="546500"/>
            <a:chOff x="7739950" y="3723800"/>
            <a:chExt cx="573300" cy="546500"/>
          </a:xfrm>
        </p:grpSpPr>
        <p:grpSp>
          <p:nvGrpSpPr>
            <p:cNvPr id="2078" name="Google Shape;2078;p31">
              <a:extLst>
                <a:ext uri="{FF2B5EF4-FFF2-40B4-BE49-F238E27FC236}">
                  <a16:creationId xmlns:a16="http://schemas.microsoft.com/office/drawing/2014/main" id="{C0C15BB5-A2B5-1720-139A-FC1632ABD244}"/>
                </a:ext>
              </a:extLst>
            </p:cNvPr>
            <p:cNvGrpSpPr/>
            <p:nvPr/>
          </p:nvGrpSpPr>
          <p:grpSpPr>
            <a:xfrm>
              <a:off x="7739950" y="3723800"/>
              <a:ext cx="573300" cy="546500"/>
              <a:chOff x="1009900" y="838775"/>
              <a:chExt cx="573300" cy="546500"/>
            </a:xfrm>
          </p:grpSpPr>
          <p:cxnSp>
            <p:nvCxnSpPr>
              <p:cNvPr id="2079" name="Google Shape;2079;p31">
                <a:extLst>
                  <a:ext uri="{FF2B5EF4-FFF2-40B4-BE49-F238E27FC236}">
                    <a16:creationId xmlns:a16="http://schemas.microsoft.com/office/drawing/2014/main" id="{D39C1DA4-53E7-E991-2790-A9078F731C47}"/>
                  </a:ext>
                </a:extLst>
              </p:cNvPr>
              <p:cNvCxnSpPr/>
              <p:nvPr/>
            </p:nvCxnSpPr>
            <p:spPr>
              <a:xfrm>
                <a:off x="1296550" y="1236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31">
                <a:extLst>
                  <a:ext uri="{FF2B5EF4-FFF2-40B4-BE49-F238E27FC236}">
                    <a16:creationId xmlns:a16="http://schemas.microsoft.com/office/drawing/2014/main" id="{3DE695D7-0923-E66E-8DE7-00E2C36F97A2}"/>
                  </a:ext>
                </a:extLst>
              </p:cNvPr>
              <p:cNvCxnSpPr/>
              <p:nvPr/>
            </p:nvCxnSpPr>
            <p:spPr>
              <a:xfrm>
                <a:off x="1296550" y="838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31">
                <a:extLst>
                  <a:ext uri="{FF2B5EF4-FFF2-40B4-BE49-F238E27FC236}">
                    <a16:creationId xmlns:a16="http://schemas.microsoft.com/office/drawing/2014/main" id="{9072CC5B-9459-79FE-DAB1-39781D0D883C}"/>
                  </a:ext>
                </a:extLst>
              </p:cNvPr>
              <p:cNvCxnSpPr/>
              <p:nvPr/>
            </p:nvCxnSpPr>
            <p:spPr>
              <a:xfrm>
                <a:off x="15089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1">
                <a:extLst>
                  <a:ext uri="{FF2B5EF4-FFF2-40B4-BE49-F238E27FC236}">
                    <a16:creationId xmlns:a16="http://schemas.microsoft.com/office/drawing/2014/main" id="{F0CA5FE7-033F-4651-E80F-532FF8F26F07}"/>
                  </a:ext>
                </a:extLst>
              </p:cNvPr>
              <p:cNvCxnSpPr/>
              <p:nvPr/>
            </p:nvCxnSpPr>
            <p:spPr>
              <a:xfrm>
                <a:off x="1084150" y="1037775"/>
                <a:ext cx="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3" name="Google Shape;2083;p31">
              <a:extLst>
                <a:ext uri="{FF2B5EF4-FFF2-40B4-BE49-F238E27FC236}">
                  <a16:creationId xmlns:a16="http://schemas.microsoft.com/office/drawing/2014/main" id="{0DF09386-4B5B-8DC2-0F21-220B60341D34}"/>
                </a:ext>
              </a:extLst>
            </p:cNvPr>
            <p:cNvSpPr/>
            <p:nvPr/>
          </p:nvSpPr>
          <p:spPr>
            <a:xfrm>
              <a:off x="8008750" y="3979200"/>
              <a:ext cx="35700" cy="35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1">
            <a:extLst>
              <a:ext uri="{FF2B5EF4-FFF2-40B4-BE49-F238E27FC236}">
                <a16:creationId xmlns:a16="http://schemas.microsoft.com/office/drawing/2014/main" id="{95305E9D-84CA-4616-EE56-195CADAEC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3270" y="2169278"/>
            <a:ext cx="5269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048391"/>
      </p:ext>
    </p:extLst>
  </p:cSld>
  <p:clrMapOvr>
    <a:masterClrMapping/>
  </p:clrMapOvr>
</p:sld>
</file>

<file path=ppt/theme/theme1.xml><?xml version="1.0" encoding="utf-8"?>
<a:theme xmlns:a="http://schemas.openxmlformats.org/drawingml/2006/main" name="X-Ray Medical Center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1738</Words>
  <Application>Microsoft Office PowerPoint</Application>
  <PresentationFormat>On-screen Show (16:9)</PresentationFormat>
  <Paragraphs>151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Inter Tight</vt:lpstr>
      <vt:lpstr>Arial</vt:lpstr>
      <vt:lpstr>Raleway</vt:lpstr>
      <vt:lpstr>Chivo Mono</vt:lpstr>
      <vt:lpstr>X-Ray Medical Center by Slidesgo</vt:lpstr>
      <vt:lpstr>ML-Powered Pneumonia Diagnosis from Chest X-Rays</vt:lpstr>
      <vt:lpstr>Agenda</vt:lpstr>
      <vt:lpstr>Agenda</vt:lpstr>
      <vt:lpstr>01</vt:lpstr>
      <vt:lpstr>PowerPoint Presentation</vt:lpstr>
      <vt:lpstr>02</vt:lpstr>
      <vt:lpstr>PowerPoint Presentation</vt:lpstr>
      <vt:lpstr>PowerPoint Presentation</vt:lpstr>
      <vt:lpstr>03</vt:lpstr>
      <vt:lpstr>PowerPoint Presentation</vt:lpstr>
      <vt:lpstr>04</vt:lpstr>
      <vt:lpstr>PowerPoint Presentation</vt:lpstr>
      <vt:lpstr>PowerPoint Presentation</vt:lpstr>
      <vt:lpstr>PowerPoint Presentation</vt:lpstr>
      <vt:lpstr>05</vt:lpstr>
      <vt:lpstr>PowerPoint Presentation</vt:lpstr>
      <vt:lpstr>06</vt:lpstr>
      <vt:lpstr>PowerPoint Presentation</vt:lpstr>
      <vt:lpstr>07</vt:lpstr>
      <vt:lpstr>PowerPoint Presentation</vt:lpstr>
      <vt:lpstr>08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Arif Mohd Faisal (Student)</cp:lastModifiedBy>
  <cp:revision>8</cp:revision>
  <dcterms:modified xsi:type="dcterms:W3CDTF">2025-02-05T18:04:09Z</dcterms:modified>
</cp:coreProperties>
</file>