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ff15d120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ff15d120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ff15d120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ff15d120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ff91e068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ff91e068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ff15d120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ff15d120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ff15d120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ff15d120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rgbClr val="B45F0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5F06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Swan Teleco Retention Strategies</a:t>
            </a:r>
            <a:endParaRPr u="sng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2516700"/>
            <a:ext cx="6331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3300"/>
              <a:t>Information Deck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By Churn No More - Katrina, Arif, Joseph</a:t>
            </a:r>
            <a:endParaRPr sz="20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4075"/>
            <a:ext cx="2128350" cy="11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5F06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4844650" y="456350"/>
            <a:ext cx="3879300" cy="6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00" u="sng"/>
              <a:t>Churn vs Non-Churn</a:t>
            </a:r>
            <a:endParaRPr sz="3000" u="sng"/>
          </a:p>
        </p:txBody>
      </p: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4844650" y="1109150"/>
            <a:ext cx="3943200" cy="23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8000" lvl="0" marL="172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The majority of customers in the dataset </a:t>
            </a:r>
            <a:r>
              <a:rPr lang="en-GB" sz="1600">
                <a:solidFill>
                  <a:srgbClr val="FFFFFF"/>
                </a:solidFill>
              </a:rPr>
              <a:t>(73%)</a:t>
            </a:r>
            <a:r>
              <a:rPr lang="en-GB" sz="1600">
                <a:solidFill>
                  <a:srgbClr val="FFFFFF"/>
                </a:solidFill>
              </a:rPr>
              <a:t> have not churned.</a:t>
            </a:r>
            <a:endParaRPr sz="1600">
              <a:solidFill>
                <a:srgbClr val="FFFFFF"/>
              </a:solidFill>
            </a:endParaRPr>
          </a:p>
          <a:p>
            <a:pPr indent="-188000" lvl="0" marL="172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Overall, the churned customers are female, have no partners or dependents, and have opted only for services related to phones.</a:t>
            </a:r>
            <a:endParaRPr sz="1600">
              <a:solidFill>
                <a:srgbClr val="FFFFFF"/>
              </a:solidFill>
            </a:endParaRPr>
          </a:p>
          <a:p>
            <a:pPr indent="-188000" lvl="0" marL="172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The most common internet service for these churning customers is fibre optic.</a:t>
            </a:r>
            <a:endParaRPr sz="1600"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50" y="456350"/>
            <a:ext cx="4371625" cy="32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350" y="3916600"/>
            <a:ext cx="8303600" cy="8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5F06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283850" y="454450"/>
            <a:ext cx="53316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00" u="sng"/>
              <a:t>Customer Demographics</a:t>
            </a:r>
            <a:endParaRPr sz="3000" u="sng"/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423600" y="1006675"/>
            <a:ext cx="48615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1650" lvl="0" marL="172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>
                <a:solidFill>
                  <a:schemeClr val="lt1"/>
                </a:solidFill>
              </a:rPr>
              <a:t>Customers with dependents and/or partners have a </a:t>
            </a:r>
            <a:r>
              <a:rPr b="1" lang="en-GB" sz="1500">
                <a:solidFill>
                  <a:schemeClr val="lt1"/>
                </a:solidFill>
              </a:rPr>
              <a:t>negative correlation</a:t>
            </a:r>
            <a:r>
              <a:rPr lang="en-GB" sz="1500">
                <a:solidFill>
                  <a:schemeClr val="lt1"/>
                </a:solidFill>
              </a:rPr>
              <a:t> with churning.</a:t>
            </a:r>
            <a:endParaRPr sz="1500">
              <a:solidFill>
                <a:schemeClr val="lt1"/>
              </a:solidFill>
            </a:endParaRPr>
          </a:p>
          <a:p>
            <a:pPr indent="-181650" lvl="0" marL="172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>
                <a:solidFill>
                  <a:schemeClr val="lt1"/>
                </a:solidFill>
              </a:rPr>
              <a:t>Customers that are senior citizens have a </a:t>
            </a:r>
            <a:r>
              <a:rPr b="1" lang="en-GB" sz="1500">
                <a:solidFill>
                  <a:schemeClr val="lt1"/>
                </a:solidFill>
              </a:rPr>
              <a:t>positive correlation</a:t>
            </a:r>
            <a:r>
              <a:rPr lang="en-GB" sz="1500">
                <a:solidFill>
                  <a:schemeClr val="lt1"/>
                </a:solidFill>
              </a:rPr>
              <a:t> with churning.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00" y="2135800"/>
            <a:ext cx="3477276" cy="25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6850" y="454450"/>
            <a:ext cx="2971549" cy="23176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>
            <p:ph idx="4294967295" type="body"/>
          </p:nvPr>
        </p:nvSpPr>
        <p:spPr>
          <a:xfrm>
            <a:off x="3939500" y="2772075"/>
            <a:ext cx="5001300" cy="19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1650" lvl="0" marL="172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>
                <a:solidFill>
                  <a:schemeClr val="lt1"/>
                </a:solidFill>
              </a:rPr>
              <a:t>The percentage of senior citizens among churners is </a:t>
            </a:r>
            <a:r>
              <a:rPr b="1" lang="en-GB" sz="1500">
                <a:solidFill>
                  <a:schemeClr val="lt1"/>
                </a:solidFill>
              </a:rPr>
              <a:t>twice as high</a:t>
            </a:r>
            <a:r>
              <a:rPr lang="en-GB" sz="1500">
                <a:solidFill>
                  <a:schemeClr val="lt1"/>
                </a:solidFill>
              </a:rPr>
              <a:t> as that among non-churners.</a:t>
            </a:r>
            <a:endParaRPr sz="1500">
              <a:solidFill>
                <a:schemeClr val="lt1"/>
              </a:solidFill>
            </a:endParaRPr>
          </a:p>
          <a:p>
            <a:pPr indent="-181650" lvl="0" marL="172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>
                <a:solidFill>
                  <a:schemeClr val="lt1"/>
                </a:solidFill>
              </a:rPr>
              <a:t>The percentage of churners that have dependents is significantly less than the percentage of non-churners with dependents.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b="1" lang="en-GB" sz="1500">
                <a:solidFill>
                  <a:schemeClr val="lt1"/>
                </a:solidFill>
              </a:rPr>
              <a:t>Senior citizens are more likely to churn whilst customers with dependents or partners are less likely to churn.</a:t>
            </a:r>
            <a:endParaRPr b="1"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5F06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729000" y="448175"/>
            <a:ext cx="4991400" cy="9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00" u="sng"/>
              <a:t>What factors retain customers best?</a:t>
            </a:r>
            <a:endParaRPr sz="3000" u="sng"/>
          </a:p>
        </p:txBody>
      </p:sp>
      <p:sp>
        <p:nvSpPr>
          <p:cNvPr id="97" name="Google Shape;97;p16"/>
          <p:cNvSpPr txBox="1"/>
          <p:nvPr>
            <p:ph idx="4294967295" type="body"/>
          </p:nvPr>
        </p:nvSpPr>
        <p:spPr>
          <a:xfrm>
            <a:off x="3730175" y="1502075"/>
            <a:ext cx="50016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chemeClr val="lt1"/>
                </a:solidFill>
              </a:rPr>
              <a:t>The 2 most influential services that Swan Teleco offer are </a:t>
            </a:r>
            <a:r>
              <a:rPr b="1" lang="en-GB" sz="1500">
                <a:solidFill>
                  <a:schemeClr val="lt1"/>
                </a:solidFill>
              </a:rPr>
              <a:t>online security</a:t>
            </a:r>
            <a:r>
              <a:rPr lang="en-GB" sz="1500">
                <a:solidFill>
                  <a:schemeClr val="lt1"/>
                </a:solidFill>
              </a:rPr>
              <a:t> and </a:t>
            </a:r>
            <a:r>
              <a:rPr b="1" lang="en-GB" sz="1500">
                <a:solidFill>
                  <a:schemeClr val="lt1"/>
                </a:solidFill>
              </a:rPr>
              <a:t>online backup</a:t>
            </a:r>
            <a:r>
              <a:rPr lang="en-GB" sz="1500">
                <a:solidFill>
                  <a:schemeClr val="lt1"/>
                </a:solidFill>
              </a:rPr>
              <a:t>.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411575" y="2917800"/>
            <a:ext cx="49914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1650" lvl="0" marL="172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Customers who sign up for online security services are more likely to stay.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81650" lvl="0" marL="172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slightly greater proportion of customers left if they didn’t have online security compared to if they didn’t have online backup.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81650" lvl="0" marL="172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Hence the best 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sign up factor to incentivise should be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online security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8850" y="2194250"/>
            <a:ext cx="3281550" cy="25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575" y="448175"/>
            <a:ext cx="3191826" cy="24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5F06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342500" y="426825"/>
            <a:ext cx="5466000" cy="6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00" u="sng"/>
              <a:t>Factors Influencing Churning</a:t>
            </a:r>
            <a:endParaRPr sz="3000" u="sng"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450" y="426800"/>
            <a:ext cx="2809425" cy="2565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025" y="2674000"/>
            <a:ext cx="3749500" cy="20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3342500" y="1019700"/>
            <a:ext cx="5526000" cy="1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0700" lvl="0" marL="172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Customers on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Month-to-Month contracts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show a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positive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correlation (40.51%)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with Churn Value, indicating higher churn rates.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81650" lvl="0" marL="172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One-Year (-17.78%)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Two-Year Contracts (-30.23%)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have strong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negative correlations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with Churn Value, showing they significantly reduce churn likelihood.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219925" y="2992125"/>
            <a:ext cx="47868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1650" lvl="0" marL="172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Customers with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0-5 months tenure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show the highest churn proportion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(~40%)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indicating early-stage churn is a major issue.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81650" lvl="0" marL="172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Before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 months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churned customers outnumber non-churnes in terms of proportions.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81650" lvl="0" marL="172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Customers with longer tenures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(40-45+ months)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show 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consistently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lower churn proportions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5F06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23625" y="3153175"/>
            <a:ext cx="4467000" cy="5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00" u="sng"/>
              <a:t>Reasons for Churning</a:t>
            </a:r>
            <a:endParaRPr sz="3000" u="sng"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25" y="439375"/>
            <a:ext cx="4406250" cy="263126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621175" y="3659575"/>
            <a:ext cx="40719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Most customers leave due to either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better offers from competitors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or because of the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attitude of support staff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829875" y="573075"/>
            <a:ext cx="42420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Possible Customer Retention Strategies</a:t>
            </a:r>
            <a:endParaRPr b="1" sz="18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4941000" y="1184625"/>
            <a:ext cx="3938700" cy="3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1650" lvl="0" marL="172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Focus on the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top 500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most likely to churn customer list we provided.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81650" lvl="0" marL="172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particular, focus on incentivising customers who are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senior citizens.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81650" lvl="0" marL="172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Compare your offers to your competitors and try to make your offers more appealing.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81650" lvl="0" marL="172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offers that make a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one-year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 two-year contract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more appealing than a monthly contract.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81650" lvl="0" marL="172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Incentivise sign-up factors by offering customers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online security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online backup.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