
<file path=[Content_Types].xml><?xml version="1.0" encoding="utf-8"?>
<Types xmlns="http://schemas.openxmlformats.org/package/2006/content-types">
  <Default Extension="gif" ContentType="image/gif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91" r:id="rId2"/>
    <p:sldId id="327" r:id="rId3"/>
    <p:sldId id="331" r:id="rId4"/>
    <p:sldId id="332" r:id="rId5"/>
    <p:sldId id="333" r:id="rId6"/>
    <p:sldId id="334" r:id="rId7"/>
    <p:sldId id="338" r:id="rId8"/>
    <p:sldId id="335" r:id="rId9"/>
    <p:sldId id="336" r:id="rId10"/>
    <p:sldId id="337" r:id="rId11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6A11"/>
    <a:srgbClr val="B96C11"/>
    <a:srgbClr val="EB8F22"/>
    <a:srgbClr val="E48312"/>
    <a:srgbClr val="BD582C"/>
    <a:srgbClr val="595959"/>
    <a:srgbClr val="404040"/>
    <a:srgbClr val="65A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1" autoAdjust="0"/>
    <p:restoredTop sz="81786" autoAdjust="0"/>
  </p:normalViewPr>
  <p:slideViewPr>
    <p:cSldViewPr snapToGrid="0">
      <p:cViewPr varScale="1">
        <p:scale>
          <a:sx n="93" d="100"/>
          <a:sy n="93" d="100"/>
        </p:scale>
        <p:origin x="12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E1378-075B-49CE-8D5A-8517C275691A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457A6-6795-4EB4-9F8A-60A855FFA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19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Freue mich EUCH zu meiner Präsi willkommen heißen zu dürfen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 meinem Einarbeitungsprojekt handelt sich um Umsetzung einer </a:t>
            </a:r>
            <a:r>
              <a:rPr lang="de-DE" dirty="0" err="1"/>
              <a:t>Ent.Umg</a:t>
            </a:r>
            <a:r>
              <a:rPr lang="de-DE" dirty="0"/>
              <a:t>. Für Web-Apps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Bezeichnung = Forschungsprojekt „GIS2ALCM“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457A6-6795-4EB4-9F8A-60A855FFA2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3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Bedankung + Fragen </a:t>
            </a:r>
            <a:r>
              <a:rPr lang="de-DE"/>
              <a:t>im Abschluss?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457A6-6795-4EB4-9F8A-60A855FFA22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08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welche Punkte möchte ich eingehen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Zunächst einmal einen Überblick über mein Einarbeitungsprojekt geben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Und welches Ziel wir damit verfolgen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Entwicklungsumgebung (Auf drei Sachverhalte eingehen)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Wie ist </a:t>
            </a:r>
            <a:r>
              <a:rPr lang="de-DE" dirty="0" err="1"/>
              <a:t>Ent.Umg</a:t>
            </a:r>
            <a:r>
              <a:rPr lang="de-DE" dirty="0"/>
              <a:t>. allgemein aufgebaut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Funktionszusammenhänge in einer Architektur und </a:t>
            </a:r>
            <a:r>
              <a:rPr lang="de-DE" dirty="0" err="1"/>
              <a:t>Toolchain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Umsetzung durch lok. </a:t>
            </a:r>
            <a:r>
              <a:rPr lang="de-DE" dirty="0" err="1"/>
              <a:t>Ent.Umg</a:t>
            </a:r>
            <a:r>
              <a:rPr lang="de-DE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Anwendungsbeispiel (PM als Web-App)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Wie ist PM allgemein aufgebaut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Eingehen auf </a:t>
            </a:r>
            <a:r>
              <a:rPr lang="de-DE" dirty="0" err="1"/>
              <a:t>bsp</a:t>
            </a:r>
            <a:r>
              <a:rPr lang="de-DE" dirty="0"/>
              <a:t> PAP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Ergebnis als Überblick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Wo wir stehen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Wo wir hin wollen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457A6-6795-4EB4-9F8A-60A855FFA2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13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Möchte nun einen Überblick über mein Einarbeitungsprojekt 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Wir haben die Idee eine </a:t>
            </a:r>
            <a:r>
              <a:rPr lang="de-DE" dirty="0" err="1"/>
              <a:t>Ent.Umg</a:t>
            </a:r>
            <a:r>
              <a:rPr lang="de-DE" dirty="0"/>
              <a:t>. Für Web-Apps zu schaffen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Welche 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 Technologien in Comos einbinden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AFA Software-Entwicklung bereichern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Vision vom Einsatz von Web-Apps am Standort Schwedt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Wie erreichen wir unser Ziel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Für die Umsetzung der Idee nehme ich eine Konzeptionierung vor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 Umsetzung Einrichtung einer lok. </a:t>
            </a:r>
            <a:r>
              <a:rPr lang="de-DE" dirty="0" err="1"/>
              <a:t>Ent.Umg</a:t>
            </a:r>
            <a:r>
              <a:rPr lang="de-DE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Anleitungen + Dokumentationen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Anhand der </a:t>
            </a:r>
            <a:r>
              <a:rPr lang="de-DE" dirty="0" err="1"/>
              <a:t>An.+Doku</a:t>
            </a:r>
            <a:r>
              <a:rPr lang="de-DE" dirty="0"/>
              <a:t> Einrichtung </a:t>
            </a:r>
            <a:r>
              <a:rPr lang="de-DE" dirty="0" err="1"/>
              <a:t>Ent.Umg</a:t>
            </a:r>
            <a:r>
              <a:rPr lang="de-DE" dirty="0"/>
              <a:t>. im Citrix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dirty="0"/>
              <a:t>Fragen bis dahin?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457A6-6795-4EB4-9F8A-60A855FFA22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7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Nun erklären wie </a:t>
            </a:r>
            <a:r>
              <a:rPr lang="de-DE" dirty="0" err="1"/>
              <a:t>Ent.Umg</a:t>
            </a:r>
            <a:r>
              <a:rPr lang="de-DE" dirty="0"/>
              <a:t>. Aufgebaut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Umg</a:t>
            </a:r>
            <a:r>
              <a:rPr lang="de-DE" dirty="0"/>
              <a:t>. Sammlung von Tools/Frameworks (Software) sowie Hardware spezialisiert auf Entwicklung von Web-Apps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Ent</a:t>
            </a:r>
            <a:r>
              <a:rPr lang="de-DE" dirty="0"/>
              <a:t>. </a:t>
            </a:r>
            <a:r>
              <a:rPr lang="de-DE" dirty="0" err="1"/>
              <a:t>Umg</a:t>
            </a:r>
            <a:r>
              <a:rPr lang="de-DE" dirty="0"/>
              <a:t>. hat Input und </a:t>
            </a:r>
            <a:r>
              <a:rPr lang="de-DE" dirty="0" err="1"/>
              <a:t>Ouput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Software-Entwickler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Tools/Frameworks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Hardware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Output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Web-Apps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Projekt-Manager </a:t>
            </a:r>
            <a:r>
              <a:rPr lang="de-DE"/>
              <a:t>als Anwendungsbeispiel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457A6-6795-4EB4-9F8A-60A855FFA22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9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Möchte nun auf </a:t>
            </a:r>
            <a:r>
              <a:rPr lang="de-DE" dirty="0" err="1"/>
              <a:t>Funktionszsh</a:t>
            </a:r>
            <a:r>
              <a:rPr lang="de-DE" dirty="0"/>
              <a:t>. Der </a:t>
            </a:r>
            <a:r>
              <a:rPr lang="de-DE" dirty="0" err="1"/>
              <a:t>Ent.Umg</a:t>
            </a:r>
            <a:r>
              <a:rPr lang="de-DE" dirty="0"/>
              <a:t>. mittels Architektur sowie </a:t>
            </a:r>
            <a:r>
              <a:rPr lang="de-DE" dirty="0" err="1"/>
              <a:t>Toolchain</a:t>
            </a:r>
            <a:r>
              <a:rPr lang="de-DE" dirty="0"/>
              <a:t> eingehen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Zunächst einmal Aufteilung der Architektur in Ebenen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In Server (Backend) mit angehängte DB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In Client (Frontend)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Jeweils Funktionslogik geknüpft 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Client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Auf Sicherheitsrelevanz zu 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z.B. PM Zugriff auf unberechtigte Projektdaten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Zusammenhängende Web-</a:t>
            </a:r>
            <a:r>
              <a:rPr lang="de-DE" dirty="0" err="1"/>
              <a:t>Application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Teil für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Teil für Client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Stellt die Funktionslogiken bereit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Programmierung von Funktionslogik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Server in C#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Client in JS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Mischformen möglich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Funktionslogik von C# + JS hängt in </a:t>
            </a:r>
            <a:r>
              <a:rPr lang="de-DE" dirty="0" err="1"/>
              <a:t>Toolchain</a:t>
            </a:r>
            <a:r>
              <a:rPr lang="de-DE" dirty="0"/>
              <a:t> zusammen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Laufzeitumgebungen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Für die Ausführung von Funktionslogik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Server mit MS Internet Information Service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Client mit Node.js/Browser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Kommunikation Server und Client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457A6-6795-4EB4-9F8A-60A855FFA22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80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Kommen nun zum Punkt wie </a:t>
            </a:r>
            <a:r>
              <a:rPr lang="de-DE" dirty="0" err="1"/>
              <a:t>Ent.Umg</a:t>
            </a:r>
            <a:r>
              <a:rPr lang="de-DE" dirty="0"/>
              <a:t>. Umzusetzen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Ich werde lok. </a:t>
            </a:r>
            <a:r>
              <a:rPr lang="de-DE" dirty="0" err="1"/>
              <a:t>Ent.Umg</a:t>
            </a:r>
            <a:r>
              <a:rPr lang="de-DE" dirty="0"/>
              <a:t>. Einrichten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Tools/Frameworks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Hardware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Ergebnis aus Einrichtung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Anleitungen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Dokumentationen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Umsetzung der </a:t>
            </a:r>
            <a:r>
              <a:rPr lang="de-DE" dirty="0" err="1"/>
              <a:t>Ent.Umg</a:t>
            </a:r>
            <a:r>
              <a:rPr lang="de-DE" dirty="0"/>
              <a:t>. Im Citrix anhand der </a:t>
            </a:r>
            <a:r>
              <a:rPr lang="de-DE" dirty="0" err="1"/>
              <a:t>An.+Doku</a:t>
            </a:r>
            <a:r>
              <a:rPr lang="de-DE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de-DE" dirty="0"/>
              <a:t>Fragen bis dahin?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457A6-6795-4EB4-9F8A-60A855FFA22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51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Möchte genauer auf ein </a:t>
            </a:r>
            <a:r>
              <a:rPr lang="de-DE" dirty="0" err="1"/>
              <a:t>Anw</a:t>
            </a:r>
            <a:r>
              <a:rPr lang="de-DE" dirty="0"/>
              <a:t>. Bsp. der </a:t>
            </a:r>
            <a:r>
              <a:rPr lang="de-DE" dirty="0" err="1"/>
              <a:t>Ent.Umg</a:t>
            </a:r>
            <a:r>
              <a:rPr lang="de-DE" dirty="0"/>
              <a:t>. Eingehen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Projekt-Manager dient zum Erfassen von </a:t>
            </a:r>
            <a:r>
              <a:rPr lang="de-DE" dirty="0" err="1"/>
              <a:t>Proj.Arb.Zeiten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Durch unsere MA, welche an Projekte arbeiten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Berührt dabei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Kernprozess – Projektabwicklung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Spezieller Teil – Prozesscontrolling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Wie gesagt PM zur Erfassung von </a:t>
            </a:r>
            <a:r>
              <a:rPr lang="de-DE" dirty="0" err="1"/>
              <a:t>Proj.Arb.Zeit</a:t>
            </a:r>
            <a:r>
              <a:rPr lang="de-DE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Soll </a:t>
            </a:r>
            <a:r>
              <a:rPr lang="de-DE" dirty="0" err="1"/>
              <a:t>ProCos</a:t>
            </a:r>
            <a:r>
              <a:rPr lang="de-DE" dirty="0"/>
              <a:t> im Bereich der </a:t>
            </a:r>
            <a:r>
              <a:rPr lang="de-DE" dirty="0" err="1"/>
              <a:t>Proj.Arb.Zeit</a:t>
            </a:r>
            <a:r>
              <a:rPr lang="de-DE" dirty="0"/>
              <a:t>. Erfassung ablösen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Eigentliches Projekt-Management weiterhin im </a:t>
            </a:r>
            <a:r>
              <a:rPr lang="de-DE" dirty="0" err="1"/>
              <a:t>ToNi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Welche Infos. hängen an Projektarbeitszeit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Projekt Infos.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AFA MA Infos.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457A6-6795-4EB4-9F8A-60A855FFA22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64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Gehen nun auf ein </a:t>
            </a:r>
            <a:r>
              <a:rPr lang="de-DE" dirty="0" err="1"/>
              <a:t>Bsp</a:t>
            </a:r>
            <a:r>
              <a:rPr lang="de-DE" dirty="0"/>
              <a:t> PAP 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Ablauf könnte sich folgendermaßen abspielen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Client stellt Anmeldefensterbereit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Eingabe von Login + PW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Übermittlung an Server + Überprüfung von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Wenn Okay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Projektauswahl + Erfassung </a:t>
            </a:r>
            <a:r>
              <a:rPr lang="de-DE" dirty="0" err="1"/>
              <a:t>Proj.Arb.Zeit</a:t>
            </a:r>
            <a:r>
              <a:rPr lang="de-DE" dirty="0"/>
              <a:t> im Client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Wenn nicht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Erneute Eingabe </a:t>
            </a:r>
            <a:r>
              <a:rPr lang="de-DE" dirty="0" err="1"/>
              <a:t>Login+PW</a:t>
            </a:r>
            <a:r>
              <a:rPr lang="de-DE" dirty="0"/>
              <a:t> im Client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Client stellt Menü für </a:t>
            </a:r>
            <a:r>
              <a:rPr lang="de-DE" dirty="0" err="1"/>
              <a:t>Proj.Ausw</a:t>
            </a:r>
            <a:r>
              <a:rPr lang="de-DE" dirty="0"/>
              <a:t>. + Erfassung </a:t>
            </a:r>
            <a:r>
              <a:rPr lang="de-DE" dirty="0" err="1"/>
              <a:t>Proj.Arb.Zeit</a:t>
            </a:r>
            <a:r>
              <a:rPr lang="de-DE" dirty="0"/>
              <a:t> bereit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Eingabe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/>
              <a:t>Projekt ID + MA ID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/>
              <a:t>Arbeitszeitdaten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Arbeitszeiten können eingefügt oder geändert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Server prüft ob Eingabe valide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Wenn okay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/>
              <a:t>Abschluss des Programms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Wenn nicht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/>
              <a:t>Erneute Eingabe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de-DE" dirty="0"/>
              <a:t>Bis dahin Fragen?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457A6-6795-4EB4-9F8A-60A855FFA22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07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Wo stehen wir?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Erstellung Konzept abgeschlossen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Arbeite bereits an der Umsetzung der </a:t>
            </a:r>
            <a:r>
              <a:rPr lang="de-DE" dirty="0" err="1"/>
              <a:t>Ent.Umg</a:t>
            </a:r>
            <a:r>
              <a:rPr lang="de-DE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Beinhaltet das Testen der Konzeptionierung auf lok. </a:t>
            </a:r>
            <a:r>
              <a:rPr lang="de-DE" dirty="0" err="1"/>
              <a:t>Ent.Umg</a:t>
            </a:r>
            <a:r>
              <a:rPr lang="de-DE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Schritt dafür was als nächstes geplant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Was ist weiter geplant?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Ergebnisse aus lok. </a:t>
            </a:r>
            <a:r>
              <a:rPr lang="de-DE" dirty="0" err="1"/>
              <a:t>Ent.Umg</a:t>
            </a:r>
            <a:r>
              <a:rPr lang="de-DE" dirty="0"/>
              <a:t>. schaffen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Erfolgt mit Anfertigen von </a:t>
            </a:r>
            <a:r>
              <a:rPr lang="de-DE" dirty="0" err="1"/>
              <a:t>Anleitungen+Doku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Anhand Ergebnisse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Umsetzung </a:t>
            </a:r>
            <a:r>
              <a:rPr lang="de-DE" dirty="0" err="1"/>
              <a:t>Ent.Umg</a:t>
            </a:r>
            <a:r>
              <a:rPr lang="de-DE" dirty="0"/>
              <a:t>. Im Citrix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PM als Proof </a:t>
            </a:r>
            <a:r>
              <a:rPr lang="de-DE" dirty="0" err="1"/>
              <a:t>of</a:t>
            </a:r>
            <a:r>
              <a:rPr lang="de-DE" dirty="0"/>
              <a:t> Concept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für lok. </a:t>
            </a:r>
            <a:r>
              <a:rPr lang="de-DE" dirty="0" err="1"/>
              <a:t>Ent.Umg</a:t>
            </a:r>
            <a:r>
              <a:rPr lang="de-DE" dirty="0"/>
              <a:t>. sowie </a:t>
            </a:r>
            <a:r>
              <a:rPr lang="de-DE" dirty="0" err="1"/>
              <a:t>Ent.Umg</a:t>
            </a:r>
            <a:r>
              <a:rPr lang="de-DE" dirty="0"/>
              <a:t> Citrix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dass konzeptionierte </a:t>
            </a:r>
            <a:r>
              <a:rPr lang="de-DE" dirty="0" err="1"/>
              <a:t>Ent.Umg</a:t>
            </a:r>
            <a:r>
              <a:rPr lang="de-DE" dirty="0"/>
              <a:t>. Funktioniert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Ent.Umg</a:t>
            </a:r>
            <a:r>
              <a:rPr lang="de-DE" dirty="0"/>
              <a:t>. auf Citrix wird Original bereitstellen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und jeder Software-Entwickler von uns kann </a:t>
            </a:r>
            <a:r>
              <a:rPr lang="de-DE" dirty="0" err="1"/>
              <a:t>Ent.Umg</a:t>
            </a:r>
            <a:r>
              <a:rPr lang="de-DE" dirty="0"/>
              <a:t>. auf seinem Arbeitsrechner 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457A6-6795-4EB4-9F8A-60A855FFA22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04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F3F2-80D9-4EAD-9B1F-C75F946D9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F6EB6-DBBA-413C-AE51-D9DE9EDAB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58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7EB47-AE3D-4880-B802-7C8CF263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8B8E2-C99E-4C60-B3EF-5F1C39C4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48E16-7874-4FFF-9687-C408B486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2E4-B978-466A-8710-4F2102BAAA51}" type="datetime1">
              <a:rPr lang="de-DE" smtClean="0"/>
              <a:t>02.09.2021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0B318-C7F6-4F39-95EE-3BBBB1C9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A.Fasselt Engineering Workshop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451602-AF9F-4010-A908-0BF76BA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6AF8-AA1D-4C90-9AFF-DA7BB7C40CE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ABBD6AB4-0D9F-4EB1-A561-09F23C5B8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54" y="6285828"/>
            <a:ext cx="600892" cy="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D60A72-D8B0-41A5-B6E1-345A6EE2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7C877C-3A3B-4821-97D0-117E8931A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12BEE-BACF-4520-8F64-21FB2935A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B5D2-817A-4BC5-8ED9-5A91EEAC1731}" type="datetime1">
              <a:rPr lang="de-DE" smtClean="0"/>
              <a:t>02.09.2021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1963E-D763-4593-8AEF-81E3B895D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A.Fasselt Engineering, Workshop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499A1D-3679-4D68-91E8-C1D8D8FF3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6AF8-AA1D-4C90-9AFF-DA7BB7C40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jfi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jfi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25.jfif"/><Relationship Id="rId4" Type="http://schemas.openxmlformats.org/officeDocument/2006/relationships/image" Target="../media/image29.svg"/><Relationship Id="rId9" Type="http://schemas.openxmlformats.org/officeDocument/2006/relationships/image" Target="../media/image24.jf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2.png"/><Relationship Id="rId3" Type="http://schemas.openxmlformats.org/officeDocument/2006/relationships/image" Target="../media/image34.png"/><Relationship Id="rId7" Type="http://schemas.openxmlformats.org/officeDocument/2006/relationships/image" Target="../media/image12.png"/><Relationship Id="rId12" Type="http://schemas.openxmlformats.org/officeDocument/2006/relationships/image" Target="../media/image25.jfi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24.jfif"/><Relationship Id="rId5" Type="http://schemas.openxmlformats.org/officeDocument/2006/relationships/image" Target="../media/image10.png"/><Relationship Id="rId15" Type="http://schemas.openxmlformats.org/officeDocument/2006/relationships/image" Target="../media/image38.png"/><Relationship Id="rId10" Type="http://schemas.openxmlformats.org/officeDocument/2006/relationships/image" Target="../media/image37.svg"/><Relationship Id="rId4" Type="http://schemas.openxmlformats.org/officeDocument/2006/relationships/image" Target="../media/image35.svg"/><Relationship Id="rId9" Type="http://schemas.openxmlformats.org/officeDocument/2006/relationships/image" Target="../media/image36.png"/><Relationship Id="rId1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27.svg"/><Relationship Id="rId4" Type="http://schemas.openxmlformats.org/officeDocument/2006/relationships/image" Target="../media/image41.svg"/><Relationship Id="rId9" Type="http://schemas.openxmlformats.org/officeDocument/2006/relationships/image" Target="../media/image26.png"/><Relationship Id="rId14" Type="http://schemas.openxmlformats.org/officeDocument/2006/relationships/image" Target="../media/image4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53.svg"/><Relationship Id="rId3" Type="http://schemas.openxmlformats.org/officeDocument/2006/relationships/image" Target="../media/image51.png"/><Relationship Id="rId7" Type="http://schemas.openxmlformats.org/officeDocument/2006/relationships/image" Target="../media/image3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12.png"/><Relationship Id="rId5" Type="http://schemas.openxmlformats.org/officeDocument/2006/relationships/image" Target="../media/image34.png"/><Relationship Id="rId15" Type="http://schemas.openxmlformats.org/officeDocument/2006/relationships/image" Target="../media/image54.svg"/><Relationship Id="rId10" Type="http://schemas.openxmlformats.org/officeDocument/2006/relationships/image" Target="../media/image11.svg"/><Relationship Id="rId4" Type="http://schemas.openxmlformats.org/officeDocument/2006/relationships/image" Target="../media/image52.sv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114D829-B8B4-49C6-95A3-A8AC5CB3A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9229" y="2114543"/>
            <a:ext cx="6478771" cy="958561"/>
          </a:xfrm>
        </p:spPr>
        <p:txBody>
          <a:bodyPr/>
          <a:lstStyle/>
          <a:p>
            <a:r>
              <a:rPr lang="de-DE" b="1" dirty="0">
                <a:solidFill>
                  <a:srgbClr val="404040"/>
                </a:solidFill>
              </a:rPr>
              <a:t>Meine Einarbeitung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7F62A3-FCC3-4905-A5BD-47793104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" y="149713"/>
            <a:ext cx="4102039" cy="6595582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192313-131B-4D13-ACC6-4A909B2B0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56" y="5425152"/>
            <a:ext cx="3539223" cy="1077721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BFA7FF29-6E9F-4689-8AA6-E3D092960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rgbClr val="B96C11"/>
                </a:solidFill>
              </a:rPr>
              <a:t>Mit Anwendungsbeispiel einer Prototypischen Web-App</a:t>
            </a:r>
          </a:p>
        </p:txBody>
      </p:sp>
    </p:spTree>
    <p:extLst>
      <p:ext uri="{BB962C8B-B14F-4D97-AF65-F5344CB8AC3E}">
        <p14:creationId xmlns:p14="http://schemas.microsoft.com/office/powerpoint/2010/main" val="115837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114D829-B8B4-49C6-95A3-A8AC5CB3A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9229" y="2114543"/>
            <a:ext cx="6478771" cy="958561"/>
          </a:xfrm>
        </p:spPr>
        <p:txBody>
          <a:bodyPr/>
          <a:lstStyle/>
          <a:p>
            <a:r>
              <a:rPr lang="de-DE" b="1" dirty="0">
                <a:solidFill>
                  <a:srgbClr val="404040"/>
                </a:solidFill>
              </a:rPr>
              <a:t>Vielen Dank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7F62A3-FCC3-4905-A5BD-47793104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" y="149713"/>
            <a:ext cx="4102039" cy="6595582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192313-131B-4D13-ACC6-4A909B2B0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56" y="5425152"/>
            <a:ext cx="3539223" cy="1077721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BFA7FF29-6E9F-4689-8AA6-E3D092960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rgbClr val="B96C11"/>
                </a:solidFill>
              </a:rPr>
              <a:t>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40490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F05D16E-DC70-44FB-8803-B6D614B0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04040"/>
                </a:solidFill>
              </a:rPr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3E84F9-4A54-47C5-A194-D684C4C8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rgbClr val="B96C11"/>
                </a:solidFill>
              </a:rPr>
              <a:t>Einleitung + Ziel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rgbClr val="B96C11"/>
                </a:solidFill>
              </a:rPr>
              <a:t>Entwicklungsumgebung für Web-Apps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rgbClr val="B96C11"/>
                </a:solidFill>
              </a:rPr>
              <a:t>Anwendungsbeispiel: Der Projektzeiten-Manager als Web-App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rgbClr val="B96C11"/>
                </a:solidFill>
              </a:rPr>
              <a:t>Ergebnis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B55557-33F2-4796-8048-34EAC95C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A.Fasselt Engineering, Workshop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0C793-7D95-4E72-870D-344A6B7B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04040"/>
                </a:solidFill>
              </a:rPr>
              <a:t>Einleitung + Ziel</a:t>
            </a:r>
          </a:p>
        </p:txBody>
      </p:sp>
      <p:pic>
        <p:nvPicPr>
          <p:cNvPr id="6" name="Inhaltsplatzhalter 5" descr="Gedankenblase Silhouette">
            <a:extLst>
              <a:ext uri="{FF2B5EF4-FFF2-40B4-BE49-F238E27FC236}">
                <a16:creationId xmlns:a16="http://schemas.microsoft.com/office/drawing/2014/main" id="{541FEC69-5131-4FBC-BD7E-4197845BD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3952" y="1510668"/>
            <a:ext cx="1816801" cy="181680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B2743C-152A-4D7E-A82A-92D41F1A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A.Fasselt Engineering Workshop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FA4584-84AF-4651-9DFC-51D5620EAE09}"/>
              </a:ext>
            </a:extLst>
          </p:cNvPr>
          <p:cNvSpPr txBox="1"/>
          <p:nvPr/>
        </p:nvSpPr>
        <p:spPr>
          <a:xfrm>
            <a:off x="1839282" y="1964119"/>
            <a:ext cx="72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404040"/>
                </a:solidFill>
              </a:rPr>
              <a:t>Idee</a:t>
            </a:r>
          </a:p>
        </p:txBody>
      </p:sp>
      <p:pic>
        <p:nvPicPr>
          <p:cNvPr id="9" name="Grafik 8" descr="Kopf mit Zahnrädern Silhouette">
            <a:extLst>
              <a:ext uri="{FF2B5EF4-FFF2-40B4-BE49-F238E27FC236}">
                <a16:creationId xmlns:a16="http://schemas.microsoft.com/office/drawing/2014/main" id="{ED4DD5C4-4309-45A6-B3EB-1DB3054A9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5833" y="4100861"/>
            <a:ext cx="914400" cy="914400"/>
          </a:xfrm>
          <a:prstGeom prst="rect">
            <a:avLst/>
          </a:prstGeom>
        </p:spPr>
      </p:pic>
      <p:pic>
        <p:nvPicPr>
          <p:cNvPr id="11" name="Grafik 10" descr="Zahnräder Silhouette">
            <a:extLst>
              <a:ext uri="{FF2B5EF4-FFF2-40B4-BE49-F238E27FC236}">
                <a16:creationId xmlns:a16="http://schemas.microsoft.com/office/drawing/2014/main" id="{6C1F1FA9-B1BA-47B4-B091-AF6BCFFF5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459" y="4140782"/>
            <a:ext cx="914400" cy="914400"/>
          </a:xfrm>
          <a:prstGeom prst="rect">
            <a:avLst/>
          </a:prstGeom>
        </p:spPr>
      </p:pic>
      <p:pic>
        <p:nvPicPr>
          <p:cNvPr id="13" name="Grafik 12" descr="Datenbank Silhouette">
            <a:extLst>
              <a:ext uri="{FF2B5EF4-FFF2-40B4-BE49-F238E27FC236}">
                <a16:creationId xmlns:a16="http://schemas.microsoft.com/office/drawing/2014/main" id="{6B31FDFD-E922-413A-8543-2C0975CA22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69105" y="4159552"/>
            <a:ext cx="914400" cy="914400"/>
          </a:xfrm>
          <a:prstGeom prst="rect">
            <a:avLst/>
          </a:prstGeom>
        </p:spPr>
      </p:pic>
      <p:pic>
        <p:nvPicPr>
          <p:cNvPr id="15" name="Grafik 14" descr="Internet Silhouette">
            <a:extLst>
              <a:ext uri="{FF2B5EF4-FFF2-40B4-BE49-F238E27FC236}">
                <a16:creationId xmlns:a16="http://schemas.microsoft.com/office/drawing/2014/main" id="{F21A1D20-009B-48B1-8017-12DD2D7A43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31105" y="4159552"/>
            <a:ext cx="914400" cy="914400"/>
          </a:xfrm>
          <a:prstGeom prst="rect">
            <a:avLst/>
          </a:prstGeom>
        </p:spPr>
      </p:pic>
      <p:pic>
        <p:nvPicPr>
          <p:cNvPr id="17" name="Grafik 16" descr="Webdesign mit einfarbiger Füllung">
            <a:extLst>
              <a:ext uri="{FF2B5EF4-FFF2-40B4-BE49-F238E27FC236}">
                <a16:creationId xmlns:a16="http://schemas.microsoft.com/office/drawing/2014/main" id="{A75BDA04-E5E7-4ADE-A58B-F19F32D60C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38507" y="1229091"/>
            <a:ext cx="914400" cy="914400"/>
          </a:xfrm>
          <a:prstGeom prst="rect">
            <a:avLst/>
          </a:prstGeom>
        </p:spPr>
      </p:pic>
      <p:pic>
        <p:nvPicPr>
          <p:cNvPr id="19" name="Grafik 18" descr="Smartphone mit einfarbiger Füllung">
            <a:extLst>
              <a:ext uri="{FF2B5EF4-FFF2-40B4-BE49-F238E27FC236}">
                <a16:creationId xmlns:a16="http://schemas.microsoft.com/office/drawing/2014/main" id="{E5791A2E-A65F-42B8-94CC-99A460CCD7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1941" y="1998902"/>
            <a:ext cx="738128" cy="738128"/>
          </a:xfrm>
          <a:prstGeom prst="rect">
            <a:avLst/>
          </a:prstGeom>
        </p:spPr>
      </p:pic>
      <p:pic>
        <p:nvPicPr>
          <p:cNvPr id="23" name="Grafik 22" descr="Computer mit einfarbiger Füllung">
            <a:extLst>
              <a:ext uri="{FF2B5EF4-FFF2-40B4-BE49-F238E27FC236}">
                <a16:creationId xmlns:a16="http://schemas.microsoft.com/office/drawing/2014/main" id="{1BE18D27-F363-48AF-93FE-51148F7B75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3648" y="1908114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6D0459C0-D004-439A-BEA9-6FA1C773FB41}"/>
              </a:ext>
            </a:extLst>
          </p:cNvPr>
          <p:cNvSpPr txBox="1"/>
          <p:nvPr/>
        </p:nvSpPr>
        <p:spPr>
          <a:xfrm>
            <a:off x="3210813" y="4957203"/>
            <a:ext cx="11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404040"/>
                </a:solidFill>
              </a:rPr>
              <a:t>Konzept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96A6D-78F1-48A4-89E3-738912EBAE50}"/>
              </a:ext>
            </a:extLst>
          </p:cNvPr>
          <p:cNvSpPr txBox="1"/>
          <p:nvPr/>
        </p:nvSpPr>
        <p:spPr>
          <a:xfrm>
            <a:off x="5275006" y="4985419"/>
            <a:ext cx="164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2">
                    <a:lumMod val="50000"/>
                  </a:schemeClr>
                </a:solidFill>
              </a:rPr>
              <a:t>Umsetzung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2F15555-3578-4252-8D28-A4579B6B06AF}"/>
              </a:ext>
            </a:extLst>
          </p:cNvPr>
          <p:cNvSpPr txBox="1"/>
          <p:nvPr/>
        </p:nvSpPr>
        <p:spPr>
          <a:xfrm>
            <a:off x="7569105" y="4982266"/>
            <a:ext cx="1971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B96C11"/>
                </a:solidFill>
              </a:rPr>
              <a:t>Entwicklungs-umgebung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CC636BC-E2FB-4D71-B214-C850D8341E78}"/>
              </a:ext>
            </a:extLst>
          </p:cNvPr>
          <p:cNvSpPr txBox="1"/>
          <p:nvPr/>
        </p:nvSpPr>
        <p:spPr>
          <a:xfrm>
            <a:off x="9358362" y="2809799"/>
            <a:ext cx="147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B96C11"/>
                </a:solidFill>
              </a:rPr>
              <a:t>Web-Apps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EAA8825-4BBC-4AA8-86EA-19CA46B33B32}"/>
              </a:ext>
            </a:extLst>
          </p:cNvPr>
          <p:cNvCxnSpPr>
            <a:cxnSpLocks/>
          </p:cNvCxnSpPr>
          <p:nvPr/>
        </p:nvCxnSpPr>
        <p:spPr>
          <a:xfrm>
            <a:off x="2724525" y="3281816"/>
            <a:ext cx="631308" cy="638526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8F0DE26-D610-4B58-A473-B45C67AA1B84}"/>
              </a:ext>
            </a:extLst>
          </p:cNvPr>
          <p:cNvCxnSpPr>
            <a:cxnSpLocks/>
          </p:cNvCxnSpPr>
          <p:nvPr/>
        </p:nvCxnSpPr>
        <p:spPr>
          <a:xfrm>
            <a:off x="4501563" y="4537611"/>
            <a:ext cx="981075" cy="0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26C3C50-4D50-4191-A69A-D15D4FFB98D9}"/>
              </a:ext>
            </a:extLst>
          </p:cNvPr>
          <p:cNvCxnSpPr>
            <a:cxnSpLocks/>
          </p:cNvCxnSpPr>
          <p:nvPr/>
        </p:nvCxnSpPr>
        <p:spPr>
          <a:xfrm>
            <a:off x="6588030" y="4537611"/>
            <a:ext cx="981075" cy="0"/>
          </a:xfrm>
          <a:prstGeom prst="straightConnector1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B96C1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A973D66-A4B8-4AA8-BFFF-34ACA0CAC735}"/>
              </a:ext>
            </a:extLst>
          </p:cNvPr>
          <p:cNvCxnSpPr>
            <a:cxnSpLocks/>
          </p:cNvCxnSpPr>
          <p:nvPr/>
        </p:nvCxnSpPr>
        <p:spPr>
          <a:xfrm flipV="1">
            <a:off x="8730861" y="3305423"/>
            <a:ext cx="626763" cy="608896"/>
          </a:xfrm>
          <a:prstGeom prst="straightConnector1">
            <a:avLst/>
          </a:prstGeom>
          <a:ln w="38100">
            <a:solidFill>
              <a:srgbClr val="B96C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690AF88-6216-43A7-9592-4874C709A8C0}"/>
              </a:ext>
            </a:extLst>
          </p:cNvPr>
          <p:cNvCxnSpPr>
            <a:cxnSpLocks/>
          </p:cNvCxnSpPr>
          <p:nvPr/>
        </p:nvCxnSpPr>
        <p:spPr>
          <a:xfrm>
            <a:off x="3247129" y="2416943"/>
            <a:ext cx="6111233" cy="0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rgbClr val="B96C11"/>
                </a:gs>
              </a:gsLst>
              <a:lin ang="0" scaled="0"/>
            </a:gra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604B9C37-C591-4F6B-BA04-049B1DBCDD67}"/>
              </a:ext>
            </a:extLst>
          </p:cNvPr>
          <p:cNvSpPr txBox="1"/>
          <p:nvPr/>
        </p:nvSpPr>
        <p:spPr>
          <a:xfrm>
            <a:off x="2526910" y="3439239"/>
            <a:ext cx="4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04040"/>
                </a:solidFill>
              </a:rPr>
              <a:t>TRi</a:t>
            </a:r>
            <a:endParaRPr lang="de-DE" dirty="0">
              <a:solidFill>
                <a:srgbClr val="404040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232B859-BDB5-4AF4-A1E2-70AD5F596080}"/>
              </a:ext>
            </a:extLst>
          </p:cNvPr>
          <p:cNvSpPr txBox="1"/>
          <p:nvPr/>
        </p:nvSpPr>
        <p:spPr>
          <a:xfrm>
            <a:off x="4767079" y="4181390"/>
            <a:ext cx="4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gradFill>
                  <a:gsLst>
                    <a:gs pos="0">
                      <a:srgbClr val="404040"/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</a:rPr>
              <a:t>TRi</a:t>
            </a:r>
            <a:endParaRPr lang="de-DE" dirty="0">
              <a:gradFill>
                <a:gsLst>
                  <a:gs pos="0">
                    <a:srgbClr val="404040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1642EB2-BA22-4A28-9E7C-D043CFE2BF37}"/>
              </a:ext>
            </a:extLst>
          </p:cNvPr>
          <p:cNvSpPr txBox="1"/>
          <p:nvPr/>
        </p:nvSpPr>
        <p:spPr>
          <a:xfrm>
            <a:off x="6775729" y="4188729"/>
            <a:ext cx="56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n>
                  <a:gradFill>
                    <a:gsLst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rgbClr val="B96C11"/>
                      </a:gs>
                    </a:gsLst>
                    <a:lin ang="0" scaled="0"/>
                  </a:gradFill>
                </a:ln>
                <a:solidFill>
                  <a:srgbClr val="404040"/>
                </a:solidFill>
              </a:rPr>
              <a:t>Ziel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50C9443-C1AB-46E0-83D4-B9D366FBC76B}"/>
              </a:ext>
            </a:extLst>
          </p:cNvPr>
          <p:cNvSpPr txBox="1"/>
          <p:nvPr/>
        </p:nvSpPr>
        <p:spPr>
          <a:xfrm>
            <a:off x="9070895" y="3467269"/>
            <a:ext cx="56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B96C11"/>
                </a:solidFill>
              </a:rPr>
              <a:t>AFA</a:t>
            </a:r>
          </a:p>
        </p:txBody>
      </p:sp>
    </p:spTree>
    <p:extLst>
      <p:ext uri="{BB962C8B-B14F-4D97-AF65-F5344CB8AC3E}">
        <p14:creationId xmlns:p14="http://schemas.microsoft.com/office/powerpoint/2010/main" val="144910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CA21A-4CAC-449D-90DF-A2352F0D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04040"/>
                </a:solidFill>
              </a:rPr>
              <a:t>Entwicklungsumgebung für Web-Apps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E3D016-844B-42B5-9A13-B692DBD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A.Fasselt Engineering Workshop</a:t>
            </a:r>
            <a:endParaRPr lang="de-DE" dirty="0"/>
          </a:p>
        </p:txBody>
      </p:sp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F5C9517C-B786-4E0A-B7C0-B2ABEE67C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4062" y="1631995"/>
            <a:ext cx="914400" cy="914400"/>
          </a:xfrm>
          <a:prstGeom prst="rect">
            <a:avLst/>
          </a:prstGeom>
        </p:spPr>
      </p:pic>
      <p:pic>
        <p:nvPicPr>
          <p:cNvPr id="6" name="Grafik 5" descr="Internet Silhouette">
            <a:extLst>
              <a:ext uri="{FF2B5EF4-FFF2-40B4-BE49-F238E27FC236}">
                <a16:creationId xmlns:a16="http://schemas.microsoft.com/office/drawing/2014/main" id="{B34AD626-2D51-4B24-BC4E-C90E429A0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6062" y="1631995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772AE76-B59B-4723-9A30-B7DD97CA542E}"/>
              </a:ext>
            </a:extLst>
          </p:cNvPr>
          <p:cNvSpPr txBox="1"/>
          <p:nvPr/>
        </p:nvSpPr>
        <p:spPr>
          <a:xfrm>
            <a:off x="5164062" y="2454709"/>
            <a:ext cx="190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B96C11"/>
                </a:solidFill>
              </a:rPr>
              <a:t>Entwicklungs-umgebung</a:t>
            </a:r>
          </a:p>
        </p:txBody>
      </p:sp>
      <p:pic>
        <p:nvPicPr>
          <p:cNvPr id="8" name="Grafik 7" descr="Webdesign mit einfarbiger Füllung">
            <a:extLst>
              <a:ext uri="{FF2B5EF4-FFF2-40B4-BE49-F238E27FC236}">
                <a16:creationId xmlns:a16="http://schemas.microsoft.com/office/drawing/2014/main" id="{BAB9D148-0730-4B08-AAC9-EBA7584C21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0921" y="4060185"/>
            <a:ext cx="914400" cy="914400"/>
          </a:xfrm>
          <a:prstGeom prst="rect">
            <a:avLst/>
          </a:prstGeom>
        </p:spPr>
      </p:pic>
      <p:pic>
        <p:nvPicPr>
          <p:cNvPr id="9" name="Grafik 8" descr="Smartphone mit einfarbiger Füllung">
            <a:extLst>
              <a:ext uri="{FF2B5EF4-FFF2-40B4-BE49-F238E27FC236}">
                <a16:creationId xmlns:a16="http://schemas.microsoft.com/office/drawing/2014/main" id="{FE01D0ED-BFB6-4CD4-83F0-1B7FF76995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4355" y="4829996"/>
            <a:ext cx="738128" cy="738128"/>
          </a:xfrm>
          <a:prstGeom prst="rect">
            <a:avLst/>
          </a:prstGeom>
        </p:spPr>
      </p:pic>
      <p:pic>
        <p:nvPicPr>
          <p:cNvPr id="10" name="Grafik 9" descr="Computer mit einfarbiger Füllung">
            <a:extLst>
              <a:ext uri="{FF2B5EF4-FFF2-40B4-BE49-F238E27FC236}">
                <a16:creationId xmlns:a16="http://schemas.microsoft.com/office/drawing/2014/main" id="{E52717F1-16F5-42D0-AF45-E66496231C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26062" y="4739208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C072DFC-1625-4D4D-BD90-BA577626B03A}"/>
              </a:ext>
            </a:extLst>
          </p:cNvPr>
          <p:cNvSpPr txBox="1"/>
          <p:nvPr/>
        </p:nvSpPr>
        <p:spPr>
          <a:xfrm>
            <a:off x="5300776" y="5640893"/>
            <a:ext cx="147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B96C11"/>
                </a:solidFill>
              </a:rPr>
              <a:t>Web-Apps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3B7A4AA-FE48-42A5-8188-E22C4B154F3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15806" y="3285706"/>
            <a:ext cx="0" cy="774479"/>
          </a:xfrm>
          <a:prstGeom prst="straightConnector1">
            <a:avLst/>
          </a:prstGeom>
          <a:ln w="38100">
            <a:solidFill>
              <a:srgbClr val="B96C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 descr="Programmierer Silhouette">
            <a:extLst>
              <a:ext uri="{FF2B5EF4-FFF2-40B4-BE49-F238E27FC236}">
                <a16:creationId xmlns:a16="http://schemas.microsoft.com/office/drawing/2014/main" id="{2936A935-4BE2-4A69-B15B-4659CC331E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36618" y="1584714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5BABD9FA-F244-4F93-8FED-06CC8FA51C74}"/>
              </a:ext>
            </a:extLst>
          </p:cNvPr>
          <p:cNvSpPr txBox="1"/>
          <p:nvPr/>
        </p:nvSpPr>
        <p:spPr>
          <a:xfrm>
            <a:off x="1392482" y="5196408"/>
            <a:ext cx="2277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B96C11"/>
                </a:solidFill>
              </a:rPr>
              <a:t>Projekt-Manager</a:t>
            </a:r>
          </a:p>
          <a:p>
            <a:pPr algn="ctr"/>
            <a:r>
              <a:rPr lang="de-DE" sz="2400" dirty="0">
                <a:solidFill>
                  <a:srgbClr val="B96C11"/>
                </a:solidFill>
              </a:rPr>
              <a:t>(Beispiel)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B196E1D-FF5D-424E-B651-93C28669687F}"/>
              </a:ext>
            </a:extLst>
          </p:cNvPr>
          <p:cNvCxnSpPr>
            <a:cxnSpLocks/>
          </p:cNvCxnSpPr>
          <p:nvPr/>
        </p:nvCxnSpPr>
        <p:spPr>
          <a:xfrm>
            <a:off x="3472873" y="2299652"/>
            <a:ext cx="1339272" cy="0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rgbClr val="B96C1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53F96E2-0D34-4242-ABC2-FFA79CD9DADC}"/>
              </a:ext>
            </a:extLst>
          </p:cNvPr>
          <p:cNvCxnSpPr>
            <a:cxnSpLocks/>
          </p:cNvCxnSpPr>
          <p:nvPr/>
        </p:nvCxnSpPr>
        <p:spPr>
          <a:xfrm flipH="1">
            <a:off x="7239000" y="2299652"/>
            <a:ext cx="1339272" cy="0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rgbClr val="B96C1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Datenbank mit einfarbiger Füllung">
            <a:extLst>
              <a:ext uri="{FF2B5EF4-FFF2-40B4-BE49-F238E27FC236}">
                <a16:creationId xmlns:a16="http://schemas.microsoft.com/office/drawing/2014/main" id="{942D6EE1-E969-4DCD-AF16-2E4162EF45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76810" y="1615499"/>
            <a:ext cx="914400" cy="914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0FABB603-2E1D-4EDF-9DB1-0AAD8092B37A}"/>
              </a:ext>
            </a:extLst>
          </p:cNvPr>
          <p:cNvSpPr txBox="1"/>
          <p:nvPr/>
        </p:nvSpPr>
        <p:spPr>
          <a:xfrm>
            <a:off x="8680913" y="2454709"/>
            <a:ext cx="155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404040"/>
                </a:solidFill>
              </a:rPr>
              <a:t>Hardware/Plattform</a:t>
            </a:r>
          </a:p>
        </p:txBody>
      </p:sp>
      <p:pic>
        <p:nvPicPr>
          <p:cNvPr id="31" name="Grafik 3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A445801-65C0-4A13-8E70-63A68F29C51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77" y="3950186"/>
            <a:ext cx="609533" cy="585152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5C768C42-D1FB-41AA-83F6-85C147572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551" y="3810962"/>
            <a:ext cx="453318" cy="8636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08B4D02-454A-4650-9403-F0EDD5E0CEDE}"/>
              </a:ext>
            </a:extLst>
          </p:cNvPr>
          <p:cNvCxnSpPr>
            <a:cxnSpLocks/>
          </p:cNvCxnSpPr>
          <p:nvPr/>
        </p:nvCxnSpPr>
        <p:spPr>
          <a:xfrm flipH="1" flipV="1">
            <a:off x="7239000" y="2996997"/>
            <a:ext cx="1339272" cy="1063188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rgbClr val="B96C1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48C8C823-6897-4508-95D1-7EDC648C73C6}"/>
              </a:ext>
            </a:extLst>
          </p:cNvPr>
          <p:cNvSpPr txBox="1"/>
          <p:nvPr/>
        </p:nvSpPr>
        <p:spPr>
          <a:xfrm>
            <a:off x="8204939" y="4559151"/>
            <a:ext cx="245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404040"/>
                </a:solidFill>
              </a:rPr>
              <a:t>Tools/Frameworks</a:t>
            </a:r>
            <a:br>
              <a:rPr lang="de-DE" sz="2400" dirty="0">
                <a:solidFill>
                  <a:srgbClr val="404040"/>
                </a:solidFill>
              </a:rPr>
            </a:br>
            <a:r>
              <a:rPr lang="de-DE" sz="2400" dirty="0">
                <a:solidFill>
                  <a:srgbClr val="404040"/>
                </a:solidFill>
              </a:rPr>
              <a:t>(Software)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EB1CB62-2A43-4ECB-A2CA-8982EAE3E446}"/>
              </a:ext>
            </a:extLst>
          </p:cNvPr>
          <p:cNvSpPr txBox="1"/>
          <p:nvPr/>
        </p:nvSpPr>
        <p:spPr>
          <a:xfrm>
            <a:off x="1893121" y="2607109"/>
            <a:ext cx="1506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404040"/>
                </a:solidFill>
              </a:rPr>
              <a:t>Software-Entwickler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9D3FFE8-1E00-4672-A8F5-B4C8757087AF}"/>
              </a:ext>
            </a:extLst>
          </p:cNvPr>
          <p:cNvCxnSpPr>
            <a:cxnSpLocks/>
          </p:cNvCxnSpPr>
          <p:nvPr/>
        </p:nvCxnSpPr>
        <p:spPr>
          <a:xfrm flipH="1">
            <a:off x="3508390" y="4974585"/>
            <a:ext cx="1303755" cy="0"/>
          </a:xfrm>
          <a:prstGeom prst="straightConnector1">
            <a:avLst/>
          </a:prstGeom>
          <a:ln w="50800">
            <a:solidFill>
              <a:srgbClr val="B96C1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 descr="Stoppuhr mit einfarbiger Füllung">
            <a:extLst>
              <a:ext uri="{FF2B5EF4-FFF2-40B4-BE49-F238E27FC236}">
                <a16:creationId xmlns:a16="http://schemas.microsoft.com/office/drawing/2014/main" id="{38542FC3-8C66-449D-B8E5-E2475EEBB3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4131" y="43545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2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C62ABE16-FC65-49ED-BC25-9045B34F6D45}"/>
              </a:ext>
            </a:extLst>
          </p:cNvPr>
          <p:cNvCxnSpPr>
            <a:cxnSpLocks/>
          </p:cNvCxnSpPr>
          <p:nvPr/>
        </p:nvCxnSpPr>
        <p:spPr>
          <a:xfrm flipH="1">
            <a:off x="1335640" y="3944960"/>
            <a:ext cx="4941871" cy="293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0C9D0E1E-C415-46F0-B7D5-D1722B1F1AF9}"/>
              </a:ext>
            </a:extLst>
          </p:cNvPr>
          <p:cNvSpPr/>
          <p:nvPr/>
        </p:nvSpPr>
        <p:spPr>
          <a:xfrm>
            <a:off x="7410201" y="2631199"/>
            <a:ext cx="469427" cy="469427"/>
          </a:xfrm>
          <a:prstGeom prst="round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9CA21A-4CAC-449D-90DF-A2352F0D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04040"/>
                </a:solidFill>
              </a:rPr>
              <a:t>Entwicklungsumgebung für Web-Apps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E3D016-844B-42B5-9A13-B692DBD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A.Fasselt Engineering Workshop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712A739-73A6-4691-BFB5-8A49BB75BE4C}"/>
              </a:ext>
            </a:extLst>
          </p:cNvPr>
          <p:cNvSpPr/>
          <p:nvPr/>
        </p:nvSpPr>
        <p:spPr>
          <a:xfrm>
            <a:off x="5213927" y="2271276"/>
            <a:ext cx="1764146" cy="1131816"/>
          </a:xfrm>
          <a:prstGeom prst="ellipse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404040"/>
                </a:solidFill>
              </a:rPr>
              <a:t>Server</a:t>
            </a:r>
          </a:p>
          <a:p>
            <a:pPr algn="ctr"/>
            <a:r>
              <a:rPr lang="de-DE" sz="1400" dirty="0">
                <a:solidFill>
                  <a:srgbClr val="404040"/>
                </a:solidFill>
              </a:rPr>
              <a:t>(Backend)</a:t>
            </a:r>
          </a:p>
          <a:p>
            <a:pPr algn="ctr"/>
            <a:r>
              <a:rPr lang="de-DE" dirty="0">
                <a:solidFill>
                  <a:srgbClr val="404040"/>
                </a:solidFill>
              </a:rPr>
              <a:t>Funktions-logik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B5EE43A-73B5-4BE0-9664-7A24A2CBDB14}"/>
              </a:ext>
            </a:extLst>
          </p:cNvPr>
          <p:cNvCxnSpPr>
            <a:cxnSpLocks/>
          </p:cNvCxnSpPr>
          <p:nvPr/>
        </p:nvCxnSpPr>
        <p:spPr>
          <a:xfrm>
            <a:off x="5213927" y="2864893"/>
            <a:ext cx="1764146" cy="0"/>
          </a:xfrm>
          <a:prstGeom prst="line">
            <a:avLst/>
          </a:prstGeom>
          <a:ln w="19050">
            <a:solidFill>
              <a:srgbClr val="4040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A30B2F53-0232-4319-9964-BB381D56C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1235" y="1484164"/>
            <a:ext cx="849529" cy="849529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61123377-772E-47BB-83B6-C7197E564714}"/>
              </a:ext>
            </a:extLst>
          </p:cNvPr>
          <p:cNvSpPr/>
          <p:nvPr/>
        </p:nvSpPr>
        <p:spPr>
          <a:xfrm>
            <a:off x="5213927" y="4658627"/>
            <a:ext cx="1764146" cy="1131816"/>
          </a:xfrm>
          <a:prstGeom prst="ellipse">
            <a:avLst/>
          </a:prstGeom>
          <a:ln w="19050">
            <a:solidFill>
              <a:srgbClr val="B96C1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B96C11"/>
                </a:solidFill>
              </a:rPr>
              <a:t>Client</a:t>
            </a:r>
          </a:p>
          <a:p>
            <a:pPr algn="ctr"/>
            <a:r>
              <a:rPr lang="de-DE" sz="1400" dirty="0">
                <a:solidFill>
                  <a:srgbClr val="B96C11"/>
                </a:solidFill>
              </a:rPr>
              <a:t>(Frontend)</a:t>
            </a:r>
          </a:p>
          <a:p>
            <a:pPr algn="ctr"/>
            <a:r>
              <a:rPr lang="de-DE" dirty="0">
                <a:solidFill>
                  <a:srgbClr val="B96C11"/>
                </a:solidFill>
              </a:rPr>
              <a:t>Funktions-logik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C0C3BEE-9A0E-4BAD-9BA7-C7EA8A1FFC17}"/>
              </a:ext>
            </a:extLst>
          </p:cNvPr>
          <p:cNvCxnSpPr>
            <a:cxnSpLocks/>
          </p:cNvCxnSpPr>
          <p:nvPr/>
        </p:nvCxnSpPr>
        <p:spPr>
          <a:xfrm>
            <a:off x="5213927" y="5252244"/>
            <a:ext cx="1764146" cy="0"/>
          </a:xfrm>
          <a:prstGeom prst="line">
            <a:avLst/>
          </a:prstGeom>
          <a:ln w="19050">
            <a:solidFill>
              <a:srgbClr val="B96C1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2770223-C53F-4C39-AC3A-FE591C4D0F9F}"/>
              </a:ext>
            </a:extLst>
          </p:cNvPr>
          <p:cNvSpPr txBox="1"/>
          <p:nvPr/>
        </p:nvSpPr>
        <p:spPr>
          <a:xfrm>
            <a:off x="6300135" y="1742741"/>
            <a:ext cx="11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Datenbank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6643BA7-66C5-4D44-9DCA-55224DE6A511}"/>
              </a:ext>
            </a:extLst>
          </p:cNvPr>
          <p:cNvCxnSpPr>
            <a:cxnSpLocks/>
          </p:cNvCxnSpPr>
          <p:nvPr/>
        </p:nvCxnSpPr>
        <p:spPr>
          <a:xfrm>
            <a:off x="6225309" y="3519055"/>
            <a:ext cx="0" cy="1006763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rgbClr val="B96C11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ABC2052-326F-4B84-9E28-7C3C19E8A81E}"/>
              </a:ext>
            </a:extLst>
          </p:cNvPr>
          <p:cNvCxnSpPr>
            <a:cxnSpLocks/>
          </p:cNvCxnSpPr>
          <p:nvPr/>
        </p:nvCxnSpPr>
        <p:spPr>
          <a:xfrm flipV="1">
            <a:off x="5929745" y="3519055"/>
            <a:ext cx="1" cy="1006763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rgbClr val="B96C11"/>
                </a:gs>
              </a:gsLst>
              <a:lin ang="162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3FF2576-2D45-4423-AB9F-BE0DE1BBA420}"/>
              </a:ext>
            </a:extLst>
          </p:cNvPr>
          <p:cNvSpPr txBox="1"/>
          <p:nvPr/>
        </p:nvSpPr>
        <p:spPr>
          <a:xfrm>
            <a:off x="6225309" y="3522011"/>
            <a:ext cx="979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404040"/>
                </a:solidFill>
              </a:rPr>
              <a:t>HTTP</a:t>
            </a:r>
          </a:p>
          <a:p>
            <a:pPr algn="ctr"/>
            <a:r>
              <a:rPr lang="de-DE" sz="1600" dirty="0" err="1">
                <a:solidFill>
                  <a:srgbClr val="404040"/>
                </a:solidFill>
              </a:rPr>
              <a:t>response</a:t>
            </a:r>
            <a:r>
              <a:rPr lang="de-DE" sz="1600" dirty="0">
                <a:solidFill>
                  <a:srgbClr val="404040"/>
                </a:solidFill>
              </a:rPr>
              <a:t> </a:t>
            </a:r>
            <a:r>
              <a:rPr lang="de-DE" sz="1600" dirty="0" err="1">
                <a:solidFill>
                  <a:srgbClr val="404040"/>
                </a:solidFill>
              </a:rPr>
              <a:t>data</a:t>
            </a:r>
            <a:endParaRPr lang="de-DE" sz="1600" dirty="0">
              <a:solidFill>
                <a:srgbClr val="404040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66655D5-3309-499D-8E47-CD85DEBEA90D}"/>
              </a:ext>
            </a:extLst>
          </p:cNvPr>
          <p:cNvSpPr txBox="1"/>
          <p:nvPr/>
        </p:nvSpPr>
        <p:spPr>
          <a:xfrm>
            <a:off x="5054167" y="3937933"/>
            <a:ext cx="86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96C11"/>
                </a:solidFill>
              </a:rPr>
              <a:t>HTTP</a:t>
            </a:r>
          </a:p>
          <a:p>
            <a:pPr algn="ctr"/>
            <a:r>
              <a:rPr lang="de-DE" sz="1600" dirty="0" err="1">
                <a:solidFill>
                  <a:srgbClr val="B96C11"/>
                </a:solidFill>
              </a:rPr>
              <a:t>request</a:t>
            </a:r>
            <a:endParaRPr lang="de-DE" sz="1600" dirty="0">
              <a:solidFill>
                <a:srgbClr val="B96C11"/>
              </a:solidFill>
            </a:endParaRPr>
          </a:p>
        </p:txBody>
      </p:sp>
      <p:pic>
        <p:nvPicPr>
          <p:cNvPr id="34" name="Grafik 33" descr="Wiedergabe mit einfarbiger Füllung">
            <a:extLst>
              <a:ext uri="{FF2B5EF4-FFF2-40B4-BE49-F238E27FC236}">
                <a16:creationId xmlns:a16="http://schemas.microsoft.com/office/drawing/2014/main" id="{C38C78FC-6189-4242-93F7-9B95BB7B0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2201" y="2674257"/>
            <a:ext cx="383310" cy="383310"/>
          </a:xfrm>
          <a:prstGeom prst="rect">
            <a:avLst/>
          </a:prstGeom>
        </p:spPr>
      </p:pic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B40DCC8-7088-4953-8272-9A4EE7841D0C}"/>
              </a:ext>
            </a:extLst>
          </p:cNvPr>
          <p:cNvSpPr/>
          <p:nvPr/>
        </p:nvSpPr>
        <p:spPr>
          <a:xfrm>
            <a:off x="7410201" y="5017851"/>
            <a:ext cx="469427" cy="469427"/>
          </a:xfrm>
          <a:prstGeom prst="roundRect">
            <a:avLst/>
          </a:prstGeom>
          <a:noFill/>
          <a:ln w="19050">
            <a:solidFill>
              <a:srgbClr val="B96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7" name="Grafik 36" descr="Wiedergabe mit einfarbiger Füllung">
            <a:extLst>
              <a:ext uri="{FF2B5EF4-FFF2-40B4-BE49-F238E27FC236}">
                <a16:creationId xmlns:a16="http://schemas.microsoft.com/office/drawing/2014/main" id="{CD7DFCEA-E07E-4A47-A7C5-2BBBCAB9A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72201" y="5060909"/>
            <a:ext cx="383310" cy="38331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4D60FC35-0943-4293-83F4-FB429888EFB4}"/>
              </a:ext>
            </a:extLst>
          </p:cNvPr>
          <p:cNvSpPr txBox="1"/>
          <p:nvPr/>
        </p:nvSpPr>
        <p:spPr>
          <a:xfrm>
            <a:off x="7855511" y="2686655"/>
            <a:ext cx="77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MS IIS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18B96D7-00A0-4705-9B72-E81DCA15931A}"/>
              </a:ext>
            </a:extLst>
          </p:cNvPr>
          <p:cNvSpPr txBox="1"/>
          <p:nvPr/>
        </p:nvSpPr>
        <p:spPr>
          <a:xfrm>
            <a:off x="7855511" y="4914155"/>
            <a:ext cx="105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B96C11"/>
                </a:solidFill>
              </a:rPr>
              <a:t>Node.js/Browser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A6768D75-63B5-4A84-9AC9-2D42861B95BD}"/>
              </a:ext>
            </a:extLst>
          </p:cNvPr>
          <p:cNvSpPr/>
          <p:nvPr/>
        </p:nvSpPr>
        <p:spPr>
          <a:xfrm>
            <a:off x="2011950" y="2471629"/>
            <a:ext cx="1764146" cy="758653"/>
          </a:xfrm>
          <a:prstGeom prst="round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8B89775-21F3-4B88-911A-6BE0A4AD3488}"/>
              </a:ext>
            </a:extLst>
          </p:cNvPr>
          <p:cNvSpPr txBox="1"/>
          <p:nvPr/>
        </p:nvSpPr>
        <p:spPr>
          <a:xfrm>
            <a:off x="2011951" y="2535683"/>
            <a:ext cx="176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404040"/>
                </a:solidFill>
              </a:rPr>
              <a:t>Web-</a:t>
            </a:r>
            <a:r>
              <a:rPr lang="de-DE" dirty="0" err="1">
                <a:solidFill>
                  <a:srgbClr val="404040"/>
                </a:solidFill>
              </a:rPr>
              <a:t>Application</a:t>
            </a:r>
            <a:endParaRPr lang="de-DE" dirty="0">
              <a:solidFill>
                <a:srgbClr val="404040"/>
              </a:solidFill>
            </a:endParaRPr>
          </a:p>
          <a:p>
            <a:pPr algn="ctr"/>
            <a:r>
              <a:rPr lang="de-DE" dirty="0">
                <a:solidFill>
                  <a:srgbClr val="404040"/>
                </a:solidFill>
              </a:rPr>
              <a:t>(Server)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BAB11ABA-C3A0-46A7-8540-B3CC9AB1E668}"/>
              </a:ext>
            </a:extLst>
          </p:cNvPr>
          <p:cNvSpPr/>
          <p:nvPr/>
        </p:nvSpPr>
        <p:spPr>
          <a:xfrm>
            <a:off x="2011949" y="4865024"/>
            <a:ext cx="1764146" cy="758653"/>
          </a:xfrm>
          <a:prstGeom prst="roundRect">
            <a:avLst/>
          </a:prstGeom>
          <a:noFill/>
          <a:ln w="19050">
            <a:solidFill>
              <a:srgbClr val="B96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B96C1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F85E664-E82C-4CCD-B2C9-379E106A90ED}"/>
              </a:ext>
            </a:extLst>
          </p:cNvPr>
          <p:cNvSpPr txBox="1"/>
          <p:nvPr/>
        </p:nvSpPr>
        <p:spPr>
          <a:xfrm>
            <a:off x="2011950" y="4929078"/>
            <a:ext cx="176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B96C11"/>
                </a:solidFill>
              </a:rPr>
              <a:t>Web-</a:t>
            </a:r>
            <a:r>
              <a:rPr lang="de-DE" dirty="0" err="1">
                <a:solidFill>
                  <a:srgbClr val="B96C11"/>
                </a:solidFill>
              </a:rPr>
              <a:t>Application</a:t>
            </a:r>
            <a:endParaRPr lang="de-DE" dirty="0">
              <a:solidFill>
                <a:srgbClr val="B96C11"/>
              </a:solidFill>
            </a:endParaRPr>
          </a:p>
          <a:p>
            <a:pPr algn="ctr"/>
            <a:r>
              <a:rPr lang="de-DE" dirty="0">
                <a:solidFill>
                  <a:srgbClr val="B96C11"/>
                </a:solidFill>
              </a:rPr>
              <a:t>(Client)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9B24AA8-1DAD-4D93-869A-BEB3120B509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2894022" y="3230282"/>
            <a:ext cx="1" cy="1634742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rgbClr val="B96C11"/>
                </a:gs>
              </a:gsLst>
              <a:lin ang="5400000" scaled="0"/>
            </a:gra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9320741-BA67-45FE-A72D-77974BF0C2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93" y="1690209"/>
            <a:ext cx="609533" cy="58515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F3C8743D-9674-4E05-964F-C02A67516613}"/>
              </a:ext>
            </a:extLst>
          </p:cNvPr>
          <p:cNvSpPr txBox="1"/>
          <p:nvPr/>
        </p:nvSpPr>
        <p:spPr>
          <a:xfrm>
            <a:off x="8600080" y="2271276"/>
            <a:ext cx="176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404040"/>
                </a:solidFill>
              </a:rPr>
              <a:t>Tools/Frameworks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A3E2F91-00E4-48A3-A2CA-C8BB88E291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494" y="4680588"/>
            <a:ext cx="453318" cy="86360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574FAED8-6DE9-49BF-878B-4A1DD581B45C}"/>
              </a:ext>
            </a:extLst>
          </p:cNvPr>
          <p:cNvSpPr txBox="1"/>
          <p:nvPr/>
        </p:nvSpPr>
        <p:spPr>
          <a:xfrm>
            <a:off x="8600080" y="5455415"/>
            <a:ext cx="176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96C11"/>
                </a:solidFill>
              </a:rPr>
              <a:t>Tools/Frameworks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810CB97-971A-4BB7-B253-90DB0B49E6B7}"/>
              </a:ext>
            </a:extLst>
          </p:cNvPr>
          <p:cNvCxnSpPr>
            <a:cxnSpLocks/>
            <a:stCxn id="50" idx="1"/>
            <a:endCxn id="11" idx="5"/>
          </p:cNvCxnSpPr>
          <p:nvPr/>
        </p:nvCxnSpPr>
        <p:spPr>
          <a:xfrm flipH="1">
            <a:off x="6719720" y="5624692"/>
            <a:ext cx="1880360" cy="0"/>
          </a:xfrm>
          <a:prstGeom prst="straightConnector1">
            <a:avLst/>
          </a:prstGeom>
          <a:ln w="38100">
            <a:solidFill>
              <a:srgbClr val="B96C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A71259C-3502-4806-B21A-9AF7A6FA768D}"/>
              </a:ext>
            </a:extLst>
          </p:cNvPr>
          <p:cNvCxnSpPr>
            <a:cxnSpLocks/>
            <a:stCxn id="48" idx="1"/>
            <a:endCxn id="8" idx="7"/>
          </p:cNvCxnSpPr>
          <p:nvPr/>
        </p:nvCxnSpPr>
        <p:spPr>
          <a:xfrm flipH="1" flipV="1">
            <a:off x="6719720" y="2437027"/>
            <a:ext cx="1880360" cy="3526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222D4335-6FA1-42A9-8ED3-8135F7872F18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776096" y="2850956"/>
            <a:ext cx="1414740" cy="0"/>
          </a:xfrm>
          <a:prstGeom prst="straightConnector1">
            <a:avLst/>
          </a:prstGeom>
          <a:ln w="38100">
            <a:solidFill>
              <a:srgbClr val="40404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399FF99D-EE99-497B-A00C-8297E2149843}"/>
              </a:ext>
            </a:extLst>
          </p:cNvPr>
          <p:cNvCxnSpPr>
            <a:cxnSpLocks/>
          </p:cNvCxnSpPr>
          <p:nvPr/>
        </p:nvCxnSpPr>
        <p:spPr>
          <a:xfrm flipH="1">
            <a:off x="3776095" y="5252244"/>
            <a:ext cx="1414740" cy="0"/>
          </a:xfrm>
          <a:prstGeom prst="straightConnector1">
            <a:avLst/>
          </a:prstGeom>
          <a:ln w="38100">
            <a:solidFill>
              <a:srgbClr val="B96C1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CC2E99AD-D2C0-44BF-9186-0E1551D3B71F}"/>
              </a:ext>
            </a:extLst>
          </p:cNvPr>
          <p:cNvCxnSpPr>
            <a:cxnSpLocks/>
          </p:cNvCxnSpPr>
          <p:nvPr/>
        </p:nvCxnSpPr>
        <p:spPr>
          <a:xfrm flipH="1">
            <a:off x="6978073" y="2850956"/>
            <a:ext cx="411018" cy="0"/>
          </a:xfrm>
          <a:prstGeom prst="straightConnector1">
            <a:avLst/>
          </a:prstGeom>
          <a:ln w="38100">
            <a:solidFill>
              <a:srgbClr val="40404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442B8DC-A22A-4CD7-8737-3FC9A0E39415}"/>
              </a:ext>
            </a:extLst>
          </p:cNvPr>
          <p:cNvCxnSpPr>
            <a:cxnSpLocks/>
          </p:cNvCxnSpPr>
          <p:nvPr/>
        </p:nvCxnSpPr>
        <p:spPr>
          <a:xfrm flipH="1">
            <a:off x="6999183" y="5252244"/>
            <a:ext cx="411018" cy="0"/>
          </a:xfrm>
          <a:prstGeom prst="straightConnector1">
            <a:avLst/>
          </a:prstGeom>
          <a:ln w="38100">
            <a:solidFill>
              <a:srgbClr val="B96C1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243307-C3C4-46ED-8365-F058E14E5A36}"/>
              </a:ext>
            </a:extLst>
          </p:cNvPr>
          <p:cNvCxnSpPr>
            <a:cxnSpLocks/>
          </p:cNvCxnSpPr>
          <p:nvPr/>
        </p:nvCxnSpPr>
        <p:spPr>
          <a:xfrm flipH="1">
            <a:off x="7196629" y="3947891"/>
            <a:ext cx="3509043" cy="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nhaltsplatzhalter 2">
            <a:extLst>
              <a:ext uri="{FF2B5EF4-FFF2-40B4-BE49-F238E27FC236}">
                <a16:creationId xmlns:a16="http://schemas.microsoft.com/office/drawing/2014/main" id="{38124313-0424-4520-B8B8-F140FCDE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912"/>
            <a:ext cx="10515600" cy="50519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B66A11"/>
                </a:solidFill>
              </a:rPr>
              <a:t>Architektur + </a:t>
            </a:r>
            <a:r>
              <a:rPr lang="de-DE" dirty="0" err="1">
                <a:solidFill>
                  <a:srgbClr val="B66A11"/>
                </a:solidFill>
              </a:rPr>
              <a:t>Toolchain</a:t>
            </a:r>
            <a:endParaRPr lang="de-DE" dirty="0">
              <a:solidFill>
                <a:srgbClr val="B66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8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CA21A-4CAC-449D-90DF-A2352F0D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04040"/>
                </a:solidFill>
              </a:rPr>
              <a:t>Entwicklungsumgebung für Web-Apps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E3D016-844B-42B5-9A13-B692DBD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A.Fasselt Engineering Workshop</a:t>
            </a:r>
            <a:endParaRPr lang="de-DE" dirty="0"/>
          </a:p>
        </p:txBody>
      </p:sp>
      <p:pic>
        <p:nvPicPr>
          <p:cNvPr id="5" name="Grafik 4" descr="Internet Silhouette">
            <a:extLst>
              <a:ext uri="{FF2B5EF4-FFF2-40B4-BE49-F238E27FC236}">
                <a16:creationId xmlns:a16="http://schemas.microsoft.com/office/drawing/2014/main" id="{1AEF1F92-8DC9-4A1D-A0E5-183CA42E2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4644" y="3058565"/>
            <a:ext cx="914400" cy="914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6879B93-C5D1-449B-AF4E-6B98F65005EF}"/>
              </a:ext>
            </a:extLst>
          </p:cNvPr>
          <p:cNvSpPr txBox="1"/>
          <p:nvPr/>
        </p:nvSpPr>
        <p:spPr>
          <a:xfrm>
            <a:off x="4150304" y="3798675"/>
            <a:ext cx="1443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2">
                    <a:lumMod val="50000"/>
                  </a:schemeClr>
                </a:solidFill>
              </a:rPr>
              <a:t>Entwicklungs-umgebung</a:t>
            </a:r>
          </a:p>
          <a:p>
            <a:pPr algn="ctr"/>
            <a:r>
              <a:rPr lang="de-DE" sz="1600" dirty="0">
                <a:solidFill>
                  <a:schemeClr val="accent2">
                    <a:lumMod val="50000"/>
                  </a:schemeClr>
                </a:solidFill>
              </a:rPr>
              <a:t>(Lokal)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72262C-D78A-4C61-B211-C8429A7C762F}"/>
              </a:ext>
            </a:extLst>
          </p:cNvPr>
          <p:cNvSpPr txBox="1"/>
          <p:nvPr/>
        </p:nvSpPr>
        <p:spPr>
          <a:xfrm>
            <a:off x="2247474" y="3803688"/>
            <a:ext cx="462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404040"/>
                </a:solidFill>
              </a:rPr>
              <a:t>TRi</a:t>
            </a:r>
            <a:endParaRPr lang="de-DE" sz="1600" dirty="0">
              <a:solidFill>
                <a:srgbClr val="404040"/>
              </a:solidFill>
            </a:endParaRPr>
          </a:p>
        </p:txBody>
      </p:sp>
      <p:pic>
        <p:nvPicPr>
          <p:cNvPr id="9" name="Grafik 8" descr="Datenbank Silhouette">
            <a:extLst>
              <a:ext uri="{FF2B5EF4-FFF2-40B4-BE49-F238E27FC236}">
                <a16:creationId xmlns:a16="http://schemas.microsoft.com/office/drawing/2014/main" id="{0ABE5E40-50E6-49FF-A81A-2259DA509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0320" y="2953251"/>
            <a:ext cx="914400" cy="914400"/>
          </a:xfrm>
          <a:prstGeom prst="rect">
            <a:avLst/>
          </a:prstGeom>
        </p:spPr>
      </p:pic>
      <p:pic>
        <p:nvPicPr>
          <p:cNvPr id="10" name="Grafik 9" descr="Internet Silhouette">
            <a:extLst>
              <a:ext uri="{FF2B5EF4-FFF2-40B4-BE49-F238E27FC236}">
                <a16:creationId xmlns:a16="http://schemas.microsoft.com/office/drawing/2014/main" id="{53178D4B-1A37-42E0-8291-1A30B9497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92320" y="2953251"/>
            <a:ext cx="914400" cy="914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BD14A7D-E544-48FE-B117-FF5FD7DA553D}"/>
              </a:ext>
            </a:extLst>
          </p:cNvPr>
          <p:cNvSpPr txBox="1"/>
          <p:nvPr/>
        </p:nvSpPr>
        <p:spPr>
          <a:xfrm>
            <a:off x="9223181" y="3798674"/>
            <a:ext cx="1443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96C11"/>
                </a:solidFill>
              </a:rPr>
              <a:t>Entwicklungs-umgebung</a:t>
            </a:r>
          </a:p>
          <a:p>
            <a:pPr algn="ctr"/>
            <a:r>
              <a:rPr lang="de-DE" sz="1600" dirty="0">
                <a:solidFill>
                  <a:srgbClr val="B96C11"/>
                </a:solidFill>
              </a:rPr>
              <a:t>(Citrix)</a:t>
            </a:r>
          </a:p>
        </p:txBody>
      </p:sp>
      <p:pic>
        <p:nvPicPr>
          <p:cNvPr id="13" name="Grafik 12" descr="Programmierer Silhouette">
            <a:extLst>
              <a:ext uri="{FF2B5EF4-FFF2-40B4-BE49-F238E27FC236}">
                <a16:creationId xmlns:a16="http://schemas.microsoft.com/office/drawing/2014/main" id="{3C146DD5-4353-4B8C-9109-34417EC12A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63644" y="3168162"/>
            <a:ext cx="630512" cy="630512"/>
          </a:xfrm>
          <a:prstGeom prst="rect">
            <a:avLst/>
          </a:prstGeom>
        </p:spPr>
      </p:pic>
      <p:pic>
        <p:nvPicPr>
          <p:cNvPr id="14" name="Grafik 1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548B757-FC85-484D-95ED-305BD3BD83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61" y="1772163"/>
            <a:ext cx="453318" cy="43518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FFDE964-8F46-4B93-BAC0-710FFF5A72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44" y="1680907"/>
            <a:ext cx="330966" cy="63051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86D128A-6CAD-4810-9406-C60EFD4E22B7}"/>
              </a:ext>
            </a:extLst>
          </p:cNvPr>
          <p:cNvSpPr txBox="1"/>
          <p:nvPr/>
        </p:nvSpPr>
        <p:spPr>
          <a:xfrm>
            <a:off x="1595605" y="5156113"/>
            <a:ext cx="1764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404040"/>
                </a:solidFill>
              </a:rPr>
              <a:t>Hardware</a:t>
            </a:r>
          </a:p>
          <a:p>
            <a:pPr algn="ctr"/>
            <a:r>
              <a:rPr lang="de-DE" sz="1600" dirty="0">
                <a:solidFill>
                  <a:srgbClr val="404040"/>
                </a:solidFill>
              </a:rPr>
              <a:t>(Laptop)</a:t>
            </a:r>
          </a:p>
        </p:txBody>
      </p:sp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A73EAF99-4F81-47C9-BD92-5D090420C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85291" y="4571338"/>
            <a:ext cx="584775" cy="58477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70B2DB1-8A95-4C1C-A02F-962871627957}"/>
              </a:ext>
            </a:extLst>
          </p:cNvPr>
          <p:cNvSpPr txBox="1"/>
          <p:nvPr/>
        </p:nvSpPr>
        <p:spPr>
          <a:xfrm>
            <a:off x="1595605" y="2298472"/>
            <a:ext cx="1764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404040"/>
                </a:solidFill>
              </a:rPr>
              <a:t>Tools/Frameworks</a:t>
            </a:r>
          </a:p>
          <a:p>
            <a:pPr algn="ctr"/>
            <a:r>
              <a:rPr lang="de-DE" sz="1600" dirty="0">
                <a:solidFill>
                  <a:srgbClr val="404040"/>
                </a:solidFill>
              </a:rPr>
              <a:t>(Konzeptioniert)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E786F6E-D28E-48B3-A7B7-24D826436C77}"/>
              </a:ext>
            </a:extLst>
          </p:cNvPr>
          <p:cNvCxnSpPr>
            <a:cxnSpLocks/>
          </p:cNvCxnSpPr>
          <p:nvPr/>
        </p:nvCxnSpPr>
        <p:spPr>
          <a:xfrm>
            <a:off x="3472873" y="2690917"/>
            <a:ext cx="677431" cy="569519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8E7BD86-3A34-4CBF-9627-87F7313D6B9F}"/>
              </a:ext>
            </a:extLst>
          </p:cNvPr>
          <p:cNvCxnSpPr>
            <a:cxnSpLocks/>
          </p:cNvCxnSpPr>
          <p:nvPr/>
        </p:nvCxnSpPr>
        <p:spPr>
          <a:xfrm flipV="1">
            <a:off x="3472873" y="4529266"/>
            <a:ext cx="677431" cy="558253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B39EB45-196B-4468-9992-B014E186CC2F}"/>
              </a:ext>
            </a:extLst>
          </p:cNvPr>
          <p:cNvCxnSpPr>
            <a:cxnSpLocks/>
          </p:cNvCxnSpPr>
          <p:nvPr/>
        </p:nvCxnSpPr>
        <p:spPr>
          <a:xfrm>
            <a:off x="3186545" y="3867651"/>
            <a:ext cx="900458" cy="0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 descr="Dokument Silhouette">
            <a:extLst>
              <a:ext uri="{FF2B5EF4-FFF2-40B4-BE49-F238E27FC236}">
                <a16:creationId xmlns:a16="http://schemas.microsoft.com/office/drawing/2014/main" id="{23369774-4648-45F1-B34A-DDE5F30D4B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75609" y="1833401"/>
            <a:ext cx="630512" cy="630512"/>
          </a:xfrm>
          <a:prstGeom prst="rect">
            <a:avLst/>
          </a:prstGeom>
        </p:spPr>
      </p:pic>
      <p:pic>
        <p:nvPicPr>
          <p:cNvPr id="33" name="Grafik 32" descr="Dokument Silhouette">
            <a:extLst>
              <a:ext uri="{FF2B5EF4-FFF2-40B4-BE49-F238E27FC236}">
                <a16:creationId xmlns:a16="http://schemas.microsoft.com/office/drawing/2014/main" id="{249F4932-45BC-4B05-8A8C-1487D1B48A0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75609" y="5177755"/>
            <a:ext cx="630512" cy="630512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14DAC78-1DE5-4866-BBE7-80F0B471567C}"/>
              </a:ext>
            </a:extLst>
          </p:cNvPr>
          <p:cNvCxnSpPr>
            <a:cxnSpLocks/>
          </p:cNvCxnSpPr>
          <p:nvPr/>
        </p:nvCxnSpPr>
        <p:spPr>
          <a:xfrm>
            <a:off x="5735782" y="3867651"/>
            <a:ext cx="3131127" cy="0"/>
          </a:xfrm>
          <a:prstGeom prst="straightConnector1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B96C11"/>
                </a:gs>
              </a:gsLst>
              <a:lin ang="0" scaled="0"/>
            </a:gra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75F9995-FBBF-4B1E-8670-79819EB129FE}"/>
              </a:ext>
            </a:extLst>
          </p:cNvPr>
          <p:cNvCxnSpPr>
            <a:cxnSpLocks/>
          </p:cNvCxnSpPr>
          <p:nvPr/>
        </p:nvCxnSpPr>
        <p:spPr>
          <a:xfrm flipV="1">
            <a:off x="5609586" y="2211474"/>
            <a:ext cx="1084505" cy="96541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8EC9EA-94A4-438A-949B-62F150DC5F41}"/>
              </a:ext>
            </a:extLst>
          </p:cNvPr>
          <p:cNvSpPr txBox="1"/>
          <p:nvPr/>
        </p:nvSpPr>
        <p:spPr>
          <a:xfrm>
            <a:off x="5472471" y="5132701"/>
            <a:ext cx="91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</a:rPr>
              <a:t>Ergebnis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DE2E329-F6C6-48DB-AF0C-36927B2ECF86}"/>
              </a:ext>
            </a:extLst>
          </p:cNvPr>
          <p:cNvCxnSpPr>
            <a:cxnSpLocks/>
          </p:cNvCxnSpPr>
          <p:nvPr/>
        </p:nvCxnSpPr>
        <p:spPr>
          <a:xfrm>
            <a:off x="5609586" y="4573562"/>
            <a:ext cx="1084505" cy="102076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E94F0D6B-731C-43EC-B936-68D17739B37D}"/>
              </a:ext>
            </a:extLst>
          </p:cNvPr>
          <p:cNvSpPr txBox="1"/>
          <p:nvPr/>
        </p:nvSpPr>
        <p:spPr>
          <a:xfrm>
            <a:off x="5473804" y="2242792"/>
            <a:ext cx="91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</a:rPr>
              <a:t>Ergebnis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0BD1D94-FF7D-4115-AFBA-7F662929AAE7}"/>
              </a:ext>
            </a:extLst>
          </p:cNvPr>
          <p:cNvSpPr txBox="1"/>
          <p:nvPr/>
        </p:nvSpPr>
        <p:spPr>
          <a:xfrm>
            <a:off x="6695424" y="2426080"/>
            <a:ext cx="111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accent2">
                    <a:lumMod val="50000"/>
                  </a:schemeClr>
                </a:solidFill>
              </a:rPr>
              <a:t>Dokumen-tationen</a:t>
            </a:r>
            <a:endParaRPr lang="de-DE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08FC20E-23BE-4001-AB31-317716AECC2A}"/>
              </a:ext>
            </a:extLst>
          </p:cNvPr>
          <p:cNvSpPr txBox="1"/>
          <p:nvPr/>
        </p:nvSpPr>
        <p:spPr>
          <a:xfrm>
            <a:off x="6586446" y="5740888"/>
            <a:ext cx="1207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2">
                    <a:lumMod val="50000"/>
                  </a:schemeClr>
                </a:solidFill>
              </a:rPr>
              <a:t>Anleitungen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44E3AF2-C1D8-4C76-8DC9-5CC671E2BE97}"/>
              </a:ext>
            </a:extLst>
          </p:cNvPr>
          <p:cNvSpPr txBox="1"/>
          <p:nvPr/>
        </p:nvSpPr>
        <p:spPr>
          <a:xfrm>
            <a:off x="6733154" y="3860740"/>
            <a:ext cx="1124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gradFill>
                  <a:gsLst>
                    <a:gs pos="0">
                      <a:schemeClr val="accent2">
                        <a:lumMod val="50000"/>
                      </a:schemeClr>
                    </a:gs>
                    <a:gs pos="100000">
                      <a:srgbClr val="B96C11"/>
                    </a:gs>
                  </a:gsLst>
                  <a:lin ang="0" scaled="0"/>
                </a:gradFill>
              </a:rPr>
              <a:t>Umsetzung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D8582CB-45A5-4CF6-91EA-52CA39238213}"/>
              </a:ext>
            </a:extLst>
          </p:cNvPr>
          <p:cNvCxnSpPr>
            <a:cxnSpLocks/>
          </p:cNvCxnSpPr>
          <p:nvPr/>
        </p:nvCxnSpPr>
        <p:spPr>
          <a:xfrm flipV="1">
            <a:off x="7858134" y="4601239"/>
            <a:ext cx="1084505" cy="965414"/>
          </a:xfrm>
          <a:prstGeom prst="straightConnector1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B96C1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F39E4DAC-D7DB-4683-9BBA-F735FADB0A41}"/>
              </a:ext>
            </a:extLst>
          </p:cNvPr>
          <p:cNvCxnSpPr>
            <a:cxnSpLocks/>
          </p:cNvCxnSpPr>
          <p:nvPr/>
        </p:nvCxnSpPr>
        <p:spPr>
          <a:xfrm>
            <a:off x="7858134" y="2206748"/>
            <a:ext cx="1084505" cy="1020768"/>
          </a:xfrm>
          <a:prstGeom prst="straightConnector1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B96C1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DCC5379-34A3-494A-83E3-FC67D46BD25A}"/>
              </a:ext>
            </a:extLst>
          </p:cNvPr>
          <p:cNvSpPr txBox="1"/>
          <p:nvPr/>
        </p:nvSpPr>
        <p:spPr>
          <a:xfrm>
            <a:off x="8173183" y="2248946"/>
            <a:ext cx="7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gradFill>
                  <a:gsLst>
                    <a:gs pos="0">
                      <a:schemeClr val="accent2">
                        <a:lumMod val="50000"/>
                      </a:schemeClr>
                    </a:gs>
                    <a:gs pos="100000">
                      <a:srgbClr val="B96C11"/>
                    </a:gs>
                  </a:gsLst>
                  <a:lin ang="0" scaled="0"/>
                </a:gradFill>
              </a:rPr>
              <a:t>Einsatz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2D0FB57-F480-4DA6-A10E-DB89996789D3}"/>
              </a:ext>
            </a:extLst>
          </p:cNvPr>
          <p:cNvSpPr txBox="1"/>
          <p:nvPr/>
        </p:nvSpPr>
        <p:spPr>
          <a:xfrm>
            <a:off x="8169556" y="5177287"/>
            <a:ext cx="773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gradFill>
                  <a:gsLst>
                    <a:gs pos="0">
                      <a:schemeClr val="accent2">
                        <a:lumMod val="50000"/>
                      </a:schemeClr>
                    </a:gs>
                    <a:gs pos="100000">
                      <a:srgbClr val="B96C11"/>
                    </a:gs>
                  </a:gsLst>
                  <a:lin ang="0" scaled="0"/>
                </a:gradFill>
              </a:rPr>
              <a:t>Einsatz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28796B4-A06A-4263-AE36-40A9EEFE0F78}"/>
              </a:ext>
            </a:extLst>
          </p:cNvPr>
          <p:cNvCxnSpPr>
            <a:cxnSpLocks/>
          </p:cNvCxnSpPr>
          <p:nvPr/>
        </p:nvCxnSpPr>
        <p:spPr>
          <a:xfrm flipV="1">
            <a:off x="5472471" y="1680907"/>
            <a:ext cx="0" cy="435348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4D75EF54-A307-4001-AAB8-179D80DA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453"/>
            <a:ext cx="10515600" cy="50519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B66A11"/>
                </a:solidFill>
              </a:rPr>
              <a:t>Lokale Entwicklungsumgebung</a:t>
            </a:r>
          </a:p>
        </p:txBody>
      </p:sp>
    </p:spTree>
    <p:extLst>
      <p:ext uri="{BB962C8B-B14F-4D97-AF65-F5344CB8AC3E}">
        <p14:creationId xmlns:p14="http://schemas.microsoft.com/office/powerpoint/2010/main" val="223136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E723F-0038-42B7-B83F-0BB19028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04040"/>
                </a:solidFill>
              </a:rPr>
              <a:t>Anwendungsbeispiel: </a:t>
            </a:r>
            <a:br>
              <a:rPr lang="de-DE" b="1" dirty="0">
                <a:solidFill>
                  <a:srgbClr val="404040"/>
                </a:solidFill>
              </a:rPr>
            </a:br>
            <a:r>
              <a:rPr lang="de-DE" b="1" dirty="0">
                <a:solidFill>
                  <a:srgbClr val="404040"/>
                </a:solidFill>
              </a:rPr>
              <a:t>Der Projektzeiten-Manager als Web-App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925381-FDB6-4D2C-94A3-9252A5F5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A.Fasselt Engineering Workshop</a:t>
            </a:r>
            <a:endParaRPr lang="de-DE" dirty="0"/>
          </a:p>
        </p:txBody>
      </p:sp>
      <p:pic>
        <p:nvPicPr>
          <p:cNvPr id="6" name="Grafik 5" descr="Webdesign mit einfarbiger Füllung">
            <a:extLst>
              <a:ext uri="{FF2B5EF4-FFF2-40B4-BE49-F238E27FC236}">
                <a16:creationId xmlns:a16="http://schemas.microsoft.com/office/drawing/2014/main" id="{76F4BA25-AC26-4731-AFD4-DA5901FDD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5733" y="2173733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85F1785-189E-4B6B-A28B-EFEB4E95E09B}"/>
              </a:ext>
            </a:extLst>
          </p:cNvPr>
          <p:cNvSpPr txBox="1"/>
          <p:nvPr/>
        </p:nvSpPr>
        <p:spPr>
          <a:xfrm>
            <a:off x="3803138" y="2947272"/>
            <a:ext cx="1879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2">
                    <a:lumMod val="50000"/>
                  </a:schemeClr>
                </a:solidFill>
              </a:rPr>
              <a:t>Projektzeiten</a:t>
            </a:r>
          </a:p>
          <a:p>
            <a:pPr algn="ctr"/>
            <a:r>
              <a:rPr lang="de-DE" sz="2400" dirty="0">
                <a:solidFill>
                  <a:schemeClr val="accent2">
                    <a:lumMod val="50000"/>
                  </a:schemeClr>
                </a:solidFill>
              </a:rPr>
              <a:t>Manager</a:t>
            </a:r>
          </a:p>
        </p:txBody>
      </p:sp>
      <p:pic>
        <p:nvPicPr>
          <p:cNvPr id="9" name="Grafik 8" descr="Callcenter mit einfarbiger Füllung">
            <a:extLst>
              <a:ext uri="{FF2B5EF4-FFF2-40B4-BE49-F238E27FC236}">
                <a16:creationId xmlns:a16="http://schemas.microsoft.com/office/drawing/2014/main" id="{0EAD3827-4DB7-482F-9D0A-1F8AD4921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3787" y="2244163"/>
            <a:ext cx="773539" cy="77353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C3378DA-2755-4940-94D7-3E5BE474E7B7}"/>
              </a:ext>
            </a:extLst>
          </p:cNvPr>
          <p:cNvSpPr txBox="1"/>
          <p:nvPr/>
        </p:nvSpPr>
        <p:spPr>
          <a:xfrm>
            <a:off x="1352441" y="2947272"/>
            <a:ext cx="129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404040"/>
                </a:solidFill>
              </a:rPr>
              <a:t>AFA MA</a:t>
            </a:r>
          </a:p>
        </p:txBody>
      </p:sp>
      <p:pic>
        <p:nvPicPr>
          <p:cNvPr id="12" name="Grafik 11" descr="Liste mit einfarbiger Füllung">
            <a:extLst>
              <a:ext uri="{FF2B5EF4-FFF2-40B4-BE49-F238E27FC236}">
                <a16:creationId xmlns:a16="http://schemas.microsoft.com/office/drawing/2014/main" id="{C65B164C-544A-4094-A3AF-4AFF7CE0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5338" y="4494142"/>
            <a:ext cx="914400" cy="914400"/>
          </a:xfrm>
          <a:prstGeom prst="rect">
            <a:avLst/>
          </a:prstGeom>
        </p:spPr>
      </p:pic>
      <p:pic>
        <p:nvPicPr>
          <p:cNvPr id="14" name="Grafik 13" descr="Stoppuhr mit einfarbiger Füllung">
            <a:extLst>
              <a:ext uri="{FF2B5EF4-FFF2-40B4-BE49-F238E27FC236}">
                <a16:creationId xmlns:a16="http://schemas.microsoft.com/office/drawing/2014/main" id="{3F67FCAD-D50D-487F-898A-F5C368EE2E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5338" y="2173733"/>
            <a:ext cx="914400" cy="9144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73E0895-735D-46C1-A2B8-9CAA433F2B4E}"/>
              </a:ext>
            </a:extLst>
          </p:cNvPr>
          <p:cNvSpPr txBox="1"/>
          <p:nvPr/>
        </p:nvSpPr>
        <p:spPr>
          <a:xfrm>
            <a:off x="6826453" y="5352437"/>
            <a:ext cx="11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B96C11"/>
                </a:solidFill>
              </a:rPr>
              <a:t>Projekt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9EBC273-3238-44B5-9A10-497040B19D38}"/>
              </a:ext>
            </a:extLst>
          </p:cNvPr>
          <p:cNvSpPr txBox="1"/>
          <p:nvPr/>
        </p:nvSpPr>
        <p:spPr>
          <a:xfrm>
            <a:off x="6650925" y="2947272"/>
            <a:ext cx="1511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B96C11"/>
                </a:solidFill>
              </a:rPr>
              <a:t>Projekt-arbeitszeit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0D1DC3B-B88F-45D2-A748-18137A2B0E38}"/>
              </a:ext>
            </a:extLst>
          </p:cNvPr>
          <p:cNvSpPr/>
          <p:nvPr/>
        </p:nvSpPr>
        <p:spPr>
          <a:xfrm>
            <a:off x="3865764" y="4638888"/>
            <a:ext cx="1764146" cy="830997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18F1138-621C-4276-832D-3E1189E85851}"/>
              </a:ext>
            </a:extLst>
          </p:cNvPr>
          <p:cNvSpPr txBox="1"/>
          <p:nvPr/>
        </p:nvSpPr>
        <p:spPr>
          <a:xfrm>
            <a:off x="3865765" y="4670916"/>
            <a:ext cx="176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AFA Prozess K3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4B00028-A6C2-419F-A681-925D92E613CC}"/>
              </a:ext>
            </a:extLst>
          </p:cNvPr>
          <p:cNvCxnSpPr>
            <a:cxnSpLocks/>
          </p:cNvCxnSpPr>
          <p:nvPr/>
        </p:nvCxnSpPr>
        <p:spPr>
          <a:xfrm>
            <a:off x="3865764" y="5078814"/>
            <a:ext cx="1764146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5D779CF-14F7-4503-BEE8-47C54297B4E7}"/>
              </a:ext>
            </a:extLst>
          </p:cNvPr>
          <p:cNvSpPr txBox="1"/>
          <p:nvPr/>
        </p:nvSpPr>
        <p:spPr>
          <a:xfrm>
            <a:off x="3812942" y="5086644"/>
            <a:ext cx="186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Projektcontrolling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58256E4-714D-47FF-86D1-137C1ACFC5AF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4742933" y="3778269"/>
            <a:ext cx="4904" cy="86061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2BA0703-CA13-4E70-9B88-EC1F5EA9547D}"/>
              </a:ext>
            </a:extLst>
          </p:cNvPr>
          <p:cNvCxnSpPr>
            <a:cxnSpLocks/>
          </p:cNvCxnSpPr>
          <p:nvPr/>
        </p:nvCxnSpPr>
        <p:spPr>
          <a:xfrm>
            <a:off x="7382090" y="3708971"/>
            <a:ext cx="0" cy="852755"/>
          </a:xfrm>
          <a:prstGeom prst="straightConnector1">
            <a:avLst/>
          </a:prstGeom>
          <a:ln w="38100">
            <a:solidFill>
              <a:srgbClr val="B96C1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268F02-5488-499D-8EF2-885A66CF7A1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2417326" y="2630933"/>
            <a:ext cx="1868407" cy="0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92D331-6521-4771-BC96-04B22D8F7BD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00133" y="2630933"/>
            <a:ext cx="1786294" cy="0"/>
          </a:xfrm>
          <a:prstGeom prst="straightConnector1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B96C1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8673DC8-7AB6-4242-B131-4196DEFCE7E7}"/>
              </a:ext>
            </a:extLst>
          </p:cNvPr>
          <p:cNvSpPr txBox="1"/>
          <p:nvPr/>
        </p:nvSpPr>
        <p:spPr>
          <a:xfrm>
            <a:off x="9517019" y="5348635"/>
            <a:ext cx="73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B96C11"/>
                </a:solidFill>
              </a:rPr>
              <a:t>ToNi</a:t>
            </a:r>
            <a:endParaRPr lang="de-DE" sz="2400" dirty="0">
              <a:solidFill>
                <a:srgbClr val="B96C11"/>
              </a:solidFill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5686E5C-864F-467E-9C34-24AE1CEE7532}"/>
              </a:ext>
            </a:extLst>
          </p:cNvPr>
          <p:cNvCxnSpPr>
            <a:cxnSpLocks/>
          </p:cNvCxnSpPr>
          <p:nvPr/>
        </p:nvCxnSpPr>
        <p:spPr>
          <a:xfrm>
            <a:off x="7746715" y="2638596"/>
            <a:ext cx="167468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FA3C7414-B226-484E-9C33-2A765EF08753}"/>
              </a:ext>
            </a:extLst>
          </p:cNvPr>
          <p:cNvCxnSpPr>
            <a:cxnSpLocks/>
          </p:cNvCxnSpPr>
          <p:nvPr/>
        </p:nvCxnSpPr>
        <p:spPr>
          <a:xfrm flipV="1">
            <a:off x="8295397" y="2257619"/>
            <a:ext cx="665918" cy="746626"/>
          </a:xfrm>
          <a:prstGeom prst="line">
            <a:avLst/>
          </a:prstGeom>
          <a:ln w="38100">
            <a:solidFill>
              <a:srgbClr val="B96C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3D6401C-D4B3-476C-8338-A6C11AE7ED40}"/>
              </a:ext>
            </a:extLst>
          </p:cNvPr>
          <p:cNvCxnSpPr>
            <a:cxnSpLocks/>
          </p:cNvCxnSpPr>
          <p:nvPr/>
        </p:nvCxnSpPr>
        <p:spPr>
          <a:xfrm flipH="1">
            <a:off x="7756989" y="4998776"/>
            <a:ext cx="1664414" cy="0"/>
          </a:xfrm>
          <a:prstGeom prst="straightConnector1">
            <a:avLst/>
          </a:prstGeom>
          <a:ln w="38100">
            <a:solidFill>
              <a:srgbClr val="B96C1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Stoppuhr mit einfarbiger Füllung">
            <a:extLst>
              <a:ext uri="{FF2B5EF4-FFF2-40B4-BE49-F238E27FC236}">
                <a16:creationId xmlns:a16="http://schemas.microsoft.com/office/drawing/2014/main" id="{1D03AE2C-43B6-4D0C-8E89-5962F09217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1952" y="2168580"/>
            <a:ext cx="914400" cy="91440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288C2CA6-9F23-40A9-996E-30FDECE479CB}"/>
              </a:ext>
            </a:extLst>
          </p:cNvPr>
          <p:cNvSpPr txBox="1"/>
          <p:nvPr/>
        </p:nvSpPr>
        <p:spPr>
          <a:xfrm>
            <a:off x="9337825" y="2948021"/>
            <a:ext cx="11121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65000"/>
                  </a:schemeClr>
                </a:solidFill>
              </a:rPr>
              <a:t>ProCos</a:t>
            </a:r>
            <a:br>
              <a:rPr lang="de-DE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(Projektzeiterfassung)</a:t>
            </a:r>
          </a:p>
        </p:txBody>
      </p:sp>
      <p:pic>
        <p:nvPicPr>
          <p:cNvPr id="23" name="Grafik 22" descr="Management Silhouette">
            <a:extLst>
              <a:ext uri="{FF2B5EF4-FFF2-40B4-BE49-F238E27FC236}">
                <a16:creationId xmlns:a16="http://schemas.microsoft.com/office/drawing/2014/main" id="{05FBD668-A12B-4650-8B42-A52E59F84D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26927" y="4494142"/>
            <a:ext cx="914400" cy="914400"/>
          </a:xfrm>
          <a:prstGeom prst="rect">
            <a:avLst/>
          </a:prstGeom>
        </p:spPr>
      </p:pic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73CF8BB-E402-409E-82B9-531E76803FF4}"/>
              </a:ext>
            </a:extLst>
          </p:cNvPr>
          <p:cNvCxnSpPr>
            <a:cxnSpLocks/>
          </p:cNvCxnSpPr>
          <p:nvPr/>
        </p:nvCxnSpPr>
        <p:spPr>
          <a:xfrm flipH="1" flipV="1">
            <a:off x="8118565" y="3214114"/>
            <a:ext cx="1323387" cy="1419014"/>
          </a:xfrm>
          <a:prstGeom prst="straightConnector1">
            <a:avLst/>
          </a:prstGeom>
          <a:ln w="38100">
            <a:solidFill>
              <a:srgbClr val="B96C1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E723F-0038-42B7-B83F-0BB19028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04040"/>
                </a:solidFill>
              </a:rPr>
              <a:t>Anwendungsbeispiel:</a:t>
            </a:r>
            <a:br>
              <a:rPr lang="de-DE" b="1" dirty="0">
                <a:solidFill>
                  <a:srgbClr val="404040"/>
                </a:solidFill>
              </a:rPr>
            </a:br>
            <a:r>
              <a:rPr lang="de-DE" b="1" dirty="0">
                <a:solidFill>
                  <a:srgbClr val="404040"/>
                </a:solidFill>
              </a:rPr>
              <a:t>Der Projektzeiten-Manager als Web-App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32793-D5D5-4E11-8EB4-83905A6A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19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B66A11"/>
                </a:solidFill>
              </a:rPr>
              <a:t>Beispielhafter Programmablaufplan (PAP)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925381-FDB6-4D2C-94A3-9252A5F5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A.Fasselt Engineering Workshop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E2B97D-65C6-4F01-B061-AE8713381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235" y="2578814"/>
            <a:ext cx="10651529" cy="34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3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D588D-EA77-49EC-97D9-E07AC0AE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04040"/>
                </a:solidFill>
              </a:rPr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31E3CF-0F00-4E56-BB6B-685C16A2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A.Fasselt Engineering Workshop</a:t>
            </a:r>
            <a:endParaRPr lang="de-DE" dirty="0"/>
          </a:p>
        </p:txBody>
      </p:sp>
      <p:pic>
        <p:nvPicPr>
          <p:cNvPr id="6" name="Grafik 5" descr="Liste Silhouette">
            <a:extLst>
              <a:ext uri="{FF2B5EF4-FFF2-40B4-BE49-F238E27FC236}">
                <a16:creationId xmlns:a16="http://schemas.microsoft.com/office/drawing/2014/main" id="{E3240B2A-96D0-4824-809C-7601C60DD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514" y="3427748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2DA4F2-957D-49CE-8129-ECA532B8A991}"/>
              </a:ext>
            </a:extLst>
          </p:cNvPr>
          <p:cNvSpPr txBox="1"/>
          <p:nvPr/>
        </p:nvSpPr>
        <p:spPr>
          <a:xfrm>
            <a:off x="1038514" y="434214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404040"/>
                </a:solidFill>
              </a:rPr>
              <a:t>Konzept</a:t>
            </a:r>
          </a:p>
        </p:txBody>
      </p:sp>
      <p:pic>
        <p:nvPicPr>
          <p:cNvPr id="8" name="Grafik 7" descr="Internet Silhouette">
            <a:extLst>
              <a:ext uri="{FF2B5EF4-FFF2-40B4-BE49-F238E27FC236}">
                <a16:creationId xmlns:a16="http://schemas.microsoft.com/office/drawing/2014/main" id="{E6CC9961-57BF-4F6A-8783-15B9FD3B4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8035" y="3427748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B13BB1-88AE-4F84-92AA-00C2D7F817CA}"/>
              </a:ext>
            </a:extLst>
          </p:cNvPr>
          <p:cNvSpPr txBox="1"/>
          <p:nvPr/>
        </p:nvSpPr>
        <p:spPr>
          <a:xfrm>
            <a:off x="2793695" y="4167858"/>
            <a:ext cx="1443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2">
                    <a:lumMod val="50000"/>
                  </a:schemeClr>
                </a:solidFill>
              </a:rPr>
              <a:t>Entwicklungs-umgebung</a:t>
            </a:r>
          </a:p>
          <a:p>
            <a:pPr algn="ctr"/>
            <a:r>
              <a:rPr lang="de-DE" sz="1600" dirty="0">
                <a:solidFill>
                  <a:schemeClr val="accent2">
                    <a:lumMod val="50000"/>
                  </a:schemeClr>
                </a:solidFill>
              </a:rPr>
              <a:t>(Lokal)</a:t>
            </a:r>
          </a:p>
        </p:txBody>
      </p:sp>
      <p:pic>
        <p:nvPicPr>
          <p:cNvPr id="10" name="Grafik 9" descr="Dokument Silhouette">
            <a:extLst>
              <a:ext uri="{FF2B5EF4-FFF2-40B4-BE49-F238E27FC236}">
                <a16:creationId xmlns:a16="http://schemas.microsoft.com/office/drawing/2014/main" id="{E5599060-624F-4A1E-960E-B5EBB2BBA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5595" y="3537346"/>
            <a:ext cx="630512" cy="630512"/>
          </a:xfrm>
          <a:prstGeom prst="rect">
            <a:avLst/>
          </a:prstGeom>
        </p:spPr>
      </p:pic>
      <p:pic>
        <p:nvPicPr>
          <p:cNvPr id="11" name="Grafik 10" descr="Dokument Silhouette">
            <a:extLst>
              <a:ext uri="{FF2B5EF4-FFF2-40B4-BE49-F238E27FC236}">
                <a16:creationId xmlns:a16="http://schemas.microsoft.com/office/drawing/2014/main" id="{56F18AD8-D890-4087-B9DF-715FD4E5F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4417" y="3537346"/>
            <a:ext cx="630512" cy="63051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68C68E9-F707-4176-A29B-7122A84ECA5B}"/>
              </a:ext>
            </a:extLst>
          </p:cNvPr>
          <p:cNvSpPr txBox="1"/>
          <p:nvPr/>
        </p:nvSpPr>
        <p:spPr>
          <a:xfrm>
            <a:off x="4760013" y="4167858"/>
            <a:ext cx="1690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2">
                    <a:lumMod val="50000"/>
                  </a:schemeClr>
                </a:solidFill>
              </a:rPr>
              <a:t>Anleitungen +</a:t>
            </a:r>
          </a:p>
          <a:p>
            <a:pPr algn="ctr"/>
            <a:r>
              <a:rPr lang="de-DE" sz="1600" dirty="0">
                <a:solidFill>
                  <a:schemeClr val="accent2">
                    <a:lumMod val="50000"/>
                  </a:schemeClr>
                </a:solidFill>
              </a:rPr>
              <a:t>Dokumentationen</a:t>
            </a:r>
          </a:p>
        </p:txBody>
      </p:sp>
      <p:pic>
        <p:nvPicPr>
          <p:cNvPr id="13" name="Grafik 12" descr="Datenbank Silhouette">
            <a:extLst>
              <a:ext uri="{FF2B5EF4-FFF2-40B4-BE49-F238E27FC236}">
                <a16:creationId xmlns:a16="http://schemas.microsoft.com/office/drawing/2014/main" id="{6934022E-548C-4777-A12A-FBC147B094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47965" y="3431747"/>
            <a:ext cx="914400" cy="914400"/>
          </a:xfrm>
          <a:prstGeom prst="rect">
            <a:avLst/>
          </a:prstGeom>
        </p:spPr>
      </p:pic>
      <p:pic>
        <p:nvPicPr>
          <p:cNvPr id="14" name="Grafik 13" descr="Internet Silhouette">
            <a:extLst>
              <a:ext uri="{FF2B5EF4-FFF2-40B4-BE49-F238E27FC236}">
                <a16:creationId xmlns:a16="http://schemas.microsoft.com/office/drawing/2014/main" id="{41666145-CBE7-4502-90E3-7F36D5E789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9965" y="3431747"/>
            <a:ext cx="914400" cy="9144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321218-911B-4F9F-81A3-2A4364549C81}"/>
              </a:ext>
            </a:extLst>
          </p:cNvPr>
          <p:cNvSpPr txBox="1"/>
          <p:nvPr/>
        </p:nvSpPr>
        <p:spPr>
          <a:xfrm>
            <a:off x="7340826" y="4277170"/>
            <a:ext cx="1443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96C11"/>
                </a:solidFill>
              </a:rPr>
              <a:t>Entwicklungs-umgebung</a:t>
            </a:r>
          </a:p>
          <a:p>
            <a:pPr algn="ctr"/>
            <a:r>
              <a:rPr lang="de-DE" sz="1600" dirty="0">
                <a:solidFill>
                  <a:srgbClr val="B96C11"/>
                </a:solidFill>
              </a:rPr>
              <a:t>(Citrix)</a:t>
            </a:r>
          </a:p>
        </p:txBody>
      </p:sp>
      <p:pic>
        <p:nvPicPr>
          <p:cNvPr id="16" name="Grafik 15" descr="Internet Silhouette">
            <a:extLst>
              <a:ext uri="{FF2B5EF4-FFF2-40B4-BE49-F238E27FC236}">
                <a16:creationId xmlns:a16="http://schemas.microsoft.com/office/drawing/2014/main" id="{425815E2-0220-4F08-AEC0-198B1C9E09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02059" y="2725302"/>
            <a:ext cx="914400" cy="914400"/>
          </a:xfrm>
          <a:prstGeom prst="rect">
            <a:avLst/>
          </a:prstGeom>
        </p:spPr>
      </p:pic>
      <p:pic>
        <p:nvPicPr>
          <p:cNvPr id="17" name="Grafik 16" descr="Internet Silhouette">
            <a:extLst>
              <a:ext uri="{FF2B5EF4-FFF2-40B4-BE49-F238E27FC236}">
                <a16:creationId xmlns:a16="http://schemas.microsoft.com/office/drawing/2014/main" id="{8922AC4E-143C-4351-9B00-D7F7A469E4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02059" y="3427748"/>
            <a:ext cx="914400" cy="914400"/>
          </a:xfrm>
          <a:prstGeom prst="rect">
            <a:avLst/>
          </a:prstGeom>
        </p:spPr>
      </p:pic>
      <p:pic>
        <p:nvPicPr>
          <p:cNvPr id="18" name="Grafik 17" descr="Internet Silhouette">
            <a:extLst>
              <a:ext uri="{FF2B5EF4-FFF2-40B4-BE49-F238E27FC236}">
                <a16:creationId xmlns:a16="http://schemas.microsoft.com/office/drawing/2014/main" id="{AD55E968-67FF-4863-BBD4-7ADF525D97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02059" y="4130194"/>
            <a:ext cx="914400" cy="9144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6832D07-A3F7-4607-99B0-0A57CCA0EB36}"/>
              </a:ext>
            </a:extLst>
          </p:cNvPr>
          <p:cNvSpPr txBox="1"/>
          <p:nvPr/>
        </p:nvSpPr>
        <p:spPr>
          <a:xfrm>
            <a:off x="9625899" y="4891731"/>
            <a:ext cx="1466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>
                <a:solidFill>
                  <a:srgbClr val="B96C11"/>
                </a:solidFill>
              </a:rPr>
              <a:t>Entwicklungs-umgebung</a:t>
            </a:r>
          </a:p>
          <a:p>
            <a:pPr algn="ctr"/>
            <a:r>
              <a:rPr lang="de-DE" sz="1800" dirty="0">
                <a:solidFill>
                  <a:srgbClr val="B96C11"/>
                </a:solidFill>
              </a:rPr>
              <a:t>(Ableger)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AECA64E-2CF4-454C-A066-89DA16D4A9B4}"/>
              </a:ext>
            </a:extLst>
          </p:cNvPr>
          <p:cNvCxnSpPr>
            <a:cxnSpLocks/>
          </p:cNvCxnSpPr>
          <p:nvPr/>
        </p:nvCxnSpPr>
        <p:spPr>
          <a:xfrm>
            <a:off x="1952914" y="3852602"/>
            <a:ext cx="1002722" cy="0"/>
          </a:xfrm>
          <a:prstGeom prst="straightConnector1">
            <a:avLst/>
          </a:prstGeom>
          <a:ln w="38100">
            <a:gradFill>
              <a:gsLst>
                <a:gs pos="0">
                  <a:srgbClr val="404040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175B920-4C22-4316-AD3F-FD10DBF59365}"/>
              </a:ext>
            </a:extLst>
          </p:cNvPr>
          <p:cNvCxnSpPr>
            <a:cxnSpLocks/>
          </p:cNvCxnSpPr>
          <p:nvPr/>
        </p:nvCxnSpPr>
        <p:spPr>
          <a:xfrm>
            <a:off x="4121307" y="3852602"/>
            <a:ext cx="833697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C88F32F-6268-4291-A0F6-891F29CDCCF7}"/>
              </a:ext>
            </a:extLst>
          </p:cNvPr>
          <p:cNvCxnSpPr>
            <a:cxnSpLocks/>
          </p:cNvCxnSpPr>
          <p:nvPr/>
        </p:nvCxnSpPr>
        <p:spPr>
          <a:xfrm>
            <a:off x="6253018" y="3852602"/>
            <a:ext cx="923637" cy="0"/>
          </a:xfrm>
          <a:prstGeom prst="straightConnector1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B96C1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ED6552C-B18B-4400-AB4E-3A878B09EEB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8824365" y="3884948"/>
            <a:ext cx="1077694" cy="3999"/>
          </a:xfrm>
          <a:prstGeom prst="straightConnector1">
            <a:avLst/>
          </a:prstGeom>
          <a:ln w="38100">
            <a:solidFill>
              <a:srgbClr val="B96C1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EE158BE-58A8-40EA-8809-15F71346C4BB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824365" y="3182502"/>
            <a:ext cx="1077694" cy="706445"/>
          </a:xfrm>
          <a:prstGeom prst="straightConnector1">
            <a:avLst/>
          </a:prstGeom>
          <a:ln w="38100">
            <a:solidFill>
              <a:srgbClr val="B96C1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4EA9774-9B81-4CBE-AA85-4A0AFEE8A115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8824365" y="3888947"/>
            <a:ext cx="1077694" cy="698447"/>
          </a:xfrm>
          <a:prstGeom prst="straightConnector1">
            <a:avLst/>
          </a:prstGeom>
          <a:ln w="38100">
            <a:solidFill>
              <a:srgbClr val="B96C1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 descr="Webdesign mit einfarbiger Füllung">
            <a:extLst>
              <a:ext uri="{FF2B5EF4-FFF2-40B4-BE49-F238E27FC236}">
                <a16:creationId xmlns:a16="http://schemas.microsoft.com/office/drawing/2014/main" id="{7EF8A5C7-11E5-4471-B63D-52D7956F6A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09621" y="1473549"/>
            <a:ext cx="670527" cy="670527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5B95BC4-5827-4092-8FE4-7BCDAC36E739}"/>
              </a:ext>
            </a:extLst>
          </p:cNvPr>
          <p:cNvSpPr txBox="1"/>
          <p:nvPr/>
        </p:nvSpPr>
        <p:spPr>
          <a:xfrm>
            <a:off x="4836749" y="2027129"/>
            <a:ext cx="1416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96C11"/>
                </a:solidFill>
              </a:rPr>
              <a:t>Projektzeiten</a:t>
            </a:r>
          </a:p>
          <a:p>
            <a:pPr algn="ctr"/>
            <a:r>
              <a:rPr lang="de-DE" sz="1600" dirty="0">
                <a:solidFill>
                  <a:srgbClr val="B96C11"/>
                </a:solidFill>
              </a:rPr>
              <a:t>Manager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B59703D-5A03-448B-A8D5-6CDBAEB15520}"/>
              </a:ext>
            </a:extLst>
          </p:cNvPr>
          <p:cNvSpPr txBox="1"/>
          <p:nvPr/>
        </p:nvSpPr>
        <p:spPr>
          <a:xfrm>
            <a:off x="6664897" y="2222880"/>
            <a:ext cx="96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96C11"/>
                </a:solidFill>
              </a:rPr>
              <a:t>Proof </a:t>
            </a:r>
            <a:r>
              <a:rPr lang="de-DE" sz="1600" dirty="0" err="1">
                <a:solidFill>
                  <a:srgbClr val="B96C11"/>
                </a:solidFill>
              </a:rPr>
              <a:t>of</a:t>
            </a:r>
            <a:br>
              <a:rPr lang="de-DE" sz="1600" dirty="0">
                <a:solidFill>
                  <a:srgbClr val="B96C11"/>
                </a:solidFill>
              </a:rPr>
            </a:br>
            <a:r>
              <a:rPr lang="de-DE" sz="1600" dirty="0">
                <a:solidFill>
                  <a:srgbClr val="B96C11"/>
                </a:solidFill>
              </a:rPr>
              <a:t>Concept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D24E6D2-EDB5-4658-B892-0DA18FF4835B}"/>
              </a:ext>
            </a:extLst>
          </p:cNvPr>
          <p:cNvCxnSpPr>
            <a:cxnSpLocks/>
          </p:cNvCxnSpPr>
          <p:nvPr/>
        </p:nvCxnSpPr>
        <p:spPr>
          <a:xfrm>
            <a:off x="6253018" y="2216004"/>
            <a:ext cx="1010811" cy="1028158"/>
          </a:xfrm>
          <a:prstGeom prst="straightConnector1">
            <a:avLst/>
          </a:prstGeom>
          <a:ln w="38100">
            <a:solidFill>
              <a:srgbClr val="B96C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33786E4-70B5-4BA6-92D7-5605F72E65CC}"/>
              </a:ext>
            </a:extLst>
          </p:cNvPr>
          <p:cNvCxnSpPr>
            <a:cxnSpLocks/>
          </p:cNvCxnSpPr>
          <p:nvPr/>
        </p:nvCxnSpPr>
        <p:spPr>
          <a:xfrm flipH="1">
            <a:off x="3870613" y="2205405"/>
            <a:ext cx="966136" cy="1023106"/>
          </a:xfrm>
          <a:prstGeom prst="straightConnector1">
            <a:avLst/>
          </a:prstGeom>
          <a:ln w="38100">
            <a:gradFill>
              <a:gsLst>
                <a:gs pos="0">
                  <a:srgbClr val="B96C11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A729934-DF7E-45DA-8C60-27ED7AEFAB38}"/>
              </a:ext>
            </a:extLst>
          </p:cNvPr>
          <p:cNvSpPr txBox="1"/>
          <p:nvPr/>
        </p:nvSpPr>
        <p:spPr>
          <a:xfrm>
            <a:off x="3463400" y="2222879"/>
            <a:ext cx="96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96C11"/>
                </a:solidFill>
              </a:rPr>
              <a:t>Proof </a:t>
            </a:r>
            <a:r>
              <a:rPr lang="de-DE" sz="1600" dirty="0" err="1">
                <a:solidFill>
                  <a:srgbClr val="B96C11"/>
                </a:solidFill>
              </a:rPr>
              <a:t>of</a:t>
            </a:r>
            <a:br>
              <a:rPr lang="de-DE" sz="1600" dirty="0">
                <a:solidFill>
                  <a:srgbClr val="B96C11"/>
                </a:solidFill>
              </a:rPr>
            </a:br>
            <a:r>
              <a:rPr lang="de-DE" sz="1600" dirty="0">
                <a:solidFill>
                  <a:srgbClr val="B96C11"/>
                </a:solidFill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277636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935</Words>
  <Application>Microsoft Office PowerPoint</Application>
  <PresentationFormat>Breitbild</PresentationFormat>
  <Paragraphs>233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Meine Einarbeitung</vt:lpstr>
      <vt:lpstr>Gliederung</vt:lpstr>
      <vt:lpstr>Einleitung + Ziel</vt:lpstr>
      <vt:lpstr>Entwicklungsumgebung für Web-Apps</vt:lpstr>
      <vt:lpstr>Entwicklungsumgebung für Web-Apps</vt:lpstr>
      <vt:lpstr>Entwicklungsumgebung für Web-Apps</vt:lpstr>
      <vt:lpstr>Anwendungsbeispiel:  Der Projektzeiten-Manager als Web-App</vt:lpstr>
      <vt:lpstr>Anwendungsbeispiel: Der Projektzeiten-Manager als Web-App</vt:lpstr>
      <vt:lpstr>Ergebnis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May, Holger</dc:creator>
  <cp:lastModifiedBy>Rick, Tobias</cp:lastModifiedBy>
  <cp:revision>424</cp:revision>
  <cp:lastPrinted>2021-06-23T08:28:12Z</cp:lastPrinted>
  <dcterms:created xsi:type="dcterms:W3CDTF">2020-07-10T08:36:53Z</dcterms:created>
  <dcterms:modified xsi:type="dcterms:W3CDTF">2021-09-02T06:11:48Z</dcterms:modified>
</cp:coreProperties>
</file>