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57" r:id="rId8"/>
    <p:sldId id="258" r:id="rId9"/>
    <p:sldId id="259" r:id="rId10"/>
    <p:sldId id="265" r:id="rId11"/>
    <p:sldId id="272" r:id="rId12"/>
    <p:sldId id="267" r:id="rId13"/>
    <p:sldId id="266" r:id="rId14"/>
    <p:sldId id="268" r:id="rId15"/>
    <p:sldId id="270" r:id="rId16"/>
    <p:sldId id="271"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BAACBA-50EB-4CEB-8347-F765951EA75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4720556-A69E-47A5-8623-17B7687B0175}">
      <dgm:prSet/>
      <dgm:spPr/>
      <dgm:t>
        <a:bodyPr/>
        <a:lstStyle/>
        <a:p>
          <a:pPr>
            <a:lnSpc>
              <a:spcPct val="100000"/>
            </a:lnSpc>
            <a:defRPr b="1"/>
          </a:pPr>
          <a:r>
            <a:rPr lang="en-US"/>
            <a:t>Assurance</a:t>
          </a:r>
        </a:p>
      </dgm:t>
    </dgm:pt>
    <dgm:pt modelId="{A2D96029-3EC0-4C02-9AC2-8D70A96CC0F2}" type="parTrans" cxnId="{1AA612B5-7A6B-4211-A510-8F3FF5B1AE59}">
      <dgm:prSet/>
      <dgm:spPr/>
      <dgm:t>
        <a:bodyPr/>
        <a:lstStyle/>
        <a:p>
          <a:endParaRPr lang="en-US"/>
        </a:p>
      </dgm:t>
    </dgm:pt>
    <dgm:pt modelId="{226860F3-FC32-48DC-81DC-1A0E70281F3D}" type="sibTrans" cxnId="{1AA612B5-7A6B-4211-A510-8F3FF5B1AE59}">
      <dgm:prSet/>
      <dgm:spPr/>
      <dgm:t>
        <a:bodyPr/>
        <a:lstStyle/>
        <a:p>
          <a:endParaRPr lang="en-US"/>
        </a:p>
      </dgm:t>
    </dgm:pt>
    <dgm:pt modelId="{BB6711EC-56AA-4ABC-8C4F-DE1F4013360D}">
      <dgm:prSet/>
      <dgm:spPr/>
      <dgm:t>
        <a:bodyPr/>
        <a:lstStyle/>
        <a:p>
          <a:pPr>
            <a:lnSpc>
              <a:spcPct val="100000"/>
            </a:lnSpc>
          </a:pPr>
          <a:r>
            <a:rPr lang="en-US"/>
            <a:t>Encryption will hide plaintext</a:t>
          </a:r>
        </a:p>
      </dgm:t>
    </dgm:pt>
    <dgm:pt modelId="{FFA3367E-EE7C-4394-A350-0ECDC568B1A7}" type="parTrans" cxnId="{920EE629-151E-4BF8-B677-712E8CC22254}">
      <dgm:prSet/>
      <dgm:spPr/>
      <dgm:t>
        <a:bodyPr/>
        <a:lstStyle/>
        <a:p>
          <a:endParaRPr lang="en-US"/>
        </a:p>
      </dgm:t>
    </dgm:pt>
    <dgm:pt modelId="{B88BD10F-21E5-4CEC-9FFF-C3D12E248F8A}" type="sibTrans" cxnId="{920EE629-151E-4BF8-B677-712E8CC22254}">
      <dgm:prSet/>
      <dgm:spPr/>
      <dgm:t>
        <a:bodyPr/>
        <a:lstStyle/>
        <a:p>
          <a:endParaRPr lang="en-US"/>
        </a:p>
      </dgm:t>
    </dgm:pt>
    <dgm:pt modelId="{5C75122A-B62B-40C2-8F56-BDEEE52C2F7B}">
      <dgm:prSet/>
      <dgm:spPr/>
      <dgm:t>
        <a:bodyPr/>
        <a:lstStyle/>
        <a:p>
          <a:pPr>
            <a:lnSpc>
              <a:spcPct val="100000"/>
            </a:lnSpc>
          </a:pPr>
          <a:r>
            <a:rPr lang="en-US"/>
            <a:t>Easier to solve with key</a:t>
          </a:r>
        </a:p>
      </dgm:t>
    </dgm:pt>
    <dgm:pt modelId="{835EF91E-7278-4A73-A324-478097F2232A}" type="parTrans" cxnId="{2EE05B48-DA80-4A39-9AE4-2A9BBFFC524E}">
      <dgm:prSet/>
      <dgm:spPr/>
      <dgm:t>
        <a:bodyPr/>
        <a:lstStyle/>
        <a:p>
          <a:endParaRPr lang="en-US"/>
        </a:p>
      </dgm:t>
    </dgm:pt>
    <dgm:pt modelId="{E5428F2B-677D-4A7E-AE3F-5821B039FDF0}" type="sibTrans" cxnId="{2EE05B48-DA80-4A39-9AE4-2A9BBFFC524E}">
      <dgm:prSet/>
      <dgm:spPr/>
      <dgm:t>
        <a:bodyPr/>
        <a:lstStyle/>
        <a:p>
          <a:endParaRPr lang="en-US"/>
        </a:p>
      </dgm:t>
    </dgm:pt>
    <dgm:pt modelId="{6A4E56A0-BD79-434D-9264-91B662882AD4}">
      <dgm:prSet/>
      <dgm:spPr/>
      <dgm:t>
        <a:bodyPr/>
        <a:lstStyle/>
        <a:p>
          <a:pPr>
            <a:lnSpc>
              <a:spcPct val="100000"/>
            </a:lnSpc>
            <a:defRPr b="1"/>
          </a:pPr>
          <a:r>
            <a:rPr lang="en-US"/>
            <a:t>Vulnerabilities</a:t>
          </a:r>
        </a:p>
      </dgm:t>
    </dgm:pt>
    <dgm:pt modelId="{3DFD5CB9-4960-46F0-80D2-0552B207F300}" type="parTrans" cxnId="{AFF69CE3-0FF6-4B1F-BBE5-0251758E28EA}">
      <dgm:prSet/>
      <dgm:spPr/>
      <dgm:t>
        <a:bodyPr/>
        <a:lstStyle/>
        <a:p>
          <a:endParaRPr lang="en-US"/>
        </a:p>
      </dgm:t>
    </dgm:pt>
    <dgm:pt modelId="{F16748CA-E1F2-4043-8F74-08E23441A2A8}" type="sibTrans" cxnId="{AFF69CE3-0FF6-4B1F-BBE5-0251758E28EA}">
      <dgm:prSet/>
      <dgm:spPr/>
      <dgm:t>
        <a:bodyPr/>
        <a:lstStyle/>
        <a:p>
          <a:endParaRPr lang="en-US"/>
        </a:p>
      </dgm:t>
    </dgm:pt>
    <dgm:pt modelId="{ECC53667-ED41-4A74-A002-B8B697817847}">
      <dgm:prSet/>
      <dgm:spPr/>
      <dgm:t>
        <a:bodyPr/>
        <a:lstStyle/>
        <a:p>
          <a:pPr>
            <a:lnSpc>
              <a:spcPct val="100000"/>
            </a:lnSpc>
          </a:pPr>
          <a:r>
            <a:rPr lang="en-US"/>
            <a:t>Easy to decipher without key</a:t>
          </a:r>
        </a:p>
      </dgm:t>
    </dgm:pt>
    <dgm:pt modelId="{F3931AC9-B7E3-4CA1-B087-A09C7273E912}" type="parTrans" cxnId="{80483D37-84B9-4FF9-9699-A1594453817B}">
      <dgm:prSet/>
      <dgm:spPr/>
      <dgm:t>
        <a:bodyPr/>
        <a:lstStyle/>
        <a:p>
          <a:endParaRPr lang="en-US"/>
        </a:p>
      </dgm:t>
    </dgm:pt>
    <dgm:pt modelId="{5B1CC4C0-CEBA-4FB6-B326-A5DE9A90ABDB}" type="sibTrans" cxnId="{80483D37-84B9-4FF9-9699-A1594453817B}">
      <dgm:prSet/>
      <dgm:spPr/>
      <dgm:t>
        <a:bodyPr/>
        <a:lstStyle/>
        <a:p>
          <a:endParaRPr lang="en-US"/>
        </a:p>
      </dgm:t>
    </dgm:pt>
    <dgm:pt modelId="{2B7A08A2-9433-474D-82C2-77FDDC575BE0}">
      <dgm:prSet/>
      <dgm:spPr/>
      <dgm:t>
        <a:bodyPr/>
        <a:lstStyle/>
        <a:p>
          <a:pPr>
            <a:lnSpc>
              <a:spcPct val="100000"/>
            </a:lnSpc>
          </a:pPr>
          <a:r>
            <a:rPr lang="en-US"/>
            <a:t>Even easier with background knowledge</a:t>
          </a:r>
        </a:p>
      </dgm:t>
    </dgm:pt>
    <dgm:pt modelId="{5BFE8440-D750-42E9-9769-0D3C53CD3797}" type="parTrans" cxnId="{BE638697-99FC-4369-B475-B5844C869989}">
      <dgm:prSet/>
      <dgm:spPr/>
      <dgm:t>
        <a:bodyPr/>
        <a:lstStyle/>
        <a:p>
          <a:endParaRPr lang="en-US"/>
        </a:p>
      </dgm:t>
    </dgm:pt>
    <dgm:pt modelId="{B97BD17F-F11E-480C-A65A-71065B17494E}" type="sibTrans" cxnId="{BE638697-99FC-4369-B475-B5844C869989}">
      <dgm:prSet/>
      <dgm:spPr/>
      <dgm:t>
        <a:bodyPr/>
        <a:lstStyle/>
        <a:p>
          <a:endParaRPr lang="en-US"/>
        </a:p>
      </dgm:t>
    </dgm:pt>
    <dgm:pt modelId="{19EADCA4-1BEE-42AD-AF35-9476BD233E35}">
      <dgm:prSet/>
      <dgm:spPr/>
      <dgm:t>
        <a:bodyPr/>
        <a:lstStyle/>
        <a:p>
          <a:r>
            <a:rPr lang="en-US"/>
            <a:t>Knowing the language makes it susceptible to Frequency Analysis</a:t>
          </a:r>
        </a:p>
      </dgm:t>
    </dgm:pt>
    <dgm:pt modelId="{A351D27A-2D5B-415E-970E-A706C98C5916}" type="parTrans" cxnId="{0FFCEE4B-8068-4195-ABBB-3C4F14FD13FD}">
      <dgm:prSet/>
      <dgm:spPr/>
      <dgm:t>
        <a:bodyPr/>
        <a:lstStyle/>
        <a:p>
          <a:endParaRPr lang="en-US"/>
        </a:p>
      </dgm:t>
    </dgm:pt>
    <dgm:pt modelId="{82869465-DAA2-494F-8AD9-077FD7C7DBAE}" type="sibTrans" cxnId="{0FFCEE4B-8068-4195-ABBB-3C4F14FD13FD}">
      <dgm:prSet/>
      <dgm:spPr/>
      <dgm:t>
        <a:bodyPr/>
        <a:lstStyle/>
        <a:p>
          <a:endParaRPr lang="en-US"/>
        </a:p>
      </dgm:t>
    </dgm:pt>
    <dgm:pt modelId="{87404D71-7F09-46E6-88F8-5231C69586A3}">
      <dgm:prSet/>
      <dgm:spPr/>
      <dgm:t>
        <a:bodyPr/>
        <a:lstStyle/>
        <a:p>
          <a:r>
            <a:rPr lang="en-US"/>
            <a:t>Ex) English most common letters  are (a,e,i,o,u, t, h), pairs of letters that appear together most often are  (th, ch, sh, etc.)</a:t>
          </a:r>
        </a:p>
      </dgm:t>
    </dgm:pt>
    <dgm:pt modelId="{308AAA98-716A-44DC-9BD7-4BB9E1034DFD}" type="parTrans" cxnId="{4CEA1BEA-1AC8-4E95-885D-F6D7B4ED8436}">
      <dgm:prSet/>
      <dgm:spPr/>
      <dgm:t>
        <a:bodyPr/>
        <a:lstStyle/>
        <a:p>
          <a:endParaRPr lang="en-US"/>
        </a:p>
      </dgm:t>
    </dgm:pt>
    <dgm:pt modelId="{DBBD7C1D-C343-4720-A217-0C53C84F7D1B}" type="sibTrans" cxnId="{4CEA1BEA-1AC8-4E95-885D-F6D7B4ED8436}">
      <dgm:prSet/>
      <dgm:spPr/>
      <dgm:t>
        <a:bodyPr/>
        <a:lstStyle/>
        <a:p>
          <a:endParaRPr lang="en-US"/>
        </a:p>
      </dgm:t>
    </dgm:pt>
    <dgm:pt modelId="{6A88984E-3263-4625-8752-8D65E7B48E97}" type="pres">
      <dgm:prSet presAssocID="{D8BAACBA-50EB-4CEB-8347-F765951EA751}" presName="root" presStyleCnt="0">
        <dgm:presLayoutVars>
          <dgm:dir/>
          <dgm:resizeHandles val="exact"/>
        </dgm:presLayoutVars>
      </dgm:prSet>
      <dgm:spPr/>
    </dgm:pt>
    <dgm:pt modelId="{00E0BC4C-084C-4CC8-BF17-24198267755C}" type="pres">
      <dgm:prSet presAssocID="{A4720556-A69E-47A5-8623-17B7687B0175}" presName="compNode" presStyleCnt="0"/>
      <dgm:spPr/>
    </dgm:pt>
    <dgm:pt modelId="{794BB5B8-9D34-4865-BCB1-9C2334FFA08C}" type="pres">
      <dgm:prSet presAssocID="{A4720556-A69E-47A5-8623-17B7687B01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AD4942F9-2DEC-4D46-AD89-30B135D5F14C}" type="pres">
      <dgm:prSet presAssocID="{A4720556-A69E-47A5-8623-17B7687B0175}" presName="iconSpace" presStyleCnt="0"/>
      <dgm:spPr/>
    </dgm:pt>
    <dgm:pt modelId="{9E9AFC28-39DE-46CE-A7E4-7049803124E6}" type="pres">
      <dgm:prSet presAssocID="{A4720556-A69E-47A5-8623-17B7687B0175}" presName="parTx" presStyleLbl="revTx" presStyleIdx="0" presStyleCnt="4">
        <dgm:presLayoutVars>
          <dgm:chMax val="0"/>
          <dgm:chPref val="0"/>
        </dgm:presLayoutVars>
      </dgm:prSet>
      <dgm:spPr/>
    </dgm:pt>
    <dgm:pt modelId="{7FD90FAA-C8C2-4BEA-AE55-259C971BA5D8}" type="pres">
      <dgm:prSet presAssocID="{A4720556-A69E-47A5-8623-17B7687B0175}" presName="txSpace" presStyleCnt="0"/>
      <dgm:spPr/>
    </dgm:pt>
    <dgm:pt modelId="{00CDC460-5DF1-4EF0-A28A-F6D18598907F}" type="pres">
      <dgm:prSet presAssocID="{A4720556-A69E-47A5-8623-17B7687B0175}" presName="desTx" presStyleLbl="revTx" presStyleIdx="1" presStyleCnt="4">
        <dgm:presLayoutVars/>
      </dgm:prSet>
      <dgm:spPr/>
    </dgm:pt>
    <dgm:pt modelId="{F89CF4F2-D7DB-47B8-9EFF-E9A6429894E0}" type="pres">
      <dgm:prSet presAssocID="{226860F3-FC32-48DC-81DC-1A0E70281F3D}" presName="sibTrans" presStyleCnt="0"/>
      <dgm:spPr/>
    </dgm:pt>
    <dgm:pt modelId="{34C47623-2E71-45AE-863C-1469E9BAD09C}" type="pres">
      <dgm:prSet presAssocID="{6A4E56A0-BD79-434D-9264-91B662882AD4}" presName="compNode" presStyleCnt="0"/>
      <dgm:spPr/>
    </dgm:pt>
    <dgm:pt modelId="{B8783329-4B75-4A3E-B395-6651C5185574}" type="pres">
      <dgm:prSet presAssocID="{6A4E56A0-BD79-434D-9264-91B662882A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5C3EB48F-3EFC-4006-AE07-1E03E4859A1B}" type="pres">
      <dgm:prSet presAssocID="{6A4E56A0-BD79-434D-9264-91B662882AD4}" presName="iconSpace" presStyleCnt="0"/>
      <dgm:spPr/>
    </dgm:pt>
    <dgm:pt modelId="{B5559BF9-16D9-4293-8076-813EAB82EB5D}" type="pres">
      <dgm:prSet presAssocID="{6A4E56A0-BD79-434D-9264-91B662882AD4}" presName="parTx" presStyleLbl="revTx" presStyleIdx="2" presStyleCnt="4">
        <dgm:presLayoutVars>
          <dgm:chMax val="0"/>
          <dgm:chPref val="0"/>
        </dgm:presLayoutVars>
      </dgm:prSet>
      <dgm:spPr/>
    </dgm:pt>
    <dgm:pt modelId="{97CC441E-E9EC-4207-96EB-6AD6FF3C1928}" type="pres">
      <dgm:prSet presAssocID="{6A4E56A0-BD79-434D-9264-91B662882AD4}" presName="txSpace" presStyleCnt="0"/>
      <dgm:spPr/>
    </dgm:pt>
    <dgm:pt modelId="{822A6D1B-CEF3-4F79-8F24-CA2538CB8071}" type="pres">
      <dgm:prSet presAssocID="{6A4E56A0-BD79-434D-9264-91B662882AD4}" presName="desTx" presStyleLbl="revTx" presStyleIdx="3" presStyleCnt="4">
        <dgm:presLayoutVars/>
      </dgm:prSet>
      <dgm:spPr/>
    </dgm:pt>
  </dgm:ptLst>
  <dgm:cxnLst>
    <dgm:cxn modelId="{B7432500-C467-4FA8-9191-AFB7CC6BF5E7}" type="presOf" srcId="{A4720556-A69E-47A5-8623-17B7687B0175}" destId="{9E9AFC28-39DE-46CE-A7E4-7049803124E6}" srcOrd="0" destOrd="0" presId="urn:microsoft.com/office/officeart/2018/2/layout/IconLabelDescriptionList"/>
    <dgm:cxn modelId="{2E000F27-4655-4627-89E6-5C53BB617246}" type="presOf" srcId="{87404D71-7F09-46E6-88F8-5231C69586A3}" destId="{822A6D1B-CEF3-4F79-8F24-CA2538CB8071}" srcOrd="0" destOrd="3" presId="urn:microsoft.com/office/officeart/2018/2/layout/IconLabelDescriptionList"/>
    <dgm:cxn modelId="{920EE629-151E-4BF8-B677-712E8CC22254}" srcId="{A4720556-A69E-47A5-8623-17B7687B0175}" destId="{BB6711EC-56AA-4ABC-8C4F-DE1F4013360D}" srcOrd="0" destOrd="0" parTransId="{FFA3367E-EE7C-4394-A350-0ECDC568B1A7}" sibTransId="{B88BD10F-21E5-4CEC-9FFF-C3D12E248F8A}"/>
    <dgm:cxn modelId="{80483D37-84B9-4FF9-9699-A1594453817B}" srcId="{6A4E56A0-BD79-434D-9264-91B662882AD4}" destId="{ECC53667-ED41-4A74-A002-B8B697817847}" srcOrd="0" destOrd="0" parTransId="{F3931AC9-B7E3-4CA1-B087-A09C7273E912}" sibTransId="{5B1CC4C0-CEBA-4FB6-B326-A5DE9A90ABDB}"/>
    <dgm:cxn modelId="{6D60AD62-96DA-4894-8A91-D492EC38910C}" type="presOf" srcId="{6A4E56A0-BD79-434D-9264-91B662882AD4}" destId="{B5559BF9-16D9-4293-8076-813EAB82EB5D}" srcOrd="0" destOrd="0" presId="urn:microsoft.com/office/officeart/2018/2/layout/IconLabelDescriptionList"/>
    <dgm:cxn modelId="{2EE05B48-DA80-4A39-9AE4-2A9BBFFC524E}" srcId="{A4720556-A69E-47A5-8623-17B7687B0175}" destId="{5C75122A-B62B-40C2-8F56-BDEEE52C2F7B}" srcOrd="1" destOrd="0" parTransId="{835EF91E-7278-4A73-A324-478097F2232A}" sibTransId="{E5428F2B-677D-4A7E-AE3F-5821B039FDF0}"/>
    <dgm:cxn modelId="{0FFCEE4B-8068-4195-ABBB-3C4F14FD13FD}" srcId="{2B7A08A2-9433-474D-82C2-77FDDC575BE0}" destId="{19EADCA4-1BEE-42AD-AF35-9476BD233E35}" srcOrd="0" destOrd="0" parTransId="{A351D27A-2D5B-415E-970E-A706C98C5916}" sibTransId="{82869465-DAA2-494F-8AD9-077FD7C7DBAE}"/>
    <dgm:cxn modelId="{86280C4E-7A0A-4DC6-9589-14D4993EC908}" type="presOf" srcId="{BB6711EC-56AA-4ABC-8C4F-DE1F4013360D}" destId="{00CDC460-5DF1-4EF0-A28A-F6D18598907F}" srcOrd="0" destOrd="0" presId="urn:microsoft.com/office/officeart/2018/2/layout/IconLabelDescriptionList"/>
    <dgm:cxn modelId="{BE638697-99FC-4369-B475-B5844C869989}" srcId="{6A4E56A0-BD79-434D-9264-91B662882AD4}" destId="{2B7A08A2-9433-474D-82C2-77FDDC575BE0}" srcOrd="1" destOrd="0" parTransId="{5BFE8440-D750-42E9-9769-0D3C53CD3797}" sibTransId="{B97BD17F-F11E-480C-A65A-71065B17494E}"/>
    <dgm:cxn modelId="{1AA612B5-7A6B-4211-A510-8F3FF5B1AE59}" srcId="{D8BAACBA-50EB-4CEB-8347-F765951EA751}" destId="{A4720556-A69E-47A5-8623-17B7687B0175}" srcOrd="0" destOrd="0" parTransId="{A2D96029-3EC0-4C02-9AC2-8D70A96CC0F2}" sibTransId="{226860F3-FC32-48DC-81DC-1A0E70281F3D}"/>
    <dgm:cxn modelId="{8B8A26BE-635C-4944-89E6-15D5364D6DC5}" type="presOf" srcId="{D8BAACBA-50EB-4CEB-8347-F765951EA751}" destId="{6A88984E-3263-4625-8752-8D65E7B48E97}" srcOrd="0" destOrd="0" presId="urn:microsoft.com/office/officeart/2018/2/layout/IconLabelDescriptionList"/>
    <dgm:cxn modelId="{0CA8C2C3-E8B5-456D-8DEF-27D74077F5B8}" type="presOf" srcId="{5C75122A-B62B-40C2-8F56-BDEEE52C2F7B}" destId="{00CDC460-5DF1-4EF0-A28A-F6D18598907F}" srcOrd="0" destOrd="1" presId="urn:microsoft.com/office/officeart/2018/2/layout/IconLabelDescriptionList"/>
    <dgm:cxn modelId="{E9EB9CD8-A2FF-4395-B2C0-6968423E5D09}" type="presOf" srcId="{19EADCA4-1BEE-42AD-AF35-9476BD233E35}" destId="{822A6D1B-CEF3-4F79-8F24-CA2538CB8071}" srcOrd="0" destOrd="2" presId="urn:microsoft.com/office/officeart/2018/2/layout/IconLabelDescriptionList"/>
    <dgm:cxn modelId="{7D7091DA-2CBA-4AB3-A7F4-469B835A4D25}" type="presOf" srcId="{2B7A08A2-9433-474D-82C2-77FDDC575BE0}" destId="{822A6D1B-CEF3-4F79-8F24-CA2538CB8071}" srcOrd="0" destOrd="1" presId="urn:microsoft.com/office/officeart/2018/2/layout/IconLabelDescriptionList"/>
    <dgm:cxn modelId="{AFF69CE3-0FF6-4B1F-BBE5-0251758E28EA}" srcId="{D8BAACBA-50EB-4CEB-8347-F765951EA751}" destId="{6A4E56A0-BD79-434D-9264-91B662882AD4}" srcOrd="1" destOrd="0" parTransId="{3DFD5CB9-4960-46F0-80D2-0552B207F300}" sibTransId="{F16748CA-E1F2-4043-8F74-08E23441A2A8}"/>
    <dgm:cxn modelId="{4CEA1BEA-1AC8-4E95-885D-F6D7B4ED8436}" srcId="{2B7A08A2-9433-474D-82C2-77FDDC575BE0}" destId="{87404D71-7F09-46E6-88F8-5231C69586A3}" srcOrd="1" destOrd="0" parTransId="{308AAA98-716A-44DC-9BD7-4BB9E1034DFD}" sibTransId="{DBBD7C1D-C343-4720-A217-0C53C84F7D1B}"/>
    <dgm:cxn modelId="{A46932ED-A2CC-4559-B510-DA4B766ED1AA}" type="presOf" srcId="{ECC53667-ED41-4A74-A002-B8B697817847}" destId="{822A6D1B-CEF3-4F79-8F24-CA2538CB8071}" srcOrd="0" destOrd="0" presId="urn:microsoft.com/office/officeart/2018/2/layout/IconLabelDescriptionList"/>
    <dgm:cxn modelId="{3BF1ADA8-2ECE-4889-B76E-9CA4EF1A1C86}" type="presParOf" srcId="{6A88984E-3263-4625-8752-8D65E7B48E97}" destId="{00E0BC4C-084C-4CC8-BF17-24198267755C}" srcOrd="0" destOrd="0" presId="urn:microsoft.com/office/officeart/2018/2/layout/IconLabelDescriptionList"/>
    <dgm:cxn modelId="{ED8FB218-0C44-45FA-B2F4-3B10B78B468D}" type="presParOf" srcId="{00E0BC4C-084C-4CC8-BF17-24198267755C}" destId="{794BB5B8-9D34-4865-BCB1-9C2334FFA08C}" srcOrd="0" destOrd="0" presId="urn:microsoft.com/office/officeart/2018/2/layout/IconLabelDescriptionList"/>
    <dgm:cxn modelId="{9380155C-68CB-4BBC-899B-1810D9C25E29}" type="presParOf" srcId="{00E0BC4C-084C-4CC8-BF17-24198267755C}" destId="{AD4942F9-2DEC-4D46-AD89-30B135D5F14C}" srcOrd="1" destOrd="0" presId="urn:microsoft.com/office/officeart/2018/2/layout/IconLabelDescriptionList"/>
    <dgm:cxn modelId="{03909E34-2479-4455-A101-2D23D44B485E}" type="presParOf" srcId="{00E0BC4C-084C-4CC8-BF17-24198267755C}" destId="{9E9AFC28-39DE-46CE-A7E4-7049803124E6}" srcOrd="2" destOrd="0" presId="urn:microsoft.com/office/officeart/2018/2/layout/IconLabelDescriptionList"/>
    <dgm:cxn modelId="{2A6DA825-2026-4D08-8EFB-41B407FC190C}" type="presParOf" srcId="{00E0BC4C-084C-4CC8-BF17-24198267755C}" destId="{7FD90FAA-C8C2-4BEA-AE55-259C971BA5D8}" srcOrd="3" destOrd="0" presId="urn:microsoft.com/office/officeart/2018/2/layout/IconLabelDescriptionList"/>
    <dgm:cxn modelId="{E9A8A7FD-FF7F-458E-ADF0-2F5F4DA81494}" type="presParOf" srcId="{00E0BC4C-084C-4CC8-BF17-24198267755C}" destId="{00CDC460-5DF1-4EF0-A28A-F6D18598907F}" srcOrd="4" destOrd="0" presId="urn:microsoft.com/office/officeart/2018/2/layout/IconLabelDescriptionList"/>
    <dgm:cxn modelId="{CA18D236-36DE-4989-9EB7-7A898CFEA977}" type="presParOf" srcId="{6A88984E-3263-4625-8752-8D65E7B48E97}" destId="{F89CF4F2-D7DB-47B8-9EFF-E9A6429894E0}" srcOrd="1" destOrd="0" presId="urn:microsoft.com/office/officeart/2018/2/layout/IconLabelDescriptionList"/>
    <dgm:cxn modelId="{CC60AD64-16EC-4948-87F5-5A7A3C6B291C}" type="presParOf" srcId="{6A88984E-3263-4625-8752-8D65E7B48E97}" destId="{34C47623-2E71-45AE-863C-1469E9BAD09C}" srcOrd="2" destOrd="0" presId="urn:microsoft.com/office/officeart/2018/2/layout/IconLabelDescriptionList"/>
    <dgm:cxn modelId="{AB4AFA6E-869E-4D93-851C-7CA37B8D54D3}" type="presParOf" srcId="{34C47623-2E71-45AE-863C-1469E9BAD09C}" destId="{B8783329-4B75-4A3E-B395-6651C5185574}" srcOrd="0" destOrd="0" presId="urn:microsoft.com/office/officeart/2018/2/layout/IconLabelDescriptionList"/>
    <dgm:cxn modelId="{137A9E32-58E7-47FB-B63D-5B2660DA7962}" type="presParOf" srcId="{34C47623-2E71-45AE-863C-1469E9BAD09C}" destId="{5C3EB48F-3EFC-4006-AE07-1E03E4859A1B}" srcOrd="1" destOrd="0" presId="urn:microsoft.com/office/officeart/2018/2/layout/IconLabelDescriptionList"/>
    <dgm:cxn modelId="{A9AAC9A9-F6AC-431E-AE67-071AD53815D2}" type="presParOf" srcId="{34C47623-2E71-45AE-863C-1469E9BAD09C}" destId="{B5559BF9-16D9-4293-8076-813EAB82EB5D}" srcOrd="2" destOrd="0" presId="urn:microsoft.com/office/officeart/2018/2/layout/IconLabelDescriptionList"/>
    <dgm:cxn modelId="{25DBACFF-EAFF-417D-AD9D-4F0F61B09C64}" type="presParOf" srcId="{34C47623-2E71-45AE-863C-1469E9BAD09C}" destId="{97CC441E-E9EC-4207-96EB-6AD6FF3C1928}" srcOrd="3" destOrd="0" presId="urn:microsoft.com/office/officeart/2018/2/layout/IconLabelDescriptionList"/>
    <dgm:cxn modelId="{8C2EE02C-987C-4918-9A45-77F99F7DE55A}" type="presParOf" srcId="{34C47623-2E71-45AE-863C-1469E9BAD09C}" destId="{822A6D1B-CEF3-4F79-8F24-CA2538CB807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BB933C-35FF-4474-B1F1-098827268245}"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B77A5A34-D92F-4DA0-8183-FB3072D7F899}">
      <dgm:prSet/>
      <dgm:spPr/>
      <dgm:t>
        <a:bodyPr/>
        <a:lstStyle/>
        <a:p>
          <a:r>
            <a:rPr lang="en-US"/>
            <a:t>Brute Force</a:t>
          </a:r>
        </a:p>
      </dgm:t>
    </dgm:pt>
    <dgm:pt modelId="{2A4B6E42-97CD-4A1F-B481-300FFFD59A6C}" type="parTrans" cxnId="{DF452727-24B5-4F50-AA1F-B549A571BFB5}">
      <dgm:prSet/>
      <dgm:spPr/>
      <dgm:t>
        <a:bodyPr/>
        <a:lstStyle/>
        <a:p>
          <a:endParaRPr lang="en-US"/>
        </a:p>
      </dgm:t>
    </dgm:pt>
    <dgm:pt modelId="{5641E0F6-51C6-409B-A8A8-054A2B2BD7D0}" type="sibTrans" cxnId="{DF452727-24B5-4F50-AA1F-B549A571BFB5}">
      <dgm:prSet/>
      <dgm:spPr/>
      <dgm:t>
        <a:bodyPr/>
        <a:lstStyle/>
        <a:p>
          <a:endParaRPr lang="en-US"/>
        </a:p>
      </dgm:t>
    </dgm:pt>
    <dgm:pt modelId="{CC5D3E7D-5DBC-4F5C-BC9D-C0AA7B9FEA9B}">
      <dgm:prSet/>
      <dgm:spPr/>
      <dgm:t>
        <a:bodyPr/>
        <a:lstStyle/>
        <a:p>
          <a:r>
            <a:rPr lang="en-US"/>
            <a:t>Unlikely: Key sizes too big to guess</a:t>
          </a:r>
        </a:p>
      </dgm:t>
    </dgm:pt>
    <dgm:pt modelId="{BB365B1D-6075-40E9-B8B1-58C9B8BB8C6F}" type="parTrans" cxnId="{5B2DBF16-A7E1-4772-9A3A-1924595E04F4}">
      <dgm:prSet/>
      <dgm:spPr/>
      <dgm:t>
        <a:bodyPr/>
        <a:lstStyle/>
        <a:p>
          <a:endParaRPr lang="en-US"/>
        </a:p>
      </dgm:t>
    </dgm:pt>
    <dgm:pt modelId="{E1477380-CA07-40F1-9C7B-2E381C70DA8D}" type="sibTrans" cxnId="{5B2DBF16-A7E1-4772-9A3A-1924595E04F4}">
      <dgm:prSet/>
      <dgm:spPr/>
      <dgm:t>
        <a:bodyPr/>
        <a:lstStyle/>
        <a:p>
          <a:endParaRPr lang="en-US"/>
        </a:p>
      </dgm:t>
    </dgm:pt>
    <dgm:pt modelId="{5CAFB219-9538-41A1-9329-321C8484B0E4}">
      <dgm:prSet/>
      <dgm:spPr/>
      <dgm:t>
        <a:bodyPr/>
        <a:lstStyle/>
        <a:p>
          <a:r>
            <a:rPr lang="en-US"/>
            <a:t>Side Channel Attack</a:t>
          </a:r>
        </a:p>
      </dgm:t>
    </dgm:pt>
    <dgm:pt modelId="{BDC34ADC-7811-4AA0-A089-D84CE160F487}" type="parTrans" cxnId="{51E1A5DF-9BC3-45B4-AACB-FADE4DCFDCF7}">
      <dgm:prSet/>
      <dgm:spPr/>
      <dgm:t>
        <a:bodyPr/>
        <a:lstStyle/>
        <a:p>
          <a:endParaRPr lang="en-US"/>
        </a:p>
      </dgm:t>
    </dgm:pt>
    <dgm:pt modelId="{BDD88A20-51D1-4A9A-82CA-28A7991A0622}" type="sibTrans" cxnId="{51E1A5DF-9BC3-45B4-AACB-FADE4DCFDCF7}">
      <dgm:prSet/>
      <dgm:spPr/>
      <dgm:t>
        <a:bodyPr/>
        <a:lstStyle/>
        <a:p>
          <a:endParaRPr lang="en-US"/>
        </a:p>
      </dgm:t>
    </dgm:pt>
    <dgm:pt modelId="{5BE97B50-8A1B-484F-AAC3-763557BCBAA0}">
      <dgm:prSet/>
      <dgm:spPr/>
      <dgm:t>
        <a:bodyPr/>
        <a:lstStyle/>
        <a:p>
          <a:r>
            <a:rPr lang="en-US"/>
            <a:t>Attacks the implementation of the algorithm by gained knowledge</a:t>
          </a:r>
        </a:p>
      </dgm:t>
    </dgm:pt>
    <dgm:pt modelId="{7824D98C-EDAD-44B1-BC43-4F6048B5CC1D}" type="parTrans" cxnId="{413AB02F-1562-4E8D-9023-EC888DA9475E}">
      <dgm:prSet/>
      <dgm:spPr/>
      <dgm:t>
        <a:bodyPr/>
        <a:lstStyle/>
        <a:p>
          <a:endParaRPr lang="en-US"/>
        </a:p>
      </dgm:t>
    </dgm:pt>
    <dgm:pt modelId="{8F919194-4A0E-4526-84EC-C4C6B1F7B830}" type="sibTrans" cxnId="{413AB02F-1562-4E8D-9023-EC888DA9475E}">
      <dgm:prSet/>
      <dgm:spPr/>
      <dgm:t>
        <a:bodyPr/>
        <a:lstStyle/>
        <a:p>
          <a:endParaRPr lang="en-US"/>
        </a:p>
      </dgm:t>
    </dgm:pt>
    <dgm:pt modelId="{1D290BC5-ED6F-4DA3-8AD2-B60B2F4121AD}" type="pres">
      <dgm:prSet presAssocID="{25BB933C-35FF-4474-B1F1-098827268245}" presName="Name0" presStyleCnt="0">
        <dgm:presLayoutVars>
          <dgm:dir/>
          <dgm:animLvl val="lvl"/>
          <dgm:resizeHandles val="exact"/>
        </dgm:presLayoutVars>
      </dgm:prSet>
      <dgm:spPr/>
    </dgm:pt>
    <dgm:pt modelId="{62E24B74-CB55-451A-A28B-E7816951FAED}" type="pres">
      <dgm:prSet presAssocID="{B77A5A34-D92F-4DA0-8183-FB3072D7F899}" presName="composite" presStyleCnt="0"/>
      <dgm:spPr/>
    </dgm:pt>
    <dgm:pt modelId="{920FC18A-BE03-47D2-A22E-04650709647F}" type="pres">
      <dgm:prSet presAssocID="{B77A5A34-D92F-4DA0-8183-FB3072D7F899}" presName="parTx" presStyleLbl="alignNode1" presStyleIdx="0" presStyleCnt="2">
        <dgm:presLayoutVars>
          <dgm:chMax val="0"/>
          <dgm:chPref val="0"/>
          <dgm:bulletEnabled val="1"/>
        </dgm:presLayoutVars>
      </dgm:prSet>
      <dgm:spPr/>
    </dgm:pt>
    <dgm:pt modelId="{D020F4C8-AE07-4D03-B148-D2593D9EB16F}" type="pres">
      <dgm:prSet presAssocID="{B77A5A34-D92F-4DA0-8183-FB3072D7F899}" presName="desTx" presStyleLbl="alignAccFollowNode1" presStyleIdx="0" presStyleCnt="2">
        <dgm:presLayoutVars>
          <dgm:bulletEnabled val="1"/>
        </dgm:presLayoutVars>
      </dgm:prSet>
      <dgm:spPr/>
    </dgm:pt>
    <dgm:pt modelId="{408CC237-C479-432B-B866-F35006A746AC}" type="pres">
      <dgm:prSet presAssocID="{5641E0F6-51C6-409B-A8A8-054A2B2BD7D0}" presName="space" presStyleCnt="0"/>
      <dgm:spPr/>
    </dgm:pt>
    <dgm:pt modelId="{250A290D-BD1E-4CD2-9B6C-CB1F723F061C}" type="pres">
      <dgm:prSet presAssocID="{5CAFB219-9538-41A1-9329-321C8484B0E4}" presName="composite" presStyleCnt="0"/>
      <dgm:spPr/>
    </dgm:pt>
    <dgm:pt modelId="{CA3089DC-6E4B-443A-AD82-82D3B89581A9}" type="pres">
      <dgm:prSet presAssocID="{5CAFB219-9538-41A1-9329-321C8484B0E4}" presName="parTx" presStyleLbl="alignNode1" presStyleIdx="1" presStyleCnt="2">
        <dgm:presLayoutVars>
          <dgm:chMax val="0"/>
          <dgm:chPref val="0"/>
          <dgm:bulletEnabled val="1"/>
        </dgm:presLayoutVars>
      </dgm:prSet>
      <dgm:spPr/>
    </dgm:pt>
    <dgm:pt modelId="{C681EA28-476B-452C-9ACF-3728BFCC826F}" type="pres">
      <dgm:prSet presAssocID="{5CAFB219-9538-41A1-9329-321C8484B0E4}" presName="desTx" presStyleLbl="alignAccFollowNode1" presStyleIdx="1" presStyleCnt="2">
        <dgm:presLayoutVars>
          <dgm:bulletEnabled val="1"/>
        </dgm:presLayoutVars>
      </dgm:prSet>
      <dgm:spPr/>
    </dgm:pt>
  </dgm:ptLst>
  <dgm:cxnLst>
    <dgm:cxn modelId="{5B2DBF16-A7E1-4772-9A3A-1924595E04F4}" srcId="{B77A5A34-D92F-4DA0-8183-FB3072D7F899}" destId="{CC5D3E7D-5DBC-4F5C-BC9D-C0AA7B9FEA9B}" srcOrd="0" destOrd="0" parTransId="{BB365B1D-6075-40E9-B8B1-58C9B8BB8C6F}" sibTransId="{E1477380-CA07-40F1-9C7B-2E381C70DA8D}"/>
    <dgm:cxn modelId="{D9F1BC24-0581-4713-9270-E51703F98155}" type="presOf" srcId="{5CAFB219-9538-41A1-9329-321C8484B0E4}" destId="{CA3089DC-6E4B-443A-AD82-82D3B89581A9}" srcOrd="0" destOrd="0" presId="urn:microsoft.com/office/officeart/2005/8/layout/hList1"/>
    <dgm:cxn modelId="{7B8B1B27-9CB2-41CF-BC34-27D0DE6EEFDD}" type="presOf" srcId="{B77A5A34-D92F-4DA0-8183-FB3072D7F899}" destId="{920FC18A-BE03-47D2-A22E-04650709647F}" srcOrd="0" destOrd="0" presId="urn:microsoft.com/office/officeart/2005/8/layout/hList1"/>
    <dgm:cxn modelId="{DF452727-24B5-4F50-AA1F-B549A571BFB5}" srcId="{25BB933C-35FF-4474-B1F1-098827268245}" destId="{B77A5A34-D92F-4DA0-8183-FB3072D7F899}" srcOrd="0" destOrd="0" parTransId="{2A4B6E42-97CD-4A1F-B481-300FFFD59A6C}" sibTransId="{5641E0F6-51C6-409B-A8A8-054A2B2BD7D0}"/>
    <dgm:cxn modelId="{413AB02F-1562-4E8D-9023-EC888DA9475E}" srcId="{5CAFB219-9538-41A1-9329-321C8484B0E4}" destId="{5BE97B50-8A1B-484F-AAC3-763557BCBAA0}" srcOrd="0" destOrd="0" parTransId="{7824D98C-EDAD-44B1-BC43-4F6048B5CC1D}" sibTransId="{8F919194-4A0E-4526-84EC-C4C6B1F7B830}"/>
    <dgm:cxn modelId="{EA98F2A8-5590-4EAD-A5B3-A608B460C000}" type="presOf" srcId="{5BE97B50-8A1B-484F-AAC3-763557BCBAA0}" destId="{C681EA28-476B-452C-9ACF-3728BFCC826F}" srcOrd="0" destOrd="0" presId="urn:microsoft.com/office/officeart/2005/8/layout/hList1"/>
    <dgm:cxn modelId="{4799E4B4-63C5-41D4-992D-258754B93B8B}" type="presOf" srcId="{25BB933C-35FF-4474-B1F1-098827268245}" destId="{1D290BC5-ED6F-4DA3-8AD2-B60B2F4121AD}" srcOrd="0" destOrd="0" presId="urn:microsoft.com/office/officeart/2005/8/layout/hList1"/>
    <dgm:cxn modelId="{51E1A5DF-9BC3-45B4-AACB-FADE4DCFDCF7}" srcId="{25BB933C-35FF-4474-B1F1-098827268245}" destId="{5CAFB219-9538-41A1-9329-321C8484B0E4}" srcOrd="1" destOrd="0" parTransId="{BDC34ADC-7811-4AA0-A089-D84CE160F487}" sibTransId="{BDD88A20-51D1-4A9A-82CA-28A7991A0622}"/>
    <dgm:cxn modelId="{272889E9-0F3E-479E-B6AA-92260392FFF3}" type="presOf" srcId="{CC5D3E7D-5DBC-4F5C-BC9D-C0AA7B9FEA9B}" destId="{D020F4C8-AE07-4D03-B148-D2593D9EB16F}" srcOrd="0" destOrd="0" presId="urn:microsoft.com/office/officeart/2005/8/layout/hList1"/>
    <dgm:cxn modelId="{DE245CBC-6418-49AD-8E0D-30806E5A688C}" type="presParOf" srcId="{1D290BC5-ED6F-4DA3-8AD2-B60B2F4121AD}" destId="{62E24B74-CB55-451A-A28B-E7816951FAED}" srcOrd="0" destOrd="0" presId="urn:microsoft.com/office/officeart/2005/8/layout/hList1"/>
    <dgm:cxn modelId="{E8F104BB-D25F-4356-9E75-A2F529BE5F2E}" type="presParOf" srcId="{62E24B74-CB55-451A-A28B-E7816951FAED}" destId="{920FC18A-BE03-47D2-A22E-04650709647F}" srcOrd="0" destOrd="0" presId="urn:microsoft.com/office/officeart/2005/8/layout/hList1"/>
    <dgm:cxn modelId="{CB746CD7-20C1-4758-9CC5-BD17A5543663}" type="presParOf" srcId="{62E24B74-CB55-451A-A28B-E7816951FAED}" destId="{D020F4C8-AE07-4D03-B148-D2593D9EB16F}" srcOrd="1" destOrd="0" presId="urn:microsoft.com/office/officeart/2005/8/layout/hList1"/>
    <dgm:cxn modelId="{B2F985E4-62D2-47DB-907E-D82095897A60}" type="presParOf" srcId="{1D290BC5-ED6F-4DA3-8AD2-B60B2F4121AD}" destId="{408CC237-C479-432B-B866-F35006A746AC}" srcOrd="1" destOrd="0" presId="urn:microsoft.com/office/officeart/2005/8/layout/hList1"/>
    <dgm:cxn modelId="{B4D0267C-3FFD-4665-B69C-B2A8464712C3}" type="presParOf" srcId="{1D290BC5-ED6F-4DA3-8AD2-B60B2F4121AD}" destId="{250A290D-BD1E-4CD2-9B6C-CB1F723F061C}" srcOrd="2" destOrd="0" presId="urn:microsoft.com/office/officeart/2005/8/layout/hList1"/>
    <dgm:cxn modelId="{C475F4D2-46BE-4EEA-AD6C-95E4C28140BC}" type="presParOf" srcId="{250A290D-BD1E-4CD2-9B6C-CB1F723F061C}" destId="{CA3089DC-6E4B-443A-AD82-82D3B89581A9}" srcOrd="0" destOrd="0" presId="urn:microsoft.com/office/officeart/2005/8/layout/hList1"/>
    <dgm:cxn modelId="{B7569AC2-87AF-4BC8-B8D4-3E7B305652CF}" type="presParOf" srcId="{250A290D-BD1E-4CD2-9B6C-CB1F723F061C}" destId="{C681EA28-476B-452C-9ACF-3728BFCC826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45BE01-A501-4734-9FE4-E0339AF3507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50E3A7EB-393A-4967-919D-61965A36BC52}">
      <dgm:prSet/>
      <dgm:spPr/>
      <dgm:t>
        <a:bodyPr/>
        <a:lstStyle/>
        <a:p>
          <a:r>
            <a:rPr lang="en-US"/>
            <a:t>Solves shortcomings of Symmetric algorithms (Key distribution and management)</a:t>
          </a:r>
        </a:p>
      </dgm:t>
    </dgm:pt>
    <dgm:pt modelId="{CF73811D-CADF-42FC-A84E-A09864A46BBE}" type="parTrans" cxnId="{606CF094-AD48-4B95-B838-4E130B68A782}">
      <dgm:prSet/>
      <dgm:spPr/>
      <dgm:t>
        <a:bodyPr/>
        <a:lstStyle/>
        <a:p>
          <a:endParaRPr lang="en-US"/>
        </a:p>
      </dgm:t>
    </dgm:pt>
    <dgm:pt modelId="{451E3817-D3B2-40AB-961A-072C857BDA34}" type="sibTrans" cxnId="{606CF094-AD48-4B95-B838-4E130B68A782}">
      <dgm:prSet/>
      <dgm:spPr/>
      <dgm:t>
        <a:bodyPr/>
        <a:lstStyle/>
        <a:p>
          <a:endParaRPr lang="en-US"/>
        </a:p>
      </dgm:t>
    </dgm:pt>
    <dgm:pt modelId="{15258864-4318-414D-992E-EEEECE4DB5AD}">
      <dgm:prSet/>
      <dgm:spPr/>
      <dgm:t>
        <a:bodyPr/>
        <a:lstStyle/>
        <a:p>
          <a:r>
            <a:rPr lang="en-US"/>
            <a:t>RSA – uses two keys </a:t>
          </a:r>
        </a:p>
      </dgm:t>
    </dgm:pt>
    <dgm:pt modelId="{D132DDED-5DD6-4881-86D7-B536657BCE12}" type="parTrans" cxnId="{B1ABFDD9-BE3D-4213-8C5A-2668B55020AA}">
      <dgm:prSet/>
      <dgm:spPr/>
      <dgm:t>
        <a:bodyPr/>
        <a:lstStyle/>
        <a:p>
          <a:endParaRPr lang="en-US"/>
        </a:p>
      </dgm:t>
    </dgm:pt>
    <dgm:pt modelId="{43DC984C-8901-4776-A967-823B6DB23DA7}" type="sibTrans" cxnId="{B1ABFDD9-BE3D-4213-8C5A-2668B55020AA}">
      <dgm:prSet/>
      <dgm:spPr/>
      <dgm:t>
        <a:bodyPr/>
        <a:lstStyle/>
        <a:p>
          <a:endParaRPr lang="en-US"/>
        </a:p>
      </dgm:t>
    </dgm:pt>
    <dgm:pt modelId="{C10B1F5D-EDA4-475F-B00A-78F46209EA77}">
      <dgm:prSet/>
      <dgm:spPr/>
      <dgm:t>
        <a:bodyPr/>
        <a:lstStyle/>
        <a:p>
          <a:r>
            <a:rPr lang="en-US"/>
            <a:t>Public Key</a:t>
          </a:r>
        </a:p>
      </dgm:t>
    </dgm:pt>
    <dgm:pt modelId="{34906460-3C29-421A-98F7-C7A005323F2D}" type="parTrans" cxnId="{28D1211A-E9DA-4400-9580-4BF8E4460518}">
      <dgm:prSet/>
      <dgm:spPr/>
      <dgm:t>
        <a:bodyPr/>
        <a:lstStyle/>
        <a:p>
          <a:endParaRPr lang="en-US"/>
        </a:p>
      </dgm:t>
    </dgm:pt>
    <dgm:pt modelId="{201E81C2-E35D-4773-B641-C6A1930E707D}" type="sibTrans" cxnId="{28D1211A-E9DA-4400-9580-4BF8E4460518}">
      <dgm:prSet/>
      <dgm:spPr/>
      <dgm:t>
        <a:bodyPr/>
        <a:lstStyle/>
        <a:p>
          <a:endParaRPr lang="en-US"/>
        </a:p>
      </dgm:t>
    </dgm:pt>
    <dgm:pt modelId="{8DC8EE8D-A93E-4099-8859-00B51FD13FB1}">
      <dgm:prSet/>
      <dgm:spPr/>
      <dgm:t>
        <a:bodyPr/>
        <a:lstStyle/>
        <a:p>
          <a:r>
            <a:rPr lang="en-US"/>
            <a:t>Private Key</a:t>
          </a:r>
        </a:p>
      </dgm:t>
    </dgm:pt>
    <dgm:pt modelId="{6519D11D-AC43-4FC0-9997-FC0A27B7632A}" type="parTrans" cxnId="{19D51453-EBAD-4696-BE60-FC2DAA7728B4}">
      <dgm:prSet/>
      <dgm:spPr/>
      <dgm:t>
        <a:bodyPr/>
        <a:lstStyle/>
        <a:p>
          <a:endParaRPr lang="en-US"/>
        </a:p>
      </dgm:t>
    </dgm:pt>
    <dgm:pt modelId="{8AAB3559-19C9-4969-A4D7-4B0501593404}" type="sibTrans" cxnId="{19D51453-EBAD-4696-BE60-FC2DAA7728B4}">
      <dgm:prSet/>
      <dgm:spPr/>
      <dgm:t>
        <a:bodyPr/>
        <a:lstStyle/>
        <a:p>
          <a:endParaRPr lang="en-US"/>
        </a:p>
      </dgm:t>
    </dgm:pt>
    <dgm:pt modelId="{CD59C50F-6F64-4C5B-BFB3-793F144661CA}">
      <dgm:prSet/>
      <dgm:spPr/>
      <dgm:t>
        <a:bodyPr/>
        <a:lstStyle/>
        <a:p>
          <a:r>
            <a:rPr lang="en-US"/>
            <a:t>Key generation</a:t>
          </a:r>
        </a:p>
      </dgm:t>
    </dgm:pt>
    <dgm:pt modelId="{C587297D-9DDF-41C2-8271-70CA67588F9C}" type="parTrans" cxnId="{558F8E22-7BF3-46B2-9223-41CD3CCDED0E}">
      <dgm:prSet/>
      <dgm:spPr/>
      <dgm:t>
        <a:bodyPr/>
        <a:lstStyle/>
        <a:p>
          <a:endParaRPr lang="en-US"/>
        </a:p>
      </dgm:t>
    </dgm:pt>
    <dgm:pt modelId="{4790B5B4-8655-4997-9293-A00DE7DC5632}" type="sibTrans" cxnId="{558F8E22-7BF3-46B2-9223-41CD3CCDED0E}">
      <dgm:prSet/>
      <dgm:spPr/>
      <dgm:t>
        <a:bodyPr/>
        <a:lstStyle/>
        <a:p>
          <a:endParaRPr lang="en-US"/>
        </a:p>
      </dgm:t>
    </dgm:pt>
    <dgm:pt modelId="{EC450DAA-C80C-48F9-AF0B-A83AB3D97D43}">
      <dgm:prSet/>
      <dgm:spPr/>
      <dgm:t>
        <a:bodyPr/>
        <a:lstStyle/>
        <a:p>
          <a:r>
            <a:rPr lang="en-US"/>
            <a:t>Uses exponentiation of integers modulo prime can be very large integers</a:t>
          </a:r>
        </a:p>
      </dgm:t>
    </dgm:pt>
    <dgm:pt modelId="{1B688020-A8DC-44AB-B571-096499ACCC0C}" type="parTrans" cxnId="{AE133CEA-2A05-4C73-9007-7BA5AEC3FF8D}">
      <dgm:prSet/>
      <dgm:spPr/>
      <dgm:t>
        <a:bodyPr/>
        <a:lstStyle/>
        <a:p>
          <a:endParaRPr lang="en-US"/>
        </a:p>
      </dgm:t>
    </dgm:pt>
    <dgm:pt modelId="{E5CE0618-BD58-4639-B4B1-87FF90C39C3E}" type="sibTrans" cxnId="{AE133CEA-2A05-4C73-9007-7BA5AEC3FF8D}">
      <dgm:prSet/>
      <dgm:spPr/>
      <dgm:t>
        <a:bodyPr/>
        <a:lstStyle/>
        <a:p>
          <a:endParaRPr lang="en-US"/>
        </a:p>
      </dgm:t>
    </dgm:pt>
    <dgm:pt modelId="{55E2D40E-5496-4E10-9831-2F158A739A6D}">
      <dgm:prSet/>
      <dgm:spPr/>
      <dgm:t>
        <a:bodyPr/>
        <a:lstStyle/>
        <a:p>
          <a:r>
            <a:rPr lang="en-US"/>
            <a:t>Ex. Let p and q be two large prime numbers chosen at random. Let N = pq. </a:t>
          </a:r>
          <a:br>
            <a:rPr lang="en-US"/>
          </a:br>
          <a:r>
            <a:rPr lang="en-US"/>
            <a:t>Choose e relatively prime to </a:t>
          </a:r>
          <a:br>
            <a:rPr lang="en-US"/>
          </a:br>
          <a:r>
            <a:rPr lang="en-US"/>
            <a:t>	</a:t>
          </a:r>
          <a:r>
            <a:rPr lang="el-GR"/>
            <a:t>Φ</a:t>
          </a:r>
          <a:r>
            <a:rPr lang="en-US"/>
            <a:t>(N) = </a:t>
          </a:r>
          <a:r>
            <a:rPr lang="el-GR"/>
            <a:t>Φ</a:t>
          </a:r>
          <a:r>
            <a:rPr lang="en-US"/>
            <a:t>(p)</a:t>
          </a:r>
          <a:r>
            <a:rPr lang="el-GR"/>
            <a:t> Φ</a:t>
          </a:r>
          <a:r>
            <a:rPr lang="en-US"/>
            <a:t>(q) = (p-1) (q-1)</a:t>
          </a:r>
          <a:br>
            <a:rPr lang="en-US"/>
          </a:br>
          <a:r>
            <a:rPr lang="en-US"/>
            <a:t>Select the public exponent </a:t>
          </a:r>
          <a:r>
            <a:rPr lang="en-US" b="1"/>
            <a:t>e ∈[2, </a:t>
          </a:r>
          <a:r>
            <a:rPr lang="el-GR" b="1"/>
            <a:t>Φ</a:t>
          </a:r>
          <a:r>
            <a:rPr lang="en-US" b="1"/>
            <a:t>(N) -1] </a:t>
          </a:r>
          <a:r>
            <a:rPr lang="en-US"/>
            <a:t>such that gcd(e, </a:t>
          </a:r>
          <a:r>
            <a:rPr lang="el-GR"/>
            <a:t>Φ</a:t>
          </a:r>
          <a:r>
            <a:rPr lang="en-US"/>
            <a:t>(N)) =1</a:t>
          </a:r>
          <a:br>
            <a:rPr lang="en-US"/>
          </a:br>
          <a:br>
            <a:rPr lang="en-US"/>
          </a:br>
          <a:r>
            <a:rPr lang="en-US"/>
            <a:t>Find </a:t>
          </a:r>
          <a:r>
            <a:rPr lang="en-US" b="1"/>
            <a:t>d ∈[2, </a:t>
          </a:r>
          <a:r>
            <a:rPr lang="el-GR" b="1"/>
            <a:t>Φ</a:t>
          </a:r>
          <a:r>
            <a:rPr lang="en-US" b="1"/>
            <a:t>(N)-1) s.t. e.d  ≡ 1 mod (p-1)(q-1</a:t>
          </a:r>
          <a:r>
            <a:rPr lang="en-US"/>
            <a:t>)</a:t>
          </a:r>
        </a:p>
      </dgm:t>
    </dgm:pt>
    <dgm:pt modelId="{F0BC116F-6F20-4882-8E49-77C6A4EF28AB}" type="parTrans" cxnId="{84DE2666-332E-4C14-83B1-B8F6CDD2F73A}">
      <dgm:prSet/>
      <dgm:spPr/>
      <dgm:t>
        <a:bodyPr/>
        <a:lstStyle/>
        <a:p>
          <a:endParaRPr lang="en-US"/>
        </a:p>
      </dgm:t>
    </dgm:pt>
    <dgm:pt modelId="{A85F8705-6D25-4DAD-84BD-E51C6DE1E55B}" type="sibTrans" cxnId="{84DE2666-332E-4C14-83B1-B8F6CDD2F73A}">
      <dgm:prSet/>
      <dgm:spPr/>
      <dgm:t>
        <a:bodyPr/>
        <a:lstStyle/>
        <a:p>
          <a:endParaRPr lang="en-US"/>
        </a:p>
      </dgm:t>
    </dgm:pt>
    <dgm:pt modelId="{0E15C337-8908-40D0-B900-D55505DC132E}">
      <dgm:prSet/>
      <dgm:spPr/>
      <dgm:t>
        <a:bodyPr/>
        <a:lstStyle/>
        <a:p>
          <a:r>
            <a:rPr lang="en-US"/>
            <a:t>Public Key is (e, N)</a:t>
          </a:r>
        </a:p>
      </dgm:t>
    </dgm:pt>
    <dgm:pt modelId="{4420B6B8-9D61-4FAB-8611-F37C4FE66F39}" type="parTrans" cxnId="{1B375096-E1E0-434B-AF5C-9D40B6835F4F}">
      <dgm:prSet/>
      <dgm:spPr/>
      <dgm:t>
        <a:bodyPr/>
        <a:lstStyle/>
        <a:p>
          <a:endParaRPr lang="en-US"/>
        </a:p>
      </dgm:t>
    </dgm:pt>
    <dgm:pt modelId="{FE54107C-0CCF-469C-90B4-B342E83587C1}" type="sibTrans" cxnId="{1B375096-E1E0-434B-AF5C-9D40B6835F4F}">
      <dgm:prSet/>
      <dgm:spPr/>
      <dgm:t>
        <a:bodyPr/>
        <a:lstStyle/>
        <a:p>
          <a:endParaRPr lang="en-US"/>
        </a:p>
      </dgm:t>
    </dgm:pt>
    <dgm:pt modelId="{0F0A88C6-2C62-4A18-99A9-8388B27833CC}">
      <dgm:prSet/>
      <dgm:spPr/>
      <dgm:t>
        <a:bodyPr/>
        <a:lstStyle/>
        <a:p>
          <a:r>
            <a:rPr lang="en-US" dirty="0"/>
            <a:t>Private Key is (d, N)</a:t>
          </a:r>
        </a:p>
      </dgm:t>
    </dgm:pt>
    <dgm:pt modelId="{74B9F4E2-F6F1-40FD-8B1F-52C19FBDD5EE}" type="parTrans" cxnId="{34EDD96C-3250-4481-A349-228125168FCF}">
      <dgm:prSet/>
      <dgm:spPr/>
      <dgm:t>
        <a:bodyPr/>
        <a:lstStyle/>
        <a:p>
          <a:endParaRPr lang="en-US"/>
        </a:p>
      </dgm:t>
    </dgm:pt>
    <dgm:pt modelId="{2E07D176-A988-4FE4-8500-275C84027218}" type="sibTrans" cxnId="{34EDD96C-3250-4481-A349-228125168FCF}">
      <dgm:prSet/>
      <dgm:spPr/>
      <dgm:t>
        <a:bodyPr/>
        <a:lstStyle/>
        <a:p>
          <a:endParaRPr lang="en-US"/>
        </a:p>
      </dgm:t>
    </dgm:pt>
    <dgm:pt modelId="{5BF806F1-7AB6-4A7F-9485-4DF5BBDCC28C}">
      <dgm:prSet/>
      <dgm:spPr/>
      <dgm:t>
        <a:bodyPr/>
        <a:lstStyle/>
        <a:p>
          <a:r>
            <a:rPr lang="en-US" dirty="0"/>
            <a:t>Signatures Provide Authentication</a:t>
          </a:r>
        </a:p>
      </dgm:t>
    </dgm:pt>
    <dgm:pt modelId="{6DF08BA3-66E1-41F3-B44F-FC5B306C4663}" type="parTrans" cxnId="{85424763-0B39-4143-B041-19BACB0F9B88}">
      <dgm:prSet/>
      <dgm:spPr/>
      <dgm:t>
        <a:bodyPr/>
        <a:lstStyle/>
        <a:p>
          <a:endParaRPr lang="en-US"/>
        </a:p>
      </dgm:t>
    </dgm:pt>
    <dgm:pt modelId="{C8B454EA-096F-4D81-8C15-C91DA5048F68}" type="sibTrans" cxnId="{85424763-0B39-4143-B041-19BACB0F9B88}">
      <dgm:prSet/>
      <dgm:spPr/>
      <dgm:t>
        <a:bodyPr/>
        <a:lstStyle/>
        <a:p>
          <a:endParaRPr lang="en-US"/>
        </a:p>
      </dgm:t>
    </dgm:pt>
    <dgm:pt modelId="{35CE06E7-4866-4BF9-A5B5-6A02B236CE31}" type="pres">
      <dgm:prSet presAssocID="{EE45BE01-A501-4734-9FE4-E0339AF3507B}" presName="linear" presStyleCnt="0">
        <dgm:presLayoutVars>
          <dgm:dir/>
          <dgm:animLvl val="lvl"/>
          <dgm:resizeHandles val="exact"/>
        </dgm:presLayoutVars>
      </dgm:prSet>
      <dgm:spPr/>
    </dgm:pt>
    <dgm:pt modelId="{45DE2339-CADC-44BF-983E-EDFB6DEE29A0}" type="pres">
      <dgm:prSet presAssocID="{50E3A7EB-393A-4967-919D-61965A36BC52}" presName="parentLin" presStyleCnt="0"/>
      <dgm:spPr/>
    </dgm:pt>
    <dgm:pt modelId="{E7974F1E-CEF1-40DA-8680-4DBF5851C6CF}" type="pres">
      <dgm:prSet presAssocID="{50E3A7EB-393A-4967-919D-61965A36BC52}" presName="parentLeftMargin" presStyleLbl="node1" presStyleIdx="0" presStyleCnt="4"/>
      <dgm:spPr/>
    </dgm:pt>
    <dgm:pt modelId="{446058A2-F42F-4AA4-BF8A-4530EF7A7958}" type="pres">
      <dgm:prSet presAssocID="{50E3A7EB-393A-4967-919D-61965A36BC52}" presName="parentText" presStyleLbl="node1" presStyleIdx="0" presStyleCnt="4">
        <dgm:presLayoutVars>
          <dgm:chMax val="0"/>
          <dgm:bulletEnabled val="1"/>
        </dgm:presLayoutVars>
      </dgm:prSet>
      <dgm:spPr/>
    </dgm:pt>
    <dgm:pt modelId="{5B21FA5C-4AAC-458F-86C0-BD733172620F}" type="pres">
      <dgm:prSet presAssocID="{50E3A7EB-393A-4967-919D-61965A36BC52}" presName="negativeSpace" presStyleCnt="0"/>
      <dgm:spPr/>
    </dgm:pt>
    <dgm:pt modelId="{DEC8E658-BA0F-493C-A7A2-36775C4792C9}" type="pres">
      <dgm:prSet presAssocID="{50E3A7EB-393A-4967-919D-61965A36BC52}" presName="childText" presStyleLbl="conFgAcc1" presStyleIdx="0" presStyleCnt="4">
        <dgm:presLayoutVars>
          <dgm:bulletEnabled val="1"/>
        </dgm:presLayoutVars>
      </dgm:prSet>
      <dgm:spPr/>
    </dgm:pt>
    <dgm:pt modelId="{E0AA9CDE-E54C-43AC-B4EB-B0544671E53A}" type="pres">
      <dgm:prSet presAssocID="{451E3817-D3B2-40AB-961A-072C857BDA34}" presName="spaceBetweenRectangles" presStyleCnt="0"/>
      <dgm:spPr/>
    </dgm:pt>
    <dgm:pt modelId="{CBCD9913-F3AA-4D9D-AF0E-9F0EB60AB0BA}" type="pres">
      <dgm:prSet presAssocID="{15258864-4318-414D-992E-EEEECE4DB5AD}" presName="parentLin" presStyleCnt="0"/>
      <dgm:spPr/>
    </dgm:pt>
    <dgm:pt modelId="{70C6F061-4CB2-47CF-AC00-BCDEF22DF6CE}" type="pres">
      <dgm:prSet presAssocID="{15258864-4318-414D-992E-EEEECE4DB5AD}" presName="parentLeftMargin" presStyleLbl="node1" presStyleIdx="0" presStyleCnt="4"/>
      <dgm:spPr/>
    </dgm:pt>
    <dgm:pt modelId="{4B34BF44-2077-4452-9DD2-8D02E250A006}" type="pres">
      <dgm:prSet presAssocID="{15258864-4318-414D-992E-EEEECE4DB5AD}" presName="parentText" presStyleLbl="node1" presStyleIdx="1" presStyleCnt="4">
        <dgm:presLayoutVars>
          <dgm:chMax val="0"/>
          <dgm:bulletEnabled val="1"/>
        </dgm:presLayoutVars>
      </dgm:prSet>
      <dgm:spPr/>
    </dgm:pt>
    <dgm:pt modelId="{D65252B5-1076-4CA6-864B-8D15B1B54171}" type="pres">
      <dgm:prSet presAssocID="{15258864-4318-414D-992E-EEEECE4DB5AD}" presName="negativeSpace" presStyleCnt="0"/>
      <dgm:spPr/>
    </dgm:pt>
    <dgm:pt modelId="{EC8F1652-EF36-4881-B168-A5FCD5BE0A72}" type="pres">
      <dgm:prSet presAssocID="{15258864-4318-414D-992E-EEEECE4DB5AD}" presName="childText" presStyleLbl="conFgAcc1" presStyleIdx="1" presStyleCnt="4">
        <dgm:presLayoutVars>
          <dgm:bulletEnabled val="1"/>
        </dgm:presLayoutVars>
      </dgm:prSet>
      <dgm:spPr/>
    </dgm:pt>
    <dgm:pt modelId="{222B457A-9EE9-4DFF-B4AA-FBEBA55B6C7C}" type="pres">
      <dgm:prSet presAssocID="{43DC984C-8901-4776-A967-823B6DB23DA7}" presName="spaceBetweenRectangles" presStyleCnt="0"/>
      <dgm:spPr/>
    </dgm:pt>
    <dgm:pt modelId="{D40F3103-8644-4915-AEB4-C861B13ACC70}" type="pres">
      <dgm:prSet presAssocID="{CD59C50F-6F64-4C5B-BFB3-793F144661CA}" presName="parentLin" presStyleCnt="0"/>
      <dgm:spPr/>
    </dgm:pt>
    <dgm:pt modelId="{9C9F0C77-32FD-4256-AEED-D1C29A2F94BF}" type="pres">
      <dgm:prSet presAssocID="{CD59C50F-6F64-4C5B-BFB3-793F144661CA}" presName="parentLeftMargin" presStyleLbl="node1" presStyleIdx="1" presStyleCnt="4"/>
      <dgm:spPr/>
    </dgm:pt>
    <dgm:pt modelId="{E5AE72C9-AF08-403A-82CB-0709F71DDBD0}" type="pres">
      <dgm:prSet presAssocID="{CD59C50F-6F64-4C5B-BFB3-793F144661CA}" presName="parentText" presStyleLbl="node1" presStyleIdx="2" presStyleCnt="4">
        <dgm:presLayoutVars>
          <dgm:chMax val="0"/>
          <dgm:bulletEnabled val="1"/>
        </dgm:presLayoutVars>
      </dgm:prSet>
      <dgm:spPr/>
    </dgm:pt>
    <dgm:pt modelId="{1A9E449E-A33A-441A-806E-FA9D6CA9DC88}" type="pres">
      <dgm:prSet presAssocID="{CD59C50F-6F64-4C5B-BFB3-793F144661CA}" presName="negativeSpace" presStyleCnt="0"/>
      <dgm:spPr/>
    </dgm:pt>
    <dgm:pt modelId="{971FB27F-3F15-4375-A5C6-686B1B2B681E}" type="pres">
      <dgm:prSet presAssocID="{CD59C50F-6F64-4C5B-BFB3-793F144661CA}" presName="childText" presStyleLbl="conFgAcc1" presStyleIdx="2" presStyleCnt="4">
        <dgm:presLayoutVars>
          <dgm:bulletEnabled val="1"/>
        </dgm:presLayoutVars>
      </dgm:prSet>
      <dgm:spPr/>
    </dgm:pt>
    <dgm:pt modelId="{CCFE1B7C-3A35-42FF-8988-BD3DCAF8B25A}" type="pres">
      <dgm:prSet presAssocID="{4790B5B4-8655-4997-9293-A00DE7DC5632}" presName="spaceBetweenRectangles" presStyleCnt="0"/>
      <dgm:spPr/>
    </dgm:pt>
    <dgm:pt modelId="{DEC7C23D-BC79-4859-8A66-2B2436E03626}" type="pres">
      <dgm:prSet presAssocID="{5BF806F1-7AB6-4A7F-9485-4DF5BBDCC28C}" presName="parentLin" presStyleCnt="0"/>
      <dgm:spPr/>
    </dgm:pt>
    <dgm:pt modelId="{DFC5872C-87F4-4BC1-838D-6FC39553D6C3}" type="pres">
      <dgm:prSet presAssocID="{5BF806F1-7AB6-4A7F-9485-4DF5BBDCC28C}" presName="parentLeftMargin" presStyleLbl="node1" presStyleIdx="2" presStyleCnt="4"/>
      <dgm:spPr/>
    </dgm:pt>
    <dgm:pt modelId="{57014F90-1C5A-49B8-A04D-4D3425AE464C}" type="pres">
      <dgm:prSet presAssocID="{5BF806F1-7AB6-4A7F-9485-4DF5BBDCC28C}" presName="parentText" presStyleLbl="node1" presStyleIdx="3" presStyleCnt="4">
        <dgm:presLayoutVars>
          <dgm:chMax val="0"/>
          <dgm:bulletEnabled val="1"/>
        </dgm:presLayoutVars>
      </dgm:prSet>
      <dgm:spPr/>
    </dgm:pt>
    <dgm:pt modelId="{ECCFD513-8C81-45DA-A330-15105B3E68D8}" type="pres">
      <dgm:prSet presAssocID="{5BF806F1-7AB6-4A7F-9485-4DF5BBDCC28C}" presName="negativeSpace" presStyleCnt="0"/>
      <dgm:spPr/>
    </dgm:pt>
    <dgm:pt modelId="{30CAFB56-436F-4AA5-99ED-B1722B039BBC}" type="pres">
      <dgm:prSet presAssocID="{5BF806F1-7AB6-4A7F-9485-4DF5BBDCC28C}" presName="childText" presStyleLbl="conFgAcc1" presStyleIdx="3" presStyleCnt="4">
        <dgm:presLayoutVars>
          <dgm:bulletEnabled val="1"/>
        </dgm:presLayoutVars>
      </dgm:prSet>
      <dgm:spPr/>
    </dgm:pt>
  </dgm:ptLst>
  <dgm:cxnLst>
    <dgm:cxn modelId="{0A47A10D-667A-4A61-90E3-592DFBBF4C43}" type="presOf" srcId="{0F0A88C6-2C62-4A18-99A9-8388B27833CC}" destId="{971FB27F-3F15-4375-A5C6-686B1B2B681E}" srcOrd="0" destOrd="3" presId="urn:microsoft.com/office/officeart/2005/8/layout/list1"/>
    <dgm:cxn modelId="{28D1211A-E9DA-4400-9580-4BF8E4460518}" srcId="{15258864-4318-414D-992E-EEEECE4DB5AD}" destId="{C10B1F5D-EDA4-475F-B00A-78F46209EA77}" srcOrd="0" destOrd="0" parTransId="{34906460-3C29-421A-98F7-C7A005323F2D}" sibTransId="{201E81C2-E35D-4773-B641-C6A1930E707D}"/>
    <dgm:cxn modelId="{558F8E22-7BF3-46B2-9223-41CD3CCDED0E}" srcId="{EE45BE01-A501-4734-9FE4-E0339AF3507B}" destId="{CD59C50F-6F64-4C5B-BFB3-793F144661CA}" srcOrd="2" destOrd="0" parTransId="{C587297D-9DDF-41C2-8271-70CA67588F9C}" sibTransId="{4790B5B4-8655-4997-9293-A00DE7DC5632}"/>
    <dgm:cxn modelId="{360ED326-9BC1-4F2D-99B5-ED7FBDFAB16D}" type="presOf" srcId="{50E3A7EB-393A-4967-919D-61965A36BC52}" destId="{446058A2-F42F-4AA4-BF8A-4530EF7A7958}" srcOrd="1" destOrd="0" presId="urn:microsoft.com/office/officeart/2005/8/layout/list1"/>
    <dgm:cxn modelId="{B05D2637-3DF9-4E72-B924-E961B4EF9A33}" type="presOf" srcId="{EE45BE01-A501-4734-9FE4-E0339AF3507B}" destId="{35CE06E7-4866-4BF9-A5B5-6A02B236CE31}" srcOrd="0" destOrd="0" presId="urn:microsoft.com/office/officeart/2005/8/layout/list1"/>
    <dgm:cxn modelId="{85424763-0B39-4143-B041-19BACB0F9B88}" srcId="{EE45BE01-A501-4734-9FE4-E0339AF3507B}" destId="{5BF806F1-7AB6-4A7F-9485-4DF5BBDCC28C}" srcOrd="3" destOrd="0" parTransId="{6DF08BA3-66E1-41F3-B44F-FC5B306C4663}" sibTransId="{C8B454EA-096F-4D81-8C15-C91DA5048F68}"/>
    <dgm:cxn modelId="{BEEC3644-CA6C-4321-95C2-53F85335427A}" type="presOf" srcId="{5BF806F1-7AB6-4A7F-9485-4DF5BBDCC28C}" destId="{DFC5872C-87F4-4BC1-838D-6FC39553D6C3}" srcOrd="0" destOrd="0" presId="urn:microsoft.com/office/officeart/2005/8/layout/list1"/>
    <dgm:cxn modelId="{84DE2666-332E-4C14-83B1-B8F6CDD2F73A}" srcId="{CD59C50F-6F64-4C5B-BFB3-793F144661CA}" destId="{55E2D40E-5496-4E10-9831-2F158A739A6D}" srcOrd="1" destOrd="0" parTransId="{F0BC116F-6F20-4882-8E49-77C6A4EF28AB}" sibTransId="{A85F8705-6D25-4DAD-84BD-E51C6DE1E55B}"/>
    <dgm:cxn modelId="{D8BACE68-916E-4F78-AE6A-72247E6A58B8}" type="presOf" srcId="{15258864-4318-414D-992E-EEEECE4DB5AD}" destId="{4B34BF44-2077-4452-9DD2-8D02E250A006}" srcOrd="1" destOrd="0" presId="urn:microsoft.com/office/officeart/2005/8/layout/list1"/>
    <dgm:cxn modelId="{34EDD96C-3250-4481-A349-228125168FCF}" srcId="{CD59C50F-6F64-4C5B-BFB3-793F144661CA}" destId="{0F0A88C6-2C62-4A18-99A9-8388B27833CC}" srcOrd="3" destOrd="0" parTransId="{74B9F4E2-F6F1-40FD-8B1F-52C19FBDD5EE}" sibTransId="{2E07D176-A988-4FE4-8500-275C84027218}"/>
    <dgm:cxn modelId="{19D51453-EBAD-4696-BE60-FC2DAA7728B4}" srcId="{15258864-4318-414D-992E-EEEECE4DB5AD}" destId="{8DC8EE8D-A93E-4099-8859-00B51FD13FB1}" srcOrd="1" destOrd="0" parTransId="{6519D11D-AC43-4FC0-9997-FC0A27B7632A}" sibTransId="{8AAB3559-19C9-4969-A4D7-4B0501593404}"/>
    <dgm:cxn modelId="{0D660F94-28FE-4888-84FB-088E1749A19B}" type="presOf" srcId="{CD59C50F-6F64-4C5B-BFB3-793F144661CA}" destId="{E5AE72C9-AF08-403A-82CB-0709F71DDBD0}" srcOrd="1" destOrd="0" presId="urn:microsoft.com/office/officeart/2005/8/layout/list1"/>
    <dgm:cxn modelId="{606CF094-AD48-4B95-B838-4E130B68A782}" srcId="{EE45BE01-A501-4734-9FE4-E0339AF3507B}" destId="{50E3A7EB-393A-4967-919D-61965A36BC52}" srcOrd="0" destOrd="0" parTransId="{CF73811D-CADF-42FC-A84E-A09864A46BBE}" sibTransId="{451E3817-D3B2-40AB-961A-072C857BDA34}"/>
    <dgm:cxn modelId="{F19ABA95-6CE9-424D-BA40-33A1C4372E35}" type="presOf" srcId="{8DC8EE8D-A93E-4099-8859-00B51FD13FB1}" destId="{EC8F1652-EF36-4881-B168-A5FCD5BE0A72}" srcOrd="0" destOrd="1" presId="urn:microsoft.com/office/officeart/2005/8/layout/list1"/>
    <dgm:cxn modelId="{1B375096-E1E0-434B-AF5C-9D40B6835F4F}" srcId="{CD59C50F-6F64-4C5B-BFB3-793F144661CA}" destId="{0E15C337-8908-40D0-B900-D55505DC132E}" srcOrd="2" destOrd="0" parTransId="{4420B6B8-9D61-4FAB-8611-F37C4FE66F39}" sibTransId="{FE54107C-0CCF-469C-90B4-B342E83587C1}"/>
    <dgm:cxn modelId="{50B1FA9B-4BC2-4B4B-A9EC-EBDF1FF1830F}" type="presOf" srcId="{55E2D40E-5496-4E10-9831-2F158A739A6D}" destId="{971FB27F-3F15-4375-A5C6-686B1B2B681E}" srcOrd="0" destOrd="1" presId="urn:microsoft.com/office/officeart/2005/8/layout/list1"/>
    <dgm:cxn modelId="{26D5E9B7-9E2F-4A11-994A-9832CA18295B}" type="presOf" srcId="{5BF806F1-7AB6-4A7F-9485-4DF5BBDCC28C}" destId="{57014F90-1C5A-49B8-A04D-4D3425AE464C}" srcOrd="1" destOrd="0" presId="urn:microsoft.com/office/officeart/2005/8/layout/list1"/>
    <dgm:cxn modelId="{5D91F3B9-C9D7-4162-8DA5-37745016859D}" type="presOf" srcId="{50E3A7EB-393A-4967-919D-61965A36BC52}" destId="{E7974F1E-CEF1-40DA-8680-4DBF5851C6CF}" srcOrd="0" destOrd="0" presId="urn:microsoft.com/office/officeart/2005/8/layout/list1"/>
    <dgm:cxn modelId="{499461BD-6619-4591-8AAD-39F49729CA5E}" type="presOf" srcId="{CD59C50F-6F64-4C5B-BFB3-793F144661CA}" destId="{9C9F0C77-32FD-4256-AEED-D1C29A2F94BF}" srcOrd="0" destOrd="0" presId="urn:microsoft.com/office/officeart/2005/8/layout/list1"/>
    <dgm:cxn modelId="{94DBEEBF-23B4-4816-B7CA-6B0CD2473DBA}" type="presOf" srcId="{15258864-4318-414D-992E-EEEECE4DB5AD}" destId="{70C6F061-4CB2-47CF-AC00-BCDEF22DF6CE}" srcOrd="0" destOrd="0" presId="urn:microsoft.com/office/officeart/2005/8/layout/list1"/>
    <dgm:cxn modelId="{1C1F15C1-0C58-46CE-B6B1-FF229CEFCB3E}" type="presOf" srcId="{EC450DAA-C80C-48F9-AF0B-A83AB3D97D43}" destId="{971FB27F-3F15-4375-A5C6-686B1B2B681E}" srcOrd="0" destOrd="0" presId="urn:microsoft.com/office/officeart/2005/8/layout/list1"/>
    <dgm:cxn modelId="{B1ABFDD9-BE3D-4213-8C5A-2668B55020AA}" srcId="{EE45BE01-A501-4734-9FE4-E0339AF3507B}" destId="{15258864-4318-414D-992E-EEEECE4DB5AD}" srcOrd="1" destOrd="0" parTransId="{D132DDED-5DD6-4881-86D7-B536657BCE12}" sibTransId="{43DC984C-8901-4776-A967-823B6DB23DA7}"/>
    <dgm:cxn modelId="{AE133CEA-2A05-4C73-9007-7BA5AEC3FF8D}" srcId="{CD59C50F-6F64-4C5B-BFB3-793F144661CA}" destId="{EC450DAA-C80C-48F9-AF0B-A83AB3D97D43}" srcOrd="0" destOrd="0" parTransId="{1B688020-A8DC-44AB-B571-096499ACCC0C}" sibTransId="{E5CE0618-BD58-4639-B4B1-87FF90C39C3E}"/>
    <dgm:cxn modelId="{5F78B3EC-90E3-4B56-B2C6-F0CE9003018F}" type="presOf" srcId="{0E15C337-8908-40D0-B900-D55505DC132E}" destId="{971FB27F-3F15-4375-A5C6-686B1B2B681E}" srcOrd="0" destOrd="2" presId="urn:microsoft.com/office/officeart/2005/8/layout/list1"/>
    <dgm:cxn modelId="{5E7081F4-A91C-44BE-8E0D-6F3D05CA500F}" type="presOf" srcId="{C10B1F5D-EDA4-475F-B00A-78F46209EA77}" destId="{EC8F1652-EF36-4881-B168-A5FCD5BE0A72}" srcOrd="0" destOrd="0" presId="urn:microsoft.com/office/officeart/2005/8/layout/list1"/>
    <dgm:cxn modelId="{85BFAD40-E35A-4FFD-819C-2F98CA856A28}" type="presParOf" srcId="{35CE06E7-4866-4BF9-A5B5-6A02B236CE31}" destId="{45DE2339-CADC-44BF-983E-EDFB6DEE29A0}" srcOrd="0" destOrd="0" presId="urn:microsoft.com/office/officeart/2005/8/layout/list1"/>
    <dgm:cxn modelId="{40A159EE-37FD-44D1-BAEA-89157C1F0906}" type="presParOf" srcId="{45DE2339-CADC-44BF-983E-EDFB6DEE29A0}" destId="{E7974F1E-CEF1-40DA-8680-4DBF5851C6CF}" srcOrd="0" destOrd="0" presId="urn:microsoft.com/office/officeart/2005/8/layout/list1"/>
    <dgm:cxn modelId="{4AB9DB49-93B4-4A3E-8DF7-544C9D28C745}" type="presParOf" srcId="{45DE2339-CADC-44BF-983E-EDFB6DEE29A0}" destId="{446058A2-F42F-4AA4-BF8A-4530EF7A7958}" srcOrd="1" destOrd="0" presId="urn:microsoft.com/office/officeart/2005/8/layout/list1"/>
    <dgm:cxn modelId="{544BE2D8-1F32-42D2-AA2A-9DADA8C29A17}" type="presParOf" srcId="{35CE06E7-4866-4BF9-A5B5-6A02B236CE31}" destId="{5B21FA5C-4AAC-458F-86C0-BD733172620F}" srcOrd="1" destOrd="0" presId="urn:microsoft.com/office/officeart/2005/8/layout/list1"/>
    <dgm:cxn modelId="{267BF5E3-2CD4-41B7-B761-ECBD665EC8A8}" type="presParOf" srcId="{35CE06E7-4866-4BF9-A5B5-6A02B236CE31}" destId="{DEC8E658-BA0F-493C-A7A2-36775C4792C9}" srcOrd="2" destOrd="0" presId="urn:microsoft.com/office/officeart/2005/8/layout/list1"/>
    <dgm:cxn modelId="{F9A53008-B9AB-42F7-B121-C3DE979926CF}" type="presParOf" srcId="{35CE06E7-4866-4BF9-A5B5-6A02B236CE31}" destId="{E0AA9CDE-E54C-43AC-B4EB-B0544671E53A}" srcOrd="3" destOrd="0" presId="urn:microsoft.com/office/officeart/2005/8/layout/list1"/>
    <dgm:cxn modelId="{53C5F566-DDD7-44BF-B9FD-8B9D9260F522}" type="presParOf" srcId="{35CE06E7-4866-4BF9-A5B5-6A02B236CE31}" destId="{CBCD9913-F3AA-4D9D-AF0E-9F0EB60AB0BA}" srcOrd="4" destOrd="0" presId="urn:microsoft.com/office/officeart/2005/8/layout/list1"/>
    <dgm:cxn modelId="{DEABBFE8-6F44-44F9-901E-6B8B328703C6}" type="presParOf" srcId="{CBCD9913-F3AA-4D9D-AF0E-9F0EB60AB0BA}" destId="{70C6F061-4CB2-47CF-AC00-BCDEF22DF6CE}" srcOrd="0" destOrd="0" presId="urn:microsoft.com/office/officeart/2005/8/layout/list1"/>
    <dgm:cxn modelId="{D4134229-17F9-48CA-BB0D-0CA809484FF5}" type="presParOf" srcId="{CBCD9913-F3AA-4D9D-AF0E-9F0EB60AB0BA}" destId="{4B34BF44-2077-4452-9DD2-8D02E250A006}" srcOrd="1" destOrd="0" presId="urn:microsoft.com/office/officeart/2005/8/layout/list1"/>
    <dgm:cxn modelId="{FA9C598E-B1EA-4C18-BD9D-336E54AD523A}" type="presParOf" srcId="{35CE06E7-4866-4BF9-A5B5-6A02B236CE31}" destId="{D65252B5-1076-4CA6-864B-8D15B1B54171}" srcOrd="5" destOrd="0" presId="urn:microsoft.com/office/officeart/2005/8/layout/list1"/>
    <dgm:cxn modelId="{1EBFA692-82B9-48CE-9AAB-28ED434EA041}" type="presParOf" srcId="{35CE06E7-4866-4BF9-A5B5-6A02B236CE31}" destId="{EC8F1652-EF36-4881-B168-A5FCD5BE0A72}" srcOrd="6" destOrd="0" presId="urn:microsoft.com/office/officeart/2005/8/layout/list1"/>
    <dgm:cxn modelId="{D701BF50-AA12-4FAA-9F57-39449F7CEA0E}" type="presParOf" srcId="{35CE06E7-4866-4BF9-A5B5-6A02B236CE31}" destId="{222B457A-9EE9-4DFF-B4AA-FBEBA55B6C7C}" srcOrd="7" destOrd="0" presId="urn:microsoft.com/office/officeart/2005/8/layout/list1"/>
    <dgm:cxn modelId="{1528F338-F220-42B5-B54E-F0BE554C4742}" type="presParOf" srcId="{35CE06E7-4866-4BF9-A5B5-6A02B236CE31}" destId="{D40F3103-8644-4915-AEB4-C861B13ACC70}" srcOrd="8" destOrd="0" presId="urn:microsoft.com/office/officeart/2005/8/layout/list1"/>
    <dgm:cxn modelId="{2494BDC6-95C7-48F8-8729-BD75862894B1}" type="presParOf" srcId="{D40F3103-8644-4915-AEB4-C861B13ACC70}" destId="{9C9F0C77-32FD-4256-AEED-D1C29A2F94BF}" srcOrd="0" destOrd="0" presId="urn:microsoft.com/office/officeart/2005/8/layout/list1"/>
    <dgm:cxn modelId="{45F60FC2-BE87-4141-B9CF-F9BA8E1ED37A}" type="presParOf" srcId="{D40F3103-8644-4915-AEB4-C861B13ACC70}" destId="{E5AE72C9-AF08-403A-82CB-0709F71DDBD0}" srcOrd="1" destOrd="0" presId="urn:microsoft.com/office/officeart/2005/8/layout/list1"/>
    <dgm:cxn modelId="{1D3155B0-51A2-409E-AD31-ED6BA1687505}" type="presParOf" srcId="{35CE06E7-4866-4BF9-A5B5-6A02B236CE31}" destId="{1A9E449E-A33A-441A-806E-FA9D6CA9DC88}" srcOrd="9" destOrd="0" presId="urn:microsoft.com/office/officeart/2005/8/layout/list1"/>
    <dgm:cxn modelId="{DC8C32C6-CCF2-4D75-9476-6E9285DC2EA8}" type="presParOf" srcId="{35CE06E7-4866-4BF9-A5B5-6A02B236CE31}" destId="{971FB27F-3F15-4375-A5C6-686B1B2B681E}" srcOrd="10" destOrd="0" presId="urn:microsoft.com/office/officeart/2005/8/layout/list1"/>
    <dgm:cxn modelId="{4976969B-176B-409F-9872-A65913F139C3}" type="presParOf" srcId="{35CE06E7-4866-4BF9-A5B5-6A02B236CE31}" destId="{CCFE1B7C-3A35-42FF-8988-BD3DCAF8B25A}" srcOrd="11" destOrd="0" presId="urn:microsoft.com/office/officeart/2005/8/layout/list1"/>
    <dgm:cxn modelId="{43BC4300-8BF8-43DF-8CE9-2AB3B613272C}" type="presParOf" srcId="{35CE06E7-4866-4BF9-A5B5-6A02B236CE31}" destId="{DEC7C23D-BC79-4859-8A66-2B2436E03626}" srcOrd="12" destOrd="0" presId="urn:microsoft.com/office/officeart/2005/8/layout/list1"/>
    <dgm:cxn modelId="{5B345A4F-7653-4F52-BBC1-A5433876642C}" type="presParOf" srcId="{DEC7C23D-BC79-4859-8A66-2B2436E03626}" destId="{DFC5872C-87F4-4BC1-838D-6FC39553D6C3}" srcOrd="0" destOrd="0" presId="urn:microsoft.com/office/officeart/2005/8/layout/list1"/>
    <dgm:cxn modelId="{3B129401-7473-4379-924E-F69AC8A33547}" type="presParOf" srcId="{DEC7C23D-BC79-4859-8A66-2B2436E03626}" destId="{57014F90-1C5A-49B8-A04D-4D3425AE464C}" srcOrd="1" destOrd="0" presId="urn:microsoft.com/office/officeart/2005/8/layout/list1"/>
    <dgm:cxn modelId="{F0A2C702-52C2-4597-9E78-8D763CBB2C2B}" type="presParOf" srcId="{35CE06E7-4866-4BF9-A5B5-6A02B236CE31}" destId="{ECCFD513-8C81-45DA-A330-15105B3E68D8}" srcOrd="13" destOrd="0" presId="urn:microsoft.com/office/officeart/2005/8/layout/list1"/>
    <dgm:cxn modelId="{FF54E2A9-3D98-4B12-9C56-CC96ADAACCAB}" type="presParOf" srcId="{35CE06E7-4866-4BF9-A5B5-6A02B236CE31}" destId="{30CAFB56-436F-4AA5-99ED-B1722B039BB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E45527-6676-48B3-85BF-4BC721613B3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0CA9E35A-0B70-4BF7-986C-C4B1F7A9E2AB}">
      <dgm:prSet/>
      <dgm:spPr/>
      <dgm:t>
        <a:bodyPr/>
        <a:lstStyle/>
        <a:p>
          <a:r>
            <a:rPr lang="en-US"/>
            <a:t>Attacks</a:t>
          </a:r>
        </a:p>
      </dgm:t>
    </dgm:pt>
    <dgm:pt modelId="{100C444A-6E13-460A-AAEB-474B3A9E4AF9}" type="parTrans" cxnId="{41DFA6C7-29E8-4781-BC32-8EF8E7110F07}">
      <dgm:prSet/>
      <dgm:spPr/>
      <dgm:t>
        <a:bodyPr/>
        <a:lstStyle/>
        <a:p>
          <a:endParaRPr lang="en-US"/>
        </a:p>
      </dgm:t>
    </dgm:pt>
    <dgm:pt modelId="{3B1BD452-DC3B-4E10-8E5D-DB20260836B5}" type="sibTrans" cxnId="{41DFA6C7-29E8-4781-BC32-8EF8E7110F07}">
      <dgm:prSet/>
      <dgm:spPr/>
      <dgm:t>
        <a:bodyPr/>
        <a:lstStyle/>
        <a:p>
          <a:endParaRPr lang="en-US"/>
        </a:p>
      </dgm:t>
    </dgm:pt>
    <dgm:pt modelId="{6124499C-5DF5-42C8-AC96-65FE8D09E309}">
      <dgm:prSet/>
      <dgm:spPr/>
      <dgm:t>
        <a:bodyPr/>
        <a:lstStyle/>
        <a:p>
          <a:r>
            <a:rPr lang="en-US"/>
            <a:t>Only High effort, negligible probability attacks exist</a:t>
          </a:r>
        </a:p>
      </dgm:t>
    </dgm:pt>
    <dgm:pt modelId="{F236D723-6594-4E64-85D8-B8048E1D3459}" type="parTrans" cxnId="{7FD8E965-1FE7-40CE-BBAB-A01DCEE289DB}">
      <dgm:prSet/>
      <dgm:spPr/>
      <dgm:t>
        <a:bodyPr/>
        <a:lstStyle/>
        <a:p>
          <a:endParaRPr lang="en-US"/>
        </a:p>
      </dgm:t>
    </dgm:pt>
    <dgm:pt modelId="{C64856CB-9D42-47D9-B1F2-73EA1BA95404}" type="sibTrans" cxnId="{7FD8E965-1FE7-40CE-BBAB-A01DCEE289DB}">
      <dgm:prSet/>
      <dgm:spPr/>
      <dgm:t>
        <a:bodyPr/>
        <a:lstStyle/>
        <a:p>
          <a:endParaRPr lang="en-US"/>
        </a:p>
      </dgm:t>
    </dgm:pt>
    <dgm:pt modelId="{D75ADA32-0E36-4EDF-AA61-AAFD6030FF3F}">
      <dgm:prSet/>
      <dgm:spPr/>
      <dgm:t>
        <a:bodyPr/>
        <a:lstStyle/>
        <a:p>
          <a:r>
            <a:rPr lang="en-US"/>
            <a:t>Brute force, mathematical calculation</a:t>
          </a:r>
        </a:p>
      </dgm:t>
    </dgm:pt>
    <dgm:pt modelId="{4EB23E48-F4AD-4760-8A68-1127539EA222}" type="parTrans" cxnId="{D3DC5D6E-69D7-4ED1-AEC6-5712717F5B47}">
      <dgm:prSet/>
      <dgm:spPr/>
      <dgm:t>
        <a:bodyPr/>
        <a:lstStyle/>
        <a:p>
          <a:endParaRPr lang="en-US"/>
        </a:p>
      </dgm:t>
    </dgm:pt>
    <dgm:pt modelId="{2D45DBDA-D2EA-4099-919C-FF91AD74EF77}" type="sibTrans" cxnId="{D3DC5D6E-69D7-4ED1-AEC6-5712717F5B47}">
      <dgm:prSet/>
      <dgm:spPr/>
      <dgm:t>
        <a:bodyPr/>
        <a:lstStyle/>
        <a:p>
          <a:endParaRPr lang="en-US"/>
        </a:p>
      </dgm:t>
    </dgm:pt>
    <dgm:pt modelId="{4B300AF6-9397-4DF0-9D7E-AF804867735D}">
      <dgm:prSet/>
      <dgm:spPr/>
      <dgm:t>
        <a:bodyPr/>
        <a:lstStyle/>
        <a:p>
          <a:r>
            <a:rPr lang="en-US"/>
            <a:t>Exploitation of implementation</a:t>
          </a:r>
        </a:p>
      </dgm:t>
    </dgm:pt>
    <dgm:pt modelId="{52F313C4-8738-4F7B-A0DD-F2CB065D911E}" type="parTrans" cxnId="{D229EDB2-4614-42D4-A777-EA95253FA6E0}">
      <dgm:prSet/>
      <dgm:spPr/>
      <dgm:t>
        <a:bodyPr/>
        <a:lstStyle/>
        <a:p>
          <a:endParaRPr lang="en-US"/>
        </a:p>
      </dgm:t>
    </dgm:pt>
    <dgm:pt modelId="{E7079E11-B5F3-43A4-BE7A-AA9CF64AD09C}" type="sibTrans" cxnId="{D229EDB2-4614-42D4-A777-EA95253FA6E0}">
      <dgm:prSet/>
      <dgm:spPr/>
      <dgm:t>
        <a:bodyPr/>
        <a:lstStyle/>
        <a:p>
          <a:endParaRPr lang="en-US"/>
        </a:p>
      </dgm:t>
    </dgm:pt>
    <dgm:pt modelId="{A2A032DB-4E6B-418B-B266-F6DA02892E90}">
      <dgm:prSet/>
      <dgm:spPr/>
      <dgm:t>
        <a:bodyPr/>
        <a:lstStyle/>
        <a:p>
          <a:r>
            <a:rPr lang="en-US"/>
            <a:t>Problems</a:t>
          </a:r>
        </a:p>
      </dgm:t>
    </dgm:pt>
    <dgm:pt modelId="{1F5A2335-5DB8-4425-96FC-4B6E4F16193A}" type="parTrans" cxnId="{31E3F008-A5F8-4CB3-B10B-B840F55F7D62}">
      <dgm:prSet/>
      <dgm:spPr/>
      <dgm:t>
        <a:bodyPr/>
        <a:lstStyle/>
        <a:p>
          <a:endParaRPr lang="en-US"/>
        </a:p>
      </dgm:t>
    </dgm:pt>
    <dgm:pt modelId="{911742AD-6BC7-423F-AD77-9D1864214342}" type="sibTrans" cxnId="{31E3F008-A5F8-4CB3-B10B-B840F55F7D62}">
      <dgm:prSet/>
      <dgm:spPr/>
      <dgm:t>
        <a:bodyPr/>
        <a:lstStyle/>
        <a:p>
          <a:endParaRPr lang="en-US"/>
        </a:p>
      </dgm:t>
    </dgm:pt>
    <dgm:pt modelId="{59BDB952-41EE-4D5C-BEAE-7CDC4D063C28}">
      <dgm:prSet/>
      <dgm:spPr/>
      <dgm:t>
        <a:bodyPr/>
        <a:lstStyle/>
        <a:p>
          <a:r>
            <a:rPr lang="en-US"/>
            <a:t>Key exchange can be tough – requires some communication</a:t>
          </a:r>
        </a:p>
      </dgm:t>
    </dgm:pt>
    <dgm:pt modelId="{742540FE-98B6-4FA2-8B4E-BF7614D3A5C2}" type="parTrans" cxnId="{05993BAA-D0C9-4641-8545-2521E14C6E50}">
      <dgm:prSet/>
      <dgm:spPr/>
      <dgm:t>
        <a:bodyPr/>
        <a:lstStyle/>
        <a:p>
          <a:endParaRPr lang="en-US"/>
        </a:p>
      </dgm:t>
    </dgm:pt>
    <dgm:pt modelId="{2D440FE1-29AE-4B86-AF68-B42DB934A861}" type="sibTrans" cxnId="{05993BAA-D0C9-4641-8545-2521E14C6E50}">
      <dgm:prSet/>
      <dgm:spPr/>
      <dgm:t>
        <a:bodyPr/>
        <a:lstStyle/>
        <a:p>
          <a:endParaRPr lang="en-US"/>
        </a:p>
      </dgm:t>
    </dgm:pt>
    <dgm:pt modelId="{BBC724EA-EDE7-4AEF-BCEB-DF243E155CEB}" type="pres">
      <dgm:prSet presAssocID="{58E45527-6676-48B3-85BF-4BC721613B32}" presName="linear" presStyleCnt="0">
        <dgm:presLayoutVars>
          <dgm:dir/>
          <dgm:animLvl val="lvl"/>
          <dgm:resizeHandles val="exact"/>
        </dgm:presLayoutVars>
      </dgm:prSet>
      <dgm:spPr/>
    </dgm:pt>
    <dgm:pt modelId="{3D96D2BD-2852-4ECE-B2E7-D701D518E3E7}" type="pres">
      <dgm:prSet presAssocID="{0CA9E35A-0B70-4BF7-986C-C4B1F7A9E2AB}" presName="parentLin" presStyleCnt="0"/>
      <dgm:spPr/>
    </dgm:pt>
    <dgm:pt modelId="{C73E7BCD-0AF2-4FC7-BEFF-2E8C441687CA}" type="pres">
      <dgm:prSet presAssocID="{0CA9E35A-0B70-4BF7-986C-C4B1F7A9E2AB}" presName="parentLeftMargin" presStyleLbl="node1" presStyleIdx="0" presStyleCnt="2"/>
      <dgm:spPr/>
    </dgm:pt>
    <dgm:pt modelId="{5CC3E6FC-C3A8-4478-BB8B-28020DCC2780}" type="pres">
      <dgm:prSet presAssocID="{0CA9E35A-0B70-4BF7-986C-C4B1F7A9E2AB}" presName="parentText" presStyleLbl="node1" presStyleIdx="0" presStyleCnt="2">
        <dgm:presLayoutVars>
          <dgm:chMax val="0"/>
          <dgm:bulletEnabled val="1"/>
        </dgm:presLayoutVars>
      </dgm:prSet>
      <dgm:spPr/>
    </dgm:pt>
    <dgm:pt modelId="{FDA3A83E-458E-4E03-98AF-381444F8EBAC}" type="pres">
      <dgm:prSet presAssocID="{0CA9E35A-0B70-4BF7-986C-C4B1F7A9E2AB}" presName="negativeSpace" presStyleCnt="0"/>
      <dgm:spPr/>
    </dgm:pt>
    <dgm:pt modelId="{0AA06F69-AE37-4E19-9A81-F884E78EC51F}" type="pres">
      <dgm:prSet presAssocID="{0CA9E35A-0B70-4BF7-986C-C4B1F7A9E2AB}" presName="childText" presStyleLbl="conFgAcc1" presStyleIdx="0" presStyleCnt="2">
        <dgm:presLayoutVars>
          <dgm:bulletEnabled val="1"/>
        </dgm:presLayoutVars>
      </dgm:prSet>
      <dgm:spPr/>
    </dgm:pt>
    <dgm:pt modelId="{E0ABDE98-B287-46EC-A673-CD7D6890CA05}" type="pres">
      <dgm:prSet presAssocID="{3B1BD452-DC3B-4E10-8E5D-DB20260836B5}" presName="spaceBetweenRectangles" presStyleCnt="0"/>
      <dgm:spPr/>
    </dgm:pt>
    <dgm:pt modelId="{FF7CF846-97A9-4E4B-9D23-441039F06D26}" type="pres">
      <dgm:prSet presAssocID="{A2A032DB-4E6B-418B-B266-F6DA02892E90}" presName="parentLin" presStyleCnt="0"/>
      <dgm:spPr/>
    </dgm:pt>
    <dgm:pt modelId="{F0A00DAC-77BF-44C9-AE27-D166EB3FD4BF}" type="pres">
      <dgm:prSet presAssocID="{A2A032DB-4E6B-418B-B266-F6DA02892E90}" presName="parentLeftMargin" presStyleLbl="node1" presStyleIdx="0" presStyleCnt="2"/>
      <dgm:spPr/>
    </dgm:pt>
    <dgm:pt modelId="{584DAF27-20B4-4C6F-8962-AB1B034AAC17}" type="pres">
      <dgm:prSet presAssocID="{A2A032DB-4E6B-418B-B266-F6DA02892E90}" presName="parentText" presStyleLbl="node1" presStyleIdx="1" presStyleCnt="2">
        <dgm:presLayoutVars>
          <dgm:chMax val="0"/>
          <dgm:bulletEnabled val="1"/>
        </dgm:presLayoutVars>
      </dgm:prSet>
      <dgm:spPr/>
    </dgm:pt>
    <dgm:pt modelId="{96BBF038-2F7E-4361-895B-7CAFEF6822FC}" type="pres">
      <dgm:prSet presAssocID="{A2A032DB-4E6B-418B-B266-F6DA02892E90}" presName="negativeSpace" presStyleCnt="0"/>
      <dgm:spPr/>
    </dgm:pt>
    <dgm:pt modelId="{41F65C06-F4F6-4B88-B17C-FE709018E257}" type="pres">
      <dgm:prSet presAssocID="{A2A032DB-4E6B-418B-B266-F6DA02892E90}" presName="childText" presStyleLbl="conFgAcc1" presStyleIdx="1" presStyleCnt="2">
        <dgm:presLayoutVars>
          <dgm:bulletEnabled val="1"/>
        </dgm:presLayoutVars>
      </dgm:prSet>
      <dgm:spPr/>
    </dgm:pt>
  </dgm:ptLst>
  <dgm:cxnLst>
    <dgm:cxn modelId="{31E3F008-A5F8-4CB3-B10B-B840F55F7D62}" srcId="{58E45527-6676-48B3-85BF-4BC721613B32}" destId="{A2A032DB-4E6B-418B-B266-F6DA02892E90}" srcOrd="1" destOrd="0" parTransId="{1F5A2335-5DB8-4425-96FC-4B6E4F16193A}" sibTransId="{911742AD-6BC7-423F-AD77-9D1864214342}"/>
    <dgm:cxn modelId="{64093D0D-C36D-41C8-86C9-D8DD678FD0B5}" type="presOf" srcId="{58E45527-6676-48B3-85BF-4BC721613B32}" destId="{BBC724EA-EDE7-4AEF-BCEB-DF243E155CEB}" srcOrd="0" destOrd="0" presId="urn:microsoft.com/office/officeart/2005/8/layout/list1"/>
    <dgm:cxn modelId="{7FD8E965-1FE7-40CE-BBAB-A01DCEE289DB}" srcId="{0CA9E35A-0B70-4BF7-986C-C4B1F7A9E2AB}" destId="{6124499C-5DF5-42C8-AC96-65FE8D09E309}" srcOrd="0" destOrd="0" parTransId="{F236D723-6594-4E64-85D8-B8048E1D3459}" sibTransId="{C64856CB-9D42-47D9-B1F2-73EA1BA95404}"/>
    <dgm:cxn modelId="{26A54349-0E94-4852-A8C6-54FDE1D41643}" type="presOf" srcId="{A2A032DB-4E6B-418B-B266-F6DA02892E90}" destId="{F0A00DAC-77BF-44C9-AE27-D166EB3FD4BF}" srcOrd="0" destOrd="0" presId="urn:microsoft.com/office/officeart/2005/8/layout/list1"/>
    <dgm:cxn modelId="{DC03CE4C-67BE-474C-AE1C-B4F451F35170}" type="presOf" srcId="{6124499C-5DF5-42C8-AC96-65FE8D09E309}" destId="{0AA06F69-AE37-4E19-9A81-F884E78EC51F}" srcOrd="0" destOrd="0" presId="urn:microsoft.com/office/officeart/2005/8/layout/list1"/>
    <dgm:cxn modelId="{D3DC5D6E-69D7-4ED1-AEC6-5712717F5B47}" srcId="{6124499C-5DF5-42C8-AC96-65FE8D09E309}" destId="{D75ADA32-0E36-4EDF-AA61-AAFD6030FF3F}" srcOrd="0" destOrd="0" parTransId="{4EB23E48-F4AD-4760-8A68-1127539EA222}" sibTransId="{2D45DBDA-D2EA-4099-919C-FF91AD74EF77}"/>
    <dgm:cxn modelId="{7F2A157A-0C22-41CD-B17E-FCD98E926F35}" type="presOf" srcId="{4B300AF6-9397-4DF0-9D7E-AF804867735D}" destId="{0AA06F69-AE37-4E19-9A81-F884E78EC51F}" srcOrd="0" destOrd="2" presId="urn:microsoft.com/office/officeart/2005/8/layout/list1"/>
    <dgm:cxn modelId="{D2524E80-FAAB-4E92-B08E-855F36BE881D}" type="presOf" srcId="{A2A032DB-4E6B-418B-B266-F6DA02892E90}" destId="{584DAF27-20B4-4C6F-8962-AB1B034AAC17}" srcOrd="1" destOrd="0" presId="urn:microsoft.com/office/officeart/2005/8/layout/list1"/>
    <dgm:cxn modelId="{05993BAA-D0C9-4641-8545-2521E14C6E50}" srcId="{A2A032DB-4E6B-418B-B266-F6DA02892E90}" destId="{59BDB952-41EE-4D5C-BEAE-7CDC4D063C28}" srcOrd="0" destOrd="0" parTransId="{742540FE-98B6-4FA2-8B4E-BF7614D3A5C2}" sibTransId="{2D440FE1-29AE-4B86-AF68-B42DB934A861}"/>
    <dgm:cxn modelId="{D229EDB2-4614-42D4-A777-EA95253FA6E0}" srcId="{6124499C-5DF5-42C8-AC96-65FE8D09E309}" destId="{4B300AF6-9397-4DF0-9D7E-AF804867735D}" srcOrd="1" destOrd="0" parTransId="{52F313C4-8738-4F7B-A0DD-F2CB065D911E}" sibTransId="{E7079E11-B5F3-43A4-BE7A-AA9CF64AD09C}"/>
    <dgm:cxn modelId="{41DFA6C7-29E8-4781-BC32-8EF8E7110F07}" srcId="{58E45527-6676-48B3-85BF-4BC721613B32}" destId="{0CA9E35A-0B70-4BF7-986C-C4B1F7A9E2AB}" srcOrd="0" destOrd="0" parTransId="{100C444A-6E13-460A-AAEB-474B3A9E4AF9}" sibTransId="{3B1BD452-DC3B-4E10-8E5D-DB20260836B5}"/>
    <dgm:cxn modelId="{1CE020D2-C4EA-435F-A2E2-91624A7C764C}" type="presOf" srcId="{59BDB952-41EE-4D5C-BEAE-7CDC4D063C28}" destId="{41F65C06-F4F6-4B88-B17C-FE709018E257}" srcOrd="0" destOrd="0" presId="urn:microsoft.com/office/officeart/2005/8/layout/list1"/>
    <dgm:cxn modelId="{4859D2D8-395A-49CC-9524-588983E87A76}" type="presOf" srcId="{0CA9E35A-0B70-4BF7-986C-C4B1F7A9E2AB}" destId="{C73E7BCD-0AF2-4FC7-BEFF-2E8C441687CA}" srcOrd="0" destOrd="0" presId="urn:microsoft.com/office/officeart/2005/8/layout/list1"/>
    <dgm:cxn modelId="{0FD2D7DC-90ED-4FA6-BC17-51868C4BFD1B}" type="presOf" srcId="{D75ADA32-0E36-4EDF-AA61-AAFD6030FF3F}" destId="{0AA06F69-AE37-4E19-9A81-F884E78EC51F}" srcOrd="0" destOrd="1" presId="urn:microsoft.com/office/officeart/2005/8/layout/list1"/>
    <dgm:cxn modelId="{CF1CD2FD-D832-4087-ACFB-17B986F41B0C}" type="presOf" srcId="{0CA9E35A-0B70-4BF7-986C-C4B1F7A9E2AB}" destId="{5CC3E6FC-C3A8-4478-BB8B-28020DCC2780}" srcOrd="1" destOrd="0" presId="urn:microsoft.com/office/officeart/2005/8/layout/list1"/>
    <dgm:cxn modelId="{AD157709-84B3-474D-8184-83DB4C10B6F5}" type="presParOf" srcId="{BBC724EA-EDE7-4AEF-BCEB-DF243E155CEB}" destId="{3D96D2BD-2852-4ECE-B2E7-D701D518E3E7}" srcOrd="0" destOrd="0" presId="urn:microsoft.com/office/officeart/2005/8/layout/list1"/>
    <dgm:cxn modelId="{7F4E8266-6F8F-459C-9BA1-702F6C385CDB}" type="presParOf" srcId="{3D96D2BD-2852-4ECE-B2E7-D701D518E3E7}" destId="{C73E7BCD-0AF2-4FC7-BEFF-2E8C441687CA}" srcOrd="0" destOrd="0" presId="urn:microsoft.com/office/officeart/2005/8/layout/list1"/>
    <dgm:cxn modelId="{290EEE82-351C-467D-9E93-B16606BE45AD}" type="presParOf" srcId="{3D96D2BD-2852-4ECE-B2E7-D701D518E3E7}" destId="{5CC3E6FC-C3A8-4478-BB8B-28020DCC2780}" srcOrd="1" destOrd="0" presId="urn:microsoft.com/office/officeart/2005/8/layout/list1"/>
    <dgm:cxn modelId="{E3D8B7AE-64F4-4D8E-A5C7-9FD9077F11FF}" type="presParOf" srcId="{BBC724EA-EDE7-4AEF-BCEB-DF243E155CEB}" destId="{FDA3A83E-458E-4E03-98AF-381444F8EBAC}" srcOrd="1" destOrd="0" presId="urn:microsoft.com/office/officeart/2005/8/layout/list1"/>
    <dgm:cxn modelId="{E5EFC216-D1C1-46DB-AB68-85930F8CD60C}" type="presParOf" srcId="{BBC724EA-EDE7-4AEF-BCEB-DF243E155CEB}" destId="{0AA06F69-AE37-4E19-9A81-F884E78EC51F}" srcOrd="2" destOrd="0" presId="urn:microsoft.com/office/officeart/2005/8/layout/list1"/>
    <dgm:cxn modelId="{B030F936-C62F-485D-906C-D6C10F262C79}" type="presParOf" srcId="{BBC724EA-EDE7-4AEF-BCEB-DF243E155CEB}" destId="{E0ABDE98-B287-46EC-A673-CD7D6890CA05}" srcOrd="3" destOrd="0" presId="urn:microsoft.com/office/officeart/2005/8/layout/list1"/>
    <dgm:cxn modelId="{077A35BB-4B9A-4C87-9ADD-78A13B97396B}" type="presParOf" srcId="{BBC724EA-EDE7-4AEF-BCEB-DF243E155CEB}" destId="{FF7CF846-97A9-4E4B-9D23-441039F06D26}" srcOrd="4" destOrd="0" presId="urn:microsoft.com/office/officeart/2005/8/layout/list1"/>
    <dgm:cxn modelId="{C478D64E-3F58-4B7B-8647-84047F62B9EB}" type="presParOf" srcId="{FF7CF846-97A9-4E4B-9D23-441039F06D26}" destId="{F0A00DAC-77BF-44C9-AE27-D166EB3FD4BF}" srcOrd="0" destOrd="0" presId="urn:microsoft.com/office/officeart/2005/8/layout/list1"/>
    <dgm:cxn modelId="{4939D797-4D89-4A69-AAB4-56B2F6F0D10A}" type="presParOf" srcId="{FF7CF846-97A9-4E4B-9D23-441039F06D26}" destId="{584DAF27-20B4-4C6F-8962-AB1B034AAC17}" srcOrd="1" destOrd="0" presId="urn:microsoft.com/office/officeart/2005/8/layout/list1"/>
    <dgm:cxn modelId="{5AFFA19C-201A-445A-8AD7-3B0C95C32A4A}" type="presParOf" srcId="{BBC724EA-EDE7-4AEF-BCEB-DF243E155CEB}" destId="{96BBF038-2F7E-4361-895B-7CAFEF6822FC}" srcOrd="5" destOrd="0" presId="urn:microsoft.com/office/officeart/2005/8/layout/list1"/>
    <dgm:cxn modelId="{95CC247B-C215-4DEB-A567-33446A4CD6BA}" type="presParOf" srcId="{BBC724EA-EDE7-4AEF-BCEB-DF243E155CEB}" destId="{41F65C06-F4F6-4B88-B17C-FE709018E25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BB5B8-9D34-4865-BCB1-9C2334FFA08C}">
      <dsp:nvSpPr>
        <dsp:cNvPr id="0" name=""/>
        <dsp:cNvSpPr/>
      </dsp:nvSpPr>
      <dsp:spPr>
        <a:xfrm>
          <a:off x="335787" y="162104"/>
          <a:ext cx="1510523" cy="13888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9AFC28-39DE-46CE-A7E4-7049803124E6}">
      <dsp:nvSpPr>
        <dsp:cNvPr id="0" name=""/>
        <dsp:cNvSpPr/>
      </dsp:nvSpPr>
      <dsp:spPr>
        <a:xfrm>
          <a:off x="335787" y="1709970"/>
          <a:ext cx="4315781" cy="595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Assurance</a:t>
          </a:r>
        </a:p>
      </dsp:txBody>
      <dsp:txXfrm>
        <a:off x="335787" y="1709970"/>
        <a:ext cx="4315781" cy="595201"/>
      </dsp:txXfrm>
    </dsp:sp>
    <dsp:sp modelId="{00CDC460-5DF1-4EF0-A28A-F6D18598907F}">
      <dsp:nvSpPr>
        <dsp:cNvPr id="0" name=""/>
        <dsp:cNvSpPr/>
      </dsp:nvSpPr>
      <dsp:spPr>
        <a:xfrm>
          <a:off x="335787" y="2379155"/>
          <a:ext cx="4315781" cy="148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Encryption will hide plaintext</a:t>
          </a:r>
        </a:p>
        <a:p>
          <a:pPr marL="0" lvl="0" indent="0" algn="l" defTabSz="755650">
            <a:lnSpc>
              <a:spcPct val="100000"/>
            </a:lnSpc>
            <a:spcBef>
              <a:spcPct val="0"/>
            </a:spcBef>
            <a:spcAft>
              <a:spcPct val="35000"/>
            </a:spcAft>
            <a:buNone/>
          </a:pPr>
          <a:r>
            <a:rPr lang="en-US" sz="1700" kern="1200"/>
            <a:t>Easier to solve with key</a:t>
          </a:r>
        </a:p>
      </dsp:txBody>
      <dsp:txXfrm>
        <a:off x="335787" y="2379155"/>
        <a:ext cx="4315781" cy="1482100"/>
      </dsp:txXfrm>
    </dsp:sp>
    <dsp:sp modelId="{B8783329-4B75-4A3E-B395-6651C5185574}">
      <dsp:nvSpPr>
        <dsp:cNvPr id="0" name=""/>
        <dsp:cNvSpPr/>
      </dsp:nvSpPr>
      <dsp:spPr>
        <a:xfrm>
          <a:off x="5406830" y="162104"/>
          <a:ext cx="1510523" cy="13888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559BF9-16D9-4293-8076-813EAB82EB5D}">
      <dsp:nvSpPr>
        <dsp:cNvPr id="0" name=""/>
        <dsp:cNvSpPr/>
      </dsp:nvSpPr>
      <dsp:spPr>
        <a:xfrm>
          <a:off x="5406830" y="1709970"/>
          <a:ext cx="4315781" cy="595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Vulnerabilities</a:t>
          </a:r>
        </a:p>
      </dsp:txBody>
      <dsp:txXfrm>
        <a:off x="5406830" y="1709970"/>
        <a:ext cx="4315781" cy="595201"/>
      </dsp:txXfrm>
    </dsp:sp>
    <dsp:sp modelId="{822A6D1B-CEF3-4F79-8F24-CA2538CB8071}">
      <dsp:nvSpPr>
        <dsp:cNvPr id="0" name=""/>
        <dsp:cNvSpPr/>
      </dsp:nvSpPr>
      <dsp:spPr>
        <a:xfrm>
          <a:off x="5406830" y="2379155"/>
          <a:ext cx="4315781" cy="148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Easy to decipher without key</a:t>
          </a:r>
        </a:p>
        <a:p>
          <a:pPr marL="0" lvl="0" indent="0" algn="l" defTabSz="755650">
            <a:lnSpc>
              <a:spcPct val="100000"/>
            </a:lnSpc>
            <a:spcBef>
              <a:spcPct val="0"/>
            </a:spcBef>
            <a:spcAft>
              <a:spcPct val="35000"/>
            </a:spcAft>
            <a:buNone/>
          </a:pPr>
          <a:r>
            <a:rPr lang="en-US" sz="1700" kern="1200"/>
            <a:t>Even easier with background knowledge</a:t>
          </a:r>
        </a:p>
        <a:p>
          <a:pPr marL="171450" lvl="1" indent="-171450" algn="l" defTabSz="755650">
            <a:lnSpc>
              <a:spcPct val="90000"/>
            </a:lnSpc>
            <a:spcBef>
              <a:spcPct val="0"/>
            </a:spcBef>
            <a:spcAft>
              <a:spcPct val="15000"/>
            </a:spcAft>
            <a:buChar char="•"/>
          </a:pPr>
          <a:r>
            <a:rPr lang="en-US" sz="1700" kern="1200"/>
            <a:t>Knowing the language makes it susceptible to Frequency Analysis</a:t>
          </a:r>
        </a:p>
        <a:p>
          <a:pPr marL="171450" lvl="1" indent="-171450" algn="l" defTabSz="755650">
            <a:lnSpc>
              <a:spcPct val="90000"/>
            </a:lnSpc>
            <a:spcBef>
              <a:spcPct val="0"/>
            </a:spcBef>
            <a:spcAft>
              <a:spcPct val="15000"/>
            </a:spcAft>
            <a:buChar char="•"/>
          </a:pPr>
          <a:r>
            <a:rPr lang="en-US" sz="1700" kern="1200"/>
            <a:t>Ex) English most common letters  are (a,e,i,o,u, t, h), pairs of letters that appear together most often are  (th, ch, sh, etc.)</a:t>
          </a:r>
        </a:p>
      </dsp:txBody>
      <dsp:txXfrm>
        <a:off x="5406830" y="2379155"/>
        <a:ext cx="4315781" cy="1482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C18A-BE03-47D2-A22E-04650709647F}">
      <dsp:nvSpPr>
        <dsp:cNvPr id="0" name=""/>
        <dsp:cNvSpPr/>
      </dsp:nvSpPr>
      <dsp:spPr>
        <a:xfrm>
          <a:off x="49" y="15887"/>
          <a:ext cx="4700141" cy="10944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a:t>Brute Force</a:t>
          </a:r>
        </a:p>
      </dsp:txBody>
      <dsp:txXfrm>
        <a:off x="49" y="15887"/>
        <a:ext cx="4700141" cy="1094400"/>
      </dsp:txXfrm>
    </dsp:sp>
    <dsp:sp modelId="{D020F4C8-AE07-4D03-B148-D2593D9EB16F}">
      <dsp:nvSpPr>
        <dsp:cNvPr id="0" name=""/>
        <dsp:cNvSpPr/>
      </dsp:nvSpPr>
      <dsp:spPr>
        <a:xfrm>
          <a:off x="49" y="1110287"/>
          <a:ext cx="4700141" cy="2659905"/>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a:t>Unlikely: Key sizes too big to guess</a:t>
          </a:r>
        </a:p>
      </dsp:txBody>
      <dsp:txXfrm>
        <a:off x="49" y="1110287"/>
        <a:ext cx="4700141" cy="2659905"/>
      </dsp:txXfrm>
    </dsp:sp>
    <dsp:sp modelId="{CA3089DC-6E4B-443A-AD82-82D3B89581A9}">
      <dsp:nvSpPr>
        <dsp:cNvPr id="0" name=""/>
        <dsp:cNvSpPr/>
      </dsp:nvSpPr>
      <dsp:spPr>
        <a:xfrm>
          <a:off x="5358209" y="15887"/>
          <a:ext cx="4700141" cy="1094400"/>
        </a:xfrm>
        <a:prstGeom prst="rect">
          <a:avLst/>
        </a:prstGeom>
        <a:solidFill>
          <a:schemeClr val="accent5">
            <a:hueOff val="2127120"/>
            <a:satOff val="-23891"/>
            <a:lumOff val="-5098"/>
            <a:alphaOff val="0"/>
          </a:schemeClr>
        </a:solidFill>
        <a:ln w="15875" cap="flat" cmpd="sng" algn="ctr">
          <a:solidFill>
            <a:schemeClr val="accent5">
              <a:hueOff val="2127120"/>
              <a:satOff val="-23891"/>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a:t>Side Channel Attack</a:t>
          </a:r>
        </a:p>
      </dsp:txBody>
      <dsp:txXfrm>
        <a:off x="5358209" y="15887"/>
        <a:ext cx="4700141" cy="1094400"/>
      </dsp:txXfrm>
    </dsp:sp>
    <dsp:sp modelId="{C681EA28-476B-452C-9ACF-3728BFCC826F}">
      <dsp:nvSpPr>
        <dsp:cNvPr id="0" name=""/>
        <dsp:cNvSpPr/>
      </dsp:nvSpPr>
      <dsp:spPr>
        <a:xfrm>
          <a:off x="5358209" y="1110287"/>
          <a:ext cx="4700141" cy="2659905"/>
        </a:xfrm>
        <a:prstGeom prst="rect">
          <a:avLst/>
        </a:prstGeom>
        <a:solidFill>
          <a:schemeClr val="accent5">
            <a:tint val="40000"/>
            <a:alpha val="90000"/>
            <a:hueOff val="2266664"/>
            <a:satOff val="-19882"/>
            <a:lumOff val="-1583"/>
            <a:alphaOff val="0"/>
          </a:schemeClr>
        </a:solidFill>
        <a:ln w="15875" cap="flat" cmpd="sng" algn="ctr">
          <a:solidFill>
            <a:schemeClr val="accent5">
              <a:tint val="40000"/>
              <a:alpha val="90000"/>
              <a:hueOff val="2266664"/>
              <a:satOff val="-19882"/>
              <a:lumOff val="-15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a:t>Attacks the implementation of the algorithm by gained knowledge</a:t>
          </a:r>
        </a:p>
      </dsp:txBody>
      <dsp:txXfrm>
        <a:off x="5358209" y="1110287"/>
        <a:ext cx="4700141" cy="26599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8E658-BA0F-493C-A7A2-36775C4792C9}">
      <dsp:nvSpPr>
        <dsp:cNvPr id="0" name=""/>
        <dsp:cNvSpPr/>
      </dsp:nvSpPr>
      <dsp:spPr>
        <a:xfrm>
          <a:off x="0" y="1249730"/>
          <a:ext cx="6797675" cy="252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6058A2-F42F-4AA4-BF8A-4530EF7A7958}">
      <dsp:nvSpPr>
        <dsp:cNvPr id="0" name=""/>
        <dsp:cNvSpPr/>
      </dsp:nvSpPr>
      <dsp:spPr>
        <a:xfrm>
          <a:off x="339883" y="1102130"/>
          <a:ext cx="4758372" cy="295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Solves shortcomings of Symmetric algorithms (Key distribution and management)</a:t>
          </a:r>
        </a:p>
      </dsp:txBody>
      <dsp:txXfrm>
        <a:off x="354293" y="1116540"/>
        <a:ext cx="4729552" cy="266380"/>
      </dsp:txXfrm>
    </dsp:sp>
    <dsp:sp modelId="{EC8F1652-EF36-4881-B168-A5FCD5BE0A72}">
      <dsp:nvSpPr>
        <dsp:cNvPr id="0" name=""/>
        <dsp:cNvSpPr/>
      </dsp:nvSpPr>
      <dsp:spPr>
        <a:xfrm>
          <a:off x="0" y="1703331"/>
          <a:ext cx="6797675" cy="582750"/>
        </a:xfrm>
        <a:prstGeom prst="rect">
          <a:avLst/>
        </a:prstGeom>
        <a:solidFill>
          <a:schemeClr val="lt1">
            <a:alpha val="90000"/>
            <a:hueOff val="0"/>
            <a:satOff val="0"/>
            <a:lumOff val="0"/>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08280" rIns="527575"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Public Key</a:t>
          </a:r>
        </a:p>
        <a:p>
          <a:pPr marL="57150" lvl="1" indent="-57150" algn="l" defTabSz="444500">
            <a:lnSpc>
              <a:spcPct val="90000"/>
            </a:lnSpc>
            <a:spcBef>
              <a:spcPct val="0"/>
            </a:spcBef>
            <a:spcAft>
              <a:spcPct val="15000"/>
            </a:spcAft>
            <a:buChar char="•"/>
          </a:pPr>
          <a:r>
            <a:rPr lang="en-US" sz="1000" kern="1200"/>
            <a:t>Private Key</a:t>
          </a:r>
        </a:p>
      </dsp:txBody>
      <dsp:txXfrm>
        <a:off x="0" y="1703331"/>
        <a:ext cx="6797675" cy="582750"/>
      </dsp:txXfrm>
    </dsp:sp>
    <dsp:sp modelId="{4B34BF44-2077-4452-9DD2-8D02E250A006}">
      <dsp:nvSpPr>
        <dsp:cNvPr id="0" name=""/>
        <dsp:cNvSpPr/>
      </dsp:nvSpPr>
      <dsp:spPr>
        <a:xfrm>
          <a:off x="339883" y="1555730"/>
          <a:ext cx="4758372" cy="295200"/>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RSA – uses two keys </a:t>
          </a:r>
        </a:p>
      </dsp:txBody>
      <dsp:txXfrm>
        <a:off x="354293" y="1570140"/>
        <a:ext cx="4729552" cy="266380"/>
      </dsp:txXfrm>
    </dsp:sp>
    <dsp:sp modelId="{971FB27F-3F15-4375-A5C6-686B1B2B681E}">
      <dsp:nvSpPr>
        <dsp:cNvPr id="0" name=""/>
        <dsp:cNvSpPr/>
      </dsp:nvSpPr>
      <dsp:spPr>
        <a:xfrm>
          <a:off x="0" y="2487681"/>
          <a:ext cx="6797675" cy="1606500"/>
        </a:xfrm>
        <a:prstGeom prst="rect">
          <a:avLst/>
        </a:prstGeom>
        <a:solidFill>
          <a:schemeClr val="lt1">
            <a:alpha val="90000"/>
            <a:hueOff val="0"/>
            <a:satOff val="0"/>
            <a:lumOff val="0"/>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208280" rIns="527575"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Uses exponentiation of integers modulo prime can be very large integers</a:t>
          </a:r>
        </a:p>
        <a:p>
          <a:pPr marL="57150" lvl="1" indent="-57150" algn="l" defTabSz="444500">
            <a:lnSpc>
              <a:spcPct val="90000"/>
            </a:lnSpc>
            <a:spcBef>
              <a:spcPct val="0"/>
            </a:spcBef>
            <a:spcAft>
              <a:spcPct val="15000"/>
            </a:spcAft>
            <a:buChar char="•"/>
          </a:pPr>
          <a:r>
            <a:rPr lang="en-US" sz="1000" kern="1200"/>
            <a:t>Ex. Let p and q be two large prime numbers chosen at random. Let N = pq. </a:t>
          </a:r>
          <a:br>
            <a:rPr lang="en-US" sz="1000" kern="1200"/>
          </a:br>
          <a:r>
            <a:rPr lang="en-US" sz="1000" kern="1200"/>
            <a:t>Choose e relatively prime to </a:t>
          </a:r>
          <a:br>
            <a:rPr lang="en-US" sz="1000" kern="1200"/>
          </a:br>
          <a:r>
            <a:rPr lang="en-US" sz="1000" kern="1200"/>
            <a:t>	</a:t>
          </a:r>
          <a:r>
            <a:rPr lang="el-GR" sz="1000" kern="1200"/>
            <a:t>Φ</a:t>
          </a:r>
          <a:r>
            <a:rPr lang="en-US" sz="1000" kern="1200"/>
            <a:t>(N) = </a:t>
          </a:r>
          <a:r>
            <a:rPr lang="el-GR" sz="1000" kern="1200"/>
            <a:t>Φ</a:t>
          </a:r>
          <a:r>
            <a:rPr lang="en-US" sz="1000" kern="1200"/>
            <a:t>(p)</a:t>
          </a:r>
          <a:r>
            <a:rPr lang="el-GR" sz="1000" kern="1200"/>
            <a:t> Φ</a:t>
          </a:r>
          <a:r>
            <a:rPr lang="en-US" sz="1000" kern="1200"/>
            <a:t>(q) = (p-1) (q-1)</a:t>
          </a:r>
          <a:br>
            <a:rPr lang="en-US" sz="1000" kern="1200"/>
          </a:br>
          <a:r>
            <a:rPr lang="en-US" sz="1000" kern="1200"/>
            <a:t>Select the public exponent </a:t>
          </a:r>
          <a:r>
            <a:rPr lang="en-US" sz="1000" b="1" kern="1200"/>
            <a:t>e ∈[2, </a:t>
          </a:r>
          <a:r>
            <a:rPr lang="el-GR" sz="1000" b="1" kern="1200"/>
            <a:t>Φ</a:t>
          </a:r>
          <a:r>
            <a:rPr lang="en-US" sz="1000" b="1" kern="1200"/>
            <a:t>(N) -1] </a:t>
          </a:r>
          <a:r>
            <a:rPr lang="en-US" sz="1000" kern="1200"/>
            <a:t>such that gcd(e, </a:t>
          </a:r>
          <a:r>
            <a:rPr lang="el-GR" sz="1000" kern="1200"/>
            <a:t>Φ</a:t>
          </a:r>
          <a:r>
            <a:rPr lang="en-US" sz="1000" kern="1200"/>
            <a:t>(N)) =1</a:t>
          </a:r>
          <a:br>
            <a:rPr lang="en-US" sz="1000" kern="1200"/>
          </a:br>
          <a:br>
            <a:rPr lang="en-US" sz="1000" kern="1200"/>
          </a:br>
          <a:r>
            <a:rPr lang="en-US" sz="1000" kern="1200"/>
            <a:t>Find </a:t>
          </a:r>
          <a:r>
            <a:rPr lang="en-US" sz="1000" b="1" kern="1200"/>
            <a:t>d ∈[2, </a:t>
          </a:r>
          <a:r>
            <a:rPr lang="el-GR" sz="1000" b="1" kern="1200"/>
            <a:t>Φ</a:t>
          </a:r>
          <a:r>
            <a:rPr lang="en-US" sz="1000" b="1" kern="1200"/>
            <a:t>(N)-1) s.t. e.d  ≡ 1 mod (p-1)(q-1</a:t>
          </a:r>
          <a:r>
            <a:rPr lang="en-US" sz="1000" kern="1200"/>
            <a:t>)</a:t>
          </a:r>
        </a:p>
        <a:p>
          <a:pPr marL="57150" lvl="1" indent="-57150" algn="l" defTabSz="444500">
            <a:lnSpc>
              <a:spcPct val="90000"/>
            </a:lnSpc>
            <a:spcBef>
              <a:spcPct val="0"/>
            </a:spcBef>
            <a:spcAft>
              <a:spcPct val="15000"/>
            </a:spcAft>
            <a:buChar char="•"/>
          </a:pPr>
          <a:r>
            <a:rPr lang="en-US" sz="1000" kern="1200"/>
            <a:t>Public Key is (e, N)</a:t>
          </a:r>
        </a:p>
        <a:p>
          <a:pPr marL="57150" lvl="1" indent="-57150" algn="l" defTabSz="444500">
            <a:lnSpc>
              <a:spcPct val="90000"/>
            </a:lnSpc>
            <a:spcBef>
              <a:spcPct val="0"/>
            </a:spcBef>
            <a:spcAft>
              <a:spcPct val="15000"/>
            </a:spcAft>
            <a:buChar char="•"/>
          </a:pPr>
          <a:r>
            <a:rPr lang="en-US" sz="1000" kern="1200" dirty="0"/>
            <a:t>Private Key is (d, N)</a:t>
          </a:r>
        </a:p>
      </dsp:txBody>
      <dsp:txXfrm>
        <a:off x="0" y="2487681"/>
        <a:ext cx="6797675" cy="1606500"/>
      </dsp:txXfrm>
    </dsp:sp>
    <dsp:sp modelId="{E5AE72C9-AF08-403A-82CB-0709F71DDBD0}">
      <dsp:nvSpPr>
        <dsp:cNvPr id="0" name=""/>
        <dsp:cNvSpPr/>
      </dsp:nvSpPr>
      <dsp:spPr>
        <a:xfrm>
          <a:off x="339883" y="2340081"/>
          <a:ext cx="4758372" cy="295200"/>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a:t>Key generation</a:t>
          </a:r>
        </a:p>
      </dsp:txBody>
      <dsp:txXfrm>
        <a:off x="354293" y="2354491"/>
        <a:ext cx="4729552" cy="266380"/>
      </dsp:txXfrm>
    </dsp:sp>
    <dsp:sp modelId="{30CAFB56-436F-4AA5-99ED-B1722B039BBC}">
      <dsp:nvSpPr>
        <dsp:cNvPr id="0" name=""/>
        <dsp:cNvSpPr/>
      </dsp:nvSpPr>
      <dsp:spPr>
        <a:xfrm>
          <a:off x="0" y="4295781"/>
          <a:ext cx="6797675" cy="25200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sp>
    <dsp:sp modelId="{57014F90-1C5A-49B8-A04D-4D3425AE464C}">
      <dsp:nvSpPr>
        <dsp:cNvPr id="0" name=""/>
        <dsp:cNvSpPr/>
      </dsp:nvSpPr>
      <dsp:spPr>
        <a:xfrm>
          <a:off x="339883" y="4148181"/>
          <a:ext cx="4758372" cy="29520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444500">
            <a:lnSpc>
              <a:spcPct val="90000"/>
            </a:lnSpc>
            <a:spcBef>
              <a:spcPct val="0"/>
            </a:spcBef>
            <a:spcAft>
              <a:spcPct val="35000"/>
            </a:spcAft>
            <a:buNone/>
          </a:pPr>
          <a:r>
            <a:rPr lang="en-US" sz="1000" kern="1200" dirty="0"/>
            <a:t>Signatures Provide Authentication</a:t>
          </a:r>
        </a:p>
      </dsp:txBody>
      <dsp:txXfrm>
        <a:off x="354293" y="4162591"/>
        <a:ext cx="4729552"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06F69-AE37-4E19-9A81-F884E78EC51F}">
      <dsp:nvSpPr>
        <dsp:cNvPr id="0" name=""/>
        <dsp:cNvSpPr/>
      </dsp:nvSpPr>
      <dsp:spPr>
        <a:xfrm>
          <a:off x="0" y="410739"/>
          <a:ext cx="10058399" cy="181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99872" rIns="78064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Only High effort, negligible probability attacks exist</a:t>
          </a:r>
        </a:p>
        <a:p>
          <a:pPr marL="457200" lvl="2" indent="-228600" algn="l" defTabSz="1066800">
            <a:lnSpc>
              <a:spcPct val="90000"/>
            </a:lnSpc>
            <a:spcBef>
              <a:spcPct val="0"/>
            </a:spcBef>
            <a:spcAft>
              <a:spcPct val="15000"/>
            </a:spcAft>
            <a:buChar char="•"/>
          </a:pPr>
          <a:r>
            <a:rPr lang="en-US" sz="2400" kern="1200"/>
            <a:t>Brute force, mathematical calculation</a:t>
          </a:r>
        </a:p>
        <a:p>
          <a:pPr marL="457200" lvl="2" indent="-228600" algn="l" defTabSz="1066800">
            <a:lnSpc>
              <a:spcPct val="90000"/>
            </a:lnSpc>
            <a:spcBef>
              <a:spcPct val="0"/>
            </a:spcBef>
            <a:spcAft>
              <a:spcPct val="15000"/>
            </a:spcAft>
            <a:buChar char="•"/>
          </a:pPr>
          <a:r>
            <a:rPr lang="en-US" sz="2400" kern="1200"/>
            <a:t>Exploitation of implementation</a:t>
          </a:r>
        </a:p>
      </dsp:txBody>
      <dsp:txXfrm>
        <a:off x="0" y="410739"/>
        <a:ext cx="10058399" cy="1814400"/>
      </dsp:txXfrm>
    </dsp:sp>
    <dsp:sp modelId="{5CC3E6FC-C3A8-4478-BB8B-28020DCC2780}">
      <dsp:nvSpPr>
        <dsp:cNvPr id="0" name=""/>
        <dsp:cNvSpPr/>
      </dsp:nvSpPr>
      <dsp:spPr>
        <a:xfrm>
          <a:off x="502920" y="56499"/>
          <a:ext cx="7040880"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n-US" sz="2400" kern="1200"/>
            <a:t>Attacks</a:t>
          </a:r>
        </a:p>
      </dsp:txBody>
      <dsp:txXfrm>
        <a:off x="537505" y="91084"/>
        <a:ext cx="6971710" cy="639310"/>
      </dsp:txXfrm>
    </dsp:sp>
    <dsp:sp modelId="{41F65C06-F4F6-4B88-B17C-FE709018E257}">
      <dsp:nvSpPr>
        <dsp:cNvPr id="0" name=""/>
        <dsp:cNvSpPr/>
      </dsp:nvSpPr>
      <dsp:spPr>
        <a:xfrm>
          <a:off x="0" y="2708980"/>
          <a:ext cx="10058399" cy="1020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99872" rIns="78064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exchange can be tough – requires some communication</a:t>
          </a:r>
        </a:p>
      </dsp:txBody>
      <dsp:txXfrm>
        <a:off x="0" y="2708980"/>
        <a:ext cx="10058399" cy="1020600"/>
      </dsp:txXfrm>
    </dsp:sp>
    <dsp:sp modelId="{584DAF27-20B4-4C6F-8962-AB1B034AAC17}">
      <dsp:nvSpPr>
        <dsp:cNvPr id="0" name=""/>
        <dsp:cNvSpPr/>
      </dsp:nvSpPr>
      <dsp:spPr>
        <a:xfrm>
          <a:off x="502920" y="2354740"/>
          <a:ext cx="7040880"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066800">
            <a:lnSpc>
              <a:spcPct val="90000"/>
            </a:lnSpc>
            <a:spcBef>
              <a:spcPct val="0"/>
            </a:spcBef>
            <a:spcAft>
              <a:spcPct val="35000"/>
            </a:spcAft>
            <a:buNone/>
          </a:pPr>
          <a:r>
            <a:rPr lang="en-US" sz="2400" kern="1200"/>
            <a:t>Problems</a:t>
          </a:r>
        </a:p>
      </dsp:txBody>
      <dsp:txXfrm>
        <a:off x="537505" y="2389325"/>
        <a:ext cx="6971710" cy="6393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4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385099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227364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8A97F-5E07-4EA3-8A69-9602A00B96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365442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D8A97F-5E07-4EA3-8A69-9602A00B965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79A68-759A-43C6-AE48-E6EE470D8DD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7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8A97F-5E07-4EA3-8A69-9602A00B965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3048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D8A97F-5E07-4EA3-8A69-9602A00B9651}"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416877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D8A97F-5E07-4EA3-8A69-9602A00B9651}"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143869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D8A97F-5E07-4EA3-8A69-9602A00B9651}" type="datetimeFigureOut">
              <a:rPr lang="en-US" smtClean="0"/>
              <a:t>12/7/2021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2276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BD8A97F-5E07-4EA3-8A69-9602A00B9651}" type="datetimeFigureOut">
              <a:rPr lang="en-US" smtClean="0"/>
              <a:t>12/7/2021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E79A68-759A-43C6-AE48-E6EE470D8DD7}" type="slidenum">
              <a:rPr lang="en-US" smtClean="0"/>
              <a:t>‹#›</a:t>
            </a:fld>
            <a:endParaRPr lang="en-US"/>
          </a:p>
        </p:txBody>
      </p:sp>
    </p:spTree>
    <p:extLst>
      <p:ext uri="{BB962C8B-B14F-4D97-AF65-F5344CB8AC3E}">
        <p14:creationId xmlns:p14="http://schemas.microsoft.com/office/powerpoint/2010/main" val="8002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D8A97F-5E07-4EA3-8A69-9602A00B965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79A68-759A-43C6-AE48-E6EE470D8DD7}" type="slidenum">
              <a:rPr lang="en-US" smtClean="0"/>
              <a:t>‹#›</a:t>
            </a:fld>
            <a:endParaRPr lang="en-US"/>
          </a:p>
        </p:txBody>
      </p:sp>
    </p:spTree>
    <p:extLst>
      <p:ext uri="{BB962C8B-B14F-4D97-AF65-F5344CB8AC3E}">
        <p14:creationId xmlns:p14="http://schemas.microsoft.com/office/powerpoint/2010/main" val="2706167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BD8A97F-5E07-4EA3-8A69-9602A00B9651}" type="datetimeFigureOut">
              <a:rPr lang="en-US" smtClean="0"/>
              <a:t>12/7/2021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E79A68-759A-43C6-AE48-E6EE470D8DD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84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D95B-2F4A-47DC-A269-86C8AE15F0D2}"/>
              </a:ext>
            </a:extLst>
          </p:cNvPr>
          <p:cNvSpPr>
            <a:spLocks noGrp="1"/>
          </p:cNvSpPr>
          <p:nvPr>
            <p:ph type="ctrTitle"/>
          </p:nvPr>
        </p:nvSpPr>
        <p:spPr/>
        <p:txBody>
          <a:bodyPr>
            <a:normAutofit/>
          </a:bodyPr>
          <a:lstStyle/>
          <a:p>
            <a:pPr marL="0" marR="0">
              <a:lnSpc>
                <a:spcPct val="107000"/>
              </a:lnSpc>
              <a:spcBef>
                <a:spcPts val="0"/>
              </a:spcBef>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Cryptography Ciphers Vulnerabilities and Assurances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Alexis Daniel Ortega (A20435250)</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3" name="Subtitle 2">
            <a:extLst>
              <a:ext uri="{FF2B5EF4-FFF2-40B4-BE49-F238E27FC236}">
                <a16:creationId xmlns:a16="http://schemas.microsoft.com/office/drawing/2014/main" id="{3A5A773E-6EE9-4739-88B5-D184189B4A7C}"/>
              </a:ext>
            </a:extLst>
          </p:cNvPr>
          <p:cNvSpPr>
            <a:spLocks noGrp="1"/>
          </p:cNvSpPr>
          <p:nvPr>
            <p:ph type="subTitle" idx="1"/>
          </p:nvPr>
        </p:nvSpPr>
        <p:spPr/>
        <p:txBody>
          <a:bodyPr>
            <a:normAutofit fontScale="92500" lnSpcReduction="10000"/>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DEPARTMENT OF COMPUTER SCIENCE</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rPr>
              <a:t>Data Privacy and Security - CS 528</a:t>
            </a:r>
          </a:p>
          <a:p>
            <a:r>
              <a:rPr lang="en-US" dirty="0">
                <a:latin typeface="Times New Roman" panose="02020603050405020304" pitchFamily="18" charset="0"/>
              </a:rPr>
              <a:t>Instructor: yuan </a:t>
            </a:r>
            <a:r>
              <a:rPr lang="en-US" dirty="0" err="1">
                <a:latin typeface="Times New Roman" panose="02020603050405020304" pitchFamily="18" charset="0"/>
              </a:rPr>
              <a:t>hong</a:t>
            </a:r>
            <a:endParaRPr lang="en-US" dirty="0"/>
          </a:p>
          <a:p>
            <a:endParaRPr lang="en-US" dirty="0"/>
          </a:p>
        </p:txBody>
      </p:sp>
    </p:spTree>
    <p:extLst>
      <p:ext uri="{BB962C8B-B14F-4D97-AF65-F5344CB8AC3E}">
        <p14:creationId xmlns:p14="http://schemas.microsoft.com/office/powerpoint/2010/main" val="1647541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193E-3FFF-4755-B5A6-AB96EB4E4B3F}"/>
              </a:ext>
            </a:extLst>
          </p:cNvPr>
          <p:cNvSpPr>
            <a:spLocks noGrp="1"/>
          </p:cNvSpPr>
          <p:nvPr>
            <p:ph type="title"/>
          </p:nvPr>
        </p:nvSpPr>
        <p:spPr/>
        <p:txBody>
          <a:bodyPr/>
          <a:lstStyle/>
          <a:p>
            <a:r>
              <a:rPr lang="en-US" dirty="0"/>
              <a:t>AES – Decrypt Text</a:t>
            </a:r>
          </a:p>
        </p:txBody>
      </p:sp>
      <p:sp>
        <p:nvSpPr>
          <p:cNvPr id="3" name="Content Placeholder 2">
            <a:extLst>
              <a:ext uri="{FF2B5EF4-FFF2-40B4-BE49-F238E27FC236}">
                <a16:creationId xmlns:a16="http://schemas.microsoft.com/office/drawing/2014/main" id="{759C67E8-AF2A-4516-A063-F415B338B76F}"/>
              </a:ext>
            </a:extLst>
          </p:cNvPr>
          <p:cNvSpPr>
            <a:spLocks noGrp="1"/>
          </p:cNvSpPr>
          <p:nvPr>
            <p:ph idx="1"/>
          </p:nvPr>
        </p:nvSpPr>
        <p:spPr>
          <a:xfrm>
            <a:off x="1097280" y="1845734"/>
            <a:ext cx="4741817" cy="4023360"/>
          </a:xfrm>
        </p:spPr>
        <p:txBody>
          <a:bodyPr/>
          <a:lstStyle/>
          <a:p>
            <a:pPr>
              <a:buFont typeface="Wingdings" panose="05000000000000000000" pitchFamily="2" charset="2"/>
              <a:buChar char="§"/>
            </a:pPr>
            <a:r>
              <a:rPr lang="en-US" dirty="0"/>
              <a:t>Same secret key used to decrypt the text</a:t>
            </a:r>
          </a:p>
          <a:p>
            <a:pPr>
              <a:buFont typeface="Wingdings" panose="05000000000000000000" pitchFamily="2" charset="2"/>
              <a:buChar char="§"/>
            </a:pPr>
            <a:r>
              <a:rPr lang="en-US" dirty="0"/>
              <a:t>m = D</a:t>
            </a:r>
            <a:r>
              <a:rPr lang="en-US" baseline="-25000" dirty="0"/>
              <a:t>K</a:t>
            </a:r>
            <a:r>
              <a:rPr lang="en-US" dirty="0"/>
              <a:t>(c) ⊕ IV</a:t>
            </a:r>
          </a:p>
        </p:txBody>
      </p:sp>
      <p:pic>
        <p:nvPicPr>
          <p:cNvPr id="5" name="Picture 4">
            <a:extLst>
              <a:ext uri="{FF2B5EF4-FFF2-40B4-BE49-F238E27FC236}">
                <a16:creationId xmlns:a16="http://schemas.microsoft.com/office/drawing/2014/main" id="{DA037AE6-1162-4F87-B672-727415012B6B}"/>
              </a:ext>
            </a:extLst>
          </p:cNvPr>
          <p:cNvPicPr>
            <a:picLocks noChangeAspect="1"/>
          </p:cNvPicPr>
          <p:nvPr/>
        </p:nvPicPr>
        <p:blipFill>
          <a:blip r:embed="rId2"/>
          <a:stretch>
            <a:fillRect/>
          </a:stretch>
        </p:blipFill>
        <p:spPr>
          <a:xfrm>
            <a:off x="6126480" y="1845734"/>
            <a:ext cx="5309948" cy="4201010"/>
          </a:xfrm>
          <a:prstGeom prst="rect">
            <a:avLst/>
          </a:prstGeom>
        </p:spPr>
      </p:pic>
    </p:spTree>
    <p:extLst>
      <p:ext uri="{BB962C8B-B14F-4D97-AF65-F5344CB8AC3E}">
        <p14:creationId xmlns:p14="http://schemas.microsoft.com/office/powerpoint/2010/main" val="169152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23A9E9-0C14-4106-BCA5-A3462E948F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F04B7-1F69-454D-A619-C982DC215E55}"/>
              </a:ext>
            </a:extLst>
          </p:cNvPr>
          <p:cNvSpPr>
            <a:spLocks noGrp="1"/>
          </p:cNvSpPr>
          <p:nvPr>
            <p:ph type="title"/>
          </p:nvPr>
        </p:nvSpPr>
        <p:spPr>
          <a:xfrm>
            <a:off x="5248657" y="4574136"/>
            <a:ext cx="6561240" cy="1450757"/>
          </a:xfrm>
        </p:spPr>
        <p:txBody>
          <a:bodyPr anchor="ctr">
            <a:normAutofit/>
          </a:bodyPr>
          <a:lstStyle/>
          <a:p>
            <a:r>
              <a:rPr lang="en-US"/>
              <a:t>AES – image files</a:t>
            </a:r>
            <a:endParaRPr lang="en-US" dirty="0"/>
          </a:p>
        </p:txBody>
      </p:sp>
      <p:sp>
        <p:nvSpPr>
          <p:cNvPr id="21" name="Content Placeholder 20">
            <a:extLst>
              <a:ext uri="{FF2B5EF4-FFF2-40B4-BE49-F238E27FC236}">
                <a16:creationId xmlns:a16="http://schemas.microsoft.com/office/drawing/2014/main" id="{7ED6B6D0-0131-4296-9A22-F08B98E2B115}"/>
              </a:ext>
            </a:extLst>
          </p:cNvPr>
          <p:cNvSpPr>
            <a:spLocks noGrp="1"/>
          </p:cNvSpPr>
          <p:nvPr>
            <p:ph idx="1"/>
          </p:nvPr>
        </p:nvSpPr>
        <p:spPr>
          <a:xfrm>
            <a:off x="758124" y="1878546"/>
            <a:ext cx="3806571" cy="1855503"/>
          </a:xfrm>
        </p:spPr>
        <p:txBody>
          <a:bodyPr anchor="t">
            <a:normAutofit/>
          </a:bodyPr>
          <a:lstStyle/>
          <a:p>
            <a:pPr>
              <a:buFont typeface="Wingdings" panose="05000000000000000000" pitchFamily="2" charset="2"/>
              <a:buChar char="§"/>
            </a:pPr>
            <a:r>
              <a:rPr lang="en-US" sz="1800" dirty="0"/>
              <a:t>Encryption &amp; Decryption of image</a:t>
            </a:r>
          </a:p>
          <a:p>
            <a:pPr lvl="1">
              <a:buFont typeface="Wingdings" panose="05000000000000000000" pitchFamily="2" charset="2"/>
              <a:buChar char="§"/>
            </a:pPr>
            <a:r>
              <a:rPr lang="en-US" sz="1600" dirty="0"/>
              <a:t>Alfred (my dog) is a good boy who loves Data Security</a:t>
            </a:r>
          </a:p>
        </p:txBody>
      </p:sp>
      <p:pic>
        <p:nvPicPr>
          <p:cNvPr id="7" name="Picture 6">
            <a:extLst>
              <a:ext uri="{FF2B5EF4-FFF2-40B4-BE49-F238E27FC236}">
                <a16:creationId xmlns:a16="http://schemas.microsoft.com/office/drawing/2014/main" id="{1046615E-F0BA-4481-9DDF-5BAF03A036C9}"/>
              </a:ext>
            </a:extLst>
          </p:cNvPr>
          <p:cNvPicPr>
            <a:picLocks noChangeAspect="1"/>
          </p:cNvPicPr>
          <p:nvPr/>
        </p:nvPicPr>
        <p:blipFill>
          <a:blip r:embed="rId2"/>
          <a:stretch>
            <a:fillRect/>
          </a:stretch>
        </p:blipFill>
        <p:spPr>
          <a:xfrm>
            <a:off x="7493869" y="793701"/>
            <a:ext cx="1685521" cy="3471012"/>
          </a:xfrm>
          <a:prstGeom prst="rect">
            <a:avLst/>
          </a:prstGeom>
        </p:spPr>
      </p:pic>
      <p:pic>
        <p:nvPicPr>
          <p:cNvPr id="17" name="Content Placeholder 4">
            <a:extLst>
              <a:ext uri="{FF2B5EF4-FFF2-40B4-BE49-F238E27FC236}">
                <a16:creationId xmlns:a16="http://schemas.microsoft.com/office/drawing/2014/main" id="{1CD953E0-6D55-4A8F-B450-F783853E5EF8}"/>
              </a:ext>
            </a:extLst>
          </p:cNvPr>
          <p:cNvPicPr>
            <a:picLocks noChangeAspect="1"/>
          </p:cNvPicPr>
          <p:nvPr/>
        </p:nvPicPr>
        <p:blipFill>
          <a:blip r:embed="rId3"/>
          <a:stretch>
            <a:fillRect/>
          </a:stretch>
        </p:blipFill>
        <p:spPr>
          <a:xfrm>
            <a:off x="5239383" y="793701"/>
            <a:ext cx="1757758" cy="3471012"/>
          </a:xfrm>
          <a:prstGeom prst="rect">
            <a:avLst/>
          </a:prstGeom>
        </p:spPr>
      </p:pic>
      <p:pic>
        <p:nvPicPr>
          <p:cNvPr id="5" name="Content Placeholder 4">
            <a:extLst>
              <a:ext uri="{FF2B5EF4-FFF2-40B4-BE49-F238E27FC236}">
                <a16:creationId xmlns:a16="http://schemas.microsoft.com/office/drawing/2014/main" id="{F332C9C8-723D-467F-B885-7324B1F0A401}"/>
              </a:ext>
            </a:extLst>
          </p:cNvPr>
          <p:cNvPicPr>
            <a:picLocks noChangeAspect="1"/>
          </p:cNvPicPr>
          <p:nvPr/>
        </p:nvPicPr>
        <p:blipFill>
          <a:blip r:embed="rId3"/>
          <a:stretch>
            <a:fillRect/>
          </a:stretch>
        </p:blipFill>
        <p:spPr>
          <a:xfrm>
            <a:off x="9676118" y="793701"/>
            <a:ext cx="1757758" cy="3471012"/>
          </a:xfrm>
          <a:prstGeom prst="rect">
            <a:avLst/>
          </a:prstGeom>
        </p:spPr>
      </p:pic>
      <p:sp>
        <p:nvSpPr>
          <p:cNvPr id="26" name="Rectangle 25">
            <a:extLst>
              <a:ext uri="{FF2B5EF4-FFF2-40B4-BE49-F238E27FC236}">
                <a16:creationId xmlns:a16="http://schemas.microsoft.com/office/drawing/2014/main" id="{9611F52D-1ABB-47FF-A480-1564ACBB9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C6CB1B3D-A605-4D85-9B0A-D72C281660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836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4C84-E359-41C0-9E7B-30AF64D8EF1E}"/>
              </a:ext>
            </a:extLst>
          </p:cNvPr>
          <p:cNvSpPr>
            <a:spLocks noGrp="1"/>
          </p:cNvSpPr>
          <p:nvPr>
            <p:ph type="title"/>
          </p:nvPr>
        </p:nvSpPr>
        <p:spPr>
          <a:xfrm>
            <a:off x="1097280" y="286603"/>
            <a:ext cx="10058400" cy="1450757"/>
          </a:xfrm>
        </p:spPr>
        <p:txBody>
          <a:bodyPr>
            <a:normAutofit/>
          </a:bodyPr>
          <a:lstStyle/>
          <a:p>
            <a:r>
              <a:rPr lang="en-US" dirty="0"/>
              <a:t>AES – attacks</a:t>
            </a:r>
          </a:p>
        </p:txBody>
      </p:sp>
      <p:graphicFrame>
        <p:nvGraphicFramePr>
          <p:cNvPr id="5" name="Content Placeholder 2">
            <a:extLst>
              <a:ext uri="{FF2B5EF4-FFF2-40B4-BE49-F238E27FC236}">
                <a16:creationId xmlns:a16="http://schemas.microsoft.com/office/drawing/2014/main" id="{6A84804A-CAAE-4335-8971-60799A97FCF1}"/>
              </a:ext>
            </a:extLst>
          </p:cNvPr>
          <p:cNvGraphicFramePr>
            <a:graphicFrameLocks noGrp="1"/>
          </p:cNvGraphicFramePr>
          <p:nvPr>
            <p:ph idx="1"/>
            <p:extLst>
              <p:ext uri="{D42A27DB-BD31-4B8C-83A1-F6EECF244321}">
                <p14:modId xmlns:p14="http://schemas.microsoft.com/office/powerpoint/2010/main" val="337139702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30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C8FA6C-2EDE-4DA5-BCD6-009E54DC88BA}"/>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RSA – asymmetric cryptosystem</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6AF0DE5-A2FE-47EA-96EC-EEF06F0248DA}"/>
              </a:ext>
            </a:extLst>
          </p:cNvPr>
          <p:cNvGraphicFramePr>
            <a:graphicFrameLocks noGrp="1"/>
          </p:cNvGraphicFramePr>
          <p:nvPr>
            <p:ph idx="1"/>
            <p:extLst>
              <p:ext uri="{D42A27DB-BD31-4B8C-83A1-F6EECF244321}">
                <p14:modId xmlns:p14="http://schemas.microsoft.com/office/powerpoint/2010/main" val="265660213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7498557F-60B5-4D14-A7E6-6134D9791B83}"/>
              </a:ext>
            </a:extLst>
          </p:cNvPr>
          <p:cNvPicPr>
            <a:picLocks noChangeAspect="1"/>
          </p:cNvPicPr>
          <p:nvPr/>
        </p:nvPicPr>
        <p:blipFill>
          <a:blip r:embed="rId7"/>
          <a:stretch>
            <a:fillRect/>
          </a:stretch>
        </p:blipFill>
        <p:spPr>
          <a:xfrm>
            <a:off x="4741863" y="5221370"/>
            <a:ext cx="4426834" cy="1068305"/>
          </a:xfrm>
          <a:prstGeom prst="rect">
            <a:avLst/>
          </a:prstGeom>
        </p:spPr>
      </p:pic>
      <p:pic>
        <p:nvPicPr>
          <p:cNvPr id="7" name="Picture 6">
            <a:extLst>
              <a:ext uri="{FF2B5EF4-FFF2-40B4-BE49-F238E27FC236}">
                <a16:creationId xmlns:a16="http://schemas.microsoft.com/office/drawing/2014/main" id="{9F91D217-A528-439E-ADDC-1ECC9A7E1FCB}"/>
              </a:ext>
            </a:extLst>
          </p:cNvPr>
          <p:cNvPicPr>
            <a:picLocks noChangeAspect="1"/>
          </p:cNvPicPr>
          <p:nvPr/>
        </p:nvPicPr>
        <p:blipFill>
          <a:blip r:embed="rId8"/>
          <a:stretch>
            <a:fillRect/>
          </a:stretch>
        </p:blipFill>
        <p:spPr>
          <a:xfrm>
            <a:off x="4741863" y="6289675"/>
            <a:ext cx="3228975" cy="361950"/>
          </a:xfrm>
          <a:prstGeom prst="rect">
            <a:avLst/>
          </a:prstGeom>
        </p:spPr>
      </p:pic>
    </p:spTree>
    <p:extLst>
      <p:ext uri="{BB962C8B-B14F-4D97-AF65-F5344CB8AC3E}">
        <p14:creationId xmlns:p14="http://schemas.microsoft.com/office/powerpoint/2010/main" val="2101868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EB0A-D30C-4A60-834D-F0A5411C8FA6}"/>
              </a:ext>
            </a:extLst>
          </p:cNvPr>
          <p:cNvSpPr>
            <a:spLocks noGrp="1"/>
          </p:cNvSpPr>
          <p:nvPr>
            <p:ph type="title"/>
          </p:nvPr>
        </p:nvSpPr>
        <p:spPr>
          <a:xfrm>
            <a:off x="1097280" y="286603"/>
            <a:ext cx="10058400" cy="1450757"/>
          </a:xfrm>
        </p:spPr>
        <p:txBody>
          <a:bodyPr>
            <a:normAutofit/>
          </a:bodyPr>
          <a:lstStyle/>
          <a:p>
            <a:r>
              <a:rPr lang="en-US"/>
              <a:t>RSA- attacks &amp; problems</a:t>
            </a:r>
          </a:p>
        </p:txBody>
      </p:sp>
      <p:graphicFrame>
        <p:nvGraphicFramePr>
          <p:cNvPr id="14" name="Content Placeholder 2">
            <a:extLst>
              <a:ext uri="{FF2B5EF4-FFF2-40B4-BE49-F238E27FC236}">
                <a16:creationId xmlns:a16="http://schemas.microsoft.com/office/drawing/2014/main" id="{D27C2684-3CAD-49C6-BE61-FA56A6F144D9}"/>
              </a:ext>
            </a:extLst>
          </p:cNvPr>
          <p:cNvGraphicFramePr>
            <a:graphicFrameLocks noGrp="1"/>
          </p:cNvGraphicFramePr>
          <p:nvPr>
            <p:ph idx="1"/>
            <p:extLst>
              <p:ext uri="{D42A27DB-BD31-4B8C-83A1-F6EECF244321}">
                <p14:modId xmlns:p14="http://schemas.microsoft.com/office/powerpoint/2010/main" val="419030268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16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59156-C670-464C-B9DD-2EB393EE528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RSA – Encryption &amp; Decryption</a:t>
            </a:r>
          </a:p>
        </p:txBody>
      </p:sp>
      <p:pic>
        <p:nvPicPr>
          <p:cNvPr id="3074" name="Picture 2" descr="Java RSA Encryption and Decryption Example | ECB Mode + 4096 Bits +  OAEPWITHSHA-512ANDMGF1PADDING">
            <a:extLst>
              <a:ext uri="{FF2B5EF4-FFF2-40B4-BE49-F238E27FC236}">
                <a16:creationId xmlns:a16="http://schemas.microsoft.com/office/drawing/2014/main" id="{6DF7821E-574E-494A-B2A1-B13E29B064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457" y="1418665"/>
            <a:ext cx="5131653" cy="2045566"/>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B54A084-1147-451A-A473-39A045A524EC}"/>
              </a:ext>
            </a:extLst>
          </p:cNvPr>
          <p:cNvPicPr>
            <a:picLocks noGrp="1" noChangeAspect="1"/>
          </p:cNvPicPr>
          <p:nvPr>
            <p:ph idx="1"/>
          </p:nvPr>
        </p:nvPicPr>
        <p:blipFill>
          <a:blip r:embed="rId3"/>
          <a:stretch>
            <a:fillRect/>
          </a:stretch>
        </p:blipFill>
        <p:spPr>
          <a:xfrm>
            <a:off x="6424891" y="1008356"/>
            <a:ext cx="5526964" cy="3475387"/>
          </a:xfrm>
          <a:prstGeom prst="rect">
            <a:avLst/>
          </a:prstGeom>
        </p:spPr>
      </p:pic>
      <p:cxnSp>
        <p:nvCxnSpPr>
          <p:cNvPr id="145" name="Straight Connector 144">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148">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99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3AF7-B29E-48D9-83E8-A0B86DAC14BC}"/>
              </a:ext>
            </a:extLst>
          </p:cNvPr>
          <p:cNvSpPr>
            <a:spLocks noGrp="1"/>
          </p:cNvSpPr>
          <p:nvPr>
            <p:ph type="title"/>
          </p:nvPr>
        </p:nvSpPr>
        <p:spPr/>
        <p:txBody>
          <a:bodyPr/>
          <a:lstStyle/>
          <a:p>
            <a:r>
              <a:rPr lang="en-US" dirty="0"/>
              <a:t>Hash Functions – MD5 &amp; SHA</a:t>
            </a:r>
          </a:p>
        </p:txBody>
      </p:sp>
      <p:sp>
        <p:nvSpPr>
          <p:cNvPr id="3" name="Content Placeholder 2">
            <a:extLst>
              <a:ext uri="{FF2B5EF4-FFF2-40B4-BE49-F238E27FC236}">
                <a16:creationId xmlns:a16="http://schemas.microsoft.com/office/drawing/2014/main" id="{FA00B43F-2DE1-4AC0-A38A-78D0939A64F7}"/>
              </a:ext>
            </a:extLst>
          </p:cNvPr>
          <p:cNvSpPr>
            <a:spLocks noGrp="1"/>
          </p:cNvSpPr>
          <p:nvPr>
            <p:ph idx="1"/>
          </p:nvPr>
        </p:nvSpPr>
        <p:spPr/>
        <p:txBody>
          <a:bodyPr/>
          <a:lstStyle/>
          <a:p>
            <a:pPr>
              <a:buFont typeface="Wingdings" panose="05000000000000000000" pitchFamily="2" charset="2"/>
              <a:buChar char="§"/>
            </a:pPr>
            <a:r>
              <a:rPr lang="en-US" dirty="0"/>
              <a:t>MD5</a:t>
            </a:r>
          </a:p>
          <a:p>
            <a:pPr lvl="1">
              <a:buFont typeface="Wingdings" panose="05000000000000000000" pitchFamily="2" charset="2"/>
              <a:buChar char="§"/>
            </a:pPr>
            <a:r>
              <a:rPr lang="en-US" dirty="0"/>
              <a:t>Generates 128 bit hash</a:t>
            </a:r>
          </a:p>
          <a:p>
            <a:pPr lvl="1">
              <a:buFont typeface="Wingdings" panose="05000000000000000000" pitchFamily="2" charset="2"/>
              <a:buChar char="§"/>
            </a:pPr>
            <a:r>
              <a:rPr lang="en-US" dirty="0"/>
              <a:t>Commonly used for passwords in the past</a:t>
            </a:r>
          </a:p>
          <a:p>
            <a:pPr lvl="1">
              <a:buFont typeface="Wingdings" panose="05000000000000000000" pitchFamily="2" charset="2"/>
              <a:buChar char="§"/>
            </a:pPr>
            <a:r>
              <a:rPr lang="en-US" dirty="0"/>
              <a:t>Collision attack and other common knowledge tools – no longer viable</a:t>
            </a:r>
            <a:br>
              <a:rPr lang="en-US" dirty="0"/>
            </a:br>
            <a:br>
              <a:rPr lang="en-US" dirty="0"/>
            </a:br>
            <a:br>
              <a:rPr lang="en-US" dirty="0"/>
            </a:br>
            <a:endParaRPr lang="en-US" dirty="0"/>
          </a:p>
          <a:p>
            <a:pPr>
              <a:buFont typeface="Wingdings" panose="05000000000000000000" pitchFamily="2" charset="2"/>
              <a:buChar char="§"/>
            </a:pPr>
            <a:r>
              <a:rPr lang="en-US" dirty="0"/>
              <a:t>SHA</a:t>
            </a:r>
          </a:p>
          <a:p>
            <a:pPr lvl="1">
              <a:buFont typeface="Wingdings" panose="05000000000000000000" pitchFamily="2" charset="2"/>
              <a:buChar char="§"/>
            </a:pPr>
            <a:r>
              <a:rPr lang="en-US" dirty="0"/>
              <a:t>SHA-1 is the most commonly used</a:t>
            </a:r>
          </a:p>
          <a:p>
            <a:pPr lvl="1">
              <a:buFont typeface="Wingdings" panose="05000000000000000000" pitchFamily="2" charset="2"/>
              <a:buChar char="§"/>
            </a:pPr>
            <a:r>
              <a:rPr lang="en-US" dirty="0"/>
              <a:t>Also no longer viable </a:t>
            </a:r>
          </a:p>
        </p:txBody>
      </p:sp>
      <p:pic>
        <p:nvPicPr>
          <p:cNvPr id="5" name="Picture 4">
            <a:extLst>
              <a:ext uri="{FF2B5EF4-FFF2-40B4-BE49-F238E27FC236}">
                <a16:creationId xmlns:a16="http://schemas.microsoft.com/office/drawing/2014/main" id="{8AFE1CDE-DE74-499D-B194-8C4D9968D811}"/>
              </a:ext>
            </a:extLst>
          </p:cNvPr>
          <p:cNvPicPr>
            <a:picLocks noChangeAspect="1"/>
          </p:cNvPicPr>
          <p:nvPr/>
        </p:nvPicPr>
        <p:blipFill>
          <a:blip r:embed="rId2"/>
          <a:stretch>
            <a:fillRect/>
          </a:stretch>
        </p:blipFill>
        <p:spPr>
          <a:xfrm>
            <a:off x="5483803" y="3857414"/>
            <a:ext cx="4438650" cy="2240251"/>
          </a:xfrm>
          <a:prstGeom prst="rect">
            <a:avLst/>
          </a:prstGeom>
        </p:spPr>
      </p:pic>
    </p:spTree>
    <p:extLst>
      <p:ext uri="{BB962C8B-B14F-4D97-AF65-F5344CB8AC3E}">
        <p14:creationId xmlns:p14="http://schemas.microsoft.com/office/powerpoint/2010/main" val="273347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CDD85225-4221-4672-B1DE-C34BFFF5F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D5 | Message Digest Algorithm Processor IP Core">
            <a:extLst>
              <a:ext uri="{FF2B5EF4-FFF2-40B4-BE49-F238E27FC236}">
                <a16:creationId xmlns:a16="http://schemas.microsoft.com/office/drawing/2014/main" id="{6179A0E9-C42F-4EF8-99BD-5FEF73524D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64" r="1" b="1"/>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6FB55C46-EDB8-4EC2-AD52-94B111D3A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68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A443-651B-4C43-9BDF-9F6C9494F75F}"/>
              </a:ext>
            </a:extLst>
          </p:cNvPr>
          <p:cNvSpPr>
            <a:spLocks noGrp="1"/>
          </p:cNvSpPr>
          <p:nvPr>
            <p:ph type="title"/>
          </p:nvPr>
        </p:nvSpPr>
        <p:spPr/>
        <p:txBody>
          <a:bodyPr/>
          <a:lstStyle/>
          <a:p>
            <a:r>
              <a:rPr lang="en-US" dirty="0"/>
              <a:t>References &amp; Special Thanks	</a:t>
            </a:r>
          </a:p>
        </p:txBody>
      </p:sp>
      <p:sp>
        <p:nvSpPr>
          <p:cNvPr id="3" name="Content Placeholder 2">
            <a:extLst>
              <a:ext uri="{FF2B5EF4-FFF2-40B4-BE49-F238E27FC236}">
                <a16:creationId xmlns:a16="http://schemas.microsoft.com/office/drawing/2014/main" id="{5ECFE5FB-C279-4A23-827D-730345BEF091}"/>
              </a:ext>
            </a:extLst>
          </p:cNvPr>
          <p:cNvSpPr>
            <a:spLocks noGrp="1"/>
          </p:cNvSpPr>
          <p:nvPr>
            <p:ph idx="1"/>
          </p:nvPr>
        </p:nvSpPr>
        <p:spPr/>
        <p:txBody>
          <a:bodyPr/>
          <a:lstStyle/>
          <a:p>
            <a:r>
              <a:rPr lang="en-US" dirty="0"/>
              <a:t>References</a:t>
            </a:r>
          </a:p>
          <a:p>
            <a:pPr lvl="1"/>
            <a:r>
              <a:rPr lang="en-US" dirty="0"/>
              <a:t>Inspired by SEED Laboratory</a:t>
            </a:r>
          </a:p>
          <a:p>
            <a:pPr lvl="1"/>
            <a:r>
              <a:rPr lang="en-US" sz="1600" b="0" i="1" u="none" strike="noStrike" baseline="0" dirty="0">
                <a:latin typeface="LMMono10-Italic"/>
              </a:rPr>
              <a:t>Computer Security: Principles and Practice</a:t>
            </a:r>
          </a:p>
          <a:p>
            <a:r>
              <a:rPr lang="en-US" sz="1800" b="0" i="1" u="none" strike="noStrike" baseline="0" dirty="0">
                <a:latin typeface="LMMono10-Italic"/>
              </a:rPr>
              <a:t>Special thanks </a:t>
            </a:r>
          </a:p>
          <a:p>
            <a:pPr marL="201168" lvl="1" indent="0">
              <a:buNone/>
            </a:pPr>
            <a:r>
              <a:rPr lang="en-US" sz="1600" i="1" dirty="0">
                <a:latin typeface="LMMono10-Italic"/>
              </a:rPr>
              <a:t>	</a:t>
            </a:r>
            <a:r>
              <a:rPr lang="en-US" sz="1600" b="0" i="1" u="none" strike="noStrike" baseline="0" dirty="0">
                <a:latin typeface="LMMono10-Italic"/>
              </a:rPr>
              <a:t>to Alfred for his support</a:t>
            </a:r>
          </a:p>
          <a:p>
            <a:endParaRPr lang="en-US" dirty="0"/>
          </a:p>
        </p:txBody>
      </p:sp>
    </p:spTree>
    <p:extLst>
      <p:ext uri="{BB962C8B-B14F-4D97-AF65-F5344CB8AC3E}">
        <p14:creationId xmlns:p14="http://schemas.microsoft.com/office/powerpoint/2010/main" val="134671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CFCD50F-4BF3-4733-BD42-5567080A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78FE3-F729-4787-8C09-F1A6F1E624F4}"/>
              </a:ext>
            </a:extLst>
          </p:cNvPr>
          <p:cNvSpPr>
            <a:spLocks noGrp="1"/>
          </p:cNvSpPr>
          <p:nvPr>
            <p:ph type="title"/>
          </p:nvPr>
        </p:nvSpPr>
        <p:spPr>
          <a:xfrm>
            <a:off x="6728459" y="634946"/>
            <a:ext cx="4821283" cy="1450757"/>
          </a:xfrm>
        </p:spPr>
        <p:txBody>
          <a:bodyPr>
            <a:normAutofit/>
          </a:bodyPr>
          <a:lstStyle/>
          <a:p>
            <a:r>
              <a:rPr lang="en-US" dirty="0"/>
              <a:t>The Team</a:t>
            </a:r>
          </a:p>
        </p:txBody>
      </p:sp>
      <p:sp>
        <p:nvSpPr>
          <p:cNvPr id="73" name="Rectangle 72">
            <a:extLst>
              <a:ext uri="{FF2B5EF4-FFF2-40B4-BE49-F238E27FC236}">
                <a16:creationId xmlns:a16="http://schemas.microsoft.com/office/drawing/2014/main" id="{97C2466A-2320-4205-BDC2-056CD8BC2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10;&#10;Description automatically generated">
            <a:extLst>
              <a:ext uri="{FF2B5EF4-FFF2-40B4-BE49-F238E27FC236}">
                <a16:creationId xmlns:a16="http://schemas.microsoft.com/office/drawing/2014/main" id="{1A211D87-E850-4E33-8789-B8F4807F413C}"/>
              </a:ext>
            </a:extLst>
          </p:cNvPr>
          <p:cNvPicPr>
            <a:picLocks noChangeAspect="1"/>
          </p:cNvPicPr>
          <p:nvPr/>
        </p:nvPicPr>
        <p:blipFill>
          <a:blip r:embed="rId2"/>
          <a:stretch>
            <a:fillRect/>
          </a:stretch>
        </p:blipFill>
        <p:spPr>
          <a:xfrm>
            <a:off x="458336" y="798892"/>
            <a:ext cx="2784700" cy="2453920"/>
          </a:xfrm>
          <a:prstGeom prst="rect">
            <a:avLst/>
          </a:prstGeom>
        </p:spPr>
      </p:pic>
      <p:sp>
        <p:nvSpPr>
          <p:cNvPr id="75" name="Rectangle 74">
            <a:extLst>
              <a:ext uri="{FF2B5EF4-FFF2-40B4-BE49-F238E27FC236}">
                <a16:creationId xmlns:a16="http://schemas.microsoft.com/office/drawing/2014/main" id="{C24F77B6-3AFC-4981-A39A-15994073E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E622A300-A12E-4C3D-A574-71AFFA8F2B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B7D21A87-2874-4438-84BA-E02F7C63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B0A69F5-520C-404C-9614-071AAE13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Northern Illinois University - Wikipedia">
            <a:extLst>
              <a:ext uri="{FF2B5EF4-FFF2-40B4-BE49-F238E27FC236}">
                <a16:creationId xmlns:a16="http://schemas.microsoft.com/office/drawing/2014/main" id="{B4190835-1ABC-41AF-AEE7-F4728CD461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64752" y="3095675"/>
            <a:ext cx="2295082" cy="224344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804E583-04AA-4668-BE24-2878BC26A634}"/>
              </a:ext>
            </a:extLst>
          </p:cNvPr>
          <p:cNvSpPr>
            <a:spLocks noGrp="1"/>
          </p:cNvSpPr>
          <p:nvPr>
            <p:ph idx="1"/>
          </p:nvPr>
        </p:nvSpPr>
        <p:spPr>
          <a:xfrm>
            <a:off x="6728459" y="2198914"/>
            <a:ext cx="4821283" cy="3670180"/>
          </a:xfrm>
        </p:spPr>
        <p:txBody>
          <a:bodyPr>
            <a:normAutofit/>
          </a:bodyPr>
          <a:lstStyle/>
          <a:p>
            <a:r>
              <a:rPr lang="en-US" sz="1700" dirty="0"/>
              <a:t>The project design, implementation, testing, and documentation is brought forth by a solo Illinois Institute of Technology 3</a:t>
            </a:r>
            <a:r>
              <a:rPr lang="en-US" sz="1700" baseline="30000" dirty="0"/>
              <a:t>rd</a:t>
            </a:r>
            <a:r>
              <a:rPr lang="en-US" sz="1700" dirty="0"/>
              <a:t> Semester Master of Computer Science student, Alexis Ortega. Alexis completed a Bachelor of Arts degree in Political Science at Northern Illinois University on track to attend Law School, but decided to instead make a career change toward Computer Science. He began his academic career at IIT in 2020, and although he has little background in Data Science, he has a curiosity and enthusiasm for Information Security. Alexis is projected to graduate from IIT this summer with specializations in Information Security and Assurance and Software Engineering.</a:t>
            </a:r>
          </a:p>
        </p:txBody>
      </p:sp>
      <p:sp>
        <p:nvSpPr>
          <p:cNvPr id="83" name="Rectangle 82">
            <a:extLst>
              <a:ext uri="{FF2B5EF4-FFF2-40B4-BE49-F238E27FC236}">
                <a16:creationId xmlns:a16="http://schemas.microsoft.com/office/drawing/2014/main" id="{54D683B1-E7B7-4AF5-8BF1-00757F13F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7B07ECB0-AC96-4F4F-AB0C-44EA1353C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815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C3D2E-1106-4B5D-8D88-AA9EC279FA4A}"/>
              </a:ext>
            </a:extLst>
          </p:cNvPr>
          <p:cNvSpPr>
            <a:spLocks noGrp="1"/>
          </p:cNvSpPr>
          <p:nvPr>
            <p:ph type="title"/>
          </p:nvPr>
        </p:nvSpPr>
        <p:spPr>
          <a:xfrm>
            <a:off x="965030" y="963997"/>
            <a:ext cx="3254691" cy="4938361"/>
          </a:xfrm>
        </p:spPr>
        <p:txBody>
          <a:bodyPr anchor="ctr">
            <a:normAutofit/>
          </a:bodyPr>
          <a:lstStyle/>
          <a:p>
            <a:pPr algn="r"/>
            <a:r>
              <a:rPr lang="en-US" sz="4400" dirty="0"/>
              <a:t>Motivation &amp; Application</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A3A78C-2E24-42D3-91EC-2BE626E182B6}"/>
              </a:ext>
            </a:extLst>
          </p:cNvPr>
          <p:cNvSpPr>
            <a:spLocks noGrp="1"/>
          </p:cNvSpPr>
          <p:nvPr>
            <p:ph idx="1"/>
          </p:nvPr>
        </p:nvSpPr>
        <p:spPr>
          <a:xfrm>
            <a:off x="5134882" y="963507"/>
            <a:ext cx="6135097" cy="4938851"/>
          </a:xfrm>
        </p:spPr>
        <p:txBody>
          <a:bodyPr anchor="ctr">
            <a:normAutofit/>
          </a:bodyPr>
          <a:lstStyle/>
          <a:p>
            <a:pPr lvl="1">
              <a:buFont typeface="Wingdings" panose="05000000000000000000" pitchFamily="2" charset="2"/>
              <a:buChar char="§"/>
            </a:pPr>
            <a:r>
              <a:rPr lang="en-US" dirty="0"/>
              <a:t>There exists a growing need for data protection and security as the world rapidly and inevitably moves toward being totally digital. Data and encryption and protection is used in most aspects of the digital world. It can be used to secure military communications where messages, images, and other files can be safely sent back and forth between allies with little worry that an adversary can acquire the sensitive information. More locally and perhaps more commonly it is also used to protect user information in databases such as account information, medical history, browser history, etc. </a:t>
            </a:r>
          </a:p>
          <a:p>
            <a:pPr lvl="1">
              <a:buFont typeface="Wingdings" panose="05000000000000000000" pitchFamily="2" charset="2"/>
              <a:buChar char="§"/>
            </a:pPr>
            <a:r>
              <a:rPr lang="en-US" dirty="0"/>
              <a:t>Cryptographic Encryption can be used to Encrypt various forms of files from images, files, text, and video. To ensure the privacy and safety of such files there exists various ciphers that can be applied as well as some different protocols. A few will be displayed in this project.</a:t>
            </a:r>
          </a:p>
        </p:txBody>
      </p:sp>
    </p:spTree>
    <p:extLst>
      <p:ext uri="{BB962C8B-B14F-4D97-AF65-F5344CB8AC3E}">
        <p14:creationId xmlns:p14="http://schemas.microsoft.com/office/powerpoint/2010/main" val="338531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49955-CC48-4257-BFD6-53DD707F5C1F}"/>
              </a:ext>
            </a:extLst>
          </p:cNvPr>
          <p:cNvSpPr>
            <a:spLocks noGrp="1"/>
          </p:cNvSpPr>
          <p:nvPr>
            <p:ph type="title"/>
          </p:nvPr>
        </p:nvSpPr>
        <p:spPr>
          <a:xfrm>
            <a:off x="990932" y="286603"/>
            <a:ext cx="6750987" cy="1450757"/>
          </a:xfrm>
        </p:spPr>
        <p:txBody>
          <a:bodyPr>
            <a:normAutofit/>
          </a:bodyPr>
          <a:lstStyle/>
          <a:p>
            <a:r>
              <a:rPr lang="en-US">
                <a:solidFill>
                  <a:schemeClr val="accent2"/>
                </a:solidFill>
              </a:rPr>
              <a:t>Goal and Design</a:t>
            </a:r>
          </a:p>
        </p:txBody>
      </p:sp>
      <p:sp>
        <p:nvSpPr>
          <p:cNvPr id="3" name="Content Placeholder 2">
            <a:extLst>
              <a:ext uri="{FF2B5EF4-FFF2-40B4-BE49-F238E27FC236}">
                <a16:creationId xmlns:a16="http://schemas.microsoft.com/office/drawing/2014/main" id="{6D01FDA5-1B57-4610-B5CB-DA4798100A76}"/>
              </a:ext>
            </a:extLst>
          </p:cNvPr>
          <p:cNvSpPr>
            <a:spLocks noGrp="1"/>
          </p:cNvSpPr>
          <p:nvPr>
            <p:ph idx="1"/>
          </p:nvPr>
        </p:nvSpPr>
        <p:spPr>
          <a:xfrm>
            <a:off x="1044204" y="2023962"/>
            <a:ext cx="6697715" cy="3845131"/>
          </a:xfrm>
        </p:spPr>
        <p:txBody>
          <a:bodyPr>
            <a:normAutofit/>
          </a:bodyPr>
          <a:lstStyle/>
          <a:p>
            <a:pPr>
              <a:buFont typeface="Wingdings" panose="05000000000000000000" pitchFamily="2" charset="2"/>
              <a:buChar char="§"/>
            </a:pPr>
            <a:r>
              <a:rPr lang="en-US" dirty="0"/>
              <a:t>This project shows the encryption, decryption, and potential attacks  through various ciphers (Caesar's, AES, RSA, MD5, symmetric, and asymmetric cryptosystems) and file types (text input, text file, images, and large data files)</a:t>
            </a:r>
          </a:p>
          <a:p>
            <a:pPr marL="0" indent="0">
              <a:buNone/>
            </a:pPr>
            <a:endParaRPr lang="en-US"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91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8C54-EA53-49AE-B28E-488B5BDFCECA}"/>
              </a:ext>
            </a:extLst>
          </p:cNvPr>
          <p:cNvSpPr>
            <a:spLocks noGrp="1"/>
          </p:cNvSpPr>
          <p:nvPr>
            <p:ph type="title"/>
          </p:nvPr>
        </p:nvSpPr>
        <p:spPr/>
        <p:txBody>
          <a:bodyPr/>
          <a:lstStyle/>
          <a:p>
            <a:r>
              <a:rPr lang="en-US" dirty="0"/>
              <a:t>Caesar's Cipher(Substitution)</a:t>
            </a:r>
          </a:p>
        </p:txBody>
      </p:sp>
      <p:graphicFrame>
        <p:nvGraphicFramePr>
          <p:cNvPr id="7" name="Content Placeholder 2">
            <a:extLst>
              <a:ext uri="{FF2B5EF4-FFF2-40B4-BE49-F238E27FC236}">
                <a16:creationId xmlns:a16="http://schemas.microsoft.com/office/drawing/2014/main" id="{8253C961-F5DF-402A-98B2-7C94422F9D96}"/>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DF71A8B-0696-4268-B2E2-27231EA9D3BE}"/>
              </a:ext>
            </a:extLst>
          </p:cNvPr>
          <p:cNvPicPr>
            <a:picLocks noChangeAspect="1"/>
          </p:cNvPicPr>
          <p:nvPr/>
        </p:nvPicPr>
        <p:blipFill>
          <a:blip r:embed="rId7"/>
          <a:stretch>
            <a:fillRect/>
          </a:stretch>
        </p:blipFill>
        <p:spPr>
          <a:xfrm>
            <a:off x="0" y="4886857"/>
            <a:ext cx="6451600" cy="522489"/>
          </a:xfrm>
          <a:prstGeom prst="rect">
            <a:avLst/>
          </a:prstGeom>
        </p:spPr>
      </p:pic>
    </p:spTree>
    <p:extLst>
      <p:ext uri="{BB962C8B-B14F-4D97-AF65-F5344CB8AC3E}">
        <p14:creationId xmlns:p14="http://schemas.microsoft.com/office/powerpoint/2010/main" val="205731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1C51-0909-4391-B8FA-8AD1D730F78B}"/>
              </a:ext>
            </a:extLst>
          </p:cNvPr>
          <p:cNvSpPr>
            <a:spLocks noGrp="1"/>
          </p:cNvSpPr>
          <p:nvPr>
            <p:ph type="title"/>
          </p:nvPr>
        </p:nvSpPr>
        <p:spPr/>
        <p:txBody>
          <a:bodyPr/>
          <a:lstStyle/>
          <a:p>
            <a:r>
              <a:rPr lang="en-US" dirty="0"/>
              <a:t>Caesar's Cipher(Substitution) - Attack</a:t>
            </a:r>
          </a:p>
        </p:txBody>
      </p:sp>
      <p:sp>
        <p:nvSpPr>
          <p:cNvPr id="3" name="Content Placeholder 2">
            <a:extLst>
              <a:ext uri="{FF2B5EF4-FFF2-40B4-BE49-F238E27FC236}">
                <a16:creationId xmlns:a16="http://schemas.microsoft.com/office/drawing/2014/main" id="{2AAA9DF1-6EA9-4EDD-BBB6-A7F6B1AA6CBA}"/>
              </a:ext>
            </a:extLst>
          </p:cNvPr>
          <p:cNvSpPr>
            <a:spLocks noGrp="1"/>
          </p:cNvSpPr>
          <p:nvPr>
            <p:ph idx="1"/>
          </p:nvPr>
        </p:nvSpPr>
        <p:spPr>
          <a:xfrm>
            <a:off x="1097280" y="1845734"/>
            <a:ext cx="3500120" cy="4023360"/>
          </a:xfrm>
        </p:spPr>
        <p:txBody>
          <a:bodyPr/>
          <a:lstStyle/>
          <a:p>
            <a:pPr>
              <a:buFont typeface="Wingdings" panose="05000000000000000000" pitchFamily="2" charset="2"/>
              <a:buChar char="§"/>
            </a:pPr>
            <a:r>
              <a:rPr lang="en-US" dirty="0"/>
              <a:t>Frequency Analysis</a:t>
            </a:r>
          </a:p>
          <a:p>
            <a:pPr>
              <a:buFont typeface="Wingdings" panose="05000000000000000000" pitchFamily="2" charset="2"/>
              <a:buChar char="§"/>
            </a:pPr>
            <a:r>
              <a:rPr lang="en-US" dirty="0"/>
              <a:t>Background Knowledge</a:t>
            </a:r>
          </a:p>
          <a:p>
            <a:pPr lvl="1">
              <a:buFont typeface="Wingdings" panose="05000000000000000000" pitchFamily="2" charset="2"/>
              <a:buChar char="§"/>
            </a:pPr>
            <a:r>
              <a:rPr lang="en-US" dirty="0"/>
              <a:t>Knowing the language makes the encryption more vulnerable to Frequency Analysis attacks</a:t>
            </a:r>
          </a:p>
          <a:p>
            <a:pPr lvl="1">
              <a:buFont typeface="Wingdings" panose="05000000000000000000" pitchFamily="2" charset="2"/>
              <a:buChar char="§"/>
            </a:pPr>
            <a:r>
              <a:rPr lang="en-US" dirty="0"/>
              <a:t>Brute force trial and error until the plaintext is recognized with certainty</a:t>
            </a:r>
          </a:p>
          <a:p>
            <a:pPr lvl="1">
              <a:buFont typeface="Wingdings" panose="05000000000000000000" pitchFamily="2" charset="2"/>
              <a:buChar char="§"/>
            </a:pPr>
            <a:r>
              <a:rPr lang="en-US" dirty="0"/>
              <a:t>Known plaintext then leads to retrieval of the key</a:t>
            </a:r>
          </a:p>
          <a:p>
            <a:pPr marL="201168" lvl="1" indent="0">
              <a:buNone/>
            </a:pPr>
            <a:endParaRPr lang="en-US" dirty="0"/>
          </a:p>
        </p:txBody>
      </p:sp>
      <p:pic>
        <p:nvPicPr>
          <p:cNvPr id="5" name="Picture 4">
            <a:extLst>
              <a:ext uri="{FF2B5EF4-FFF2-40B4-BE49-F238E27FC236}">
                <a16:creationId xmlns:a16="http://schemas.microsoft.com/office/drawing/2014/main" id="{AC9DC789-ADF9-4888-BD3F-88CE84758D97}"/>
              </a:ext>
            </a:extLst>
          </p:cNvPr>
          <p:cNvPicPr>
            <a:picLocks noChangeAspect="1"/>
          </p:cNvPicPr>
          <p:nvPr/>
        </p:nvPicPr>
        <p:blipFill>
          <a:blip r:embed="rId2"/>
          <a:stretch>
            <a:fillRect/>
          </a:stretch>
        </p:blipFill>
        <p:spPr>
          <a:xfrm>
            <a:off x="4915717" y="1845734"/>
            <a:ext cx="7134319" cy="3412066"/>
          </a:xfrm>
          <a:prstGeom prst="rect">
            <a:avLst/>
          </a:prstGeom>
        </p:spPr>
      </p:pic>
    </p:spTree>
    <p:extLst>
      <p:ext uri="{BB962C8B-B14F-4D97-AF65-F5344CB8AC3E}">
        <p14:creationId xmlns:p14="http://schemas.microsoft.com/office/powerpoint/2010/main" val="172379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A7BCA-F472-4AFD-BD38-F3E57291A15B}"/>
              </a:ext>
            </a:extLst>
          </p:cNvPr>
          <p:cNvSpPr>
            <a:spLocks noGrp="1"/>
          </p:cNvSpPr>
          <p:nvPr>
            <p:ph type="title"/>
          </p:nvPr>
        </p:nvSpPr>
        <p:spPr>
          <a:xfrm>
            <a:off x="7859485" y="634946"/>
            <a:ext cx="3690257" cy="1450757"/>
          </a:xfrm>
        </p:spPr>
        <p:txBody>
          <a:bodyPr>
            <a:normAutofit/>
          </a:bodyPr>
          <a:lstStyle/>
          <a:p>
            <a:r>
              <a:rPr lang="en-US" dirty="0"/>
              <a:t>AES 	</a:t>
            </a:r>
          </a:p>
        </p:txBody>
      </p:sp>
      <p:pic>
        <p:nvPicPr>
          <p:cNvPr id="1028" name="Picture 4" descr="Why does IV not need to be secret in AES CBC encryption? - Information  Security Stack Exchange">
            <a:extLst>
              <a:ext uri="{FF2B5EF4-FFF2-40B4-BE49-F238E27FC236}">
                <a16:creationId xmlns:a16="http://schemas.microsoft.com/office/drawing/2014/main" id="{0917BF37-6F22-46FA-B9B3-773DA4F485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906687"/>
            <a:ext cx="6909801" cy="2781194"/>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F5446F-70E4-4721-91B1-D5DE70992BBE}"/>
              </a:ext>
            </a:extLst>
          </p:cNvPr>
          <p:cNvSpPr>
            <a:spLocks noGrp="1"/>
          </p:cNvSpPr>
          <p:nvPr>
            <p:ph idx="1"/>
          </p:nvPr>
        </p:nvSpPr>
        <p:spPr>
          <a:xfrm>
            <a:off x="7859485" y="2198914"/>
            <a:ext cx="3690257" cy="3670180"/>
          </a:xfrm>
        </p:spPr>
        <p:txBody>
          <a:bodyPr>
            <a:normAutofit/>
          </a:bodyPr>
          <a:lstStyle/>
          <a:p>
            <a:pPr lvl="1">
              <a:buFont typeface="Wingdings" panose="05000000000000000000" pitchFamily="2" charset="2"/>
              <a:buChar char="§"/>
            </a:pPr>
            <a:r>
              <a:rPr lang="en-US" dirty="0"/>
              <a:t>Symmetric Encryption System</a:t>
            </a:r>
          </a:p>
          <a:p>
            <a:pPr lvl="2">
              <a:buFont typeface="Wingdings" panose="05000000000000000000" pitchFamily="2" charset="2"/>
              <a:buChar char="§"/>
            </a:pPr>
            <a:r>
              <a:rPr lang="en-US" dirty="0"/>
              <a:t>E(k, m) encrypts message using key to produce ciphertext</a:t>
            </a:r>
          </a:p>
          <a:p>
            <a:pPr lvl="2">
              <a:buFont typeface="Wingdings" panose="05000000000000000000" pitchFamily="2" charset="2"/>
              <a:buChar char="§"/>
            </a:pPr>
            <a:r>
              <a:rPr lang="en-US" dirty="0"/>
              <a:t>D(k, c) decrypts ciphertext c using k to produce a message m</a:t>
            </a:r>
          </a:p>
          <a:p>
            <a:pPr lvl="2">
              <a:buFont typeface="Wingdings" panose="05000000000000000000" pitchFamily="2" charset="2"/>
              <a:buChar char="§"/>
            </a:pPr>
            <a:r>
              <a:rPr lang="en-US" dirty="0"/>
              <a:t>Alice and Bob share a secret key K</a:t>
            </a:r>
          </a:p>
          <a:p>
            <a:pPr lvl="1">
              <a:buFont typeface="Wingdings" panose="05000000000000000000" pitchFamily="2" charset="2"/>
              <a:buChar char="§"/>
            </a:pPr>
            <a:r>
              <a:rPr lang="en-US" dirty="0"/>
              <a:t>AES</a:t>
            </a:r>
          </a:p>
          <a:p>
            <a:pPr lvl="2">
              <a:buFont typeface="Wingdings" panose="05000000000000000000" pitchFamily="2" charset="2"/>
              <a:buChar char="§"/>
            </a:pPr>
            <a:r>
              <a:rPr lang="en-US" dirty="0"/>
              <a:t>Block size 128 bits</a:t>
            </a:r>
          </a:p>
          <a:p>
            <a:pPr lvl="2">
              <a:buFont typeface="Wingdings" panose="05000000000000000000" pitchFamily="2" charset="2"/>
              <a:buChar char="§"/>
            </a:pPr>
            <a:r>
              <a:rPr lang="en-US" dirty="0"/>
              <a:t>Key size 128, 192, 256 bits</a:t>
            </a:r>
          </a:p>
          <a:p>
            <a:pPr lvl="2">
              <a:buFont typeface="Wingdings" panose="05000000000000000000" pitchFamily="2" charset="2"/>
              <a:buChar char="§"/>
            </a:pPr>
            <a:r>
              <a:rPr lang="en-US" dirty="0"/>
              <a:t>XOR operations</a:t>
            </a:r>
          </a:p>
          <a:p>
            <a:pPr lvl="2">
              <a:buFont typeface="Wingdings" panose="05000000000000000000" pitchFamily="2" charset="2"/>
              <a:buChar char="§"/>
            </a:pPr>
            <a:r>
              <a:rPr lang="en-US" dirty="0"/>
              <a:t>Easy and Secure</a:t>
            </a:r>
          </a:p>
          <a:p>
            <a:pPr marL="201168" lvl="1" indent="0">
              <a:buNone/>
            </a:pPr>
            <a:r>
              <a:rPr lang="en-US" dirty="0"/>
              <a:t>	</a:t>
            </a:r>
          </a:p>
          <a:p>
            <a:endParaRPr lang="en-US" dirty="0"/>
          </a:p>
        </p:txBody>
      </p:sp>
      <p:sp>
        <p:nvSpPr>
          <p:cNvPr id="77" name="Rectangle 7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755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1C74-F9AD-4020-94D0-F543F41A03EE}"/>
              </a:ext>
            </a:extLst>
          </p:cNvPr>
          <p:cNvSpPr>
            <a:spLocks noGrp="1"/>
          </p:cNvSpPr>
          <p:nvPr>
            <p:ph type="title"/>
          </p:nvPr>
        </p:nvSpPr>
        <p:spPr/>
        <p:txBody>
          <a:bodyPr/>
          <a:lstStyle/>
          <a:p>
            <a:r>
              <a:rPr lang="en-US" dirty="0"/>
              <a:t>AES CBC Model</a:t>
            </a:r>
          </a:p>
        </p:txBody>
      </p:sp>
      <p:sp>
        <p:nvSpPr>
          <p:cNvPr id="3" name="Content Placeholder 2">
            <a:extLst>
              <a:ext uri="{FF2B5EF4-FFF2-40B4-BE49-F238E27FC236}">
                <a16:creationId xmlns:a16="http://schemas.microsoft.com/office/drawing/2014/main" id="{CD242FEB-181A-4840-86BF-1DCB98524066}"/>
              </a:ext>
            </a:extLst>
          </p:cNvPr>
          <p:cNvSpPr>
            <a:spLocks noGrp="1"/>
          </p:cNvSpPr>
          <p:nvPr>
            <p:ph idx="1"/>
          </p:nvPr>
        </p:nvSpPr>
        <p:spPr/>
        <p:txBody>
          <a:bodyPr/>
          <a:lstStyle/>
          <a:p>
            <a:pPr lvl="1">
              <a:buFont typeface="Wingdings" panose="05000000000000000000" pitchFamily="2" charset="2"/>
              <a:buChar char="§"/>
            </a:pPr>
            <a:r>
              <a:rPr lang="en-US" dirty="0"/>
              <a:t>Protocol</a:t>
            </a:r>
          </a:p>
          <a:p>
            <a:pPr lvl="2">
              <a:buFont typeface="Wingdings" panose="05000000000000000000" pitchFamily="2" charset="2"/>
              <a:buChar char="§"/>
            </a:pPr>
            <a:r>
              <a:rPr lang="en-US" dirty="0"/>
              <a:t>Alice and Bob share a common secret Key</a:t>
            </a:r>
          </a:p>
          <a:p>
            <a:pPr lvl="2">
              <a:buFont typeface="Wingdings" panose="05000000000000000000" pitchFamily="2" charset="2"/>
              <a:buChar char="§"/>
            </a:pPr>
            <a:r>
              <a:rPr lang="en-US" dirty="0"/>
              <a:t>Alice computes c = E</a:t>
            </a:r>
            <a:r>
              <a:rPr lang="en-US" baseline="-25000" dirty="0"/>
              <a:t>K</a:t>
            </a:r>
            <a:r>
              <a:rPr lang="en-US" dirty="0"/>
              <a:t>(m) and sends c to Bob</a:t>
            </a:r>
          </a:p>
          <a:p>
            <a:pPr lvl="2">
              <a:buFont typeface="Wingdings" panose="05000000000000000000" pitchFamily="2" charset="2"/>
              <a:buChar char="§"/>
            </a:pPr>
            <a:r>
              <a:rPr lang="en-US" dirty="0"/>
              <a:t>Bob receives c’ and computes m’ = D</a:t>
            </a:r>
            <a:r>
              <a:rPr lang="en-US" baseline="-25000" dirty="0"/>
              <a:t>K</a:t>
            </a:r>
            <a:r>
              <a:rPr lang="en-US" dirty="0"/>
              <a:t>(c’) and gets Alice’s Message</a:t>
            </a:r>
          </a:p>
          <a:p>
            <a:pPr lvl="1">
              <a:buFont typeface="Wingdings" panose="05000000000000000000" pitchFamily="2" charset="2"/>
              <a:buChar char="§"/>
            </a:pPr>
            <a:r>
              <a:rPr lang="en-US" dirty="0"/>
              <a:t>Assumptions</a:t>
            </a:r>
          </a:p>
          <a:p>
            <a:pPr lvl="2">
              <a:buFont typeface="Wingdings" panose="05000000000000000000" pitchFamily="2" charset="2"/>
              <a:buChar char="§"/>
            </a:pPr>
            <a:r>
              <a:rPr lang="en-US" dirty="0"/>
              <a:t>Eve(attacker) learns nothing except for c during the protocol</a:t>
            </a:r>
          </a:p>
          <a:p>
            <a:pPr lvl="2">
              <a:buFont typeface="Wingdings" panose="05000000000000000000" pitchFamily="2" charset="2"/>
              <a:buChar char="§"/>
            </a:pPr>
            <a:r>
              <a:rPr lang="en-US" dirty="0"/>
              <a:t>The channel accurately has c’ = c</a:t>
            </a:r>
          </a:p>
          <a:p>
            <a:pPr lvl="2">
              <a:buFont typeface="Wingdings" panose="05000000000000000000" pitchFamily="2" charset="2"/>
              <a:buChar char="§"/>
            </a:pPr>
            <a:r>
              <a:rPr lang="en-US" dirty="0"/>
              <a:t>Eve cannot modify the text</a:t>
            </a:r>
          </a:p>
          <a:p>
            <a:pPr lvl="1">
              <a:buFont typeface="Wingdings" panose="05000000000000000000" pitchFamily="2" charset="2"/>
              <a:buChar char="§"/>
            </a:pPr>
            <a:r>
              <a:rPr lang="en-US" dirty="0"/>
              <a:t>Requirements</a:t>
            </a:r>
          </a:p>
          <a:p>
            <a:pPr lvl="2">
              <a:buFont typeface="Wingdings" panose="05000000000000000000" pitchFamily="2" charset="2"/>
              <a:buChar char="§"/>
            </a:pPr>
            <a:r>
              <a:rPr lang="en-US" dirty="0"/>
              <a:t>K cannot be easily guessed</a:t>
            </a:r>
          </a:p>
          <a:p>
            <a:pPr lvl="2">
              <a:buFont typeface="Wingdings" panose="05000000000000000000" pitchFamily="2" charset="2"/>
              <a:buChar char="§"/>
            </a:pPr>
            <a:r>
              <a:rPr lang="en-US" dirty="0"/>
              <a:t>Given c it is hard to find m without knowing k</a:t>
            </a:r>
          </a:p>
          <a:p>
            <a:pPr marL="384048" lvl="2" indent="0">
              <a:buNone/>
            </a:pPr>
            <a:endParaRPr lang="en-US" dirty="0"/>
          </a:p>
          <a:p>
            <a:pPr marL="384048" lvl="2" indent="0">
              <a:buNone/>
            </a:pPr>
            <a:endParaRPr lang="en-US" dirty="0"/>
          </a:p>
        </p:txBody>
      </p:sp>
    </p:spTree>
    <p:extLst>
      <p:ext uri="{BB962C8B-B14F-4D97-AF65-F5344CB8AC3E}">
        <p14:creationId xmlns:p14="http://schemas.microsoft.com/office/powerpoint/2010/main" val="170059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FC6F-6643-4C75-A0F3-6CC3B4EA4EA4}"/>
              </a:ext>
            </a:extLst>
          </p:cNvPr>
          <p:cNvSpPr>
            <a:spLocks noGrp="1"/>
          </p:cNvSpPr>
          <p:nvPr>
            <p:ph type="title"/>
          </p:nvPr>
        </p:nvSpPr>
        <p:spPr/>
        <p:txBody>
          <a:bodyPr/>
          <a:lstStyle/>
          <a:p>
            <a:r>
              <a:rPr lang="en-US" dirty="0"/>
              <a:t>AES – Encrypt Text </a:t>
            </a:r>
          </a:p>
        </p:txBody>
      </p:sp>
      <p:sp>
        <p:nvSpPr>
          <p:cNvPr id="3" name="Content Placeholder 2">
            <a:extLst>
              <a:ext uri="{FF2B5EF4-FFF2-40B4-BE49-F238E27FC236}">
                <a16:creationId xmlns:a16="http://schemas.microsoft.com/office/drawing/2014/main" id="{23CA0C73-B77C-43CE-AC1A-564ED4E76622}"/>
              </a:ext>
            </a:extLst>
          </p:cNvPr>
          <p:cNvSpPr>
            <a:spLocks noGrp="1"/>
          </p:cNvSpPr>
          <p:nvPr>
            <p:ph idx="1"/>
          </p:nvPr>
        </p:nvSpPr>
        <p:spPr>
          <a:xfrm>
            <a:off x="1097280" y="1845734"/>
            <a:ext cx="4074250" cy="4023360"/>
          </a:xfrm>
        </p:spPr>
        <p:txBody>
          <a:bodyPr/>
          <a:lstStyle/>
          <a:p>
            <a:pPr>
              <a:buFont typeface="Wingdings" panose="05000000000000000000" pitchFamily="2" charset="2"/>
              <a:buChar char="§"/>
            </a:pPr>
            <a:r>
              <a:rPr lang="en-US" dirty="0"/>
              <a:t>Encryption of message</a:t>
            </a:r>
          </a:p>
          <a:p>
            <a:pPr>
              <a:buFont typeface="Wingdings" panose="05000000000000000000" pitchFamily="2" charset="2"/>
              <a:buChar char="§"/>
            </a:pPr>
            <a:r>
              <a:rPr lang="en-US" dirty="0"/>
              <a:t>Ciphertext</a:t>
            </a:r>
          </a:p>
          <a:p>
            <a:pPr>
              <a:buFont typeface="Wingdings" panose="05000000000000000000" pitchFamily="2" charset="2"/>
              <a:buChar char="§"/>
            </a:pPr>
            <a:r>
              <a:rPr lang="en-US" dirty="0"/>
              <a:t>Initial Value (should only be used once)</a:t>
            </a:r>
          </a:p>
          <a:p>
            <a:pPr>
              <a:buFont typeface="Wingdings" panose="05000000000000000000" pitchFamily="2" charset="2"/>
              <a:buChar char="§"/>
            </a:pPr>
            <a:r>
              <a:rPr lang="en-US" dirty="0"/>
              <a:t>Padding – since AES is a block cipher extra bytes must be added as ‘padding’ to make sure the message fits limit of Block Size</a:t>
            </a:r>
          </a:p>
          <a:p>
            <a:pPr marL="0" indent="0">
              <a:buNone/>
            </a:pPr>
            <a:endParaRPr lang="en-US" dirty="0"/>
          </a:p>
        </p:txBody>
      </p:sp>
      <p:pic>
        <p:nvPicPr>
          <p:cNvPr id="5" name="Picture 4">
            <a:extLst>
              <a:ext uri="{FF2B5EF4-FFF2-40B4-BE49-F238E27FC236}">
                <a16:creationId xmlns:a16="http://schemas.microsoft.com/office/drawing/2014/main" id="{AFCA29F9-9168-4876-91DE-C469385B47A8}"/>
              </a:ext>
            </a:extLst>
          </p:cNvPr>
          <p:cNvPicPr>
            <a:picLocks noChangeAspect="1"/>
          </p:cNvPicPr>
          <p:nvPr/>
        </p:nvPicPr>
        <p:blipFill>
          <a:blip r:embed="rId2"/>
          <a:stretch>
            <a:fillRect/>
          </a:stretch>
        </p:blipFill>
        <p:spPr>
          <a:xfrm>
            <a:off x="5171530" y="1737360"/>
            <a:ext cx="6315075" cy="4208145"/>
          </a:xfrm>
          <a:prstGeom prst="rect">
            <a:avLst/>
          </a:prstGeom>
        </p:spPr>
      </p:pic>
    </p:spTree>
    <p:extLst>
      <p:ext uri="{BB962C8B-B14F-4D97-AF65-F5344CB8AC3E}">
        <p14:creationId xmlns:p14="http://schemas.microsoft.com/office/powerpoint/2010/main" val="40944826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3274</TotalTime>
  <Words>997</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Calibri Light</vt:lpstr>
      <vt:lpstr>LMMono10-Italic</vt:lpstr>
      <vt:lpstr>Times New Roman</vt:lpstr>
      <vt:lpstr>Wingdings</vt:lpstr>
      <vt:lpstr>Retrospect</vt:lpstr>
      <vt:lpstr>Cryptography Ciphers Vulnerabilities and Assurances By: Alexis Daniel Ortega (A20435250) </vt:lpstr>
      <vt:lpstr>The Team</vt:lpstr>
      <vt:lpstr>Motivation &amp; Application</vt:lpstr>
      <vt:lpstr>Goal and Design</vt:lpstr>
      <vt:lpstr>Caesar's Cipher(Substitution)</vt:lpstr>
      <vt:lpstr>Caesar's Cipher(Substitution) - Attack</vt:lpstr>
      <vt:lpstr>AES  </vt:lpstr>
      <vt:lpstr>AES CBC Model</vt:lpstr>
      <vt:lpstr>AES – Encrypt Text </vt:lpstr>
      <vt:lpstr>AES – Decrypt Text</vt:lpstr>
      <vt:lpstr>AES – image files</vt:lpstr>
      <vt:lpstr>AES – attacks</vt:lpstr>
      <vt:lpstr>RSA – asymmetric cryptosystem</vt:lpstr>
      <vt:lpstr>RSA- attacks &amp; problems</vt:lpstr>
      <vt:lpstr>RSA – Encryption &amp; Decryption</vt:lpstr>
      <vt:lpstr>Hash Functions – MD5 &amp; SHA</vt:lpstr>
      <vt:lpstr>PowerPoint Presentation</vt:lpstr>
      <vt:lpstr>References &amp; Special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Ciphers Strengths, Vulnerabilities, and Assurances By: Alexis Daniel Ortega (A20435250) </dc:title>
  <dc:creator>Alexis Ortega</dc:creator>
  <cp:lastModifiedBy>Alexis Ortega</cp:lastModifiedBy>
  <cp:revision>9</cp:revision>
  <dcterms:created xsi:type="dcterms:W3CDTF">2021-12-03T22:13:40Z</dcterms:created>
  <dcterms:modified xsi:type="dcterms:W3CDTF">2021-12-08T03:03:04Z</dcterms:modified>
</cp:coreProperties>
</file>