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03" r:id="rId2"/>
    <p:sldId id="806" r:id="rId3"/>
    <p:sldId id="804" r:id="rId4"/>
    <p:sldId id="80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668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091BE-C1EC-D3F4-2602-AAB886E27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479315-267B-87E7-07B0-8F4864032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CD6ED-1925-BFC8-C025-9A842952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5E07-CF34-4FCA-9201-04660466EE9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793D7-1B17-DAFA-3591-36AB576E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B2EB9-EC9F-58A6-89D2-098BC3C8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3732-04D3-45D9-8D45-0E2427B1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13486"/>
      </p:ext>
    </p:extLst>
  </p:cSld>
  <p:clrMapOvr>
    <a:masterClrMapping/>
  </p:clrMapOvr>
  <p:transition spd="slow" advClick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0EA3F-BAAB-2BEA-697F-C12CB6BA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D77566-6BF7-B586-DDB0-686E93002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86CB7-273D-A0B5-6441-ED7AC625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5E07-CF34-4FCA-9201-04660466EE9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782517-F373-8228-F848-8F9235BB1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51366-5A2D-4D20-DCF6-70DFAD09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3732-04D3-45D9-8D45-0E2427B1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4505"/>
      </p:ext>
    </p:extLst>
  </p:cSld>
  <p:clrMapOvr>
    <a:masterClrMapping/>
  </p:clrMapOvr>
  <p:transition spd="slow" advClick="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17C5B6-4F18-973C-1079-613698C60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AE6609-EB8A-5FC0-AA60-A579F0A2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849912-5769-28B1-2A32-0E0EB0EE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5E07-CF34-4FCA-9201-04660466EE9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D4509B-BD3C-B315-3AF7-6642E24F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3211C-BD25-6E8D-78AA-AD5D01F5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3732-04D3-45D9-8D45-0E2427B1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529557"/>
      </p:ext>
    </p:extLst>
  </p:cSld>
  <p:clrMapOvr>
    <a:masterClrMapping/>
  </p:clrMapOvr>
  <p:transition spd="slow" advClick="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3DDC682-F114-6BF7-1E6B-88EF025716D4}"/>
              </a:ext>
            </a:extLst>
          </p:cNvPr>
          <p:cNvSpPr/>
          <p:nvPr userDrawn="1"/>
        </p:nvSpPr>
        <p:spPr>
          <a:xfrm>
            <a:off x="687772" y="773392"/>
            <a:ext cx="151390" cy="381666"/>
          </a:xfrm>
          <a:prstGeom prst="rect">
            <a:avLst/>
          </a:prstGeom>
          <a:solidFill>
            <a:srgbClr val="366D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215">
              <a:lnSpc>
                <a:spcPct val="120000"/>
              </a:lnSpc>
            </a:pPr>
            <a:endParaRPr lang="zh-CN" altLang="en-US" sz="1801" dirty="0">
              <a:solidFill>
                <a:prstClr val="white"/>
              </a:solidFill>
              <a:latin typeface="Arial" panose="020B0604020202020204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224B51C-70E0-150C-95C8-F198AA4999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162" y="698364"/>
            <a:ext cx="4529136" cy="494794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800" b="1"/>
            </a:lvl1pPr>
            <a:lvl2pPr marL="609608" indent="0">
              <a:buNone/>
              <a:defRPr/>
            </a:lvl2pPr>
          </a:lstStyle>
          <a:p>
            <a:pPr lvl="0"/>
            <a:r>
              <a:rPr lang="zh-CN" altLang="en-US" dirty="0"/>
              <a:t>单击此处添加标题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F42FDE1-F7C8-2768-5A9D-44E5FCE06CC3}"/>
              </a:ext>
            </a:extLst>
          </p:cNvPr>
          <p:cNvGrpSpPr/>
          <p:nvPr userDrawn="1"/>
        </p:nvGrpSpPr>
        <p:grpSpPr>
          <a:xfrm>
            <a:off x="9860656" y="200932"/>
            <a:ext cx="2354802" cy="1235576"/>
            <a:chOff x="9860656" y="200932"/>
            <a:chExt cx="2354802" cy="123557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FA90C08-3482-B3A0-8D2E-101DF1DF7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59222" y="200932"/>
              <a:ext cx="866244" cy="866244"/>
            </a:xfrm>
            <a:prstGeom prst="rect">
              <a:avLst/>
            </a:prstGeom>
            <a:effectLst>
              <a:glow rad="228600">
                <a:schemeClr val="bg1">
                  <a:alpha val="40000"/>
                </a:schemeClr>
              </a:glow>
            </a:effec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BED953B-75DF-3DA8-08E2-698A3214294A}"/>
                </a:ext>
              </a:extLst>
            </p:cNvPr>
            <p:cNvSpPr txBox="1"/>
            <p:nvPr/>
          </p:nvSpPr>
          <p:spPr>
            <a:xfrm>
              <a:off x="9860657" y="1067176"/>
              <a:ext cx="2354801" cy="369332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n>
                    <a:solidFill>
                      <a:schemeClr val="bg1"/>
                    </a:solidFill>
                  </a:ln>
                  <a:latin typeface="创客贴金刚体" panose="00020600040101010101" pitchFamily="18" charset="-122"/>
                  <a:ea typeface="创客贴金刚体" panose="00020600040101010101" pitchFamily="18" charset="-122"/>
                  <a:cs typeface="创客贴金刚体" panose="00020600040101010101" pitchFamily="18" charset="-122"/>
                </a:rPr>
                <a:t>AFAN</a:t>
              </a:r>
              <a:r>
                <a:rPr lang="zh-CN" altLang="en-US" dirty="0">
                  <a:ln>
                    <a:solidFill>
                      <a:schemeClr val="bg1"/>
                    </a:solidFill>
                  </a:ln>
                  <a:latin typeface="创客贴金刚体" panose="00020600040101010101" pitchFamily="18" charset="-122"/>
                  <a:ea typeface="创客贴金刚体" panose="00020600040101010101" pitchFamily="18" charset="-122"/>
                  <a:cs typeface="创客贴金刚体" panose="00020600040101010101" pitchFamily="18" charset="-122"/>
                </a:rPr>
                <a:t>的金融科技</a:t>
              </a:r>
              <a:endParaRPr lang="en-US" altLang="zh-CN" dirty="0">
                <a:ln>
                  <a:solidFill>
                    <a:schemeClr val="bg1"/>
                  </a:solidFill>
                </a:ln>
                <a:latin typeface="创客贴金刚体" panose="00020600040101010101" pitchFamily="18" charset="-122"/>
                <a:ea typeface="创客贴金刚体" panose="00020600040101010101" pitchFamily="18" charset="-122"/>
                <a:cs typeface="创客贴金刚体" panose="00020600040101010101" pitchFamily="18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315CAB8-367D-0FA8-A8A7-332DA070481E}"/>
                </a:ext>
              </a:extLst>
            </p:cNvPr>
            <p:cNvSpPr txBox="1"/>
            <p:nvPr/>
          </p:nvSpPr>
          <p:spPr>
            <a:xfrm>
              <a:off x="9860656" y="303338"/>
              <a:ext cx="2354801" cy="523220"/>
            </a:xfrm>
            <a:prstGeom prst="rect">
              <a:avLst/>
            </a:prstGeom>
            <a:noFill/>
            <a:ln>
              <a:noFill/>
            </a:ln>
            <a:effectLst>
              <a:glow rad="228600">
                <a:schemeClr val="bg1"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n w="19050">
                    <a:solidFill>
                      <a:schemeClr val="bg1"/>
                    </a:solidFill>
                  </a:ln>
                  <a:latin typeface="华文琥珀" panose="02010800040101010101" pitchFamily="2" charset="-122"/>
                  <a:ea typeface="华文琥珀" panose="02010800040101010101" pitchFamily="2" charset="-122"/>
                  <a:cs typeface="创客贴金刚体" panose="00020600040101010101" pitchFamily="18" charset="-122"/>
                </a:rPr>
                <a:t>Fintech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1325208"/>
      </p:ext>
    </p:extLst>
  </p:cSld>
  <p:clrMapOvr>
    <a:masterClrMapping/>
  </p:clrMapOvr>
  <p:transition spd="slow" advClick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B0859-73DE-7373-FF91-9A4CFA462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03DF5E-C161-F16E-0611-9A46CBFA4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77923-7C5F-B992-6D77-76B675B91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5E07-CF34-4FCA-9201-04660466EE9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9174CA-C0A7-0D1E-CDFD-91AE9BED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822913-43D7-005C-7C20-30854EE2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3732-04D3-45D9-8D45-0E2427B1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367335"/>
      </p:ext>
    </p:extLst>
  </p:cSld>
  <p:clrMapOvr>
    <a:masterClrMapping/>
  </p:clrMapOvr>
  <p:transition spd="slow" advClick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348C5-5731-AD96-C4BE-5D108E34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1238F3-58A0-2F83-C245-64DC9DBB3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B1E2F6-AC18-FC31-612A-CAE8F5F6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5E07-CF34-4FCA-9201-04660466EE9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E4F1B-AA6C-9F7E-DE63-6D2AFEBCE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5D811A-0820-4009-29CD-CF3A2B65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3732-04D3-45D9-8D45-0E2427B1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081142"/>
      </p:ext>
    </p:extLst>
  </p:cSld>
  <p:clrMapOvr>
    <a:masterClrMapping/>
  </p:clrMapOvr>
  <p:transition spd="slow" advClick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62C8B-D49D-52E1-3BD6-78C2E75D9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FCE71-096C-2624-B2CD-CD092944B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0F6F5-86A9-1B74-B4F3-92646ECA4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9E3C2B-8ECC-8EC3-CE06-79D72229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5E07-CF34-4FCA-9201-04660466EE9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13C59-B9E2-B594-4E95-DFF04B2F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96F5D-012C-4B80-7C1C-F2E7246A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3732-04D3-45D9-8D45-0E2427B1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02741"/>
      </p:ext>
    </p:extLst>
  </p:cSld>
  <p:clrMapOvr>
    <a:masterClrMapping/>
  </p:clrMapOvr>
  <p:transition spd="slow" advClick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6FB09-9B97-BBAB-D39A-C6D89C08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A0F76E-F997-8200-08D7-5975522F1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A6BCF4-E328-BC5B-D73F-0B643779B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A488F1-76C7-3714-135D-E33D047B9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E113CB-6F8F-9AB0-7478-FB04B2E75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C512E1-43E0-C3D8-9477-FECBB56A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5E07-CF34-4FCA-9201-04660466EE9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E3D60F-F7DA-0E5A-B69C-EAA53C65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9DAC79-E287-4EAF-5E69-ED5A0789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3732-04D3-45D9-8D45-0E2427B1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688244"/>
      </p:ext>
    </p:extLst>
  </p:cSld>
  <p:clrMapOvr>
    <a:masterClrMapping/>
  </p:clrMapOvr>
  <p:transition spd="slow" advClick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3DEBE-F20C-AD87-BEAF-8A66FF45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251184-177E-F8B9-16E3-3C2FCC15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5E07-CF34-4FCA-9201-04660466EE9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8AB7BA-7E1A-9E84-6BE3-863EAB9A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2E4BCC-2FC8-5216-7C5D-3B2EC464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3732-04D3-45D9-8D45-0E2427B1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4764"/>
      </p:ext>
    </p:extLst>
  </p:cSld>
  <p:clrMapOvr>
    <a:masterClrMapping/>
  </p:clrMapOvr>
  <p:transition spd="slow" advClick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7F28BE-BF31-2BB9-1D35-A8648AE8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5E07-CF34-4FCA-9201-04660466EE9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54E97B-E8F1-0F08-9017-8D4B4E78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CEA610-8982-7F25-5B7A-A2B03E7F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3732-04D3-45D9-8D45-0E2427B1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291328"/>
      </p:ext>
    </p:extLst>
  </p:cSld>
  <p:clrMapOvr>
    <a:masterClrMapping/>
  </p:clrMapOvr>
  <p:transition spd="slow" advClick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A119E-07E1-259E-E3B4-0C8A0E29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3D86A-B451-2295-D47E-72248FAB0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A75FCE-819A-598A-A314-9B40E7C98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C0BA1D-4C08-0F83-365F-2A5CA6F6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5E07-CF34-4FCA-9201-04660466EE9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8C717B-047A-3425-364F-BE6EAB53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3F120-0579-FEEF-F99A-8AFEC454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3732-04D3-45D9-8D45-0E2427B1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17422"/>
      </p:ext>
    </p:extLst>
  </p:cSld>
  <p:clrMapOvr>
    <a:masterClrMapping/>
  </p:clrMapOvr>
  <p:transition spd="slow" advClick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ECEC1-D212-F627-CBB7-52AB44DAC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4FBA95-B59D-3278-9E67-CD1BCB486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FCA918-57A8-5407-8F7F-2D9F406B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CF9953-394C-6F85-6567-FFAF4E8A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35E07-CF34-4FCA-9201-04660466EE9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2976B4-FA5C-6F7A-E616-5983C9AF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810ED-E7E0-318D-DE36-BFEA99E1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3732-04D3-45D9-8D45-0E2427B1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41811"/>
      </p:ext>
    </p:extLst>
  </p:cSld>
  <p:clrMapOvr>
    <a:masterClrMapping/>
  </p:clrMapOvr>
  <p:transition spd="slow" advClick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9AFE94-B053-B4B5-385E-20D6E7CE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A293A-6E72-A8F5-F294-B4A094781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F6A428-E9EE-00AB-A553-57EC4A35E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35E07-CF34-4FCA-9201-04660466EE9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08144A-B4AB-CE3E-62B4-5D1B957DC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1585FC-26FE-02D9-AA48-A3CB46AAA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F3732-04D3-45D9-8D45-0E2427B1C5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3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D2587-F41D-E3FC-7BBF-5E7169B14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62D60FFC-F919-E3D7-3C0A-34591A288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158" y="698364"/>
            <a:ext cx="6742489" cy="494794"/>
          </a:xfrm>
        </p:spPr>
        <p:txBody>
          <a:bodyPr>
            <a:normAutofit lnSpcReduction="10000"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猫啃珠圆体" panose="02020500000000000000" pitchFamily="18" charset="-122"/>
                <a:ea typeface="猫啃珠圆体" panose="02020500000000000000" pitchFamily="18" charset="-122"/>
              </a:rPr>
              <a:t>从</a:t>
            </a:r>
            <a:r>
              <a:rPr lang="zh-CN" altLang="en-US" dirty="0">
                <a:solidFill>
                  <a:srgbClr val="000000"/>
                </a:solidFill>
                <a:latin typeface="猫啃珠圆体" panose="02020500000000000000" pitchFamily="18" charset="-122"/>
                <a:ea typeface="猫啃珠圆体" panose="02020500000000000000" pitchFamily="18" charset="-122"/>
              </a:rPr>
              <a:t>函数调用到</a:t>
            </a:r>
            <a:r>
              <a:rPr lang="en-US" altLang="zh-CN" dirty="0">
                <a:solidFill>
                  <a:srgbClr val="000000"/>
                </a:solidFill>
                <a:latin typeface="猫啃珠圆体" panose="02020500000000000000" pitchFamily="18" charset="-122"/>
                <a:ea typeface="猫啃珠圆体" panose="02020500000000000000" pitchFamily="18" charset="-122"/>
              </a:rPr>
              <a:t>MCP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猫啃珠圆体" panose="02020500000000000000" pitchFamily="18" charset="-122"/>
              <a:ea typeface="猫啃珠圆体" panose="02020500000000000000" pitchFamily="18" charset="-122"/>
            </a:endParaRPr>
          </a:p>
        </p:txBody>
      </p:sp>
      <p:sp>
        <p:nvSpPr>
          <p:cNvPr id="15" name="矩形 13">
            <a:extLst>
              <a:ext uri="{FF2B5EF4-FFF2-40B4-BE49-F238E27FC236}">
                <a16:creationId xmlns:a16="http://schemas.microsoft.com/office/drawing/2014/main" id="{2032F787-29C1-7573-9438-1221CB738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94" y="1347959"/>
            <a:ext cx="47068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defTabSz="6842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b="1" kern="0" dirty="0">
                <a:solidFill>
                  <a:srgbClr val="262626"/>
                </a:solidFill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没有函数调用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猫啃珠圆体" panose="02020500000000000000" pitchFamily="18" charset="-122"/>
              <a:ea typeface="猫啃珠圆体" panose="02020500000000000000" pitchFamily="18" charset="-122"/>
              <a:sym typeface="Arial" panose="020B0604020202020204" pitchFamily="34" charset="0"/>
            </a:endParaRPr>
          </a:p>
        </p:txBody>
      </p:sp>
      <p:pic>
        <p:nvPicPr>
          <p:cNvPr id="1026" name="Picture 2" descr="Deepseek Translation vs ChatGPT Translation - Language Scientific">
            <a:extLst>
              <a:ext uri="{FF2B5EF4-FFF2-40B4-BE49-F238E27FC236}">
                <a16:creationId xmlns:a16="http://schemas.microsoft.com/office/drawing/2014/main" id="{C9C9AB03-F6C5-AE2D-A26B-A982608CBB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16" b="35553"/>
          <a:stretch/>
        </p:blipFill>
        <p:spPr bwMode="auto">
          <a:xfrm>
            <a:off x="7703421" y="3033197"/>
            <a:ext cx="3048000" cy="9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8FEAF38A-4204-7984-1B39-D48170910A5B}"/>
              </a:ext>
            </a:extLst>
          </p:cNvPr>
          <p:cNvSpPr/>
          <p:nvPr/>
        </p:nvSpPr>
        <p:spPr>
          <a:xfrm>
            <a:off x="3705725" y="3359217"/>
            <a:ext cx="3513221" cy="25025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E22D06-8A57-8C15-9779-D6D6CC0B18D6}"/>
              </a:ext>
            </a:extLst>
          </p:cNvPr>
          <p:cNvSpPr txBox="1"/>
          <p:nvPr/>
        </p:nvSpPr>
        <p:spPr>
          <a:xfrm>
            <a:off x="3447629" y="2751705"/>
            <a:ext cx="4255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kern="0" dirty="0">
                <a:solidFill>
                  <a:srgbClr val="262626"/>
                </a:solidFill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今天南京天气如何？</a:t>
            </a:r>
            <a:endParaRPr lang="zh-CN" altLang="en-US" sz="28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E9DD209-F1D8-06C4-6129-54C38586B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67" y="3074871"/>
            <a:ext cx="891977" cy="89197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E57823C-4D88-4620-FAFB-4E8AE965159E}"/>
              </a:ext>
            </a:extLst>
          </p:cNvPr>
          <p:cNvSpPr txBox="1"/>
          <p:nvPr/>
        </p:nvSpPr>
        <p:spPr>
          <a:xfrm>
            <a:off x="10208785" y="2949469"/>
            <a:ext cx="1562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kern="0" dirty="0">
                <a:solidFill>
                  <a:srgbClr val="EE0000"/>
                </a:solidFill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？</a:t>
            </a:r>
            <a:endParaRPr lang="zh-CN" altLang="en-US" sz="2800" dirty="0">
              <a:solidFill>
                <a:srgbClr val="EE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085CF26-142C-E470-0F05-FFEE54ECCA58}"/>
              </a:ext>
            </a:extLst>
          </p:cNvPr>
          <p:cNvSpPr txBox="1"/>
          <p:nvPr/>
        </p:nvSpPr>
        <p:spPr>
          <a:xfrm>
            <a:off x="8676621" y="3831125"/>
            <a:ext cx="21118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kern="0" dirty="0">
                <a:solidFill>
                  <a:srgbClr val="EE0000"/>
                </a:solidFill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模型幻觉</a:t>
            </a:r>
            <a:endParaRPr lang="en-US" altLang="zh-CN" sz="2800" b="1" kern="0" dirty="0">
              <a:solidFill>
                <a:srgbClr val="EE0000"/>
              </a:solidFill>
              <a:latin typeface="猫啃珠圆体" panose="02020500000000000000" pitchFamily="18" charset="-122"/>
              <a:ea typeface="猫啃珠圆体" panose="02020500000000000000" pitchFamily="18" charset="-122"/>
              <a:sym typeface="Arial" panose="020B0604020202020204" pitchFamily="34" charset="0"/>
            </a:endParaRPr>
          </a:p>
          <a:p>
            <a:pPr algn="ctr"/>
            <a:r>
              <a:rPr lang="zh-CN" altLang="en-US" sz="2800" b="1" kern="0" dirty="0">
                <a:solidFill>
                  <a:srgbClr val="EE0000"/>
                </a:solidFill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胡编乱造</a:t>
            </a:r>
            <a:endParaRPr lang="zh-CN" altLang="en-US" sz="2800" dirty="0">
              <a:solidFill>
                <a:srgbClr val="EE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B3D0F05-7BB0-88F4-9CE0-4FE73DECD420}"/>
              </a:ext>
            </a:extLst>
          </p:cNvPr>
          <p:cNvSpPr txBox="1"/>
          <p:nvPr/>
        </p:nvSpPr>
        <p:spPr>
          <a:xfrm>
            <a:off x="8532240" y="2591220"/>
            <a:ext cx="2111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kern="0" dirty="0">
                <a:solidFill>
                  <a:srgbClr val="EE0000"/>
                </a:solidFill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不清楚</a:t>
            </a:r>
            <a:endParaRPr lang="zh-CN" altLang="en-US" sz="2800" dirty="0">
              <a:solidFill>
                <a:srgbClr val="E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77139"/>
      </p:ext>
    </p:extLst>
  </p:cSld>
  <p:clrMapOvr>
    <a:masterClrMapping/>
  </p:clrMapOvr>
  <p:transition spd="slow" advClick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7CBB5-3BBB-82EF-6456-B00E0342E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DD49B22F-BE0A-3F79-0492-D2431AC0C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158" y="698364"/>
            <a:ext cx="6742489" cy="494794"/>
          </a:xfrm>
        </p:spPr>
        <p:txBody>
          <a:bodyPr>
            <a:normAutofit lnSpcReduction="10000"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猫啃珠圆体" panose="02020500000000000000" pitchFamily="18" charset="-122"/>
                <a:ea typeface="猫啃珠圆体" panose="02020500000000000000" pitchFamily="18" charset="-122"/>
              </a:rPr>
              <a:t>从</a:t>
            </a:r>
            <a:r>
              <a:rPr lang="zh-CN" altLang="en-US" dirty="0">
                <a:solidFill>
                  <a:srgbClr val="000000"/>
                </a:solidFill>
                <a:latin typeface="猫啃珠圆体" panose="02020500000000000000" pitchFamily="18" charset="-122"/>
                <a:ea typeface="猫啃珠圆体" panose="02020500000000000000" pitchFamily="18" charset="-122"/>
              </a:rPr>
              <a:t>函数调用到</a:t>
            </a:r>
            <a:r>
              <a:rPr lang="en-US" altLang="zh-CN" dirty="0">
                <a:solidFill>
                  <a:srgbClr val="000000"/>
                </a:solidFill>
                <a:latin typeface="猫啃珠圆体" panose="02020500000000000000" pitchFamily="18" charset="-122"/>
                <a:ea typeface="猫啃珠圆体" panose="02020500000000000000" pitchFamily="18" charset="-122"/>
              </a:rPr>
              <a:t>MCP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猫啃珠圆体" panose="02020500000000000000" pitchFamily="18" charset="-122"/>
              <a:ea typeface="猫啃珠圆体" panose="02020500000000000000" pitchFamily="18" charset="-122"/>
            </a:endParaRPr>
          </a:p>
        </p:txBody>
      </p:sp>
      <p:sp>
        <p:nvSpPr>
          <p:cNvPr id="15" name="矩形 13">
            <a:extLst>
              <a:ext uri="{FF2B5EF4-FFF2-40B4-BE49-F238E27FC236}">
                <a16:creationId xmlns:a16="http://schemas.microsoft.com/office/drawing/2014/main" id="{7BA13BB9-AF32-1070-409E-FC94D0CF8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94" y="1347959"/>
            <a:ext cx="47068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defTabSz="6842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b="1" kern="0" dirty="0">
                <a:solidFill>
                  <a:srgbClr val="262626"/>
                </a:solidFill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Function call  </a:t>
            </a:r>
            <a:r>
              <a:rPr lang="zh-CN" altLang="en-US" b="1" kern="0" dirty="0">
                <a:solidFill>
                  <a:srgbClr val="262626"/>
                </a:solidFill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函数式调用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猫啃珠圆体" panose="02020500000000000000" pitchFamily="18" charset="-122"/>
              <a:ea typeface="猫啃珠圆体" panose="02020500000000000000" pitchFamily="18" charset="-122"/>
              <a:sym typeface="Arial" panose="020B0604020202020204" pitchFamily="34" charset="0"/>
            </a:endParaRPr>
          </a:p>
        </p:txBody>
      </p:sp>
      <p:pic>
        <p:nvPicPr>
          <p:cNvPr id="1026" name="Picture 2" descr="Deepseek Translation vs ChatGPT Translation - Language Scientific">
            <a:extLst>
              <a:ext uri="{FF2B5EF4-FFF2-40B4-BE49-F238E27FC236}">
                <a16:creationId xmlns:a16="http://schemas.microsoft.com/office/drawing/2014/main" id="{71115D0B-F33F-B549-279A-29AE380BEF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16" b="35553"/>
          <a:stretch/>
        </p:blipFill>
        <p:spPr bwMode="auto">
          <a:xfrm>
            <a:off x="7703421" y="3033197"/>
            <a:ext cx="3048000" cy="9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E4A54AAD-A015-3708-2CFD-36F4A52100CA}"/>
              </a:ext>
            </a:extLst>
          </p:cNvPr>
          <p:cNvSpPr/>
          <p:nvPr/>
        </p:nvSpPr>
        <p:spPr>
          <a:xfrm>
            <a:off x="3705725" y="3359217"/>
            <a:ext cx="3513221" cy="25025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DFF843F-60F2-2A71-67B6-D6A0446CA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67" y="3074871"/>
            <a:ext cx="891977" cy="891977"/>
          </a:xfrm>
          <a:prstGeom prst="rect">
            <a:avLst/>
          </a:prstGeom>
        </p:spPr>
      </p:pic>
      <p:pic>
        <p:nvPicPr>
          <p:cNvPr id="2050" name="Picture 2" descr="function&quot; Icon - Download for free – Iconduck">
            <a:extLst>
              <a:ext uri="{FF2B5EF4-FFF2-40B4-BE49-F238E27FC236}">
                <a16:creationId xmlns:a16="http://schemas.microsoft.com/office/drawing/2014/main" id="{D84FC441-794B-3099-1623-E8B4A5BD4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027" y="4956584"/>
            <a:ext cx="1186749" cy="11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ED729B6-A4C3-D34B-0F38-E95E7783E971}"/>
              </a:ext>
            </a:extLst>
          </p:cNvPr>
          <p:cNvSpPr txBox="1"/>
          <p:nvPr/>
        </p:nvSpPr>
        <p:spPr>
          <a:xfrm>
            <a:off x="4337285" y="5393189"/>
            <a:ext cx="34280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kern="0" dirty="0">
                <a:solidFill>
                  <a:srgbClr val="262626"/>
                </a:solidFill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天气查询服务函数</a:t>
            </a:r>
            <a:endParaRPr lang="en-US" altLang="zh-CN" sz="2000" b="1" kern="0" dirty="0">
              <a:solidFill>
                <a:srgbClr val="262626"/>
              </a:solidFill>
              <a:latin typeface="猫啃珠圆体" panose="02020500000000000000" pitchFamily="18" charset="-122"/>
              <a:ea typeface="猫啃珠圆体" panose="02020500000000000000" pitchFamily="18" charset="-122"/>
              <a:sym typeface="Arial" panose="020B0604020202020204" pitchFamily="34" charset="0"/>
            </a:endParaRPr>
          </a:p>
          <a:p>
            <a:pPr algn="ctr"/>
            <a:r>
              <a:rPr lang="en-US" altLang="zh-CN" sz="2000" b="1" kern="0" dirty="0" err="1">
                <a:solidFill>
                  <a:srgbClr val="262626"/>
                </a:solidFill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get_current_weather</a:t>
            </a:r>
            <a:endParaRPr lang="zh-CN" altLang="en-US" sz="2000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83ADBC7-C8BF-5F36-8F9A-6171B0D47AF2}"/>
              </a:ext>
            </a:extLst>
          </p:cNvPr>
          <p:cNvSpPr/>
          <p:nvPr/>
        </p:nvSpPr>
        <p:spPr>
          <a:xfrm rot="20084859">
            <a:off x="5062366" y="4346713"/>
            <a:ext cx="2839726" cy="25025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8D5A34-8802-60BF-34BF-018236F811A2}"/>
              </a:ext>
            </a:extLst>
          </p:cNvPr>
          <p:cNvSpPr txBox="1"/>
          <p:nvPr/>
        </p:nvSpPr>
        <p:spPr>
          <a:xfrm>
            <a:off x="4991863" y="3990671"/>
            <a:ext cx="19693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kern="0" dirty="0">
                <a:solidFill>
                  <a:srgbClr val="262626"/>
                </a:solidFill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1 </a:t>
            </a:r>
            <a:r>
              <a:rPr lang="zh-CN" altLang="en-US" sz="2800" b="1" kern="0" dirty="0">
                <a:solidFill>
                  <a:srgbClr val="262626"/>
                </a:solidFill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注册</a:t>
            </a:r>
            <a:endParaRPr lang="zh-CN" altLang="en-US" sz="28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227F784-1292-A6AF-8204-966A1E9F4034}"/>
              </a:ext>
            </a:extLst>
          </p:cNvPr>
          <p:cNvSpPr/>
          <p:nvPr/>
        </p:nvSpPr>
        <p:spPr>
          <a:xfrm rot="9284859">
            <a:off x="6114949" y="4377047"/>
            <a:ext cx="2839726" cy="25025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5644B3-4F0E-5F5C-7441-2243D1F67017}"/>
              </a:ext>
            </a:extLst>
          </p:cNvPr>
          <p:cNvSpPr txBox="1"/>
          <p:nvPr/>
        </p:nvSpPr>
        <p:spPr>
          <a:xfrm>
            <a:off x="6394397" y="4348045"/>
            <a:ext cx="1519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kern="0" dirty="0">
                <a:solidFill>
                  <a:srgbClr val="262626"/>
                </a:solidFill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2 </a:t>
            </a:r>
            <a:r>
              <a:rPr lang="zh-CN" altLang="en-US" sz="2800" b="1" kern="0" dirty="0">
                <a:solidFill>
                  <a:srgbClr val="262626"/>
                </a:solidFill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触发</a:t>
            </a:r>
            <a:endParaRPr lang="zh-CN" altLang="en-US" sz="28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6BE89C-A736-8D08-4316-471FBC9AECAD}"/>
              </a:ext>
            </a:extLst>
          </p:cNvPr>
          <p:cNvSpPr/>
          <p:nvPr/>
        </p:nvSpPr>
        <p:spPr>
          <a:xfrm rot="20084859">
            <a:off x="6926217" y="4560613"/>
            <a:ext cx="2839726" cy="25025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6E796B-A8A2-6DD9-F90A-1868BC50138A}"/>
              </a:ext>
            </a:extLst>
          </p:cNvPr>
          <p:cNvSpPr txBox="1"/>
          <p:nvPr/>
        </p:nvSpPr>
        <p:spPr>
          <a:xfrm>
            <a:off x="7400974" y="4671100"/>
            <a:ext cx="19693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kern="0" dirty="0">
                <a:solidFill>
                  <a:srgbClr val="262626"/>
                </a:solidFill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3 </a:t>
            </a:r>
            <a:r>
              <a:rPr lang="zh-CN" altLang="en-US" sz="2800" b="1" kern="0" dirty="0">
                <a:solidFill>
                  <a:srgbClr val="262626"/>
                </a:solidFill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执行</a:t>
            </a:r>
            <a:endParaRPr lang="zh-CN" altLang="en-US" sz="2800" dirty="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E2D09AD0-B7C5-5183-66D8-22730215AF30}"/>
              </a:ext>
            </a:extLst>
          </p:cNvPr>
          <p:cNvSpPr/>
          <p:nvPr/>
        </p:nvSpPr>
        <p:spPr>
          <a:xfrm flipH="1">
            <a:off x="3705723" y="3609474"/>
            <a:ext cx="3513221" cy="25025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4733844-A704-13C6-EEE9-4328364CD113}"/>
              </a:ext>
            </a:extLst>
          </p:cNvPr>
          <p:cNvSpPr txBox="1"/>
          <p:nvPr/>
        </p:nvSpPr>
        <p:spPr>
          <a:xfrm>
            <a:off x="4362950" y="3482328"/>
            <a:ext cx="22399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kern="0" dirty="0">
                <a:solidFill>
                  <a:srgbClr val="262626"/>
                </a:solidFill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4 </a:t>
            </a:r>
            <a:r>
              <a:rPr lang="zh-CN" altLang="en-US" sz="2800" b="1" kern="0" dirty="0">
                <a:solidFill>
                  <a:srgbClr val="262626"/>
                </a:solidFill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润色</a:t>
            </a:r>
            <a:endParaRPr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7A0F663-D8F0-6C50-5A3B-BF76B0CC6E3E}"/>
              </a:ext>
            </a:extLst>
          </p:cNvPr>
          <p:cNvSpPr txBox="1"/>
          <p:nvPr/>
        </p:nvSpPr>
        <p:spPr>
          <a:xfrm>
            <a:off x="3447629" y="2877602"/>
            <a:ext cx="4255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kern="0" dirty="0">
                <a:solidFill>
                  <a:srgbClr val="262626"/>
                </a:solidFill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1 </a:t>
            </a:r>
            <a:r>
              <a:rPr lang="zh-CN" altLang="en-US" sz="2800" b="1" kern="0" dirty="0">
                <a:solidFill>
                  <a:srgbClr val="262626"/>
                </a:solidFill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今天南京天气如何？</a:t>
            </a:r>
            <a:endParaRPr lang="zh-CN" altLang="en-US" sz="2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9CC00C1-59DD-DB25-4B7F-C61ACF204AE0}"/>
              </a:ext>
            </a:extLst>
          </p:cNvPr>
          <p:cNvSpPr txBox="1"/>
          <p:nvPr/>
        </p:nvSpPr>
        <p:spPr>
          <a:xfrm>
            <a:off x="3249719" y="5038114"/>
            <a:ext cx="8919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kern="0" dirty="0">
                <a:solidFill>
                  <a:srgbClr val="262626"/>
                </a:solidFill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本地程序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72171865"/>
      </p:ext>
    </p:extLst>
  </p:cSld>
  <p:clrMapOvr>
    <a:masterClrMapping/>
  </p:clrMapOvr>
  <p:transition spd="slow" advClick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F5AF0-5F5E-44D0-62B9-4523601BC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思考icon_图标_矢量素材免费下载- 爱给网">
            <a:extLst>
              <a:ext uri="{FF2B5EF4-FFF2-40B4-BE49-F238E27FC236}">
                <a16:creationId xmlns:a16="http://schemas.microsoft.com/office/drawing/2014/main" id="{2AE2F488-716B-5C95-5C07-C52EEA4CD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609" y="2701530"/>
            <a:ext cx="584563" cy="6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占位符 1">
            <a:extLst>
              <a:ext uri="{FF2B5EF4-FFF2-40B4-BE49-F238E27FC236}">
                <a16:creationId xmlns:a16="http://schemas.microsoft.com/office/drawing/2014/main" id="{AA95AE5D-E0A9-0921-CA61-A7FEB2BA9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158" y="698364"/>
            <a:ext cx="6742489" cy="494794"/>
          </a:xfrm>
        </p:spPr>
        <p:txBody>
          <a:bodyPr>
            <a:normAutofit lnSpcReduction="10000"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猫啃珠圆体" panose="02020500000000000000" pitchFamily="18" charset="-122"/>
                <a:ea typeface="猫啃珠圆体" panose="02020500000000000000" pitchFamily="18" charset="-122"/>
              </a:rPr>
              <a:t>从</a:t>
            </a:r>
            <a:r>
              <a:rPr lang="zh-CN" altLang="en-US" dirty="0">
                <a:solidFill>
                  <a:srgbClr val="000000"/>
                </a:solidFill>
                <a:latin typeface="猫啃珠圆体" panose="02020500000000000000" pitchFamily="18" charset="-122"/>
                <a:ea typeface="猫啃珠圆体" panose="02020500000000000000" pitchFamily="18" charset="-122"/>
              </a:rPr>
              <a:t>函数调用到</a:t>
            </a:r>
            <a:r>
              <a:rPr lang="en-US" altLang="zh-CN" dirty="0">
                <a:solidFill>
                  <a:srgbClr val="000000"/>
                </a:solidFill>
                <a:latin typeface="猫啃珠圆体" panose="02020500000000000000" pitchFamily="18" charset="-122"/>
                <a:ea typeface="猫啃珠圆体" panose="02020500000000000000" pitchFamily="18" charset="-122"/>
              </a:rPr>
              <a:t>MCP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猫啃珠圆体" panose="02020500000000000000" pitchFamily="18" charset="-122"/>
              <a:ea typeface="猫啃珠圆体" panose="02020500000000000000" pitchFamily="18" charset="-122"/>
            </a:endParaRPr>
          </a:p>
        </p:txBody>
      </p:sp>
      <p:sp>
        <p:nvSpPr>
          <p:cNvPr id="15" name="矩形 13">
            <a:extLst>
              <a:ext uri="{FF2B5EF4-FFF2-40B4-BE49-F238E27FC236}">
                <a16:creationId xmlns:a16="http://schemas.microsoft.com/office/drawing/2014/main" id="{FF36F685-A73E-BB28-1011-ACD7223F1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93" y="1347959"/>
            <a:ext cx="6800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684213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42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marR="0" lvl="0" indent="-285750" defTabSz="68421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Model Context Protocol (MCP)  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模型上下文协议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猫啃珠圆体" panose="02020500000000000000" pitchFamily="18" charset="-122"/>
              <a:ea typeface="猫啃珠圆体" panose="02020500000000000000" pitchFamily="18" charset="-122"/>
              <a:sym typeface="Arial" panose="020B0604020202020204" pitchFamily="34" charset="0"/>
            </a:endParaRPr>
          </a:p>
        </p:txBody>
      </p:sp>
      <p:pic>
        <p:nvPicPr>
          <p:cNvPr id="2" name="Picture 2" descr="Deepseek Translation vs ChatGPT Translation - Language Scientific">
            <a:extLst>
              <a:ext uri="{FF2B5EF4-FFF2-40B4-BE49-F238E27FC236}">
                <a16:creationId xmlns:a16="http://schemas.microsoft.com/office/drawing/2014/main" id="{FF5A2408-C7D9-CF8A-FEB5-516C33CF04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16" b="35553"/>
          <a:stretch/>
        </p:blipFill>
        <p:spPr bwMode="auto">
          <a:xfrm>
            <a:off x="4952306" y="3033197"/>
            <a:ext cx="3048000" cy="9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60A2AC66-02EF-3A3F-A6E3-FF9665B2CCED}"/>
              </a:ext>
            </a:extLst>
          </p:cNvPr>
          <p:cNvSpPr/>
          <p:nvPr/>
        </p:nvSpPr>
        <p:spPr>
          <a:xfrm>
            <a:off x="2800953" y="3359217"/>
            <a:ext cx="2165684" cy="25025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3D32BC-D77D-3FCB-CED6-BA6D1835E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455" y="3074871"/>
            <a:ext cx="891977" cy="89197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16F5A7C-A767-9A9F-9370-3F2DB7E73ABC}"/>
              </a:ext>
            </a:extLst>
          </p:cNvPr>
          <p:cNvSpPr txBox="1"/>
          <p:nvPr/>
        </p:nvSpPr>
        <p:spPr>
          <a:xfrm>
            <a:off x="1717683" y="2877602"/>
            <a:ext cx="4255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kern="0" dirty="0">
                <a:solidFill>
                  <a:srgbClr val="262626"/>
                </a:solidFill>
                <a:latin typeface="猫啃珠圆体" panose="02020500000000000000" pitchFamily="18" charset="-122"/>
                <a:ea typeface="猫啃珠圆体" panose="02020500000000000000" pitchFamily="18" charset="-122"/>
                <a:sym typeface="Arial" panose="020B0604020202020204" pitchFamily="34" charset="0"/>
              </a:rPr>
              <a:t>帮我做点什么</a:t>
            </a:r>
            <a:endParaRPr lang="zh-CN" altLang="en-US" sz="2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263F7A-2EF4-9946-8C61-EF7DA86B19B1}"/>
              </a:ext>
            </a:extLst>
          </p:cNvPr>
          <p:cNvSpPr/>
          <p:nvPr/>
        </p:nvSpPr>
        <p:spPr>
          <a:xfrm>
            <a:off x="9464322" y="2251608"/>
            <a:ext cx="2067719" cy="6259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猫啃珠圆体" panose="02020500000000000000" pitchFamily="18" charset="-122"/>
                <a:ea typeface="猫啃珠圆体" panose="02020500000000000000" pitchFamily="18" charset="-122"/>
              </a:rPr>
              <a:t>MCP Server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猫啃珠圆体" panose="02020500000000000000" pitchFamily="18" charset="-122"/>
                <a:ea typeface="猫啃珠圆体" panose="02020500000000000000" pitchFamily="18" charset="-122"/>
              </a:rPr>
              <a:t>查询天气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00EBE68-7DE8-FBB7-95B4-C1D6A0FA2B38}"/>
              </a:ext>
            </a:extLst>
          </p:cNvPr>
          <p:cNvSpPr/>
          <p:nvPr/>
        </p:nvSpPr>
        <p:spPr>
          <a:xfrm>
            <a:off x="9464321" y="3171348"/>
            <a:ext cx="2067719" cy="6259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猫啃珠圆体" panose="02020500000000000000" pitchFamily="18" charset="-122"/>
                <a:ea typeface="猫啃珠圆体" panose="02020500000000000000" pitchFamily="18" charset="-122"/>
              </a:rPr>
              <a:t>MCP Server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猫啃珠圆体" panose="02020500000000000000" pitchFamily="18" charset="-122"/>
                <a:ea typeface="猫啃珠圆体" panose="02020500000000000000" pitchFamily="18" charset="-122"/>
              </a:rPr>
              <a:t>订火车票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E625996-EAFD-C991-8668-21F34AE521E8}"/>
              </a:ext>
            </a:extLst>
          </p:cNvPr>
          <p:cNvSpPr/>
          <p:nvPr/>
        </p:nvSpPr>
        <p:spPr>
          <a:xfrm>
            <a:off x="9464320" y="4101953"/>
            <a:ext cx="2067719" cy="6259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猫啃珠圆体" panose="02020500000000000000" pitchFamily="18" charset="-122"/>
                <a:ea typeface="猫啃珠圆体" panose="02020500000000000000" pitchFamily="18" charset="-122"/>
              </a:rPr>
              <a:t>MCP Server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猫啃珠圆体" panose="02020500000000000000" pitchFamily="18" charset="-122"/>
                <a:ea typeface="猫啃珠圆体" panose="02020500000000000000" pitchFamily="18" charset="-122"/>
              </a:rPr>
              <a:t>查询股票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466D705D-EB56-A85E-0802-9F1079BF3536}"/>
              </a:ext>
            </a:extLst>
          </p:cNvPr>
          <p:cNvSpPr/>
          <p:nvPr/>
        </p:nvSpPr>
        <p:spPr>
          <a:xfrm rot="20084859">
            <a:off x="8000555" y="2789835"/>
            <a:ext cx="1111969" cy="25025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4AE1028-05BC-1982-F628-B51A1CDF0767}"/>
              </a:ext>
            </a:extLst>
          </p:cNvPr>
          <p:cNvSpPr/>
          <p:nvPr/>
        </p:nvSpPr>
        <p:spPr>
          <a:xfrm rot="1515141" flipV="1">
            <a:off x="8000556" y="3944527"/>
            <a:ext cx="1111969" cy="25025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A3AA12B3-9AB0-F26E-3DBD-653CBA60063B}"/>
              </a:ext>
            </a:extLst>
          </p:cNvPr>
          <p:cNvSpPr/>
          <p:nvPr/>
        </p:nvSpPr>
        <p:spPr>
          <a:xfrm>
            <a:off x="8024360" y="3383900"/>
            <a:ext cx="1088414" cy="25025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99397"/>
      </p:ext>
    </p:extLst>
  </p:cSld>
  <p:clrMapOvr>
    <a:masterClrMapping/>
  </p:clrMapOvr>
  <p:transition spd="slow" advClick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92E08C6-E488-5E74-DDF0-32C84742A6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28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猫啃珠圆体" panose="02020500000000000000" pitchFamily="18" charset="-122"/>
                <a:ea typeface="猫啃珠圆体" panose="02020500000000000000" pitchFamily="18" charset="-122"/>
              </a:rPr>
              <a:t>其他视频素材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猫啃珠圆体" panose="02020500000000000000" pitchFamily="18" charset="-122"/>
              <a:ea typeface="猫啃珠圆体" panose="02020500000000000000" pitchFamily="18" charset="-122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66F0C69-8A46-670D-C721-F6B7C939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4071" y="2405116"/>
            <a:ext cx="5170598" cy="111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nthropic RL-CAI 52B + Claude – Dr Alan D. Thompson – LifeArchitect.ai">
            <a:extLst>
              <a:ext uri="{FF2B5EF4-FFF2-40B4-BE49-F238E27FC236}">
                <a16:creationId xmlns:a16="http://schemas.microsoft.com/office/drawing/2014/main" id="{89DDE013-EDCC-C16D-4E8C-139647C32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57" y="1738594"/>
            <a:ext cx="3665874" cy="244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Meet Cursor AI: The AI Coding Tool That's Redefining Software Development |  by howtouselinux | Programming Domain | Medium">
            <a:extLst>
              <a:ext uri="{FF2B5EF4-FFF2-40B4-BE49-F238E27FC236}">
                <a16:creationId xmlns:a16="http://schemas.microsoft.com/office/drawing/2014/main" id="{554A824A-86CB-9926-6019-22DB109FF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171" y="4110520"/>
            <a:ext cx="4909204" cy="27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2687380"/>
      </p:ext>
    </p:extLst>
  </p:cSld>
  <p:clrMapOvr>
    <a:masterClrMapping/>
  </p:clrMapOvr>
  <p:transition spd="slow" advClick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90</Words>
  <Application>Microsoft Office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创客贴金刚体</vt:lpstr>
      <vt:lpstr>等线</vt:lpstr>
      <vt:lpstr>等线 Light</vt:lpstr>
      <vt:lpstr>华文琥珀</vt:lpstr>
      <vt:lpstr>猫啃珠圆体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一繁 李</dc:creator>
  <cp:lastModifiedBy>一繁 李</cp:lastModifiedBy>
  <cp:revision>4</cp:revision>
  <dcterms:created xsi:type="dcterms:W3CDTF">2025-03-27T11:47:56Z</dcterms:created>
  <dcterms:modified xsi:type="dcterms:W3CDTF">2025-03-27T15:27:23Z</dcterms:modified>
</cp:coreProperties>
</file>