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 id="2147483665" r:id="rId3"/>
    <p:sldMasterId id="2147483671" r:id="rId4"/>
  </p:sldMasterIdLst>
  <p:notesMasterIdLst>
    <p:notesMasterId r:id="rId28"/>
  </p:notesMasterIdLst>
  <p:handoutMasterIdLst>
    <p:handoutMasterId r:id="rId29"/>
  </p:handoutMasterIdLst>
  <p:sldIdLst>
    <p:sldId id="803" r:id="rId5"/>
    <p:sldId id="832" r:id="rId6"/>
    <p:sldId id="833" r:id="rId7"/>
    <p:sldId id="623" r:id="rId8"/>
    <p:sldId id="681" r:id="rId9"/>
    <p:sldId id="668" r:id="rId10"/>
    <p:sldId id="665" r:id="rId11"/>
    <p:sldId id="682" r:id="rId12"/>
    <p:sldId id="783" r:id="rId13"/>
    <p:sldId id="782" r:id="rId14"/>
    <p:sldId id="792" r:id="rId15"/>
    <p:sldId id="796" r:id="rId16"/>
    <p:sldId id="790" r:id="rId17"/>
    <p:sldId id="834" r:id="rId18"/>
    <p:sldId id="625" r:id="rId19"/>
    <p:sldId id="817" r:id="rId20"/>
    <p:sldId id="811" r:id="rId21"/>
    <p:sldId id="812" r:id="rId22"/>
    <p:sldId id="813" r:id="rId23"/>
    <p:sldId id="814" r:id="rId24"/>
    <p:sldId id="816" r:id="rId25"/>
    <p:sldId id="818" r:id="rId26"/>
    <p:sldId id="819" r:id="rId27"/>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F9474BE-8D97-4F62-8A3B-F0F01967FBB8}">
          <p14:sldIdLst/>
        </p14:section>
        <p14:section name="正文" id="{DBDFB182-57B7-496D-981F-076D34F661F3}">
          <p14:sldIdLst/>
        </p14:section>
        <p14:section name="金融科技普及知识" id="{94040034-D101-45C8-94B8-0C3ABD1F84F0}">
          <p14:sldIdLst>
            <p14:sldId id="803"/>
            <p14:sldId id="832"/>
            <p14:sldId id="833"/>
            <p14:sldId id="623"/>
            <p14:sldId id="681"/>
            <p14:sldId id="668"/>
            <p14:sldId id="665"/>
            <p14:sldId id="682"/>
            <p14:sldId id="783"/>
            <p14:sldId id="782"/>
            <p14:sldId id="792"/>
            <p14:sldId id="796"/>
            <p14:sldId id="790"/>
            <p14:sldId id="834"/>
            <p14:sldId id="625"/>
            <p14:sldId id="817"/>
            <p14:sldId id="811"/>
            <p14:sldId id="812"/>
            <p14:sldId id="813"/>
            <p14:sldId id="814"/>
            <p14:sldId id="816"/>
            <p14:sldId id="818"/>
            <p14:sldId id="81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CICT"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8F8F8"/>
    <a:srgbClr val="FF0000"/>
    <a:srgbClr val="366DE2"/>
    <a:srgbClr val="003DA7"/>
    <a:srgbClr val="B5B5B5"/>
    <a:srgbClr val="F5F3F4"/>
    <a:srgbClr val="F8B342"/>
    <a:srgbClr val="0070C0"/>
    <a:srgbClr val="101C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9C39F4-1F8B-4523-AC07-51DB5ABDBFC5}" v="119" dt="2024-01-14T09:04:56.28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86092" autoAdjust="0"/>
  </p:normalViewPr>
  <p:slideViewPr>
    <p:cSldViewPr snapToGrid="0">
      <p:cViewPr varScale="1">
        <p:scale>
          <a:sx n="138" d="100"/>
          <a:sy n="138" d="100"/>
        </p:scale>
        <p:origin x="596" y="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76" y="45"/>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11DCFE8-F7E9-7C14-0ECA-9F75F95E2F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9E1BB22E-B90E-F2DF-317A-192B7C0A63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CED4CD-1352-445D-9DE6-2AB4728AB38B}" type="datetimeFigureOut">
              <a:rPr lang="zh-CN" altLang="en-US" smtClean="0"/>
              <a:t>2024/6/14</a:t>
            </a:fld>
            <a:endParaRPr lang="zh-CN" altLang="en-US"/>
          </a:p>
        </p:txBody>
      </p:sp>
      <p:sp>
        <p:nvSpPr>
          <p:cNvPr id="4" name="页脚占位符 3">
            <a:extLst>
              <a:ext uri="{FF2B5EF4-FFF2-40B4-BE49-F238E27FC236}">
                <a16:creationId xmlns:a16="http://schemas.microsoft.com/office/drawing/2014/main" id="{5D5DD4BB-9E91-0D28-49D8-73DF4033AE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EB1F8AF-FE2F-E170-FBE1-F3441F12C5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D8752D-E404-4B9A-A37F-8A9CF3C58997}" type="slidenum">
              <a:rPr lang="zh-CN" altLang="en-US" smtClean="0"/>
              <a:t>‹#›</a:t>
            </a:fld>
            <a:endParaRPr lang="zh-CN" altLang="en-US"/>
          </a:p>
        </p:txBody>
      </p:sp>
    </p:spTree>
    <p:extLst>
      <p:ext uri="{BB962C8B-B14F-4D97-AF65-F5344CB8AC3E}">
        <p14:creationId xmlns:p14="http://schemas.microsoft.com/office/powerpoint/2010/main" val="3222163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05"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906"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46168-4116-4709-8113-CC35158C64D0}" type="datetimeFigureOut">
              <a:rPr lang="zh-CN" altLang="en-US" smtClean="0"/>
              <a:t>2024/6/14</a:t>
            </a:fld>
            <a:endParaRPr lang="zh-CN" altLang="en-US"/>
          </a:p>
        </p:txBody>
      </p:sp>
      <p:sp>
        <p:nvSpPr>
          <p:cNvPr id="1048907"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908"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09"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910"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B3ED-D5B5-4770-9E94-7D132C7A17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6EB3ED-D5B5-4770-9E94-7D132C7A17BD}" type="slidenum">
              <a:rPr lang="zh-CN" altLang="en-US" smtClean="0"/>
              <a:t>1</a:t>
            </a:fld>
            <a:endParaRPr lang="zh-CN" altLang="en-US"/>
          </a:p>
        </p:txBody>
      </p:sp>
    </p:spTree>
    <p:extLst>
      <p:ext uri="{BB962C8B-B14F-4D97-AF65-F5344CB8AC3E}">
        <p14:creationId xmlns:p14="http://schemas.microsoft.com/office/powerpoint/2010/main" val="138151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40210-746F-4CF9-BE54-44875E978EA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7B7F629-4039-E7E8-F920-6BC29A8BD4E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0010447-E82F-DEA6-5658-D99EC0A973A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https://platform.openai.com/docs/guides/fine-tuning/token-limits</a:t>
            </a:r>
          </a:p>
          <a:p>
            <a:endParaRPr lang="zh-CN" altLang="en-US" dirty="0"/>
          </a:p>
        </p:txBody>
      </p:sp>
      <p:sp>
        <p:nvSpPr>
          <p:cNvPr id="4" name="灯片编号占位符 3">
            <a:extLst>
              <a:ext uri="{FF2B5EF4-FFF2-40B4-BE49-F238E27FC236}">
                <a16:creationId xmlns:a16="http://schemas.microsoft.com/office/drawing/2014/main" id="{A091069C-3A4C-AA04-19CC-D9F48F55E3B0}"/>
              </a:ext>
            </a:extLst>
          </p:cNvPr>
          <p:cNvSpPr>
            <a:spLocks noGrp="1"/>
          </p:cNvSpPr>
          <p:nvPr>
            <p:ph type="sldNum" sz="quarter" idx="5"/>
          </p:nvPr>
        </p:nvSpPr>
        <p:spPr/>
        <p:txBody>
          <a:bodyPr/>
          <a:lstStyle/>
          <a:p>
            <a:fld id="{C26EB3ED-D5B5-4770-9E94-7D132C7A17BD}" type="slidenum">
              <a:rPr lang="zh-CN" altLang="en-US" smtClean="0"/>
              <a:t>10</a:t>
            </a:fld>
            <a:endParaRPr lang="zh-CN" altLang="en-US"/>
          </a:p>
        </p:txBody>
      </p:sp>
    </p:spTree>
    <p:extLst>
      <p:ext uri="{BB962C8B-B14F-4D97-AF65-F5344CB8AC3E}">
        <p14:creationId xmlns:p14="http://schemas.microsoft.com/office/powerpoint/2010/main" val="3515626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40210-746F-4CF9-BE54-44875E978EA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7B7F629-4039-E7E8-F920-6BC29A8BD4E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0010447-E82F-DEA6-5658-D99EC0A973A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https://platform.openai.com/docs/guides/fine-tuning/token-limits</a:t>
            </a:r>
          </a:p>
          <a:p>
            <a:endParaRPr lang="zh-CN" altLang="en-US" dirty="0"/>
          </a:p>
        </p:txBody>
      </p:sp>
      <p:sp>
        <p:nvSpPr>
          <p:cNvPr id="4" name="灯片编号占位符 3">
            <a:extLst>
              <a:ext uri="{FF2B5EF4-FFF2-40B4-BE49-F238E27FC236}">
                <a16:creationId xmlns:a16="http://schemas.microsoft.com/office/drawing/2014/main" id="{A091069C-3A4C-AA04-19CC-D9F48F55E3B0}"/>
              </a:ext>
            </a:extLst>
          </p:cNvPr>
          <p:cNvSpPr>
            <a:spLocks noGrp="1"/>
          </p:cNvSpPr>
          <p:nvPr>
            <p:ph type="sldNum" sz="quarter" idx="5"/>
          </p:nvPr>
        </p:nvSpPr>
        <p:spPr/>
        <p:txBody>
          <a:bodyPr/>
          <a:lstStyle/>
          <a:p>
            <a:fld id="{C26EB3ED-D5B5-4770-9E94-7D132C7A17BD}" type="slidenum">
              <a:rPr lang="zh-CN" altLang="en-US" smtClean="0"/>
              <a:t>11</a:t>
            </a:fld>
            <a:endParaRPr lang="zh-CN" altLang="en-US"/>
          </a:p>
        </p:txBody>
      </p:sp>
    </p:spTree>
    <p:extLst>
      <p:ext uri="{BB962C8B-B14F-4D97-AF65-F5344CB8AC3E}">
        <p14:creationId xmlns:p14="http://schemas.microsoft.com/office/powerpoint/2010/main" val="2335941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40210-746F-4CF9-BE54-44875E978EA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7B7F629-4039-E7E8-F920-6BC29A8BD4E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0010447-E82F-DEA6-5658-D99EC0A973A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梯度下降和梯度提升这里不太一样，梯度下降是函数对参数求导，而梯度提升是函数对函数求导</a:t>
            </a:r>
          </a:p>
        </p:txBody>
      </p:sp>
      <p:sp>
        <p:nvSpPr>
          <p:cNvPr id="4" name="灯片编号占位符 3">
            <a:extLst>
              <a:ext uri="{FF2B5EF4-FFF2-40B4-BE49-F238E27FC236}">
                <a16:creationId xmlns:a16="http://schemas.microsoft.com/office/drawing/2014/main" id="{A091069C-3A4C-AA04-19CC-D9F48F55E3B0}"/>
              </a:ext>
            </a:extLst>
          </p:cNvPr>
          <p:cNvSpPr>
            <a:spLocks noGrp="1"/>
          </p:cNvSpPr>
          <p:nvPr>
            <p:ph type="sldNum" sz="quarter" idx="5"/>
          </p:nvPr>
        </p:nvSpPr>
        <p:spPr/>
        <p:txBody>
          <a:bodyPr/>
          <a:lstStyle/>
          <a:p>
            <a:fld id="{C26EB3ED-D5B5-4770-9E94-7D132C7A17BD}" type="slidenum">
              <a:rPr lang="zh-CN" altLang="en-US" smtClean="0"/>
              <a:t>12</a:t>
            </a:fld>
            <a:endParaRPr lang="zh-CN" altLang="en-US"/>
          </a:p>
        </p:txBody>
      </p:sp>
    </p:spTree>
    <p:extLst>
      <p:ext uri="{BB962C8B-B14F-4D97-AF65-F5344CB8AC3E}">
        <p14:creationId xmlns:p14="http://schemas.microsoft.com/office/powerpoint/2010/main" val="3191289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40210-746F-4CF9-BE54-44875E978EA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7B7F629-4039-E7E8-F920-6BC29A8BD4E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0010447-E82F-DEA6-5658-D99EC0A973A3}"/>
              </a:ext>
            </a:extLst>
          </p:cNvPr>
          <p:cNvSpPr>
            <a:spLocks noGrp="1"/>
          </p:cNvSpPr>
          <p:nvPr>
            <p:ph type="body" idx="1"/>
          </p:nvPr>
        </p:nvSpPr>
        <p:spPr/>
        <p:txBody>
          <a:bodyPr/>
          <a:lstStyle/>
          <a:p>
            <a:r>
              <a:rPr lang="en-US" altLang="zh-CN" dirty="0" err="1"/>
              <a:t>Changtianml</a:t>
            </a:r>
            <a:r>
              <a:rPr lang="zh-CN" altLang="en-US" dirty="0"/>
              <a:t>环境</a:t>
            </a:r>
            <a:endParaRPr lang="en-US" altLang="zh-CN" dirty="0"/>
          </a:p>
          <a:p>
            <a:r>
              <a:rPr lang="en-US" altLang="zh-CN" dirty="0"/>
              <a:t>Python 3.11.7</a:t>
            </a:r>
          </a:p>
          <a:p>
            <a:r>
              <a:rPr lang="en-US" altLang="zh-CN" dirty="0" err="1"/>
              <a:t>catboost</a:t>
            </a:r>
            <a:r>
              <a:rPr lang="en-US" altLang="zh-CN" dirty="0"/>
              <a:t>           1.2.2</a:t>
            </a:r>
          </a:p>
          <a:p>
            <a:r>
              <a:rPr lang="en-US" altLang="zh-CN" dirty="0" err="1"/>
              <a:t>xgboost</a:t>
            </a:r>
            <a:r>
              <a:rPr lang="en-US" altLang="zh-CN" dirty="0"/>
              <a:t>            2.0.1</a:t>
            </a:r>
          </a:p>
          <a:p>
            <a:r>
              <a:rPr lang="en-US" altLang="zh-CN" dirty="0"/>
              <a:t>scikit-learn       1.2.2</a:t>
            </a:r>
            <a:endParaRPr lang="zh-CN" altLang="en-US" dirty="0"/>
          </a:p>
        </p:txBody>
      </p:sp>
      <p:sp>
        <p:nvSpPr>
          <p:cNvPr id="4" name="灯片编号占位符 3">
            <a:extLst>
              <a:ext uri="{FF2B5EF4-FFF2-40B4-BE49-F238E27FC236}">
                <a16:creationId xmlns:a16="http://schemas.microsoft.com/office/drawing/2014/main" id="{A091069C-3A4C-AA04-19CC-D9F48F55E3B0}"/>
              </a:ext>
            </a:extLst>
          </p:cNvPr>
          <p:cNvSpPr>
            <a:spLocks noGrp="1"/>
          </p:cNvSpPr>
          <p:nvPr>
            <p:ph type="sldNum" sz="quarter" idx="5"/>
          </p:nvPr>
        </p:nvSpPr>
        <p:spPr/>
        <p:txBody>
          <a:bodyPr/>
          <a:lstStyle/>
          <a:p>
            <a:fld id="{C26EB3ED-D5B5-4770-9E94-7D132C7A17BD}" type="slidenum">
              <a:rPr lang="zh-CN" altLang="en-US" smtClean="0"/>
              <a:t>13</a:t>
            </a:fld>
            <a:endParaRPr lang="zh-CN" altLang="en-US"/>
          </a:p>
        </p:txBody>
      </p:sp>
    </p:spTree>
    <p:extLst>
      <p:ext uri="{BB962C8B-B14F-4D97-AF65-F5344CB8AC3E}">
        <p14:creationId xmlns:p14="http://schemas.microsoft.com/office/powerpoint/2010/main" val="1870235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40210-746F-4CF9-BE54-44875E978EA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7B7F629-4039-E7E8-F920-6BC29A8BD4E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0010447-E82F-DEA6-5658-D99EC0A973A3}"/>
              </a:ext>
            </a:extLst>
          </p:cNvPr>
          <p:cNvSpPr>
            <a:spLocks noGrp="1"/>
          </p:cNvSpPr>
          <p:nvPr>
            <p:ph type="body" idx="1"/>
          </p:nvPr>
        </p:nvSpPr>
        <p:spPr/>
        <p:txBody>
          <a:bodyPr/>
          <a:lstStyle/>
          <a:p>
            <a:r>
              <a:rPr lang="en-US" altLang="zh-CN" dirty="0" err="1"/>
              <a:t>Changtianml</a:t>
            </a:r>
            <a:r>
              <a:rPr lang="zh-CN" altLang="en-US" dirty="0"/>
              <a:t>环境</a:t>
            </a:r>
            <a:endParaRPr lang="en-US" altLang="zh-CN" dirty="0"/>
          </a:p>
          <a:p>
            <a:r>
              <a:rPr lang="en-US" altLang="zh-CN" dirty="0"/>
              <a:t>Python 3.11.7</a:t>
            </a:r>
          </a:p>
          <a:p>
            <a:r>
              <a:rPr lang="en-US" altLang="zh-CN" dirty="0" err="1"/>
              <a:t>catboost</a:t>
            </a:r>
            <a:r>
              <a:rPr lang="en-US" altLang="zh-CN" dirty="0"/>
              <a:t>           1.2.2</a:t>
            </a:r>
          </a:p>
          <a:p>
            <a:r>
              <a:rPr lang="en-US" altLang="zh-CN" dirty="0" err="1"/>
              <a:t>xgboost</a:t>
            </a:r>
            <a:r>
              <a:rPr lang="en-US" altLang="zh-CN" dirty="0"/>
              <a:t>            2.0.1</a:t>
            </a:r>
          </a:p>
          <a:p>
            <a:r>
              <a:rPr lang="en-US" altLang="zh-CN" dirty="0"/>
              <a:t>scikit-learn       1.2.2</a:t>
            </a:r>
            <a:endParaRPr lang="zh-CN" altLang="en-US" dirty="0"/>
          </a:p>
        </p:txBody>
      </p:sp>
      <p:sp>
        <p:nvSpPr>
          <p:cNvPr id="4" name="灯片编号占位符 3">
            <a:extLst>
              <a:ext uri="{FF2B5EF4-FFF2-40B4-BE49-F238E27FC236}">
                <a16:creationId xmlns:a16="http://schemas.microsoft.com/office/drawing/2014/main" id="{A091069C-3A4C-AA04-19CC-D9F48F55E3B0}"/>
              </a:ext>
            </a:extLst>
          </p:cNvPr>
          <p:cNvSpPr>
            <a:spLocks noGrp="1"/>
          </p:cNvSpPr>
          <p:nvPr>
            <p:ph type="sldNum" sz="quarter" idx="5"/>
          </p:nvPr>
        </p:nvSpPr>
        <p:spPr/>
        <p:txBody>
          <a:bodyPr/>
          <a:lstStyle/>
          <a:p>
            <a:fld id="{C26EB3ED-D5B5-4770-9E94-7D132C7A17BD}" type="slidenum">
              <a:rPr lang="zh-CN" altLang="en-US" smtClean="0"/>
              <a:t>14</a:t>
            </a:fld>
            <a:endParaRPr lang="zh-CN" altLang="en-US"/>
          </a:p>
        </p:txBody>
      </p:sp>
    </p:spTree>
    <p:extLst>
      <p:ext uri="{BB962C8B-B14F-4D97-AF65-F5344CB8AC3E}">
        <p14:creationId xmlns:p14="http://schemas.microsoft.com/office/powerpoint/2010/main" val="2327744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6EB3ED-D5B5-4770-9E94-7D132C7A17BD}" type="slidenum">
              <a:rPr lang="zh-CN" altLang="en-US" smtClean="0"/>
              <a:t>15</a:t>
            </a:fld>
            <a:endParaRPr lang="zh-CN" altLang="en-US"/>
          </a:p>
        </p:txBody>
      </p:sp>
    </p:spTree>
    <p:extLst>
      <p:ext uri="{BB962C8B-B14F-4D97-AF65-F5344CB8AC3E}">
        <p14:creationId xmlns:p14="http://schemas.microsoft.com/office/powerpoint/2010/main" val="2705392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http://www.beagledata.com/?products=</a:t>
            </a:r>
            <a:r>
              <a:rPr lang="zh-CN" altLang="en-US" dirty="0"/>
              <a:t>银行业中的精准营销</a:t>
            </a:r>
          </a:p>
        </p:txBody>
      </p:sp>
      <p:sp>
        <p:nvSpPr>
          <p:cNvPr id="4" name="灯片编号占位符 3"/>
          <p:cNvSpPr>
            <a:spLocks noGrp="1"/>
          </p:cNvSpPr>
          <p:nvPr>
            <p:ph type="sldNum" sz="quarter" idx="5"/>
          </p:nvPr>
        </p:nvSpPr>
        <p:spPr/>
        <p:txBody>
          <a:bodyPr/>
          <a:lstStyle/>
          <a:p>
            <a:fld id="{C26EB3ED-D5B5-4770-9E94-7D132C7A17BD}" type="slidenum">
              <a:rPr lang="zh-CN" altLang="en-US" smtClean="0"/>
              <a:t>16</a:t>
            </a:fld>
            <a:endParaRPr lang="zh-CN" altLang="en-US"/>
          </a:p>
        </p:txBody>
      </p:sp>
    </p:spTree>
    <p:extLst>
      <p:ext uri="{BB962C8B-B14F-4D97-AF65-F5344CB8AC3E}">
        <p14:creationId xmlns:p14="http://schemas.microsoft.com/office/powerpoint/2010/main" val="3398879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r>
              <a:rPr lang="zh-CN" altLang="en-US" dirty="0"/>
              <a:t>风控场景全流程模型构建及应用实践 </a:t>
            </a:r>
            <a:r>
              <a:rPr lang="en-US" altLang="zh-CN" dirty="0"/>
              <a:t>- </a:t>
            </a:r>
            <a:r>
              <a:rPr lang="en-US" altLang="zh-CN" dirty="0" err="1"/>
              <a:t>DataFunTalk</a:t>
            </a:r>
            <a:r>
              <a:rPr lang="zh-CN" altLang="en-US" dirty="0"/>
              <a:t>的文章 </a:t>
            </a:r>
            <a:r>
              <a:rPr lang="en-US" altLang="zh-CN" dirty="0"/>
              <a:t>- </a:t>
            </a:r>
            <a:r>
              <a:rPr lang="zh-CN" altLang="en-US" dirty="0"/>
              <a:t>知乎</a:t>
            </a:r>
            <a:r>
              <a:rPr lang="en-US" altLang="zh-CN" dirty="0"/>
              <a:t>https://zhuanlan.zhihu.com/p/679189538</a:t>
            </a:r>
          </a:p>
          <a:p>
            <a:r>
              <a:rPr lang="en-US" altLang="zh-CN" dirty="0"/>
              <a:t>《</a:t>
            </a:r>
            <a:r>
              <a:rPr lang="zh-CN" altLang="en-US" dirty="0"/>
              <a:t>智能风控实践指南：从模型、特征到决策</a:t>
            </a:r>
            <a:r>
              <a:rPr lang="en-US" altLang="zh-CN" dirty="0"/>
              <a:t>》</a:t>
            </a:r>
            <a:r>
              <a:rPr lang="zh-CN" altLang="en-US" dirty="0"/>
              <a:t>配套</a:t>
            </a:r>
            <a:r>
              <a:rPr lang="en-US" altLang="zh-CN" dirty="0"/>
              <a:t>Python</a:t>
            </a:r>
            <a:r>
              <a:rPr lang="zh-CN" altLang="en-US" dirty="0"/>
              <a:t>代码 </a:t>
            </a:r>
            <a:r>
              <a:rPr lang="en-US" altLang="zh-CN" dirty="0"/>
              <a:t>- Hong Jiang</a:t>
            </a:r>
            <a:r>
              <a:rPr lang="zh-CN" altLang="en-US" dirty="0"/>
              <a:t>的文章 </a:t>
            </a:r>
            <a:r>
              <a:rPr lang="en-US" altLang="zh-CN" dirty="0"/>
              <a:t>- </a:t>
            </a:r>
            <a:r>
              <a:rPr lang="zh-CN" altLang="en-US" dirty="0"/>
              <a:t>知乎</a:t>
            </a:r>
            <a:r>
              <a:rPr lang="en-US" altLang="zh-CN" dirty="0"/>
              <a:t>https://zhuanlan.zhihu.com/p/539929045</a:t>
            </a:r>
            <a:endParaRPr lang="zh-CN" altLang="en-US" dirty="0"/>
          </a:p>
        </p:txBody>
      </p:sp>
      <p:sp>
        <p:nvSpPr>
          <p:cNvPr id="4" name="灯片编号占位符 3"/>
          <p:cNvSpPr>
            <a:spLocks noGrp="1"/>
          </p:cNvSpPr>
          <p:nvPr>
            <p:ph type="sldNum" sz="quarter" idx="5"/>
          </p:nvPr>
        </p:nvSpPr>
        <p:spPr/>
        <p:txBody>
          <a:bodyPr/>
          <a:lstStyle/>
          <a:p>
            <a:fld id="{C26EB3ED-D5B5-4770-9E94-7D132C7A17BD}" type="slidenum">
              <a:rPr lang="zh-CN" altLang="en-US" smtClean="0"/>
              <a:t>17</a:t>
            </a:fld>
            <a:endParaRPr lang="zh-CN" altLang="en-US"/>
          </a:p>
        </p:txBody>
      </p:sp>
    </p:spTree>
    <p:extLst>
      <p:ext uri="{BB962C8B-B14F-4D97-AF65-F5344CB8AC3E}">
        <p14:creationId xmlns:p14="http://schemas.microsoft.com/office/powerpoint/2010/main" val="4165383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6EB3ED-D5B5-4770-9E94-7D132C7A17BD}" type="slidenum">
              <a:rPr lang="zh-CN" altLang="en-US" smtClean="0"/>
              <a:t>18</a:t>
            </a:fld>
            <a:endParaRPr lang="zh-CN" altLang="en-US"/>
          </a:p>
        </p:txBody>
      </p:sp>
    </p:spTree>
    <p:extLst>
      <p:ext uri="{BB962C8B-B14F-4D97-AF65-F5344CB8AC3E}">
        <p14:creationId xmlns:p14="http://schemas.microsoft.com/office/powerpoint/2010/main" val="187683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6EB3ED-D5B5-4770-9E94-7D132C7A17BD}" type="slidenum">
              <a:rPr lang="zh-CN" altLang="en-US" smtClean="0"/>
              <a:t>19</a:t>
            </a:fld>
            <a:endParaRPr lang="zh-CN" altLang="en-US"/>
          </a:p>
        </p:txBody>
      </p:sp>
    </p:spTree>
    <p:extLst>
      <p:ext uri="{BB962C8B-B14F-4D97-AF65-F5344CB8AC3E}">
        <p14:creationId xmlns:p14="http://schemas.microsoft.com/office/powerpoint/2010/main" val="276964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262626"/>
                </a:solidFill>
                <a:latin typeface="微软雅黑" panose="020B0503020204020204" pitchFamily="34" charset="-122"/>
                <a:ea typeface="微软雅黑" panose="020B0503020204020204" pitchFamily="34" charset="-122"/>
                <a:sym typeface="Arial" panose="020B0604020202020204" pitchFamily="34" charset="0"/>
              </a:rPr>
              <a:t>NER = </a:t>
            </a:r>
            <a:r>
              <a:rPr lang="zh-CN" altLang="en-US" dirty="0">
                <a:solidFill>
                  <a:srgbClr val="262626"/>
                </a:solidFill>
                <a:latin typeface="微软雅黑" panose="020B0503020204020204" pitchFamily="34" charset="-122"/>
                <a:ea typeface="微软雅黑" panose="020B0503020204020204" pitchFamily="34" charset="-122"/>
                <a:sym typeface="Arial" panose="020B0604020202020204" pitchFamily="34" charset="0"/>
              </a:rPr>
              <a:t>命名实体识别</a:t>
            </a:r>
            <a:endParaRPr lang="zh-CN" altLang="en-US" dirty="0"/>
          </a:p>
        </p:txBody>
      </p:sp>
      <p:sp>
        <p:nvSpPr>
          <p:cNvPr id="4" name="灯片编号占位符 3"/>
          <p:cNvSpPr>
            <a:spLocks noGrp="1"/>
          </p:cNvSpPr>
          <p:nvPr>
            <p:ph type="sldNum" sz="quarter" idx="5"/>
          </p:nvPr>
        </p:nvSpPr>
        <p:spPr/>
        <p:txBody>
          <a:bodyPr/>
          <a:lstStyle/>
          <a:p>
            <a:fld id="{C26EB3ED-D5B5-4770-9E94-7D132C7A17BD}" type="slidenum">
              <a:rPr lang="zh-CN" altLang="en-US" smtClean="0"/>
              <a:t>2</a:t>
            </a:fld>
            <a:endParaRPr lang="zh-CN" altLang="en-US"/>
          </a:p>
        </p:txBody>
      </p:sp>
    </p:spTree>
    <p:extLst>
      <p:ext uri="{BB962C8B-B14F-4D97-AF65-F5344CB8AC3E}">
        <p14:creationId xmlns:p14="http://schemas.microsoft.com/office/powerpoint/2010/main" val="996526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6EB3ED-D5B5-4770-9E94-7D132C7A17BD}" type="slidenum">
              <a:rPr lang="zh-CN" altLang="en-US" smtClean="0"/>
              <a:t>20</a:t>
            </a:fld>
            <a:endParaRPr lang="zh-CN" altLang="en-US"/>
          </a:p>
        </p:txBody>
      </p:sp>
    </p:spTree>
    <p:extLst>
      <p:ext uri="{BB962C8B-B14F-4D97-AF65-F5344CB8AC3E}">
        <p14:creationId xmlns:p14="http://schemas.microsoft.com/office/powerpoint/2010/main" val="80400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期货量化因子超详细汇总（建议收藏） </a:t>
            </a:r>
            <a:r>
              <a:rPr lang="en-US" altLang="zh-CN" dirty="0"/>
              <a:t>- </a:t>
            </a:r>
            <a:r>
              <a:rPr lang="en-US" altLang="zh-CN" dirty="0" err="1"/>
              <a:t>stubblef</a:t>
            </a:r>
            <a:r>
              <a:rPr lang="en-US" altLang="zh-CN" dirty="0"/>
              <a:t>-AI</a:t>
            </a:r>
            <a:r>
              <a:rPr lang="zh-CN" altLang="en-US" dirty="0"/>
              <a:t>的文章 </a:t>
            </a:r>
            <a:r>
              <a:rPr lang="en-US" altLang="zh-CN" dirty="0"/>
              <a:t>- </a:t>
            </a:r>
            <a:r>
              <a:rPr lang="zh-CN" altLang="en-US" dirty="0"/>
              <a:t>知乎</a:t>
            </a:r>
            <a:r>
              <a:rPr lang="en-US" altLang="zh-CN" dirty="0"/>
              <a:t>https://zhuanlan.zhihu.com/p/580168764</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26EB3ED-D5B5-4770-9E94-7D132C7A17BD}" type="slidenum">
              <a:rPr lang="zh-CN" altLang="en-US" smtClean="0"/>
              <a:t>21</a:t>
            </a:fld>
            <a:endParaRPr lang="zh-CN" altLang="en-US"/>
          </a:p>
        </p:txBody>
      </p:sp>
    </p:spTree>
    <p:extLst>
      <p:ext uri="{BB962C8B-B14F-4D97-AF65-F5344CB8AC3E}">
        <p14:creationId xmlns:p14="http://schemas.microsoft.com/office/powerpoint/2010/main" val="2110876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13047"/>
                </a:solidFill>
                <a:effectLst/>
                <a:highlight>
                  <a:srgbClr val="FFFFFF"/>
                </a:highlight>
                <a:latin typeface="Helvetica Neue"/>
              </a:rPr>
              <a:t>FWA</a:t>
            </a:r>
            <a:r>
              <a:rPr lang="zh-CN" altLang="en-US" b="0" i="0" dirty="0">
                <a:solidFill>
                  <a:srgbClr val="213047"/>
                </a:solidFill>
                <a:effectLst/>
                <a:highlight>
                  <a:srgbClr val="FFFFFF"/>
                </a:highlight>
                <a:latin typeface="Helvetica Neue"/>
              </a:rPr>
              <a:t>大起底</a:t>
            </a:r>
            <a:r>
              <a:rPr lang="en-US" altLang="zh-CN" b="0" i="0" dirty="0">
                <a:solidFill>
                  <a:srgbClr val="213047"/>
                </a:solidFill>
                <a:effectLst/>
                <a:highlight>
                  <a:srgbClr val="FFFFFF"/>
                </a:highlight>
                <a:latin typeface="Helvetica Neue"/>
              </a:rPr>
              <a:t>——</a:t>
            </a:r>
            <a:r>
              <a:rPr lang="zh-CN" altLang="en-US" b="0" i="0" dirty="0">
                <a:solidFill>
                  <a:srgbClr val="213047"/>
                </a:solidFill>
                <a:effectLst/>
                <a:highlight>
                  <a:srgbClr val="FFFFFF"/>
                </a:highlight>
                <a:latin typeface="Helvetica Neue"/>
              </a:rPr>
              <a:t>你需要知道的美国医疗保险反欺诈实践</a:t>
            </a:r>
            <a:r>
              <a:rPr lang="zh-CN" altLang="en-US" dirty="0"/>
              <a:t>：</a:t>
            </a:r>
            <a:r>
              <a:rPr lang="en-US" altLang="zh-CN" dirty="0"/>
              <a:t>http://acfecs.hongjingedu.com/article/detail-746</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大数据在健康保险欺诈识别中的应用研究</a:t>
            </a:r>
            <a:r>
              <a:rPr lang="en-US" altLang="zh-CN" dirty="0"/>
              <a:t>_</a:t>
            </a:r>
            <a:r>
              <a:rPr lang="zh-CN" altLang="en-US" dirty="0"/>
              <a:t>唐玲</a:t>
            </a:r>
            <a:r>
              <a:rPr lang="en-US" altLang="zh-CN" dirty="0"/>
              <a:t>.</a:t>
            </a:r>
            <a:r>
              <a:rPr lang="en-US" altLang="zh-CN" dirty="0" err="1"/>
              <a:t>caj</a:t>
            </a:r>
            <a:endParaRPr lang="zh-CN" altLang="en-US" dirty="0"/>
          </a:p>
        </p:txBody>
      </p:sp>
      <p:sp>
        <p:nvSpPr>
          <p:cNvPr id="4" name="灯片编号占位符 3"/>
          <p:cNvSpPr>
            <a:spLocks noGrp="1"/>
          </p:cNvSpPr>
          <p:nvPr>
            <p:ph type="sldNum" sz="quarter" idx="5"/>
          </p:nvPr>
        </p:nvSpPr>
        <p:spPr/>
        <p:txBody>
          <a:bodyPr/>
          <a:lstStyle/>
          <a:p>
            <a:fld id="{C26EB3ED-D5B5-4770-9E94-7D132C7A17BD}" type="slidenum">
              <a:rPr lang="zh-CN" altLang="en-US" smtClean="0"/>
              <a:t>22</a:t>
            </a:fld>
            <a:endParaRPr lang="zh-CN" altLang="en-US"/>
          </a:p>
        </p:txBody>
      </p:sp>
    </p:spTree>
    <p:extLst>
      <p:ext uri="{BB962C8B-B14F-4D97-AF65-F5344CB8AC3E}">
        <p14:creationId xmlns:p14="http://schemas.microsoft.com/office/powerpoint/2010/main" val="2673470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13047"/>
                </a:solidFill>
                <a:effectLst/>
                <a:highlight>
                  <a:srgbClr val="FFFFFF"/>
                </a:highlight>
                <a:latin typeface="Helvetica Neue"/>
              </a:rPr>
              <a:t>参考：</a:t>
            </a:r>
            <a:endParaRPr lang="en-US" altLang="zh-CN" b="0" i="0" dirty="0">
              <a:solidFill>
                <a:srgbClr val="213047"/>
              </a:solidFill>
              <a:effectLst/>
              <a:highlight>
                <a:srgbClr val="FFFFFF"/>
              </a:highligh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13047"/>
                </a:solidFill>
                <a:effectLst/>
                <a:highlight>
                  <a:srgbClr val="FFFFFF"/>
                </a:highlight>
                <a:latin typeface="Helvetica Neue"/>
              </a:rPr>
              <a:t>反洗钱风控 </a:t>
            </a:r>
            <a:r>
              <a:rPr lang="en-US" altLang="zh-CN" b="0" i="0" dirty="0">
                <a:solidFill>
                  <a:srgbClr val="213047"/>
                </a:solidFill>
                <a:effectLst/>
                <a:highlight>
                  <a:srgbClr val="FFFFFF"/>
                </a:highlight>
                <a:latin typeface="Helvetica Neue"/>
              </a:rPr>
              <a:t>- </a:t>
            </a:r>
            <a:r>
              <a:rPr lang="zh-CN" altLang="en-US" b="0" i="0" dirty="0">
                <a:solidFill>
                  <a:srgbClr val="213047"/>
                </a:solidFill>
                <a:effectLst/>
                <a:highlight>
                  <a:srgbClr val="FFFFFF"/>
                </a:highlight>
                <a:latin typeface="Helvetica Neue"/>
              </a:rPr>
              <a:t>风控小王子的文章 </a:t>
            </a:r>
            <a:r>
              <a:rPr lang="en-US" altLang="zh-CN" b="0" i="0" dirty="0">
                <a:solidFill>
                  <a:srgbClr val="213047"/>
                </a:solidFill>
                <a:effectLst/>
                <a:highlight>
                  <a:srgbClr val="FFFFFF"/>
                </a:highlight>
                <a:latin typeface="Helvetica Neue"/>
              </a:rPr>
              <a:t>- </a:t>
            </a:r>
            <a:r>
              <a:rPr lang="zh-CN" altLang="en-US" b="0" i="0" dirty="0">
                <a:solidFill>
                  <a:srgbClr val="213047"/>
                </a:solidFill>
                <a:effectLst/>
                <a:highlight>
                  <a:srgbClr val="FFFFFF"/>
                </a:highlight>
                <a:latin typeface="Helvetica Neue"/>
              </a:rPr>
              <a:t>知乎</a:t>
            </a:r>
            <a:r>
              <a:rPr lang="en-US" altLang="zh-CN" b="0" i="0" dirty="0">
                <a:solidFill>
                  <a:srgbClr val="213047"/>
                </a:solidFill>
                <a:effectLst/>
                <a:highlight>
                  <a:srgbClr val="FFFFFF"/>
                </a:highlight>
                <a:latin typeface="Helvetica Neue"/>
              </a:rPr>
              <a:t>https://zhuanlan.zhihu.com/p/467415730</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银行的的反洗钱系统是怎么运作的？ </a:t>
            </a:r>
            <a:r>
              <a:rPr lang="en-US" altLang="zh-CN" dirty="0"/>
              <a:t>- </a:t>
            </a:r>
            <a:r>
              <a:rPr lang="en-US" altLang="zh-CN" dirty="0" err="1"/>
              <a:t>DataVisor</a:t>
            </a:r>
            <a:r>
              <a:rPr lang="en-US" altLang="zh-CN" dirty="0"/>
              <a:t> </a:t>
            </a:r>
            <a:r>
              <a:rPr lang="zh-CN" altLang="en-US" dirty="0"/>
              <a:t>维择科技的回答 </a:t>
            </a:r>
            <a:r>
              <a:rPr lang="en-US" altLang="zh-CN" dirty="0"/>
              <a:t>- </a:t>
            </a:r>
            <a:r>
              <a:rPr lang="zh-CN" altLang="en-US" dirty="0"/>
              <a:t>知乎</a:t>
            </a:r>
            <a:r>
              <a:rPr lang="en-US" altLang="zh-CN" dirty="0"/>
              <a:t>https://www.zhihu.com/question/54047542/answer/1920610903</a:t>
            </a:r>
            <a:endParaRPr lang="zh-CN" altLang="en-US" dirty="0"/>
          </a:p>
        </p:txBody>
      </p:sp>
      <p:sp>
        <p:nvSpPr>
          <p:cNvPr id="4" name="灯片编号占位符 3"/>
          <p:cNvSpPr>
            <a:spLocks noGrp="1"/>
          </p:cNvSpPr>
          <p:nvPr>
            <p:ph type="sldNum" sz="quarter" idx="5"/>
          </p:nvPr>
        </p:nvSpPr>
        <p:spPr/>
        <p:txBody>
          <a:bodyPr/>
          <a:lstStyle/>
          <a:p>
            <a:fld id="{C26EB3ED-D5B5-4770-9E94-7D132C7A17BD}" type="slidenum">
              <a:rPr lang="zh-CN" altLang="en-US" smtClean="0"/>
              <a:t>23</a:t>
            </a:fld>
            <a:endParaRPr lang="zh-CN" altLang="en-US"/>
          </a:p>
        </p:txBody>
      </p:sp>
    </p:spTree>
    <p:extLst>
      <p:ext uri="{BB962C8B-B14F-4D97-AF65-F5344CB8AC3E}">
        <p14:creationId xmlns:p14="http://schemas.microsoft.com/office/powerpoint/2010/main" val="1916184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262626"/>
                </a:solidFill>
                <a:latin typeface="微软雅黑" panose="020B0503020204020204" pitchFamily="34" charset="-122"/>
                <a:ea typeface="微软雅黑" panose="020B0503020204020204" pitchFamily="34" charset="-122"/>
                <a:sym typeface="Arial" panose="020B0604020202020204" pitchFamily="34" charset="0"/>
              </a:rPr>
              <a:t>NER = </a:t>
            </a:r>
            <a:r>
              <a:rPr lang="zh-CN" altLang="en-US" dirty="0">
                <a:solidFill>
                  <a:srgbClr val="262626"/>
                </a:solidFill>
                <a:latin typeface="微软雅黑" panose="020B0503020204020204" pitchFamily="34" charset="-122"/>
                <a:ea typeface="微软雅黑" panose="020B0503020204020204" pitchFamily="34" charset="-122"/>
                <a:sym typeface="Arial" panose="020B0604020202020204" pitchFamily="34" charset="0"/>
              </a:rPr>
              <a:t>命名实体识别</a:t>
            </a:r>
            <a:endParaRPr lang="zh-CN" altLang="en-US" dirty="0"/>
          </a:p>
        </p:txBody>
      </p:sp>
      <p:sp>
        <p:nvSpPr>
          <p:cNvPr id="4" name="灯片编号占位符 3"/>
          <p:cNvSpPr>
            <a:spLocks noGrp="1"/>
          </p:cNvSpPr>
          <p:nvPr>
            <p:ph type="sldNum" sz="quarter" idx="5"/>
          </p:nvPr>
        </p:nvSpPr>
        <p:spPr/>
        <p:txBody>
          <a:bodyPr/>
          <a:lstStyle/>
          <a:p>
            <a:fld id="{C26EB3ED-D5B5-4770-9E94-7D132C7A17BD}" type="slidenum">
              <a:rPr lang="zh-CN" altLang="en-US" smtClean="0"/>
              <a:t>3</a:t>
            </a:fld>
            <a:endParaRPr lang="zh-CN" altLang="en-US"/>
          </a:p>
        </p:txBody>
      </p:sp>
    </p:spTree>
    <p:extLst>
      <p:ext uri="{BB962C8B-B14F-4D97-AF65-F5344CB8AC3E}">
        <p14:creationId xmlns:p14="http://schemas.microsoft.com/office/powerpoint/2010/main" val="1276959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6EB3ED-D5B5-4770-9E94-7D132C7A17BD}"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0192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E81CE-4B8F-C392-7422-233B2A3CDE5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B3EBDD1-FDCB-BAE7-FE86-7F2558EB8CE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1ABC77C-F1D8-E8AF-CB3F-7DEBF5530F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https://platform.openai.com/docs/guides/fine-tuning/token-limits</a:t>
            </a:r>
          </a:p>
          <a:p>
            <a:endParaRPr lang="zh-CN" altLang="en-US" dirty="0"/>
          </a:p>
        </p:txBody>
      </p:sp>
      <p:sp>
        <p:nvSpPr>
          <p:cNvPr id="4" name="灯片编号占位符 3">
            <a:extLst>
              <a:ext uri="{FF2B5EF4-FFF2-40B4-BE49-F238E27FC236}">
                <a16:creationId xmlns:a16="http://schemas.microsoft.com/office/drawing/2014/main" id="{56B70BC7-EDBF-D57B-10C3-4FEE90AD3318}"/>
              </a:ext>
            </a:extLst>
          </p:cNvPr>
          <p:cNvSpPr>
            <a:spLocks noGrp="1"/>
          </p:cNvSpPr>
          <p:nvPr>
            <p:ph type="sldNum" sz="quarter" idx="5"/>
          </p:nvPr>
        </p:nvSpPr>
        <p:spPr/>
        <p:txBody>
          <a:bodyPr/>
          <a:lstStyle/>
          <a:p>
            <a:fld id="{C26EB3ED-D5B5-4770-9E94-7D132C7A17BD}" type="slidenum">
              <a:rPr lang="zh-CN" altLang="en-US" smtClean="0"/>
              <a:t>5</a:t>
            </a:fld>
            <a:endParaRPr lang="zh-CN" altLang="en-US"/>
          </a:p>
        </p:txBody>
      </p:sp>
    </p:spTree>
    <p:extLst>
      <p:ext uri="{BB962C8B-B14F-4D97-AF65-F5344CB8AC3E}">
        <p14:creationId xmlns:p14="http://schemas.microsoft.com/office/powerpoint/2010/main" val="2230070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961BB-04EE-D411-F6EA-42894BFDC37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7105DB4-C0A3-3C7A-EDEF-2D207E96AE1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0E0EE26-9016-96D3-AE8C-0D18903C6D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https://platform.openai.com/docs/guides/fine-tuning/token-limits</a:t>
            </a:r>
          </a:p>
          <a:p>
            <a:endParaRPr lang="zh-CN" altLang="en-US" dirty="0"/>
          </a:p>
        </p:txBody>
      </p:sp>
      <p:sp>
        <p:nvSpPr>
          <p:cNvPr id="4" name="灯片编号占位符 3">
            <a:extLst>
              <a:ext uri="{FF2B5EF4-FFF2-40B4-BE49-F238E27FC236}">
                <a16:creationId xmlns:a16="http://schemas.microsoft.com/office/drawing/2014/main" id="{7722B4F8-9426-CC06-17B2-40F3B82EEAD5}"/>
              </a:ext>
            </a:extLst>
          </p:cNvPr>
          <p:cNvSpPr>
            <a:spLocks noGrp="1"/>
          </p:cNvSpPr>
          <p:nvPr>
            <p:ph type="sldNum" sz="quarter" idx="5"/>
          </p:nvPr>
        </p:nvSpPr>
        <p:spPr/>
        <p:txBody>
          <a:bodyPr/>
          <a:lstStyle/>
          <a:p>
            <a:fld id="{C26EB3ED-D5B5-4770-9E94-7D132C7A17BD}" type="slidenum">
              <a:rPr lang="zh-CN" altLang="en-US" smtClean="0"/>
              <a:t>6</a:t>
            </a:fld>
            <a:endParaRPr lang="zh-CN" altLang="en-US"/>
          </a:p>
        </p:txBody>
      </p:sp>
    </p:spTree>
    <p:extLst>
      <p:ext uri="{BB962C8B-B14F-4D97-AF65-F5344CB8AC3E}">
        <p14:creationId xmlns:p14="http://schemas.microsoft.com/office/powerpoint/2010/main" val="3024173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F4EF-8D2B-EA15-09DF-8B8A2845F29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D611540-6F04-7997-9EA8-C45E2D8B7DF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4119B98-85B4-50CC-BBBD-8325861D7B5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https://platform.openai.com/docs/guides/fine-tuning/token-limits</a:t>
            </a:r>
          </a:p>
          <a:p>
            <a:endParaRPr lang="zh-CN" altLang="en-US" dirty="0"/>
          </a:p>
        </p:txBody>
      </p:sp>
      <p:sp>
        <p:nvSpPr>
          <p:cNvPr id="4" name="灯片编号占位符 3">
            <a:extLst>
              <a:ext uri="{FF2B5EF4-FFF2-40B4-BE49-F238E27FC236}">
                <a16:creationId xmlns:a16="http://schemas.microsoft.com/office/drawing/2014/main" id="{3C0D20DA-694F-D162-5DFE-94F3D303B0AB}"/>
              </a:ext>
            </a:extLst>
          </p:cNvPr>
          <p:cNvSpPr>
            <a:spLocks noGrp="1"/>
          </p:cNvSpPr>
          <p:nvPr>
            <p:ph type="sldNum" sz="quarter" idx="5"/>
          </p:nvPr>
        </p:nvSpPr>
        <p:spPr/>
        <p:txBody>
          <a:bodyPr/>
          <a:lstStyle/>
          <a:p>
            <a:fld id="{C26EB3ED-D5B5-4770-9E94-7D132C7A17BD}" type="slidenum">
              <a:rPr lang="zh-CN" altLang="en-US" smtClean="0"/>
              <a:t>7</a:t>
            </a:fld>
            <a:endParaRPr lang="zh-CN" altLang="en-US"/>
          </a:p>
        </p:txBody>
      </p:sp>
    </p:spTree>
    <p:extLst>
      <p:ext uri="{BB962C8B-B14F-4D97-AF65-F5344CB8AC3E}">
        <p14:creationId xmlns:p14="http://schemas.microsoft.com/office/powerpoint/2010/main" val="1539200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B173B-DD6F-9335-0A87-31B717AA91E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315EA0A-218D-816E-0BBA-5F17FBE693F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E80E24B-7F9B-2F94-7360-82C183EE289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https://platform.openai.com/docs/guides/fine-tuning/token-limits</a:t>
            </a:r>
          </a:p>
          <a:p>
            <a:endParaRPr lang="zh-CN" altLang="en-US" dirty="0"/>
          </a:p>
        </p:txBody>
      </p:sp>
      <p:sp>
        <p:nvSpPr>
          <p:cNvPr id="4" name="灯片编号占位符 3">
            <a:extLst>
              <a:ext uri="{FF2B5EF4-FFF2-40B4-BE49-F238E27FC236}">
                <a16:creationId xmlns:a16="http://schemas.microsoft.com/office/drawing/2014/main" id="{539A9A93-05B8-04C2-68D1-75C68A015CBC}"/>
              </a:ext>
            </a:extLst>
          </p:cNvPr>
          <p:cNvSpPr>
            <a:spLocks noGrp="1"/>
          </p:cNvSpPr>
          <p:nvPr>
            <p:ph type="sldNum" sz="quarter" idx="5"/>
          </p:nvPr>
        </p:nvSpPr>
        <p:spPr/>
        <p:txBody>
          <a:bodyPr/>
          <a:lstStyle/>
          <a:p>
            <a:fld id="{C26EB3ED-D5B5-4770-9E94-7D132C7A17BD}" type="slidenum">
              <a:rPr lang="zh-CN" altLang="en-US" smtClean="0"/>
              <a:t>8</a:t>
            </a:fld>
            <a:endParaRPr lang="zh-CN" altLang="en-US"/>
          </a:p>
        </p:txBody>
      </p:sp>
    </p:spTree>
    <p:extLst>
      <p:ext uri="{BB962C8B-B14F-4D97-AF65-F5344CB8AC3E}">
        <p14:creationId xmlns:p14="http://schemas.microsoft.com/office/powerpoint/2010/main" val="2823949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40210-746F-4CF9-BE54-44875E978EA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7B7F629-4039-E7E8-F920-6BC29A8BD4E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0010447-E82F-DEA6-5658-D99EC0A973A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https://platform.openai.com/docs/guides/fine-tuning/token-limits</a:t>
            </a:r>
          </a:p>
          <a:p>
            <a:endParaRPr lang="zh-CN" altLang="en-US" dirty="0"/>
          </a:p>
        </p:txBody>
      </p:sp>
      <p:sp>
        <p:nvSpPr>
          <p:cNvPr id="4" name="灯片编号占位符 3">
            <a:extLst>
              <a:ext uri="{FF2B5EF4-FFF2-40B4-BE49-F238E27FC236}">
                <a16:creationId xmlns:a16="http://schemas.microsoft.com/office/drawing/2014/main" id="{A091069C-3A4C-AA04-19CC-D9F48F55E3B0}"/>
              </a:ext>
            </a:extLst>
          </p:cNvPr>
          <p:cNvSpPr>
            <a:spLocks noGrp="1"/>
          </p:cNvSpPr>
          <p:nvPr>
            <p:ph type="sldNum" sz="quarter" idx="5"/>
          </p:nvPr>
        </p:nvSpPr>
        <p:spPr/>
        <p:txBody>
          <a:bodyPr/>
          <a:lstStyle/>
          <a:p>
            <a:fld id="{C26EB3ED-D5B5-4770-9E94-7D132C7A17BD}" type="slidenum">
              <a:rPr lang="zh-CN" altLang="en-US" smtClean="0"/>
              <a:t>9</a:t>
            </a:fld>
            <a:endParaRPr lang="zh-CN" altLang="en-US"/>
          </a:p>
        </p:txBody>
      </p:sp>
    </p:spTree>
    <p:extLst>
      <p:ext uri="{BB962C8B-B14F-4D97-AF65-F5344CB8AC3E}">
        <p14:creationId xmlns:p14="http://schemas.microsoft.com/office/powerpoint/2010/main" val="1357794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2.xml"/><Relationship Id="rId4" Type="http://schemas.openxmlformats.org/officeDocument/2006/relationships/tags" Target="../tags/tag4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2.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2.xml"/><Relationship Id="rId5" Type="http://schemas.openxmlformats.org/officeDocument/2006/relationships/tags" Target="../tags/tag54.xml"/><Relationship Id="rId4" Type="http://schemas.openxmlformats.org/officeDocument/2006/relationships/tags" Target="../tags/tag53.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2.xml"/><Relationship Id="rId4" Type="http://schemas.openxmlformats.org/officeDocument/2006/relationships/tags" Target="../tags/tag58.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2.xml"/><Relationship Id="rId5" Type="http://schemas.openxmlformats.org/officeDocument/2006/relationships/tags" Target="../tags/tag63.xml"/><Relationship Id="rId4" Type="http://schemas.openxmlformats.org/officeDocument/2006/relationships/tags" Target="../tags/tag6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slideMaster" Target="../slideMasters/slideMaster3.xml"/><Relationship Id="rId5" Type="http://schemas.openxmlformats.org/officeDocument/2006/relationships/tags" Target="../tags/tag68.xml"/><Relationship Id="rId4" Type="http://schemas.openxmlformats.org/officeDocument/2006/relationships/tags" Target="../tags/tag67.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Master" Target="../slideMasters/slideMaster4.xml"/><Relationship Id="rId5" Type="http://schemas.openxmlformats.org/officeDocument/2006/relationships/tags" Target="../tags/tag73.xml"/><Relationship Id="rId4" Type="http://schemas.openxmlformats.org/officeDocument/2006/relationships/tags" Target="../tags/tag7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2.xml"/><Relationship Id="rId5" Type="http://schemas.openxmlformats.org/officeDocument/2006/relationships/tags" Target="../tags/tag12.xml"/><Relationship Id="rId4"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2.xml"/><Relationship Id="rId5" Type="http://schemas.openxmlformats.org/officeDocument/2006/relationships/tags" Target="../tags/tag17.xml"/><Relationship Id="rId4" Type="http://schemas.openxmlformats.org/officeDocument/2006/relationships/tags" Target="../tags/tag1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2.xml"/><Relationship Id="rId5" Type="http://schemas.openxmlformats.org/officeDocument/2006/relationships/tags" Target="../tags/tag22.xml"/><Relationship Id="rId4" Type="http://schemas.openxmlformats.org/officeDocument/2006/relationships/tags" Target="../tags/tag2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2097153" name="图片 1"/>
          <p:cNvPicPr>
            <a:picLocks noChangeAspect="1"/>
          </p:cNvPicPr>
          <p:nvPr userDrawn="1"/>
        </p:nvPicPr>
        <p:blipFill>
          <a:blip r:embed="rId2"/>
          <a:stretch>
            <a:fillRect/>
          </a:stretch>
        </p:blipFill>
        <p:spPr>
          <a:xfrm>
            <a:off x="0" y="0"/>
            <a:ext cx="12192000" cy="6858000"/>
          </a:xfrm>
          <a:prstGeom prst="rect">
            <a:avLst/>
          </a:prstGeom>
          <a:solidFill>
            <a:schemeClr val="bg1">
              <a:alpha val="0"/>
            </a:schemeClr>
          </a:solidFill>
        </p:spPr>
      </p:pic>
    </p:spTree>
  </p:cSld>
  <p:clrMapOvr>
    <a:masterClrMapping/>
  </p:clrMapOvr>
  <p:transition spd="slow" advTm="5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3"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t>2024/6/14</a:t>
            </a:fld>
            <a:endParaRPr lang="zh-CN" altLang="en-US"/>
          </a:p>
        </p:txBody>
      </p:sp>
      <p:sp>
        <p:nvSpPr>
          <p:cNvPr id="4" name="页脚占位符 3"/>
          <p:cNvSpPr>
            <a:spLocks noGrp="1"/>
          </p:cNvSpPr>
          <p:nvPr>
            <p:ph type="ftr" sz="quarter" idx="11"/>
            <p:custDataLst>
              <p:tags r:id="rId3"/>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12000" y="6314400"/>
            <a:ext cx="2700000" cy="316800"/>
          </a:xfrm>
        </p:spPr>
        <p:txBody>
          <a:bodyPr/>
          <a:lstStyle/>
          <a:p>
            <a:fld id="{760FBDFE-C587-4B4C-A407-44438C67B59E}" type="datetimeFigureOut">
              <a:rPr lang="zh-CN" altLang="en-US" smtClean="0"/>
              <a:t>2024/6/14</a:t>
            </a:fld>
            <a:endParaRPr lang="zh-CN" altLang="en-US"/>
          </a:p>
        </p:txBody>
      </p:sp>
      <p:sp>
        <p:nvSpPr>
          <p:cNvPr id="3" name="页脚占位符 2"/>
          <p:cNvSpPr>
            <a:spLocks noGrp="1"/>
          </p:cNvSpPr>
          <p:nvPr>
            <p:ph type="ftr" sz="quarter" idx="11"/>
            <p:custDataLst>
              <p:tags r:id="rId2"/>
            </p:custDataLst>
          </p:nvPr>
        </p:nvSpPr>
        <p:spPr>
          <a:xfrm>
            <a:off x="4116000" y="6314400"/>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a:xfrm>
            <a:off x="612000" y="6314400"/>
            <a:ext cx="2700000" cy="316800"/>
          </a:xfrm>
        </p:spPr>
        <p:txBody>
          <a:bodyPr/>
          <a:lstStyle/>
          <a:p>
            <a:fld id="{9EFD9D74-47D9-4702-A33C-335B63B48DBF}" type="datetimeFigureOut">
              <a:rPr lang="zh-CN" altLang="en-US" smtClean="0"/>
              <a:t>2024/6/14</a:t>
            </a:fld>
            <a:endParaRPr lang="zh-CN" altLang="en-US" dirty="0"/>
          </a:p>
        </p:txBody>
      </p:sp>
      <p:sp>
        <p:nvSpPr>
          <p:cNvPr id="6" name="页脚占位符 5"/>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877600" y="6314400"/>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08403" y="608400"/>
            <a:ext cx="10969200" cy="705600"/>
          </a:xfrm>
        </p:spPr>
        <p:txBody>
          <a:body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3" y="914400"/>
            <a:ext cx="9169200" cy="5029200"/>
          </a:xfrm>
        </p:spPr>
        <p:txBody>
          <a:bodyPr vert="eaVert" lIns="46800" tIns="46800" rIns="46800" bIns="46800"/>
          <a:lstStyle>
            <a:lvl1pPr marL="228604" indent="-228604">
              <a:spcAft>
                <a:spcPts val="1001"/>
              </a:spcAft>
              <a:defRPr spc="300"/>
            </a:lvl1pPr>
            <a:lvl2pPr marL="685809" indent="-228604">
              <a:defRPr spc="300"/>
            </a:lvl2pPr>
            <a:lvl3pPr marL="1143015" indent="-228604">
              <a:defRPr spc="300"/>
            </a:lvl3pPr>
            <a:lvl4pPr marL="1600221" indent="-228604">
              <a:defRPr spc="300"/>
            </a:lvl4pPr>
            <a:lvl5pPr marL="2057427" indent="-228604">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2024/6/14</a:t>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12000" y="6314400"/>
            <a:ext cx="2700000" cy="316800"/>
          </a:xfrm>
        </p:spPr>
        <p:txBody>
          <a:bodyPr/>
          <a:lstStyle/>
          <a:p>
            <a:fld id="{760FBDFE-C587-4B4C-A407-44438C67B59E}" type="datetimeFigureOut">
              <a:rPr lang="zh-CN" altLang="en-US" smtClean="0"/>
              <a:t>2024/6/14</a:t>
            </a:fld>
            <a:endParaRPr lang="zh-CN" altLang="en-US"/>
          </a:p>
        </p:txBody>
      </p:sp>
      <p:sp>
        <p:nvSpPr>
          <p:cNvPr id="4" name="页脚占位符 3"/>
          <p:cNvSpPr>
            <a:spLocks noGrp="1"/>
          </p:cNvSpPr>
          <p:nvPr>
            <p:ph type="ftr" sz="quarter" idx="11"/>
            <p:custDataLst>
              <p:tags r:id="rId2"/>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12000" y="6314400"/>
            <a:ext cx="2700000" cy="316800"/>
          </a:xfrm>
        </p:spPr>
        <p:txBody>
          <a:bodyPr/>
          <a:lstStyle/>
          <a:p>
            <a:fld id="{760FBDFE-C587-4B4C-A407-44438C67B59E}" type="datetimeFigureOut">
              <a:rPr lang="zh-CN" altLang="en-US" smtClean="0"/>
              <a:t>2024/6/14</a:t>
            </a:fld>
            <a:endParaRPr lang="zh-CN" altLang="en-US"/>
          </a:p>
        </p:txBody>
      </p:sp>
      <p:sp>
        <p:nvSpPr>
          <p:cNvPr id="4" name="页脚占位符 3"/>
          <p:cNvSpPr>
            <a:spLocks noGrp="1"/>
          </p:cNvSpPr>
          <p:nvPr>
            <p:ph type="ftr" sz="quarter" idx="11"/>
            <p:custDataLst>
              <p:tags r:id="rId2"/>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1"/>
            </a:lvl1pPr>
          </a:lstStyle>
          <a:p>
            <a:pPr lvl="0"/>
            <a:r>
              <a:rPr lang="zh-CN" altLang="en-US" dirty="0"/>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2097153" name="图片 1"/>
          <p:cNvPicPr>
            <a:picLocks noChangeAspect="1"/>
          </p:cNvPicPr>
          <p:nvPr userDrawn="1"/>
        </p:nvPicPr>
        <p:blipFill>
          <a:blip r:embed="rId2"/>
          <a:stretch>
            <a:fillRect/>
          </a:stretch>
        </p:blipFill>
        <p:spPr>
          <a:xfrm>
            <a:off x="0" y="0"/>
            <a:ext cx="12192000" cy="6858000"/>
          </a:xfrm>
          <a:prstGeom prst="rect">
            <a:avLst/>
          </a:prstGeom>
          <a:solidFill>
            <a:schemeClr val="bg1">
              <a:alpha val="0"/>
            </a:schemeClr>
          </a:solidFill>
        </p:spPr>
      </p:pic>
    </p:spTree>
    <p:extLst>
      <p:ext uri="{BB962C8B-B14F-4D97-AF65-F5344CB8AC3E}">
        <p14:creationId xmlns:p14="http://schemas.microsoft.com/office/powerpoint/2010/main" val="1981478948"/>
      </p:ext>
    </p:extLst>
  </p:cSld>
  <p:clrMapOvr>
    <a:masterClrMapping/>
  </p:clrMapOvr>
  <p:transition spd="slow" advTm="5000">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902" name="日期占位符 1"/>
          <p:cNvSpPr>
            <a:spLocks noGrp="1"/>
          </p:cNvSpPr>
          <p:nvPr>
            <p:ph type="dt" sz="half" idx="10"/>
          </p:nvPr>
        </p:nvSpPr>
        <p:spPr>
          <a:xfrm>
            <a:off x="838201" y="6356352"/>
            <a:ext cx="2743200" cy="365125"/>
          </a:xfrm>
        </p:spPr>
        <p:txBody>
          <a:bodyPr/>
          <a:lstStyle/>
          <a:p>
            <a:fld id="{82F288E0-7875-42C4-84C8-98DBBD3BF4D2}" type="datetimeFigureOut">
              <a:rPr lang="zh-CN" altLang="en-US" smtClean="0"/>
              <a:t>2024/6/14</a:t>
            </a:fld>
            <a:endParaRPr lang="zh-CN" altLang="en-US"/>
          </a:p>
        </p:txBody>
      </p:sp>
      <p:sp>
        <p:nvSpPr>
          <p:cNvPr id="1048903" name="页脚占位符 2"/>
          <p:cNvSpPr>
            <a:spLocks noGrp="1"/>
          </p:cNvSpPr>
          <p:nvPr>
            <p:ph type="ftr" sz="quarter" idx="11"/>
          </p:nvPr>
        </p:nvSpPr>
        <p:spPr>
          <a:xfrm>
            <a:off x="4038604" y="6356352"/>
            <a:ext cx="4114800" cy="365125"/>
          </a:xfrm>
        </p:spPr>
        <p:txBody>
          <a:bodyPr/>
          <a:lstStyle/>
          <a:p>
            <a:endParaRPr lang="zh-CN" altLang="en-US"/>
          </a:p>
        </p:txBody>
      </p:sp>
      <p:sp>
        <p:nvSpPr>
          <p:cNvPr id="1048904" name="灯片编号占位符 3"/>
          <p:cNvSpPr>
            <a:spLocks noGrp="1"/>
          </p:cNvSpPr>
          <p:nvPr>
            <p:ph type="sldNum" sz="quarter" idx="12"/>
          </p:nvPr>
        </p:nvSpPr>
        <p:spPr>
          <a:xfrm>
            <a:off x="8610601" y="6356352"/>
            <a:ext cx="2743200" cy="365125"/>
          </a:xfrm>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38574371"/>
      </p:ext>
    </p:extLst>
  </p:cSld>
  <p:clrMapOvr>
    <a:masterClrMapping/>
  </p:clrMapOvr>
  <p:transition spd="slow" advTm="5000">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1">
                <a:uFillTx/>
              </a:defRPr>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2024/6/14</a:t>
            </a:fld>
            <a:endParaRPr lang="zh-CN" altLang="en-US"/>
          </a:p>
        </p:txBody>
      </p:sp>
      <p:sp>
        <p:nvSpPr>
          <p:cNvPr id="17" name="页脚占位符 16"/>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415300403"/>
      </p:ext>
    </p:extLst>
  </p:cSld>
  <p:clrMapOvr>
    <a:masterClrMapping/>
  </p:clrMapOvr>
  <p:transition spd="slow" advTm="5000">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2097153" name="图片 1"/>
          <p:cNvPicPr>
            <a:picLocks noChangeAspect="1"/>
          </p:cNvPicPr>
          <p:nvPr userDrawn="1"/>
        </p:nvPicPr>
        <p:blipFill>
          <a:blip r:embed="rId2"/>
          <a:stretch>
            <a:fillRect/>
          </a:stretch>
        </p:blipFill>
        <p:spPr>
          <a:xfrm>
            <a:off x="0" y="0"/>
            <a:ext cx="12192000" cy="6858000"/>
          </a:xfrm>
          <a:prstGeom prst="rect">
            <a:avLst/>
          </a:prstGeom>
          <a:solidFill>
            <a:schemeClr val="bg1">
              <a:alpha val="0"/>
            </a:schemeClr>
          </a:solidFill>
        </p:spPr>
      </p:pic>
    </p:spTree>
    <p:extLst>
      <p:ext uri="{BB962C8B-B14F-4D97-AF65-F5344CB8AC3E}">
        <p14:creationId xmlns:p14="http://schemas.microsoft.com/office/powerpoint/2010/main" val="3664394091"/>
      </p:ext>
    </p:extLst>
  </p:cSld>
  <p:clrMapOvr>
    <a:masterClrMapping/>
  </p:clrMapOvr>
  <p:transition spd="slow" advTm="5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902" name="日期占位符 1"/>
          <p:cNvSpPr>
            <a:spLocks noGrp="1"/>
          </p:cNvSpPr>
          <p:nvPr>
            <p:ph type="dt" sz="half" idx="10"/>
          </p:nvPr>
        </p:nvSpPr>
        <p:spPr>
          <a:xfrm>
            <a:off x="838201" y="6356352"/>
            <a:ext cx="2743200" cy="365125"/>
          </a:xfrm>
        </p:spPr>
        <p:txBody>
          <a:bodyPr/>
          <a:lstStyle/>
          <a:p>
            <a:fld id="{82F288E0-7875-42C4-84C8-98DBBD3BF4D2}" type="datetimeFigureOut">
              <a:rPr lang="zh-CN" altLang="en-US" smtClean="0"/>
              <a:t>2024/6/14</a:t>
            </a:fld>
            <a:endParaRPr lang="zh-CN" altLang="en-US"/>
          </a:p>
        </p:txBody>
      </p:sp>
      <p:sp>
        <p:nvSpPr>
          <p:cNvPr id="1048903" name="页脚占位符 2"/>
          <p:cNvSpPr>
            <a:spLocks noGrp="1"/>
          </p:cNvSpPr>
          <p:nvPr>
            <p:ph type="ftr" sz="quarter" idx="11"/>
          </p:nvPr>
        </p:nvSpPr>
        <p:spPr>
          <a:xfrm>
            <a:off x="4038604" y="6356352"/>
            <a:ext cx="4114800" cy="365125"/>
          </a:xfrm>
        </p:spPr>
        <p:txBody>
          <a:bodyPr/>
          <a:lstStyle/>
          <a:p>
            <a:endParaRPr lang="zh-CN" altLang="en-US"/>
          </a:p>
        </p:txBody>
      </p:sp>
      <p:sp>
        <p:nvSpPr>
          <p:cNvPr id="1048904" name="灯片编号占位符 3"/>
          <p:cNvSpPr>
            <a:spLocks noGrp="1"/>
          </p:cNvSpPr>
          <p:nvPr>
            <p:ph type="sldNum" sz="quarter" idx="12"/>
          </p:nvPr>
        </p:nvSpPr>
        <p:spPr>
          <a:xfrm>
            <a:off x="8610601" y="6356352"/>
            <a:ext cx="2743200" cy="365125"/>
          </a:xfrm>
        </p:spPr>
        <p:txBody>
          <a:bodyPr/>
          <a:lstStyle/>
          <a:p>
            <a:fld id="{7D9BB5D0-35E4-459D-AEF3-FE4D7C45CC19}" type="slidenum">
              <a:rPr lang="zh-CN" altLang="en-US" smtClean="0"/>
              <a:t>‹#›</a:t>
            </a:fld>
            <a:endParaRPr lang="zh-CN" altLang="en-US"/>
          </a:p>
        </p:txBody>
      </p:sp>
    </p:spTree>
  </p:cSld>
  <p:clrMapOvr>
    <a:masterClrMapping/>
  </p:clrMapOvr>
  <p:transition spd="slow" advTm="5000">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90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2024/6/14</a:t>
            </a:fld>
            <a:endParaRPr lang="zh-CN" altLang="en-US"/>
          </a:p>
        </p:txBody>
      </p:sp>
      <p:sp>
        <p:nvSpPr>
          <p:cNvPr id="1048903" name="页脚占位符 2"/>
          <p:cNvSpPr>
            <a:spLocks noGrp="1"/>
          </p:cNvSpPr>
          <p:nvPr>
            <p:ph type="ftr" sz="quarter" idx="11"/>
          </p:nvPr>
        </p:nvSpPr>
        <p:spPr>
          <a:xfrm>
            <a:off x="4038600" y="6356350"/>
            <a:ext cx="4114800" cy="365125"/>
          </a:xfrm>
        </p:spPr>
        <p:txBody>
          <a:bodyPr/>
          <a:lstStyle/>
          <a:p>
            <a:endParaRPr lang="zh-CN" altLang="en-US"/>
          </a:p>
        </p:txBody>
      </p:sp>
      <p:sp>
        <p:nvSpPr>
          <p:cNvPr id="104890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406894552"/>
      </p:ext>
    </p:extLst>
  </p:cSld>
  <p:clrMapOvr>
    <a:masterClrMapping/>
  </p:clrMapOvr>
  <p:transition spd="slow" advTm="5000">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2024/6/14</a:t>
            </a:fld>
            <a:endParaRPr lang="zh-CN" altLang="en-US"/>
          </a:p>
        </p:txBody>
      </p:sp>
      <p:sp>
        <p:nvSpPr>
          <p:cNvPr id="17" name="页脚占位符 16"/>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351214026"/>
      </p:ext>
    </p:extLst>
  </p:cSld>
  <p:clrMapOvr>
    <a:masterClrMapping/>
  </p:clrMapOvr>
  <p:transition spd="slow" advTm="5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1">
                <a:uFillTx/>
              </a:defRPr>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2024/6/14</a:t>
            </a:fld>
            <a:endParaRPr lang="zh-CN" altLang="en-US"/>
          </a:p>
        </p:txBody>
      </p:sp>
      <p:sp>
        <p:nvSpPr>
          <p:cNvPr id="17" name="页脚占位符 16"/>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p:transition spd="slow" advTm="5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3DDC682-F114-6BF7-1E6B-88EF025716D4}"/>
              </a:ext>
            </a:extLst>
          </p:cNvPr>
          <p:cNvSpPr/>
          <p:nvPr userDrawn="1"/>
        </p:nvSpPr>
        <p:spPr>
          <a:xfrm>
            <a:off x="687772" y="773392"/>
            <a:ext cx="151390" cy="381666"/>
          </a:xfrm>
          <a:prstGeom prst="rect">
            <a:avLst/>
          </a:prstGeom>
          <a:solidFill>
            <a:srgbClr val="366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15">
              <a:lnSpc>
                <a:spcPct val="120000"/>
              </a:lnSpc>
            </a:pPr>
            <a:endParaRPr lang="zh-CN" altLang="en-US" sz="1801" dirty="0">
              <a:solidFill>
                <a:prstClr val="white"/>
              </a:solidFill>
              <a:latin typeface="Arial" panose="020B0604020202020204"/>
              <a:ea typeface="微软雅黑" panose="020B0503020204020204" charset="-122"/>
              <a:cs typeface="+mn-ea"/>
              <a:sym typeface="+mn-lt"/>
            </a:endParaRPr>
          </a:p>
        </p:txBody>
      </p:sp>
      <p:sp>
        <p:nvSpPr>
          <p:cNvPr id="8" name="文本占位符 7">
            <a:extLst>
              <a:ext uri="{FF2B5EF4-FFF2-40B4-BE49-F238E27FC236}">
                <a16:creationId xmlns:a16="http://schemas.microsoft.com/office/drawing/2014/main" id="{9224B51C-70E0-150C-95C8-F198AA4999F7}"/>
              </a:ext>
            </a:extLst>
          </p:cNvPr>
          <p:cNvSpPr>
            <a:spLocks noGrp="1"/>
          </p:cNvSpPr>
          <p:nvPr>
            <p:ph type="body" sz="quarter" idx="10" hasCustomPrompt="1"/>
          </p:nvPr>
        </p:nvSpPr>
        <p:spPr>
          <a:xfrm>
            <a:off x="839162" y="698364"/>
            <a:ext cx="4529136" cy="494794"/>
          </a:xfrm>
          <a:prstGeom prst="rect">
            <a:avLst/>
          </a:prstGeom>
          <a:ln>
            <a:noFill/>
          </a:ln>
        </p:spPr>
        <p:txBody>
          <a:bodyPr/>
          <a:lstStyle>
            <a:lvl1pPr marL="0" indent="0">
              <a:buNone/>
              <a:defRPr sz="2800" b="1"/>
            </a:lvl1pPr>
            <a:lvl2pPr marL="609608" indent="0">
              <a:buNone/>
              <a:defRPr/>
            </a:lvl2pPr>
          </a:lstStyle>
          <a:p>
            <a:pPr lvl="0"/>
            <a:r>
              <a:rPr lang="zh-CN" altLang="en-US" dirty="0"/>
              <a:t>单击此处添加标题</a:t>
            </a:r>
          </a:p>
        </p:txBody>
      </p:sp>
      <p:pic>
        <p:nvPicPr>
          <p:cNvPr id="6" name="图片 5">
            <a:extLst>
              <a:ext uri="{FF2B5EF4-FFF2-40B4-BE49-F238E27FC236}">
                <a16:creationId xmlns:a16="http://schemas.microsoft.com/office/drawing/2014/main" id="{572EAB6F-B373-BC60-1D8B-68148367496E}"/>
              </a:ext>
            </a:extLst>
          </p:cNvPr>
          <p:cNvPicPr>
            <a:picLocks noChangeAspect="1"/>
          </p:cNvPicPr>
          <p:nvPr userDrawn="1"/>
        </p:nvPicPr>
        <p:blipFill>
          <a:blip r:embed="rId2"/>
          <a:stretch>
            <a:fillRect/>
          </a:stretch>
        </p:blipFill>
        <p:spPr>
          <a:xfrm>
            <a:off x="11042715" y="135175"/>
            <a:ext cx="866244" cy="866244"/>
          </a:xfrm>
          <a:prstGeom prst="rect">
            <a:avLst/>
          </a:prstGeom>
        </p:spPr>
      </p:pic>
    </p:spTree>
    <p:extLst>
      <p:ext uri="{BB962C8B-B14F-4D97-AF65-F5344CB8AC3E}">
        <p14:creationId xmlns:p14="http://schemas.microsoft.com/office/powerpoint/2010/main" val="432610554"/>
      </p:ext>
    </p:extLst>
  </p:cSld>
  <p:clrMapOvr>
    <a:masterClrMapping/>
  </p:clrMapOvr>
  <p:transition spd="slow" advTm="5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1"/>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2024/6/14</a:t>
            </a:fld>
            <a:endParaRPr lang="zh-CN" altLang="en-US"/>
          </a:p>
        </p:txBody>
      </p:sp>
      <p:sp>
        <p:nvSpPr>
          <p:cNvPr id="17" name="页脚占位符 16"/>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3"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3"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2024/6/14</a:t>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1">
                <a:solidFill>
                  <a:schemeClr val="tx1">
                    <a:lumMod val="65000"/>
                    <a:lumOff val="35000"/>
                  </a:schemeClr>
                </a:solidFill>
              </a:defRPr>
            </a:lvl1pPr>
            <a:lvl2pPr marL="457206" indent="0">
              <a:buNone/>
              <a:defRPr sz="1600">
                <a:solidFill>
                  <a:schemeClr val="tx1">
                    <a:tint val="75000"/>
                  </a:schemeClr>
                </a:solidFill>
              </a:defRPr>
            </a:lvl2pPr>
            <a:lvl3pPr marL="914411" indent="0">
              <a:buNone/>
              <a:defRPr sz="16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2024/6/14</a:t>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3"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t>2024/6/14</a:t>
            </a:fld>
            <a:endParaRPr lang="zh-CN" altLang="en-US"/>
          </a:p>
        </p:txBody>
      </p:sp>
      <p:sp>
        <p:nvSpPr>
          <p:cNvPr id="6" name="页脚占位符 5"/>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3"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1">
                <a:solidFill>
                  <a:schemeClr val="tx1">
                    <a:lumMod val="75000"/>
                    <a:lumOff val="25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49" y="1421729"/>
            <a:ext cx="5342400" cy="381600"/>
          </a:xfrm>
        </p:spPr>
        <p:txBody>
          <a:bodyPr vert="horz" lIns="101600" tIns="38100" rIns="76200" bIns="38100" rtlCol="0" anchor="t" anchorCtr="0">
            <a:normAutofit/>
          </a:bodyPr>
          <a:lstStyle>
            <a:lvl1pPr marL="0" indent="0">
              <a:lnSpc>
                <a:spcPct val="100000"/>
              </a:lnSpc>
              <a:buNone/>
              <a:defRPr sz="2000" b="1" spc="201">
                <a:solidFill>
                  <a:schemeClr val="tx1">
                    <a:lumMod val="75000"/>
                    <a:lumOff val="25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49"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a:xfrm>
            <a:off x="612000" y="6314400"/>
            <a:ext cx="2700000" cy="316800"/>
          </a:xfrm>
        </p:spPr>
        <p:txBody>
          <a:bodyPr/>
          <a:lstStyle/>
          <a:p>
            <a:fld id="{760FBDFE-C587-4B4C-A407-44438C67B59E}" type="datetimeFigureOut">
              <a:rPr lang="zh-CN" altLang="en-US" smtClean="0"/>
              <a:t>2024/6/14</a:t>
            </a:fld>
            <a:endParaRPr lang="zh-CN" altLang="en-US"/>
          </a:p>
        </p:txBody>
      </p:sp>
      <p:sp>
        <p:nvSpPr>
          <p:cNvPr id="8" name="页脚占位符 7"/>
          <p:cNvSpPr>
            <a:spLocks noGrp="1"/>
          </p:cNvSpPr>
          <p:nvPr>
            <p:ph type="ftr" sz="quarter" idx="11"/>
            <p:custDataLst>
              <p:tags r:id="rId7"/>
            </p:custDataLst>
          </p:nvPr>
        </p:nvSpPr>
        <p:spPr>
          <a:xfrm>
            <a:off x="4116000" y="6314400"/>
            <a:ext cx="3960000" cy="3168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ags" Target="../tags/tag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1.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weave">
          <a:fgClr>
            <a:schemeClr val="bg1"/>
          </a:fgClr>
          <a:bgClr>
            <a:schemeClr val="bg1"/>
          </a:bgClr>
        </a:pattFill>
        <a:effectLst/>
      </p:bgPr>
    </p:bg>
    <p:spTree>
      <p:nvGrpSpPr>
        <p:cNvPr id="1" name=""/>
        <p:cNvGrpSpPr/>
        <p:nvPr/>
      </p:nvGrpSpPr>
      <p:grpSpPr>
        <a:xfrm>
          <a:off x="0" y="0"/>
          <a:ext cx="0" cy="0"/>
          <a:chOff x="0" y="0"/>
          <a:chExt cx="0" cy="0"/>
        </a:xfrm>
      </p:grpSpPr>
      <p:pic>
        <p:nvPicPr>
          <p:cNvPr id="2097152" name="图片 4"/>
          <p:cNvPicPr>
            <a:picLocks noChangeAspect="1"/>
          </p:cNvPicPr>
          <p:nvPr userDrawn="1"/>
        </p:nvPicPr>
        <p:blipFill>
          <a:blip r:embed="rId6"/>
          <a:stretch>
            <a:fillRect/>
          </a:stretch>
        </p:blipFill>
        <p:spPr>
          <a:xfrm>
            <a:off x="3" y="0"/>
            <a:ext cx="12192002"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70" r:id="rId4"/>
  </p:sldLayoutIdLst>
  <p:transition spd="slow" advTm="5000">
    <p:wipe/>
  </p:transition>
  <p:txStyles>
    <p:titleStyle>
      <a:lvl1pPr algn="ctr" defTabSz="1219215" rtl="0" eaLnBrk="1" latinLnBrk="0" hangingPunct="1">
        <a:spcBef>
          <a:spcPct val="0"/>
        </a:spcBef>
        <a:buNone/>
        <a:defRPr sz="5865" kern="1200">
          <a:solidFill>
            <a:schemeClr val="tx1"/>
          </a:solidFill>
          <a:latin typeface="+mj-lt"/>
          <a:ea typeface="+mj-ea"/>
          <a:cs typeface="+mj-cs"/>
        </a:defRPr>
      </a:lvl1pPr>
    </p:titleStyle>
    <p:bodyStyle>
      <a:lvl1pPr marL="457206" indent="-457206" algn="l" defTabSz="121921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13" indent="-381006" algn="l" defTabSz="121921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19" indent="-304804" algn="l" defTabSz="121921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27" indent="-304804" algn="l" defTabSz="121921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34" indent="-304804" algn="l" defTabSz="121921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42" indent="-304804" algn="l" defTabSz="121921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50" indent="-304804" algn="l" defTabSz="121921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57" indent="-304804" algn="l" defTabSz="121921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65" indent="-304804" algn="l" defTabSz="121921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15" rtl="0" eaLnBrk="1" latinLnBrk="0" hangingPunct="1">
        <a:defRPr sz="2400" kern="1200">
          <a:solidFill>
            <a:schemeClr val="tx1"/>
          </a:solidFill>
          <a:latin typeface="+mn-lt"/>
          <a:ea typeface="+mn-ea"/>
          <a:cs typeface="+mn-cs"/>
        </a:defRPr>
      </a:lvl1pPr>
      <a:lvl2pPr marL="609608" algn="l" defTabSz="1219215" rtl="0" eaLnBrk="1" latinLnBrk="0" hangingPunct="1">
        <a:defRPr sz="2400" kern="1200">
          <a:solidFill>
            <a:schemeClr val="tx1"/>
          </a:solidFill>
          <a:latin typeface="+mn-lt"/>
          <a:ea typeface="+mn-ea"/>
          <a:cs typeface="+mn-cs"/>
        </a:defRPr>
      </a:lvl2pPr>
      <a:lvl3pPr marL="1219215" algn="l" defTabSz="1219215" rtl="0" eaLnBrk="1" latinLnBrk="0" hangingPunct="1">
        <a:defRPr sz="2400" kern="1200">
          <a:solidFill>
            <a:schemeClr val="tx1"/>
          </a:solidFill>
          <a:latin typeface="+mn-lt"/>
          <a:ea typeface="+mn-ea"/>
          <a:cs typeface="+mn-cs"/>
        </a:defRPr>
      </a:lvl3pPr>
      <a:lvl4pPr marL="1828823" algn="l" defTabSz="1219215" rtl="0" eaLnBrk="1" latinLnBrk="0" hangingPunct="1">
        <a:defRPr sz="2400" kern="1200">
          <a:solidFill>
            <a:schemeClr val="tx1"/>
          </a:solidFill>
          <a:latin typeface="+mn-lt"/>
          <a:ea typeface="+mn-ea"/>
          <a:cs typeface="+mn-cs"/>
        </a:defRPr>
      </a:lvl4pPr>
      <a:lvl5pPr marL="2438430" algn="l" defTabSz="1219215" rtl="0" eaLnBrk="1" latinLnBrk="0" hangingPunct="1">
        <a:defRPr sz="2400" kern="1200">
          <a:solidFill>
            <a:schemeClr val="tx1"/>
          </a:solidFill>
          <a:latin typeface="+mn-lt"/>
          <a:ea typeface="+mn-ea"/>
          <a:cs typeface="+mn-cs"/>
        </a:defRPr>
      </a:lvl5pPr>
      <a:lvl6pPr marL="3048038" algn="l" defTabSz="1219215" rtl="0" eaLnBrk="1" latinLnBrk="0" hangingPunct="1">
        <a:defRPr sz="2400" kern="1200">
          <a:solidFill>
            <a:schemeClr val="tx1"/>
          </a:solidFill>
          <a:latin typeface="+mn-lt"/>
          <a:ea typeface="+mn-ea"/>
          <a:cs typeface="+mn-cs"/>
        </a:defRPr>
      </a:lvl6pPr>
      <a:lvl7pPr marL="3657646" algn="l" defTabSz="1219215" rtl="0" eaLnBrk="1" latinLnBrk="0" hangingPunct="1">
        <a:defRPr sz="2400" kern="1200">
          <a:solidFill>
            <a:schemeClr val="tx1"/>
          </a:solidFill>
          <a:latin typeface="+mn-lt"/>
          <a:ea typeface="+mn-ea"/>
          <a:cs typeface="+mn-cs"/>
        </a:defRPr>
      </a:lvl7pPr>
      <a:lvl8pPr marL="4267253" algn="l" defTabSz="1219215" rtl="0" eaLnBrk="1" latinLnBrk="0" hangingPunct="1">
        <a:defRPr sz="2400" kern="1200">
          <a:solidFill>
            <a:schemeClr val="tx1"/>
          </a:solidFill>
          <a:latin typeface="+mn-lt"/>
          <a:ea typeface="+mn-ea"/>
          <a:cs typeface="+mn-cs"/>
        </a:defRPr>
      </a:lvl8pPr>
      <a:lvl9pPr marL="4876861" algn="l" defTabSz="121921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custDataLst>
      <p:tags r:id="rId13"/>
    </p:custData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914411"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4" indent="-228604" algn="l" defTabSz="914411" rtl="0" eaLnBrk="1" fontAlgn="auto" latinLnBrk="0" hangingPunct="1">
        <a:lnSpc>
          <a:spcPct val="130000"/>
        </a:lnSpc>
        <a:spcBef>
          <a:spcPts val="0"/>
        </a:spcBef>
        <a:spcAft>
          <a:spcPts val="1001"/>
        </a:spcAft>
        <a:buFont typeface="Arial" panose="020B0604020202020204" pitchFamily="34" charset="0"/>
        <a:buChar char="●"/>
        <a:defRPr sz="1801" u="none" strike="noStrike" kern="1200" cap="none" spc="149" normalizeH="0" baseline="0">
          <a:solidFill>
            <a:schemeClr val="tx1">
              <a:lumMod val="65000"/>
              <a:lumOff val="35000"/>
            </a:schemeClr>
          </a:solidFill>
          <a:uFillTx/>
          <a:latin typeface="+mn-lt"/>
          <a:ea typeface="+mn-ea"/>
          <a:cs typeface="+mn-cs"/>
        </a:defRPr>
      </a:lvl1pPr>
      <a:lvl2pPr marL="685809" indent="-228604" algn="l" defTabSz="914411" rtl="0" eaLnBrk="1" fontAlgn="auto" latinLnBrk="0" hangingPunct="1">
        <a:lnSpc>
          <a:spcPct val="120000"/>
        </a:lnSpc>
        <a:spcBef>
          <a:spcPts val="0"/>
        </a:spcBef>
        <a:spcAft>
          <a:spcPts val="601"/>
        </a:spcAft>
        <a:buFont typeface="Arial" panose="020B0604020202020204" pitchFamily="34" charset="0"/>
        <a:buChar char="●"/>
        <a:tabLst>
          <a:tab pos="1609745" algn="l"/>
          <a:tab pos="1609745" algn="l"/>
          <a:tab pos="1609745" algn="l"/>
          <a:tab pos="1609745" algn="l"/>
        </a:tabLst>
        <a:defRPr sz="1600" u="none" strike="noStrike" kern="1200" cap="none" spc="149" normalizeH="0" baseline="0">
          <a:solidFill>
            <a:schemeClr val="tx1">
              <a:lumMod val="65000"/>
              <a:lumOff val="35000"/>
            </a:schemeClr>
          </a:solidFill>
          <a:uFillTx/>
          <a:latin typeface="+mn-lt"/>
          <a:ea typeface="+mn-ea"/>
          <a:cs typeface="+mn-cs"/>
        </a:defRPr>
      </a:lvl2pPr>
      <a:lvl3pPr marL="1143015" indent="-228604" algn="l" defTabSz="914411" rtl="0" eaLnBrk="1" fontAlgn="auto" latinLnBrk="0" hangingPunct="1">
        <a:lnSpc>
          <a:spcPct val="120000"/>
        </a:lnSpc>
        <a:spcBef>
          <a:spcPts val="0"/>
        </a:spcBef>
        <a:spcAft>
          <a:spcPts val="601"/>
        </a:spcAft>
        <a:buFont typeface="Arial" panose="020B0604020202020204" pitchFamily="34" charset="0"/>
        <a:buChar char="●"/>
        <a:defRPr sz="1600" u="none" strike="noStrike" kern="1200" cap="none" spc="149" normalizeH="0" baseline="0">
          <a:solidFill>
            <a:schemeClr val="tx1">
              <a:lumMod val="65000"/>
              <a:lumOff val="35000"/>
            </a:schemeClr>
          </a:solidFill>
          <a:uFillTx/>
          <a:latin typeface="+mn-lt"/>
          <a:ea typeface="+mn-ea"/>
          <a:cs typeface="+mn-cs"/>
        </a:defRPr>
      </a:lvl3pPr>
      <a:lvl4pPr marL="1600221" indent="-228604" algn="l" defTabSz="914411" rtl="0" eaLnBrk="1" fontAlgn="auto" latinLnBrk="0" hangingPunct="1">
        <a:lnSpc>
          <a:spcPct val="120000"/>
        </a:lnSpc>
        <a:spcBef>
          <a:spcPts val="0"/>
        </a:spcBef>
        <a:spcAft>
          <a:spcPts val="300"/>
        </a:spcAft>
        <a:buFont typeface="Wingdings" panose="05000000000000000000" charset="0"/>
        <a:buChar char=""/>
        <a:defRPr sz="1401" u="none" strike="noStrike" kern="1200" cap="none" spc="149" normalizeH="0" baseline="0">
          <a:solidFill>
            <a:schemeClr val="tx1">
              <a:lumMod val="65000"/>
              <a:lumOff val="35000"/>
            </a:schemeClr>
          </a:solidFill>
          <a:uFillTx/>
          <a:latin typeface="+mn-lt"/>
          <a:ea typeface="+mn-ea"/>
          <a:cs typeface="+mn-cs"/>
        </a:defRPr>
      </a:lvl4pPr>
      <a:lvl5pPr marL="2057427" indent="-228604" algn="l" defTabSz="914411" rtl="0" eaLnBrk="1" fontAlgn="auto" latinLnBrk="0" hangingPunct="1">
        <a:lnSpc>
          <a:spcPct val="120000"/>
        </a:lnSpc>
        <a:spcBef>
          <a:spcPts val="0"/>
        </a:spcBef>
        <a:spcAft>
          <a:spcPts val="300"/>
        </a:spcAft>
        <a:buFont typeface="Arial" panose="020B0604020202020204" pitchFamily="34" charset="0"/>
        <a:buChar char="•"/>
        <a:defRPr sz="1401" u="none" strike="noStrike" kern="1200" cap="none" spc="149" normalizeH="0" baseline="0">
          <a:solidFill>
            <a:schemeClr val="tx1">
              <a:lumMod val="65000"/>
              <a:lumOff val="35000"/>
            </a:schemeClr>
          </a:solidFill>
          <a:uFillTx/>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zh-CN"/>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pattFill prst="weave">
          <a:fgClr>
            <a:schemeClr val="bg1"/>
          </a:fgClr>
          <a:bgClr>
            <a:schemeClr val="bg1"/>
          </a:bgClr>
        </a:pattFill>
        <a:effectLst/>
      </p:bgPr>
    </p:bg>
    <p:spTree>
      <p:nvGrpSpPr>
        <p:cNvPr id="1" name=""/>
        <p:cNvGrpSpPr/>
        <p:nvPr/>
      </p:nvGrpSpPr>
      <p:grpSpPr>
        <a:xfrm>
          <a:off x="0" y="0"/>
          <a:ext cx="0" cy="0"/>
          <a:chOff x="0" y="0"/>
          <a:chExt cx="0" cy="0"/>
        </a:xfrm>
      </p:grpSpPr>
      <p:pic>
        <p:nvPicPr>
          <p:cNvPr id="2097152" name="图片 4"/>
          <p:cNvPicPr>
            <a:picLocks noChangeAspect="1"/>
          </p:cNvPicPr>
          <p:nvPr userDrawn="1"/>
        </p:nvPicPr>
        <p:blipFill>
          <a:blip r:embed="rId5"/>
          <a:stretch>
            <a:fillRect/>
          </a:stretch>
        </p:blipFill>
        <p:spPr>
          <a:xfrm>
            <a:off x="3" y="0"/>
            <a:ext cx="12192002" cy="6858000"/>
          </a:xfrm>
          <a:prstGeom prst="rect">
            <a:avLst/>
          </a:prstGeom>
        </p:spPr>
      </p:pic>
    </p:spTree>
    <p:extLst>
      <p:ext uri="{BB962C8B-B14F-4D97-AF65-F5344CB8AC3E}">
        <p14:creationId xmlns:p14="http://schemas.microsoft.com/office/powerpoint/2010/main" val="387563333"/>
      </p:ext>
    </p:extLst>
  </p:cSld>
  <p:clrMap bg1="lt1" tx1="dk1" bg2="lt2" tx2="dk2" accent1="accent1" accent2="accent2" accent3="accent3" accent4="accent4" accent5="accent5" accent6="accent6" hlink="hlink" folHlink="folHlink"/>
  <p:sldLayoutIdLst>
    <p:sldLayoutId id="2147483666" r:id="rId1"/>
    <p:sldLayoutId id="2147483668" r:id="rId2"/>
    <p:sldLayoutId id="2147483669" r:id="rId3"/>
  </p:sldLayoutIdLst>
  <p:transition spd="slow" advTm="5000">
    <p:wipe/>
  </p:transition>
  <p:txStyles>
    <p:titleStyle>
      <a:lvl1pPr algn="ctr" defTabSz="1219215" rtl="0" eaLnBrk="1" latinLnBrk="0" hangingPunct="1">
        <a:spcBef>
          <a:spcPct val="0"/>
        </a:spcBef>
        <a:buNone/>
        <a:defRPr sz="5865" kern="1200">
          <a:solidFill>
            <a:schemeClr val="tx1"/>
          </a:solidFill>
          <a:latin typeface="+mj-lt"/>
          <a:ea typeface="+mj-ea"/>
          <a:cs typeface="+mj-cs"/>
        </a:defRPr>
      </a:lvl1pPr>
    </p:titleStyle>
    <p:bodyStyle>
      <a:lvl1pPr marL="457206" indent="-457206" algn="l" defTabSz="121921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13" indent="-381006" algn="l" defTabSz="121921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19" indent="-304804" algn="l" defTabSz="121921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27" indent="-304804" algn="l" defTabSz="121921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34" indent="-304804" algn="l" defTabSz="121921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42" indent="-304804" algn="l" defTabSz="121921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50" indent="-304804" algn="l" defTabSz="121921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57" indent="-304804" algn="l" defTabSz="121921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65" indent="-304804" algn="l" defTabSz="121921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15" rtl="0" eaLnBrk="1" latinLnBrk="0" hangingPunct="1">
        <a:defRPr sz="2400" kern="1200">
          <a:solidFill>
            <a:schemeClr val="tx1"/>
          </a:solidFill>
          <a:latin typeface="+mn-lt"/>
          <a:ea typeface="+mn-ea"/>
          <a:cs typeface="+mn-cs"/>
        </a:defRPr>
      </a:lvl1pPr>
      <a:lvl2pPr marL="609608" algn="l" defTabSz="1219215" rtl="0" eaLnBrk="1" latinLnBrk="0" hangingPunct="1">
        <a:defRPr sz="2400" kern="1200">
          <a:solidFill>
            <a:schemeClr val="tx1"/>
          </a:solidFill>
          <a:latin typeface="+mn-lt"/>
          <a:ea typeface="+mn-ea"/>
          <a:cs typeface="+mn-cs"/>
        </a:defRPr>
      </a:lvl2pPr>
      <a:lvl3pPr marL="1219215" algn="l" defTabSz="1219215" rtl="0" eaLnBrk="1" latinLnBrk="0" hangingPunct="1">
        <a:defRPr sz="2400" kern="1200">
          <a:solidFill>
            <a:schemeClr val="tx1"/>
          </a:solidFill>
          <a:latin typeface="+mn-lt"/>
          <a:ea typeface="+mn-ea"/>
          <a:cs typeface="+mn-cs"/>
        </a:defRPr>
      </a:lvl3pPr>
      <a:lvl4pPr marL="1828823" algn="l" defTabSz="1219215" rtl="0" eaLnBrk="1" latinLnBrk="0" hangingPunct="1">
        <a:defRPr sz="2400" kern="1200">
          <a:solidFill>
            <a:schemeClr val="tx1"/>
          </a:solidFill>
          <a:latin typeface="+mn-lt"/>
          <a:ea typeface="+mn-ea"/>
          <a:cs typeface="+mn-cs"/>
        </a:defRPr>
      </a:lvl4pPr>
      <a:lvl5pPr marL="2438430" algn="l" defTabSz="1219215" rtl="0" eaLnBrk="1" latinLnBrk="0" hangingPunct="1">
        <a:defRPr sz="2400" kern="1200">
          <a:solidFill>
            <a:schemeClr val="tx1"/>
          </a:solidFill>
          <a:latin typeface="+mn-lt"/>
          <a:ea typeface="+mn-ea"/>
          <a:cs typeface="+mn-cs"/>
        </a:defRPr>
      </a:lvl5pPr>
      <a:lvl6pPr marL="3048038" algn="l" defTabSz="1219215" rtl="0" eaLnBrk="1" latinLnBrk="0" hangingPunct="1">
        <a:defRPr sz="2400" kern="1200">
          <a:solidFill>
            <a:schemeClr val="tx1"/>
          </a:solidFill>
          <a:latin typeface="+mn-lt"/>
          <a:ea typeface="+mn-ea"/>
          <a:cs typeface="+mn-cs"/>
        </a:defRPr>
      </a:lvl6pPr>
      <a:lvl7pPr marL="3657646" algn="l" defTabSz="1219215" rtl="0" eaLnBrk="1" latinLnBrk="0" hangingPunct="1">
        <a:defRPr sz="2400" kern="1200">
          <a:solidFill>
            <a:schemeClr val="tx1"/>
          </a:solidFill>
          <a:latin typeface="+mn-lt"/>
          <a:ea typeface="+mn-ea"/>
          <a:cs typeface="+mn-cs"/>
        </a:defRPr>
      </a:lvl7pPr>
      <a:lvl8pPr marL="4267253" algn="l" defTabSz="1219215" rtl="0" eaLnBrk="1" latinLnBrk="0" hangingPunct="1">
        <a:defRPr sz="2400" kern="1200">
          <a:solidFill>
            <a:schemeClr val="tx1"/>
          </a:solidFill>
          <a:latin typeface="+mn-lt"/>
          <a:ea typeface="+mn-ea"/>
          <a:cs typeface="+mn-cs"/>
        </a:defRPr>
      </a:lvl8pPr>
      <a:lvl9pPr marL="4876861" algn="l" defTabSz="121921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pattFill prst="weave">
          <a:fgClr>
            <a:schemeClr val="bg1"/>
          </a:fgClr>
          <a:bgClr>
            <a:schemeClr val="bg1"/>
          </a:bgClr>
        </a:pattFill>
        <a:effectLst/>
      </p:bgPr>
    </p:bg>
    <p:spTree>
      <p:nvGrpSpPr>
        <p:cNvPr id="1" name=""/>
        <p:cNvGrpSpPr/>
        <p:nvPr/>
      </p:nvGrpSpPr>
      <p:grpSpPr>
        <a:xfrm>
          <a:off x="0" y="0"/>
          <a:ext cx="0" cy="0"/>
          <a:chOff x="0" y="0"/>
          <a:chExt cx="0" cy="0"/>
        </a:xfrm>
      </p:grpSpPr>
      <p:pic>
        <p:nvPicPr>
          <p:cNvPr id="2097152" name="图片 4"/>
          <p:cNvPicPr>
            <a:picLocks noChangeAspect="1"/>
          </p:cNvPicPr>
          <p:nvPr userDrawn="1"/>
        </p:nvPicPr>
        <p:blipFill>
          <a:blip r:embed="rId5"/>
          <a:stretch>
            <a:fillRect/>
          </a:stretch>
        </p:blipFill>
        <p:spPr>
          <a:xfrm>
            <a:off x="0" y="0"/>
            <a:ext cx="12192001" cy="6858000"/>
          </a:xfrm>
          <a:prstGeom prst="rect">
            <a:avLst/>
          </a:prstGeom>
        </p:spPr>
      </p:pic>
    </p:spTree>
    <p:extLst>
      <p:ext uri="{BB962C8B-B14F-4D97-AF65-F5344CB8AC3E}">
        <p14:creationId xmlns:p14="http://schemas.microsoft.com/office/powerpoint/2010/main" val="3047745406"/>
      </p:ext>
    </p:extLst>
  </p:cSld>
  <p:clrMap bg1="lt1" tx1="dk1" bg2="lt2" tx2="dk2" accent1="accent1" accent2="accent2" accent3="accent3" accent4="accent4" accent5="accent5" accent6="accent6" hlink="hlink" folHlink="folHlink"/>
  <p:sldLayoutIdLst>
    <p:sldLayoutId id="2147483672" r:id="rId1"/>
    <p:sldLayoutId id="2147483674" r:id="rId2"/>
    <p:sldLayoutId id="2147483675" r:id="rId3"/>
  </p:sldLayoutIdLst>
  <p:transition spd="slow" advTm="5000">
    <p:wipe/>
  </p:transition>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39.png"/><Relationship Id="rId12" Type="http://schemas.openxmlformats.org/officeDocument/2006/relationships/image" Target="../media/image142.png"/><Relationship Id="rId2" Type="http://schemas.openxmlformats.org/officeDocument/2006/relationships/notesSlide" Target="../notesSlides/notesSlide12.xml"/><Relationship Id="rId1" Type="http://schemas.openxmlformats.org/officeDocument/2006/relationships/slideLayout" Target="../slideLayouts/slideLayout4.xml"/><Relationship Id="rId11" Type="http://schemas.openxmlformats.org/officeDocument/2006/relationships/image" Target="../media/image143.png"/><Relationship Id="rId5" Type="http://schemas.openxmlformats.org/officeDocument/2006/relationships/image" Target="../media/image18.png"/><Relationship Id="rId15" Type="http://schemas.openxmlformats.org/officeDocument/2006/relationships/image" Target="../media/image146.png"/><Relationship Id="rId10" Type="http://schemas.openxmlformats.org/officeDocument/2006/relationships/image" Target="../media/image141.png"/><Relationship Id="rId4" Type="http://schemas.openxmlformats.org/officeDocument/2006/relationships/image" Target="../media/image17.png"/><Relationship Id="rId9" Type="http://schemas.openxmlformats.org/officeDocument/2006/relationships/image" Target="../media/image138.png"/><Relationship Id="rId14" Type="http://schemas.openxmlformats.org/officeDocument/2006/relationships/image" Target="../media/image145.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530.png"/><Relationship Id="rId3" Type="http://schemas.openxmlformats.org/officeDocument/2006/relationships/image" Target="../media/image480.png"/><Relationship Id="rId7" Type="http://schemas.openxmlformats.org/officeDocument/2006/relationships/image" Target="../media/image52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510.png"/><Relationship Id="rId5" Type="http://schemas.openxmlformats.org/officeDocument/2006/relationships/image" Target="../media/image500.png"/><Relationship Id="rId4" Type="http://schemas.openxmlformats.org/officeDocument/2006/relationships/image" Target="../media/image490.png"/><Relationship Id="rId9" Type="http://schemas.openxmlformats.org/officeDocument/2006/relationships/image" Target="../media/image5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34152-C0F0-F3D0-D3C9-F0B02F2ADBBE}"/>
            </a:ext>
          </a:extLst>
        </p:cNvPr>
        <p:cNvGrpSpPr/>
        <p:nvPr/>
      </p:nvGrpSpPr>
      <p:grpSpPr>
        <a:xfrm>
          <a:off x="0" y="0"/>
          <a:ext cx="0" cy="0"/>
          <a:chOff x="0" y="0"/>
          <a:chExt cx="0" cy="0"/>
        </a:xfrm>
      </p:grpSpPr>
      <p:pic>
        <p:nvPicPr>
          <p:cNvPr id="27" name="图片 26" descr="背景图案&#10;&#10;描述已自动生成">
            <a:extLst>
              <a:ext uri="{FF2B5EF4-FFF2-40B4-BE49-F238E27FC236}">
                <a16:creationId xmlns:a16="http://schemas.microsoft.com/office/drawing/2014/main" id="{34DA99D8-F799-7EBA-723E-8F66B9A90169}"/>
              </a:ext>
            </a:extLst>
          </p:cNvPr>
          <p:cNvPicPr>
            <a:picLocks noChangeAspect="1"/>
          </p:cNvPicPr>
          <p:nvPr/>
        </p:nvPicPr>
        <p:blipFill rotWithShape="1">
          <a:blip r:embed="rId3">
            <a:extLst>
              <a:ext uri="{28A0092B-C50C-407E-A947-70E740481C1C}">
                <a14:useLocalDpi xmlns:a14="http://schemas.microsoft.com/office/drawing/2010/main" val="0"/>
              </a:ext>
            </a:extLst>
          </a:blip>
          <a:srcRect l="-321" t="9255" r="321" b="1162"/>
          <a:stretch/>
        </p:blipFill>
        <p:spPr>
          <a:xfrm>
            <a:off x="-127000" y="0"/>
            <a:ext cx="12319000" cy="6858000"/>
          </a:xfrm>
          <a:prstGeom prst="rect">
            <a:avLst/>
          </a:prstGeom>
        </p:spPr>
      </p:pic>
      <p:sp>
        <p:nvSpPr>
          <p:cNvPr id="30" name="文本框 29">
            <a:extLst>
              <a:ext uri="{FF2B5EF4-FFF2-40B4-BE49-F238E27FC236}">
                <a16:creationId xmlns:a16="http://schemas.microsoft.com/office/drawing/2014/main" id="{AD9B3C35-BE81-4026-9F96-652AC80AABFD}"/>
              </a:ext>
            </a:extLst>
          </p:cNvPr>
          <p:cNvSpPr txBox="1"/>
          <p:nvPr/>
        </p:nvSpPr>
        <p:spPr>
          <a:xfrm>
            <a:off x="-210069" y="5916707"/>
            <a:ext cx="1421351" cy="461665"/>
          </a:xfrm>
          <a:prstGeom prst="rect">
            <a:avLst/>
          </a:prstGeom>
          <a:noFill/>
          <a:ln>
            <a:noFill/>
          </a:ln>
        </p:spPr>
        <p:txBody>
          <a:bodyPr wrap="square" rtlCol="0">
            <a:spAutoFit/>
          </a:bodyPr>
          <a:lstStyle/>
          <a:p>
            <a:pPr algn="ctr"/>
            <a:r>
              <a:rPr lang="en-US" altLang="zh-CN" sz="2400" dirty="0">
                <a:ln w="22225">
                  <a:solidFill>
                    <a:schemeClr val="tx1"/>
                  </a:solidFill>
                </a:ln>
                <a:solidFill>
                  <a:schemeClr val="bg1"/>
                </a:solidFill>
                <a:effectLst>
                  <a:outerShdw blurRad="50800" dist="38100" dir="13500000" sx="102000" sy="102000" algn="br" rotWithShape="0">
                    <a:prstClr val="black">
                      <a:alpha val="40000"/>
                    </a:prstClr>
                  </a:outerShdw>
                </a:effectLst>
                <a:latin typeface="创客贴金刚体" panose="00020600040101010101" pitchFamily="18" charset="-122"/>
                <a:ea typeface="创客贴金刚体" panose="00020600040101010101" pitchFamily="18" charset="-122"/>
                <a:cs typeface="创客贴金刚体" panose="00020600040101010101" pitchFamily="18" charset="-122"/>
              </a:rPr>
              <a:t>June</a:t>
            </a:r>
            <a:endParaRPr lang="en-US" altLang="zh-CN" sz="2400" dirty="0">
              <a:ln w="22225">
                <a:solidFill>
                  <a:schemeClr val="tx1"/>
                </a:solidFill>
              </a:ln>
              <a:solidFill>
                <a:srgbClr val="FFFF00"/>
              </a:solidFill>
              <a:effectLst>
                <a:outerShdw blurRad="50800" dist="38100" dir="13500000" sx="102000" sy="102000" algn="br" rotWithShape="0">
                  <a:prstClr val="black">
                    <a:alpha val="40000"/>
                  </a:prstClr>
                </a:outerShdw>
              </a:effectLst>
              <a:latin typeface="创客贴金刚体" panose="00020600040101010101" pitchFamily="18" charset="-122"/>
              <a:ea typeface="创客贴金刚体" panose="00020600040101010101" pitchFamily="18" charset="-122"/>
              <a:cs typeface="创客贴金刚体" panose="00020600040101010101" pitchFamily="18" charset="-122"/>
            </a:endParaRPr>
          </a:p>
        </p:txBody>
      </p:sp>
      <p:grpSp>
        <p:nvGrpSpPr>
          <p:cNvPr id="3" name="组合 2">
            <a:extLst>
              <a:ext uri="{FF2B5EF4-FFF2-40B4-BE49-F238E27FC236}">
                <a16:creationId xmlns:a16="http://schemas.microsoft.com/office/drawing/2014/main" id="{EFB33CF1-7C8C-2131-794B-B0C749414430}"/>
              </a:ext>
            </a:extLst>
          </p:cNvPr>
          <p:cNvGrpSpPr/>
          <p:nvPr/>
        </p:nvGrpSpPr>
        <p:grpSpPr>
          <a:xfrm>
            <a:off x="9860656" y="200932"/>
            <a:ext cx="2354802" cy="1235576"/>
            <a:chOff x="9860656" y="200932"/>
            <a:chExt cx="2354802" cy="1235576"/>
          </a:xfrm>
        </p:grpSpPr>
        <p:grpSp>
          <p:nvGrpSpPr>
            <p:cNvPr id="2" name="组合 1">
              <a:extLst>
                <a:ext uri="{FF2B5EF4-FFF2-40B4-BE49-F238E27FC236}">
                  <a16:creationId xmlns:a16="http://schemas.microsoft.com/office/drawing/2014/main" id="{203BAF6C-DC93-EB29-08DE-7B714355621A}"/>
                </a:ext>
              </a:extLst>
            </p:cNvPr>
            <p:cNvGrpSpPr/>
            <p:nvPr/>
          </p:nvGrpSpPr>
          <p:grpSpPr>
            <a:xfrm>
              <a:off x="9860657" y="200932"/>
              <a:ext cx="2354801" cy="1235576"/>
              <a:chOff x="9860657" y="200932"/>
              <a:chExt cx="2354801" cy="1235576"/>
            </a:xfrm>
          </p:grpSpPr>
          <p:pic>
            <p:nvPicPr>
              <p:cNvPr id="13" name="图片 12">
                <a:extLst>
                  <a:ext uri="{FF2B5EF4-FFF2-40B4-BE49-F238E27FC236}">
                    <a16:creationId xmlns:a16="http://schemas.microsoft.com/office/drawing/2014/main" id="{C4645DA8-920E-3470-BCD4-6DE5A63F5C22}"/>
                  </a:ext>
                </a:extLst>
              </p:cNvPr>
              <p:cNvPicPr>
                <a:picLocks noChangeAspect="1"/>
              </p:cNvPicPr>
              <p:nvPr/>
            </p:nvPicPr>
            <p:blipFill>
              <a:blip r:embed="rId4"/>
              <a:stretch>
                <a:fillRect/>
              </a:stretch>
            </p:blipFill>
            <p:spPr>
              <a:xfrm>
                <a:off x="10559222" y="200932"/>
                <a:ext cx="866244" cy="866244"/>
              </a:xfrm>
              <a:prstGeom prst="rect">
                <a:avLst/>
              </a:prstGeom>
            </p:spPr>
          </p:pic>
          <p:sp>
            <p:nvSpPr>
              <p:cNvPr id="32" name="文本框 31">
                <a:extLst>
                  <a:ext uri="{FF2B5EF4-FFF2-40B4-BE49-F238E27FC236}">
                    <a16:creationId xmlns:a16="http://schemas.microsoft.com/office/drawing/2014/main" id="{79B98D99-102D-ECCA-36D3-777A847FBAA5}"/>
                  </a:ext>
                </a:extLst>
              </p:cNvPr>
              <p:cNvSpPr txBox="1"/>
              <p:nvPr/>
            </p:nvSpPr>
            <p:spPr>
              <a:xfrm>
                <a:off x="9860657" y="1067176"/>
                <a:ext cx="2354801" cy="369332"/>
              </a:xfrm>
              <a:prstGeom prst="rect">
                <a:avLst/>
              </a:prstGeom>
              <a:noFill/>
              <a:ln>
                <a:noFill/>
              </a:ln>
            </p:spPr>
            <p:txBody>
              <a:bodyPr wrap="square" rtlCol="0">
                <a:spAutoFit/>
              </a:bodyPr>
              <a:lstStyle/>
              <a:p>
                <a:pPr algn="ctr"/>
                <a:r>
                  <a:rPr lang="en-US" altLang="zh-CN" dirty="0">
                    <a:ln>
                      <a:solidFill>
                        <a:schemeClr val="bg1"/>
                      </a:solidFill>
                    </a:ln>
                    <a:latin typeface="创客贴金刚体" panose="00020600040101010101" pitchFamily="18" charset="-122"/>
                    <a:ea typeface="创客贴金刚体" panose="00020600040101010101" pitchFamily="18" charset="-122"/>
                    <a:cs typeface="创客贴金刚体" panose="00020600040101010101" pitchFamily="18" charset="-122"/>
                  </a:rPr>
                  <a:t>AFAN</a:t>
                </a:r>
                <a:r>
                  <a:rPr lang="zh-CN" altLang="en-US" dirty="0">
                    <a:ln>
                      <a:solidFill>
                        <a:schemeClr val="bg1"/>
                      </a:solidFill>
                    </a:ln>
                    <a:latin typeface="创客贴金刚体" panose="00020600040101010101" pitchFamily="18" charset="-122"/>
                    <a:ea typeface="创客贴金刚体" panose="00020600040101010101" pitchFamily="18" charset="-122"/>
                    <a:cs typeface="创客贴金刚体" panose="00020600040101010101" pitchFamily="18" charset="-122"/>
                  </a:rPr>
                  <a:t>的金融科技</a:t>
                </a:r>
                <a:endParaRPr lang="en-US" altLang="zh-CN" dirty="0">
                  <a:ln>
                    <a:solidFill>
                      <a:schemeClr val="bg1"/>
                    </a:solidFill>
                  </a:ln>
                  <a:latin typeface="创客贴金刚体" panose="00020600040101010101" pitchFamily="18" charset="-122"/>
                  <a:ea typeface="创客贴金刚体" panose="00020600040101010101" pitchFamily="18" charset="-122"/>
                  <a:cs typeface="创客贴金刚体" panose="00020600040101010101" pitchFamily="18" charset="-122"/>
                </a:endParaRPr>
              </a:p>
            </p:txBody>
          </p:sp>
        </p:grpSp>
        <p:sp>
          <p:nvSpPr>
            <p:cNvPr id="35" name="文本框 34">
              <a:extLst>
                <a:ext uri="{FF2B5EF4-FFF2-40B4-BE49-F238E27FC236}">
                  <a16:creationId xmlns:a16="http://schemas.microsoft.com/office/drawing/2014/main" id="{D28010FD-36F5-D72A-3FCC-F4F20EF65BC8}"/>
                </a:ext>
              </a:extLst>
            </p:cNvPr>
            <p:cNvSpPr txBox="1"/>
            <p:nvPr/>
          </p:nvSpPr>
          <p:spPr>
            <a:xfrm>
              <a:off x="9860656" y="303338"/>
              <a:ext cx="2354801" cy="523220"/>
            </a:xfrm>
            <a:prstGeom prst="rect">
              <a:avLst/>
            </a:prstGeom>
            <a:noFill/>
            <a:ln>
              <a:noFill/>
            </a:ln>
          </p:spPr>
          <p:txBody>
            <a:bodyPr wrap="square" rtlCol="0">
              <a:spAutoFit/>
            </a:bodyPr>
            <a:lstStyle/>
            <a:p>
              <a:pPr algn="ctr"/>
              <a:r>
                <a:rPr lang="en-US" altLang="zh-CN" sz="2800" dirty="0">
                  <a:ln w="19050">
                    <a:solidFill>
                      <a:schemeClr val="bg1"/>
                    </a:solidFill>
                  </a:ln>
                  <a:latin typeface="华文琥珀" panose="02010800040101010101" pitchFamily="2" charset="-122"/>
                  <a:ea typeface="华文琥珀" panose="02010800040101010101" pitchFamily="2" charset="-122"/>
                  <a:cs typeface="创客贴金刚体" panose="00020600040101010101" pitchFamily="18" charset="-122"/>
                </a:rPr>
                <a:t>Fintech</a:t>
              </a:r>
            </a:p>
          </p:txBody>
        </p:sp>
      </p:grpSp>
      <p:sp>
        <p:nvSpPr>
          <p:cNvPr id="36" name="文本框 35">
            <a:extLst>
              <a:ext uri="{FF2B5EF4-FFF2-40B4-BE49-F238E27FC236}">
                <a16:creationId xmlns:a16="http://schemas.microsoft.com/office/drawing/2014/main" id="{4E46691A-97AD-F805-2D68-F9C91F4DE299}"/>
              </a:ext>
            </a:extLst>
          </p:cNvPr>
          <p:cNvSpPr txBox="1"/>
          <p:nvPr/>
        </p:nvSpPr>
        <p:spPr>
          <a:xfrm>
            <a:off x="583675" y="6147540"/>
            <a:ext cx="4547125" cy="646331"/>
          </a:xfrm>
          <a:prstGeom prst="rect">
            <a:avLst/>
          </a:prstGeom>
          <a:noFill/>
          <a:ln>
            <a:noFill/>
          </a:ln>
        </p:spPr>
        <p:txBody>
          <a:bodyPr wrap="square" rtlCol="0">
            <a:spAutoFit/>
          </a:bodyPr>
          <a:lstStyle/>
          <a:p>
            <a:pPr algn="ctr"/>
            <a:r>
              <a:rPr lang="zh-CN" altLang="en-US" sz="3600" dirty="0">
                <a:ln w="19050">
                  <a:solidFill>
                    <a:schemeClr val="tx1"/>
                  </a:solidFill>
                </a:ln>
                <a:solidFill>
                  <a:schemeClr val="bg1"/>
                </a:solidFill>
                <a:latin typeface="华文琥珀" panose="02010800040101010101" pitchFamily="2" charset="-122"/>
                <a:ea typeface="华文琥珀" panose="02010800040101010101" pitchFamily="2" charset="-122"/>
              </a:rPr>
              <a:t>知识星球会员直播</a:t>
            </a:r>
            <a:endParaRPr lang="en-US" altLang="zh-CN" sz="3600" dirty="0">
              <a:ln w="19050">
                <a:solidFill>
                  <a:schemeClr val="tx1"/>
                </a:solidFill>
              </a:ln>
              <a:solidFill>
                <a:schemeClr val="bg1"/>
              </a:solidFill>
              <a:latin typeface="华文琥珀" panose="02010800040101010101" pitchFamily="2" charset="-122"/>
              <a:ea typeface="华文琥珀" panose="02010800040101010101" pitchFamily="2" charset="-122"/>
            </a:endParaRPr>
          </a:p>
        </p:txBody>
      </p:sp>
      <p:sp>
        <p:nvSpPr>
          <p:cNvPr id="37" name="文本框 36">
            <a:extLst>
              <a:ext uri="{FF2B5EF4-FFF2-40B4-BE49-F238E27FC236}">
                <a16:creationId xmlns:a16="http://schemas.microsoft.com/office/drawing/2014/main" id="{986D3F13-0D67-6ECB-7D2D-F69F89907D11}"/>
              </a:ext>
            </a:extLst>
          </p:cNvPr>
          <p:cNvSpPr txBox="1"/>
          <p:nvPr/>
        </p:nvSpPr>
        <p:spPr>
          <a:xfrm>
            <a:off x="-1090185" y="1198943"/>
            <a:ext cx="13018948" cy="2800767"/>
          </a:xfrm>
          <a:prstGeom prst="rect">
            <a:avLst/>
          </a:prstGeom>
          <a:noFill/>
          <a:ln>
            <a:noFill/>
          </a:ln>
        </p:spPr>
        <p:txBody>
          <a:bodyPr wrap="square" rtlCol="0">
            <a:spAutoFit/>
          </a:bodyPr>
          <a:lstStyle/>
          <a:p>
            <a:pPr algn="ctr"/>
            <a:r>
              <a:rPr lang="zh-CN" altLang="en-US" sz="8800" dirty="0">
                <a:ln w="28575">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rPr>
              <a:t>  经典机器学习算法概览</a:t>
            </a:r>
            <a:endParaRPr lang="en-US" altLang="zh-CN" sz="8800" dirty="0">
              <a:ln w="28575">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endParaRPr>
          </a:p>
          <a:p>
            <a:pPr algn="ctr"/>
            <a:r>
              <a:rPr lang="zh-CN" altLang="en-US" sz="8800" dirty="0">
                <a:ln w="28575">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rPr>
              <a:t>及金融场景应用介绍</a:t>
            </a:r>
            <a:endParaRPr lang="en-US" altLang="zh-CN" sz="8800" dirty="0">
              <a:ln w="28575">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endParaRPr>
          </a:p>
        </p:txBody>
      </p:sp>
      <p:sp>
        <p:nvSpPr>
          <p:cNvPr id="38" name="文本框 37">
            <a:extLst>
              <a:ext uri="{FF2B5EF4-FFF2-40B4-BE49-F238E27FC236}">
                <a16:creationId xmlns:a16="http://schemas.microsoft.com/office/drawing/2014/main" id="{8FDE6F43-605C-2A01-E838-C7C5CD324A2D}"/>
              </a:ext>
            </a:extLst>
          </p:cNvPr>
          <p:cNvSpPr txBox="1"/>
          <p:nvPr/>
        </p:nvSpPr>
        <p:spPr>
          <a:xfrm>
            <a:off x="5554221" y="4726804"/>
            <a:ext cx="4547126" cy="523220"/>
          </a:xfrm>
          <a:prstGeom prst="rect">
            <a:avLst/>
          </a:prstGeom>
          <a:noFill/>
          <a:ln>
            <a:noFill/>
          </a:ln>
        </p:spPr>
        <p:txBody>
          <a:bodyPr wrap="square" rtlCol="0">
            <a:spAutoFit/>
          </a:bodyPr>
          <a:lstStyle/>
          <a:p>
            <a:r>
              <a:rPr lang="zh-CN" altLang="en-US" sz="2800" dirty="0">
                <a:ln w="19050">
                  <a:solidFill>
                    <a:schemeClr val="tx1"/>
                  </a:solidFill>
                </a:ln>
                <a:solidFill>
                  <a:schemeClr val="bg1"/>
                </a:solidFill>
                <a:latin typeface="华文琥珀" panose="02010800040101010101" pitchFamily="2" charset="-122"/>
                <a:ea typeface="华文琥珀" panose="02010800040101010101" pitchFamily="2" charset="-122"/>
              </a:rPr>
              <a:t>直播进入</a:t>
            </a:r>
            <a:r>
              <a:rPr lang="en-US" altLang="zh-CN" sz="2800" dirty="0">
                <a:ln w="19050">
                  <a:solidFill>
                    <a:schemeClr val="tx1"/>
                  </a:solidFill>
                </a:ln>
                <a:solidFill>
                  <a:schemeClr val="bg1"/>
                </a:solidFill>
                <a:latin typeface="华文琥珀" panose="02010800040101010101" pitchFamily="2" charset="-122"/>
                <a:ea typeface="华文琥珀" panose="02010800040101010101" pitchFamily="2" charset="-122"/>
              </a:rPr>
              <a:t>/</a:t>
            </a:r>
            <a:r>
              <a:rPr lang="zh-CN" altLang="en-US" sz="2800" dirty="0">
                <a:ln w="19050">
                  <a:solidFill>
                    <a:schemeClr val="tx1"/>
                  </a:solidFill>
                </a:ln>
                <a:solidFill>
                  <a:schemeClr val="bg1"/>
                </a:solidFill>
                <a:latin typeface="华文琥珀" panose="02010800040101010101" pitchFamily="2" charset="-122"/>
                <a:ea typeface="华文琥珀" panose="02010800040101010101" pitchFamily="2" charset="-122"/>
              </a:rPr>
              <a:t>回放见星球</a:t>
            </a:r>
            <a:r>
              <a:rPr lang="en-US" altLang="zh-CN" sz="2800" dirty="0">
                <a:ln w="19050">
                  <a:solidFill>
                    <a:schemeClr val="tx1"/>
                  </a:solidFill>
                </a:ln>
                <a:solidFill>
                  <a:schemeClr val="bg1"/>
                </a:solidFill>
                <a:latin typeface="华文琥珀" panose="02010800040101010101" pitchFamily="2" charset="-122"/>
                <a:ea typeface="华文琥珀" panose="02010800040101010101" pitchFamily="2" charset="-122"/>
                <a:sym typeface="Wingdings" panose="05000000000000000000" pitchFamily="2" charset="2"/>
              </a:rPr>
              <a:t></a:t>
            </a:r>
            <a:endParaRPr lang="en-US" altLang="zh-CN" sz="2800" dirty="0">
              <a:ln w="19050">
                <a:solidFill>
                  <a:schemeClr val="tx1"/>
                </a:solidFill>
              </a:ln>
              <a:solidFill>
                <a:schemeClr val="bg1"/>
              </a:solidFill>
              <a:latin typeface="华文琥珀" panose="02010800040101010101" pitchFamily="2" charset="-122"/>
              <a:ea typeface="华文琥珀" panose="02010800040101010101" pitchFamily="2" charset="-122"/>
            </a:endParaRPr>
          </a:p>
        </p:txBody>
      </p:sp>
      <p:sp>
        <p:nvSpPr>
          <p:cNvPr id="42" name="文本框 41">
            <a:extLst>
              <a:ext uri="{FF2B5EF4-FFF2-40B4-BE49-F238E27FC236}">
                <a16:creationId xmlns:a16="http://schemas.microsoft.com/office/drawing/2014/main" id="{9D88367D-34EB-57E2-4700-01FAB47B216D}"/>
              </a:ext>
            </a:extLst>
          </p:cNvPr>
          <p:cNvSpPr txBox="1"/>
          <p:nvPr/>
        </p:nvSpPr>
        <p:spPr>
          <a:xfrm>
            <a:off x="5563610" y="5825162"/>
            <a:ext cx="4297046" cy="1015663"/>
          </a:xfrm>
          <a:prstGeom prst="rect">
            <a:avLst/>
          </a:prstGeom>
          <a:noFill/>
        </p:spPr>
        <p:txBody>
          <a:bodyPr wrap="square">
            <a:spAutoFit/>
          </a:bodyPr>
          <a:lstStyle/>
          <a:p>
            <a:r>
              <a:rPr lang="zh-CN" altLang="en-US" sz="2000" dirty="0">
                <a:ln>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rPr>
              <a:t>会员权益如下，快来加入吧：</a:t>
            </a:r>
            <a:endParaRPr lang="en-US" altLang="zh-CN" sz="2000" dirty="0">
              <a:ln>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endParaRPr>
          </a:p>
          <a:p>
            <a:r>
              <a:rPr lang="en-US" altLang="zh-CN" sz="2000" dirty="0">
                <a:ln>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rPr>
              <a:t>1</a:t>
            </a:r>
            <a:r>
              <a:rPr lang="zh-CN" altLang="en-US" sz="2000" dirty="0">
                <a:ln>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rPr>
              <a:t>、每月至少</a:t>
            </a:r>
            <a:r>
              <a:rPr lang="zh-CN" altLang="en-US" sz="2000" dirty="0">
                <a:ln>
                  <a:solidFill>
                    <a:schemeClr val="tx1"/>
                  </a:solidFill>
                </a:ln>
                <a:latin typeface="创客贴金刚体" panose="00020600040101010101" pitchFamily="18" charset="-122"/>
                <a:ea typeface="创客贴金刚体" panose="00020600040101010101" pitchFamily="18" charset="-122"/>
                <a:cs typeface="创客贴金刚体" panose="00020600040101010101" pitchFamily="18" charset="-122"/>
              </a:rPr>
              <a:t>1次</a:t>
            </a:r>
            <a:r>
              <a:rPr lang="zh-CN" altLang="en-US" sz="2000" dirty="0">
                <a:ln>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rPr>
              <a:t>的线上群体直播交流</a:t>
            </a:r>
            <a:endParaRPr lang="en-US" altLang="zh-CN" sz="2000" dirty="0">
              <a:ln>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endParaRPr>
          </a:p>
          <a:p>
            <a:r>
              <a:rPr lang="en-US" altLang="zh-CN" sz="2000" dirty="0">
                <a:ln>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rPr>
              <a:t>2</a:t>
            </a:r>
            <a:r>
              <a:rPr lang="zh-CN" altLang="en-US" sz="2000" dirty="0">
                <a:ln>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rPr>
              <a:t>、不定期的金融科技专业话题分享</a:t>
            </a:r>
            <a:endParaRPr lang="en-US" altLang="zh-CN" sz="2000" dirty="0">
              <a:ln>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endParaRPr>
          </a:p>
        </p:txBody>
      </p:sp>
      <p:pic>
        <p:nvPicPr>
          <p:cNvPr id="45" name="图片 44" descr="QR 代码&#10;&#10;描述已自动生成">
            <a:extLst>
              <a:ext uri="{FF2B5EF4-FFF2-40B4-BE49-F238E27FC236}">
                <a16:creationId xmlns:a16="http://schemas.microsoft.com/office/drawing/2014/main" id="{7A53A34F-BC62-996B-0C7E-6F4A6B4D6EC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0597" t="24907" r="21174" b="14445"/>
          <a:stretch/>
        </p:blipFill>
        <p:spPr>
          <a:xfrm>
            <a:off x="9848927" y="3799191"/>
            <a:ext cx="2354801" cy="3054247"/>
          </a:xfrm>
          <a:prstGeom prst="rect">
            <a:avLst/>
          </a:prstGeom>
        </p:spPr>
      </p:pic>
      <p:sp>
        <p:nvSpPr>
          <p:cNvPr id="48" name="文本框 47">
            <a:extLst>
              <a:ext uri="{FF2B5EF4-FFF2-40B4-BE49-F238E27FC236}">
                <a16:creationId xmlns:a16="http://schemas.microsoft.com/office/drawing/2014/main" id="{81F506C0-22A3-F1AC-371E-DC3F3D6BF91E}"/>
              </a:ext>
            </a:extLst>
          </p:cNvPr>
          <p:cNvSpPr txBox="1"/>
          <p:nvPr/>
        </p:nvSpPr>
        <p:spPr>
          <a:xfrm>
            <a:off x="-44651" y="4775256"/>
            <a:ext cx="5126907" cy="646331"/>
          </a:xfrm>
          <a:prstGeom prst="rect">
            <a:avLst/>
          </a:prstGeom>
          <a:noFill/>
          <a:ln>
            <a:noFill/>
          </a:ln>
        </p:spPr>
        <p:txBody>
          <a:bodyPr wrap="square" rtlCol="0">
            <a:spAutoFit/>
          </a:bodyPr>
          <a:lstStyle/>
          <a:p>
            <a:pPr algn="ctr"/>
            <a:r>
              <a:rPr lang="en-US" altLang="zh-CN" sz="3600" dirty="0">
                <a:ln w="19050">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rPr>
              <a:t>24/06/14 20:00</a:t>
            </a:r>
            <a:r>
              <a:rPr lang="zh-CN" altLang="en-US" sz="3600" dirty="0">
                <a:ln w="19050">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rPr>
              <a:t> </a:t>
            </a:r>
            <a:r>
              <a:rPr lang="en-US" altLang="zh-CN" sz="3600" dirty="0">
                <a:ln w="19050">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rPr>
              <a:t>UTC+8</a:t>
            </a:r>
          </a:p>
        </p:txBody>
      </p:sp>
      <p:sp>
        <p:nvSpPr>
          <p:cNvPr id="4" name="文本框 3">
            <a:extLst>
              <a:ext uri="{FF2B5EF4-FFF2-40B4-BE49-F238E27FC236}">
                <a16:creationId xmlns:a16="http://schemas.microsoft.com/office/drawing/2014/main" id="{BEF5DE06-7C15-CB92-D9E8-1B76356BEE00}"/>
              </a:ext>
            </a:extLst>
          </p:cNvPr>
          <p:cNvSpPr txBox="1"/>
          <p:nvPr/>
        </p:nvSpPr>
        <p:spPr>
          <a:xfrm>
            <a:off x="-36402" y="3890500"/>
            <a:ext cx="8335275" cy="707886"/>
          </a:xfrm>
          <a:prstGeom prst="rect">
            <a:avLst/>
          </a:prstGeom>
          <a:noFill/>
          <a:ln>
            <a:noFill/>
          </a:ln>
        </p:spPr>
        <p:txBody>
          <a:bodyPr wrap="square" rtlCol="0">
            <a:spAutoFit/>
          </a:bodyPr>
          <a:lstStyle/>
          <a:p>
            <a:pPr algn="ctr"/>
            <a:r>
              <a:rPr lang="en-US" altLang="zh-CN" sz="4000" dirty="0">
                <a:ln w="19050">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rPr>
              <a:t>——</a:t>
            </a:r>
            <a:r>
              <a:rPr lang="zh-CN" altLang="en-US" sz="4000" dirty="0">
                <a:ln w="19050">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rPr>
              <a:t>基于</a:t>
            </a:r>
            <a:r>
              <a:rPr lang="en-US" altLang="zh-CN" sz="4000" dirty="0">
                <a:ln w="19050">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rPr>
              <a:t>sklearn</a:t>
            </a:r>
            <a:r>
              <a:rPr lang="zh-CN" altLang="en-US" sz="4000" dirty="0">
                <a:ln w="19050">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rPr>
              <a:t>的代码实践</a:t>
            </a:r>
            <a:endParaRPr lang="en-US" altLang="zh-CN" sz="4000" dirty="0">
              <a:ln w="19050">
                <a:solidFill>
                  <a:schemeClr val="tx1"/>
                </a:solidFill>
              </a:ln>
              <a:solidFill>
                <a:schemeClr val="bg1"/>
              </a:solidFill>
              <a:latin typeface="创客贴金刚体" panose="00020600040101010101" pitchFamily="18" charset="-122"/>
              <a:ea typeface="创客贴金刚体" panose="00020600040101010101" pitchFamily="18" charset="-122"/>
              <a:cs typeface="创客贴金刚体" panose="00020600040101010101" pitchFamily="18" charset="-122"/>
            </a:endParaRPr>
          </a:p>
        </p:txBody>
      </p:sp>
    </p:spTree>
    <p:extLst>
      <p:ext uri="{BB962C8B-B14F-4D97-AF65-F5344CB8AC3E}">
        <p14:creationId xmlns:p14="http://schemas.microsoft.com/office/powerpoint/2010/main" val="129643605"/>
      </p:ext>
    </p:extLst>
  </p:cSld>
  <p:clrMapOvr>
    <a:masterClrMapping/>
  </p:clrMapOvr>
  <p:transition spd="slow" advTm="5000">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55326-07EE-E28A-3631-DD619857503E}"/>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413C03D2-9C0E-8100-D4DA-73FEBD6125DE}"/>
              </a:ext>
            </a:extLst>
          </p:cNvPr>
          <p:cNvSpPr>
            <a:spLocks noGrp="1"/>
          </p:cNvSpPr>
          <p:nvPr>
            <p:ph type="body" sz="quarter" idx="10"/>
          </p:nvPr>
        </p:nvSpPr>
        <p:spPr>
          <a:xfrm>
            <a:off x="839160" y="698363"/>
            <a:ext cx="6570384" cy="494795"/>
          </a:xfrm>
        </p:spPr>
        <p:txBody>
          <a:bodyPr/>
          <a:lstStyle/>
          <a:p>
            <a:r>
              <a:rPr lang="zh-CN" altLang="en-US" dirty="0">
                <a:solidFill>
                  <a:prstClr val="black"/>
                </a:solidFill>
                <a:latin typeface="猫啃珠圆体" panose="02020500000000000000" pitchFamily="18" charset="-122"/>
                <a:ea typeface="猫啃珠圆体" panose="02020500000000000000" pitchFamily="18" charset="-122"/>
                <a:cs typeface="创客贴金刚体" panose="00020600040101010101" pitchFamily="18" charset="-122"/>
              </a:rPr>
              <a:t>基础机器学习算法</a:t>
            </a:r>
          </a:p>
        </p:txBody>
      </p:sp>
      <p:sp>
        <p:nvSpPr>
          <p:cNvPr id="10" name="矩形 13">
            <a:extLst>
              <a:ext uri="{FF2B5EF4-FFF2-40B4-BE49-F238E27FC236}">
                <a16:creationId xmlns:a16="http://schemas.microsoft.com/office/drawing/2014/main" id="{885F29AE-F653-EB04-AB01-9F64F5CF6CB3}"/>
              </a:ext>
            </a:extLst>
          </p:cNvPr>
          <p:cNvSpPr>
            <a:spLocks noChangeArrowheads="1"/>
          </p:cNvSpPr>
          <p:nvPr/>
        </p:nvSpPr>
        <p:spPr bwMode="auto">
          <a:xfrm>
            <a:off x="902794" y="1347961"/>
            <a:ext cx="8556516"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决策</a:t>
            </a:r>
            <a:r>
              <a:rPr lang="en-US" altLang="zh-CN"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a:t>
            </a: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回归树算法（</a:t>
            </a:r>
            <a:r>
              <a:rPr lang="en-US" altLang="zh-CN"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Decision/Regression Tree</a:t>
            </a: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，分类</a:t>
            </a:r>
            <a:r>
              <a:rPr lang="en-US" altLang="zh-CN"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a:t>
            </a: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回归算法）</a:t>
            </a:r>
          </a:p>
        </p:txBody>
      </p:sp>
      <p:sp>
        <p:nvSpPr>
          <p:cNvPr id="3" name="文本框 2">
            <a:extLst>
              <a:ext uri="{FF2B5EF4-FFF2-40B4-BE49-F238E27FC236}">
                <a16:creationId xmlns:a16="http://schemas.microsoft.com/office/drawing/2014/main" id="{EC1BC23A-C3C8-2F66-A405-2F90BBEFD3A3}"/>
              </a:ext>
            </a:extLst>
          </p:cNvPr>
          <p:cNvSpPr txBox="1"/>
          <p:nvPr/>
        </p:nvSpPr>
        <p:spPr>
          <a:xfrm>
            <a:off x="1057823" y="5971994"/>
            <a:ext cx="4105957" cy="461665"/>
          </a:xfrm>
          <a:prstGeom prst="rect">
            <a:avLst/>
          </a:prstGeom>
          <a:noFill/>
        </p:spPr>
        <p:txBody>
          <a:bodyPr wrap="square" rtlCol="0">
            <a:spAutoFit/>
          </a:bodyPr>
          <a:lstStyle/>
          <a:p>
            <a:pPr algn="ctr"/>
            <a:r>
              <a:rPr lang="zh-CN" altLang="en-US" sz="2400" dirty="0">
                <a:latin typeface="猫啃珠圆体" panose="02020500000000000000" pitchFamily="18" charset="-122"/>
                <a:ea typeface="猫啃珠圆体" panose="02020500000000000000" pitchFamily="18" charset="-122"/>
              </a:rPr>
              <a:t>决策树符合人类的决策思路</a:t>
            </a:r>
            <a:endParaRPr lang="en-US" altLang="zh-CN" sz="2400" dirty="0">
              <a:latin typeface="猫啃珠圆体" panose="02020500000000000000" pitchFamily="18" charset="-122"/>
              <a:ea typeface="猫啃珠圆体" panose="02020500000000000000" pitchFamily="18" charset="-122"/>
            </a:endParaRPr>
          </a:p>
        </p:txBody>
      </p:sp>
      <p:grpSp>
        <p:nvGrpSpPr>
          <p:cNvPr id="6" name="组合 5">
            <a:extLst>
              <a:ext uri="{FF2B5EF4-FFF2-40B4-BE49-F238E27FC236}">
                <a16:creationId xmlns:a16="http://schemas.microsoft.com/office/drawing/2014/main" id="{F1E8B19B-4FAA-4DB0-1090-B0F8EF2AD8B4}"/>
              </a:ext>
            </a:extLst>
          </p:cNvPr>
          <p:cNvGrpSpPr/>
          <p:nvPr/>
        </p:nvGrpSpPr>
        <p:grpSpPr>
          <a:xfrm>
            <a:off x="3744723" y="2323311"/>
            <a:ext cx="817779" cy="523220"/>
            <a:chOff x="9248399" y="2056593"/>
            <a:chExt cx="1771698" cy="523220"/>
          </a:xfrm>
        </p:grpSpPr>
        <p:sp>
          <p:nvSpPr>
            <p:cNvPr id="7" name="椭圆 6">
              <a:extLst>
                <a:ext uri="{FF2B5EF4-FFF2-40B4-BE49-F238E27FC236}">
                  <a16:creationId xmlns:a16="http://schemas.microsoft.com/office/drawing/2014/main" id="{EAAC3F73-31C1-D9FD-CDF7-64C5FC6BA013}"/>
                </a:ext>
              </a:extLst>
            </p:cNvPr>
            <p:cNvSpPr/>
            <p:nvPr/>
          </p:nvSpPr>
          <p:spPr>
            <a:xfrm>
              <a:off x="9375228" y="2056593"/>
              <a:ext cx="1644869" cy="5232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8" name="矩形 13">
              <a:extLst>
                <a:ext uri="{FF2B5EF4-FFF2-40B4-BE49-F238E27FC236}">
                  <a16:creationId xmlns:a16="http://schemas.microsoft.com/office/drawing/2014/main" id="{A2096196-4EE9-B232-30E6-61E7170DE01C}"/>
                </a:ext>
              </a:extLst>
            </p:cNvPr>
            <p:cNvSpPr>
              <a:spLocks noChangeArrowheads="1"/>
            </p:cNvSpPr>
            <p:nvPr/>
          </p:nvSpPr>
          <p:spPr bwMode="auto">
            <a:xfrm>
              <a:off x="9248399" y="2133537"/>
              <a:ext cx="17716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kern="0" dirty="0">
                  <a:solidFill>
                    <a:schemeClr val="bg1"/>
                  </a:solidFill>
                  <a:latin typeface="猫啃珠圆体" panose="02020500000000000000" pitchFamily="18" charset="-122"/>
                  <a:ea typeface="猫啃珠圆体" panose="02020500000000000000" pitchFamily="18" charset="-122"/>
                  <a:sym typeface="Arial" panose="020B0604020202020204" pitchFamily="34" charset="0"/>
                </a:rPr>
                <a:t>房产</a:t>
              </a:r>
              <a:endParaRPr lang="en-US" altLang="zh-CN" kern="0" dirty="0">
                <a:solidFill>
                  <a:schemeClr val="bg1"/>
                </a:solidFill>
                <a:latin typeface="猫啃珠圆体" panose="02020500000000000000" pitchFamily="18" charset="-122"/>
                <a:ea typeface="猫啃珠圆体" panose="02020500000000000000" pitchFamily="18" charset="-122"/>
                <a:sym typeface="Arial" panose="020B0604020202020204" pitchFamily="34" charset="0"/>
              </a:endParaRPr>
            </a:p>
          </p:txBody>
        </p:sp>
      </p:grpSp>
      <p:grpSp>
        <p:nvGrpSpPr>
          <p:cNvPr id="13" name="组合 12">
            <a:extLst>
              <a:ext uri="{FF2B5EF4-FFF2-40B4-BE49-F238E27FC236}">
                <a16:creationId xmlns:a16="http://schemas.microsoft.com/office/drawing/2014/main" id="{08E3DDF5-A357-9217-A951-4E43F4A71BBA}"/>
              </a:ext>
            </a:extLst>
          </p:cNvPr>
          <p:cNvGrpSpPr/>
          <p:nvPr/>
        </p:nvGrpSpPr>
        <p:grpSpPr>
          <a:xfrm>
            <a:off x="2926944" y="3092623"/>
            <a:ext cx="817779" cy="523220"/>
            <a:chOff x="9248399" y="2056593"/>
            <a:chExt cx="1771698" cy="523220"/>
          </a:xfrm>
        </p:grpSpPr>
        <p:sp>
          <p:nvSpPr>
            <p:cNvPr id="14" name="椭圆 13">
              <a:extLst>
                <a:ext uri="{FF2B5EF4-FFF2-40B4-BE49-F238E27FC236}">
                  <a16:creationId xmlns:a16="http://schemas.microsoft.com/office/drawing/2014/main" id="{F1334C4C-B81B-6A8E-F410-698A48BE1FC3}"/>
                </a:ext>
              </a:extLst>
            </p:cNvPr>
            <p:cNvSpPr/>
            <p:nvPr/>
          </p:nvSpPr>
          <p:spPr>
            <a:xfrm>
              <a:off x="9375228" y="2056593"/>
              <a:ext cx="1644869" cy="5232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5" name="矩形 13">
              <a:extLst>
                <a:ext uri="{FF2B5EF4-FFF2-40B4-BE49-F238E27FC236}">
                  <a16:creationId xmlns:a16="http://schemas.microsoft.com/office/drawing/2014/main" id="{08F97F47-78A7-1522-A44B-86FD7CE60783}"/>
                </a:ext>
              </a:extLst>
            </p:cNvPr>
            <p:cNvSpPr>
              <a:spLocks noChangeArrowheads="1"/>
            </p:cNvSpPr>
            <p:nvPr/>
          </p:nvSpPr>
          <p:spPr bwMode="auto">
            <a:xfrm>
              <a:off x="9248399" y="2133537"/>
              <a:ext cx="17716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kern="0" dirty="0">
                  <a:solidFill>
                    <a:schemeClr val="bg1"/>
                  </a:solidFill>
                  <a:latin typeface="猫啃珠圆体" panose="02020500000000000000" pitchFamily="18" charset="-122"/>
                  <a:ea typeface="猫啃珠圆体" panose="02020500000000000000" pitchFamily="18" charset="-122"/>
                  <a:sym typeface="Arial" panose="020B0604020202020204" pitchFamily="34" charset="0"/>
                </a:rPr>
                <a:t>车辆</a:t>
              </a:r>
              <a:endParaRPr lang="en-US" altLang="zh-CN" kern="0" dirty="0">
                <a:solidFill>
                  <a:schemeClr val="bg1"/>
                </a:solidFill>
                <a:latin typeface="猫啃珠圆体" panose="02020500000000000000" pitchFamily="18" charset="-122"/>
                <a:ea typeface="猫啃珠圆体" panose="02020500000000000000" pitchFamily="18" charset="-122"/>
                <a:sym typeface="Arial" panose="020B0604020202020204" pitchFamily="34" charset="0"/>
              </a:endParaRPr>
            </a:p>
          </p:txBody>
        </p:sp>
      </p:grpSp>
      <p:grpSp>
        <p:nvGrpSpPr>
          <p:cNvPr id="16" name="组合 15">
            <a:extLst>
              <a:ext uri="{FF2B5EF4-FFF2-40B4-BE49-F238E27FC236}">
                <a16:creationId xmlns:a16="http://schemas.microsoft.com/office/drawing/2014/main" id="{938963CD-0AB7-43AF-F595-06382856A83F}"/>
              </a:ext>
            </a:extLst>
          </p:cNvPr>
          <p:cNvGrpSpPr/>
          <p:nvPr/>
        </p:nvGrpSpPr>
        <p:grpSpPr>
          <a:xfrm>
            <a:off x="1845351" y="3960124"/>
            <a:ext cx="1140135" cy="523220"/>
            <a:chOff x="9316832" y="2056593"/>
            <a:chExt cx="1703264" cy="523220"/>
          </a:xfrm>
        </p:grpSpPr>
        <p:sp>
          <p:nvSpPr>
            <p:cNvPr id="17" name="椭圆 16">
              <a:extLst>
                <a:ext uri="{FF2B5EF4-FFF2-40B4-BE49-F238E27FC236}">
                  <a16:creationId xmlns:a16="http://schemas.microsoft.com/office/drawing/2014/main" id="{D42D4A51-F967-BED3-2AD7-8137B630C6EC}"/>
                </a:ext>
              </a:extLst>
            </p:cNvPr>
            <p:cNvSpPr/>
            <p:nvPr/>
          </p:nvSpPr>
          <p:spPr>
            <a:xfrm>
              <a:off x="9375226" y="2056593"/>
              <a:ext cx="1644870" cy="5232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8" name="矩形 13">
              <a:extLst>
                <a:ext uri="{FF2B5EF4-FFF2-40B4-BE49-F238E27FC236}">
                  <a16:creationId xmlns:a16="http://schemas.microsoft.com/office/drawing/2014/main" id="{43A6C868-69D0-94D5-5025-B2BE76A3A375}"/>
                </a:ext>
              </a:extLst>
            </p:cNvPr>
            <p:cNvSpPr>
              <a:spLocks noChangeArrowheads="1"/>
            </p:cNvSpPr>
            <p:nvPr/>
          </p:nvSpPr>
          <p:spPr bwMode="auto">
            <a:xfrm>
              <a:off x="9316832" y="2133537"/>
              <a:ext cx="1644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kern="0" dirty="0">
                  <a:solidFill>
                    <a:schemeClr val="bg1"/>
                  </a:solidFill>
                  <a:latin typeface="猫啃珠圆体" panose="02020500000000000000" pitchFamily="18" charset="-122"/>
                  <a:ea typeface="猫啃珠圆体" panose="02020500000000000000" pitchFamily="18" charset="-122"/>
                  <a:sym typeface="Arial" panose="020B0604020202020204" pitchFamily="34" charset="0"/>
                </a:rPr>
                <a:t>年收入</a:t>
              </a:r>
              <a:endParaRPr lang="en-US" altLang="zh-CN" kern="0" dirty="0">
                <a:solidFill>
                  <a:schemeClr val="bg1"/>
                </a:solidFill>
                <a:latin typeface="猫啃珠圆体" panose="02020500000000000000" pitchFamily="18" charset="-122"/>
                <a:ea typeface="猫啃珠圆体" panose="02020500000000000000" pitchFamily="18" charset="-122"/>
                <a:sym typeface="Arial" panose="020B0604020202020204" pitchFamily="34" charset="0"/>
              </a:endParaRPr>
            </a:p>
          </p:txBody>
        </p:sp>
      </p:grpSp>
      <p:grpSp>
        <p:nvGrpSpPr>
          <p:cNvPr id="22" name="组合 21">
            <a:extLst>
              <a:ext uri="{FF2B5EF4-FFF2-40B4-BE49-F238E27FC236}">
                <a16:creationId xmlns:a16="http://schemas.microsoft.com/office/drawing/2014/main" id="{A4A0ECA2-0849-04D1-2829-A69F4BA7A931}"/>
              </a:ext>
            </a:extLst>
          </p:cNvPr>
          <p:cNvGrpSpPr/>
          <p:nvPr/>
        </p:nvGrpSpPr>
        <p:grpSpPr>
          <a:xfrm>
            <a:off x="4380240" y="3175743"/>
            <a:ext cx="1234965" cy="461665"/>
            <a:chOff x="3710152" y="4005118"/>
            <a:chExt cx="924910" cy="461665"/>
          </a:xfrm>
          <a:solidFill>
            <a:srgbClr val="FFC000"/>
          </a:solidFill>
        </p:grpSpPr>
        <p:sp>
          <p:nvSpPr>
            <p:cNvPr id="19" name="矩形 18">
              <a:extLst>
                <a:ext uri="{FF2B5EF4-FFF2-40B4-BE49-F238E27FC236}">
                  <a16:creationId xmlns:a16="http://schemas.microsoft.com/office/drawing/2014/main" id="{35DE1AB1-BFD9-9923-C943-8F4E02337BBC}"/>
                </a:ext>
              </a:extLst>
            </p:cNvPr>
            <p:cNvSpPr/>
            <p:nvPr/>
          </p:nvSpPr>
          <p:spPr>
            <a:xfrm>
              <a:off x="3710152" y="4005118"/>
              <a:ext cx="924910" cy="4616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schemeClr val="tx1"/>
                </a:solidFill>
                <a:latin typeface="Arial" panose="020B0604020202020204"/>
                <a:ea typeface="微软雅黑" panose="020B0503020204020204" charset="-122"/>
                <a:cs typeface="+mn-ea"/>
                <a:sym typeface="+mn-lt"/>
              </a:endParaRPr>
            </a:p>
          </p:txBody>
        </p:sp>
        <p:sp>
          <p:nvSpPr>
            <p:cNvPr id="21" name="矩形 13">
              <a:extLst>
                <a:ext uri="{FF2B5EF4-FFF2-40B4-BE49-F238E27FC236}">
                  <a16:creationId xmlns:a16="http://schemas.microsoft.com/office/drawing/2014/main" id="{434BD339-3D00-3374-C7A0-95256807E29C}"/>
                </a:ext>
              </a:extLst>
            </p:cNvPr>
            <p:cNvSpPr>
              <a:spLocks noChangeArrowheads="1"/>
            </p:cNvSpPr>
            <p:nvPr/>
          </p:nvSpPr>
          <p:spPr bwMode="auto">
            <a:xfrm>
              <a:off x="3727945" y="4045184"/>
              <a:ext cx="907117"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kern="0" dirty="0">
                  <a:latin typeface="猫啃珠圆体" panose="02020500000000000000" pitchFamily="18" charset="-122"/>
                  <a:ea typeface="猫啃珠圆体" panose="02020500000000000000" pitchFamily="18" charset="-122"/>
                  <a:sym typeface="Arial" panose="020B0604020202020204" pitchFamily="34" charset="0"/>
                </a:rPr>
                <a:t>贷款发放</a:t>
              </a:r>
              <a:endParaRPr lang="en-US" altLang="zh-CN" kern="0" dirty="0">
                <a:latin typeface="猫啃珠圆体" panose="02020500000000000000" pitchFamily="18" charset="-122"/>
                <a:ea typeface="猫啃珠圆体" panose="02020500000000000000" pitchFamily="18" charset="-122"/>
                <a:sym typeface="Arial" panose="020B0604020202020204" pitchFamily="34" charset="0"/>
              </a:endParaRPr>
            </a:p>
          </p:txBody>
        </p:sp>
      </p:grpSp>
      <p:grpSp>
        <p:nvGrpSpPr>
          <p:cNvPr id="32" name="组合 31">
            <a:extLst>
              <a:ext uri="{FF2B5EF4-FFF2-40B4-BE49-F238E27FC236}">
                <a16:creationId xmlns:a16="http://schemas.microsoft.com/office/drawing/2014/main" id="{D4740155-CEF2-22C0-0149-14B9A6D7EB69}"/>
              </a:ext>
            </a:extLst>
          </p:cNvPr>
          <p:cNvGrpSpPr/>
          <p:nvPr/>
        </p:nvGrpSpPr>
        <p:grpSpPr>
          <a:xfrm>
            <a:off x="3337757" y="2642709"/>
            <a:ext cx="542769" cy="488226"/>
            <a:chOff x="2464386" y="2642709"/>
            <a:chExt cx="542769" cy="488226"/>
          </a:xfrm>
        </p:grpSpPr>
        <p:cxnSp>
          <p:nvCxnSpPr>
            <p:cNvPr id="24" name="直接箭头连接符 23">
              <a:extLst>
                <a:ext uri="{FF2B5EF4-FFF2-40B4-BE49-F238E27FC236}">
                  <a16:creationId xmlns:a16="http://schemas.microsoft.com/office/drawing/2014/main" id="{5D71E1FC-C467-3831-812D-AAA012573709}"/>
                </a:ext>
              </a:extLst>
            </p:cNvPr>
            <p:cNvCxnSpPr>
              <a:cxnSpLocks/>
            </p:cNvCxnSpPr>
            <p:nvPr/>
          </p:nvCxnSpPr>
          <p:spPr>
            <a:xfrm flipH="1">
              <a:off x="2735549" y="2808219"/>
              <a:ext cx="271606" cy="3227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C511ED00-0949-0DE0-EA25-8126F46AC4E9}"/>
                </a:ext>
              </a:extLst>
            </p:cNvPr>
            <p:cNvSpPr txBox="1"/>
            <p:nvPr/>
          </p:nvSpPr>
          <p:spPr>
            <a:xfrm>
              <a:off x="2464386" y="2642709"/>
              <a:ext cx="465508" cy="369332"/>
            </a:xfrm>
            <a:prstGeom prst="rect">
              <a:avLst/>
            </a:prstGeom>
            <a:noFill/>
          </p:spPr>
          <p:txBody>
            <a:bodyPr wrap="square" rtlCol="0">
              <a:spAutoFit/>
            </a:bodyPr>
            <a:lstStyle/>
            <a:p>
              <a:pPr algn="ctr"/>
              <a:r>
                <a:rPr lang="zh-CN" altLang="en-US" dirty="0">
                  <a:latin typeface="猫啃珠圆体" panose="02020500000000000000" pitchFamily="18" charset="-122"/>
                  <a:ea typeface="猫啃珠圆体" panose="02020500000000000000" pitchFamily="18" charset="-122"/>
                </a:rPr>
                <a:t>无</a:t>
              </a:r>
            </a:p>
          </p:txBody>
        </p:sp>
      </p:grpSp>
      <p:grpSp>
        <p:nvGrpSpPr>
          <p:cNvPr id="33" name="组合 32">
            <a:extLst>
              <a:ext uri="{FF2B5EF4-FFF2-40B4-BE49-F238E27FC236}">
                <a16:creationId xmlns:a16="http://schemas.microsoft.com/office/drawing/2014/main" id="{7DD8A0FB-1AA1-D948-1970-A95E8BE4B746}"/>
              </a:ext>
            </a:extLst>
          </p:cNvPr>
          <p:cNvGrpSpPr/>
          <p:nvPr/>
        </p:nvGrpSpPr>
        <p:grpSpPr>
          <a:xfrm>
            <a:off x="2501258" y="3471898"/>
            <a:ext cx="542769" cy="488226"/>
            <a:chOff x="2464386" y="2642709"/>
            <a:chExt cx="542769" cy="488226"/>
          </a:xfrm>
        </p:grpSpPr>
        <p:cxnSp>
          <p:nvCxnSpPr>
            <p:cNvPr id="34" name="直接箭头连接符 33">
              <a:extLst>
                <a:ext uri="{FF2B5EF4-FFF2-40B4-BE49-F238E27FC236}">
                  <a16:creationId xmlns:a16="http://schemas.microsoft.com/office/drawing/2014/main" id="{BC164C5C-EC8C-C61B-EC1C-15F849F975F0}"/>
                </a:ext>
              </a:extLst>
            </p:cNvPr>
            <p:cNvCxnSpPr>
              <a:cxnSpLocks/>
            </p:cNvCxnSpPr>
            <p:nvPr/>
          </p:nvCxnSpPr>
          <p:spPr>
            <a:xfrm flipH="1">
              <a:off x="2735549" y="2808219"/>
              <a:ext cx="271606" cy="3227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607767B-53B3-F8CE-53B6-459D291B0F7D}"/>
                </a:ext>
              </a:extLst>
            </p:cNvPr>
            <p:cNvSpPr txBox="1"/>
            <p:nvPr/>
          </p:nvSpPr>
          <p:spPr>
            <a:xfrm>
              <a:off x="2464386" y="2642709"/>
              <a:ext cx="465508" cy="369332"/>
            </a:xfrm>
            <a:prstGeom prst="rect">
              <a:avLst/>
            </a:prstGeom>
            <a:noFill/>
          </p:spPr>
          <p:txBody>
            <a:bodyPr wrap="square" rtlCol="0">
              <a:spAutoFit/>
            </a:bodyPr>
            <a:lstStyle/>
            <a:p>
              <a:pPr algn="ctr"/>
              <a:r>
                <a:rPr lang="zh-CN" altLang="en-US" dirty="0">
                  <a:latin typeface="猫啃珠圆体" panose="02020500000000000000" pitchFamily="18" charset="-122"/>
                  <a:ea typeface="猫啃珠圆体" panose="02020500000000000000" pitchFamily="18" charset="-122"/>
                </a:rPr>
                <a:t>无</a:t>
              </a:r>
            </a:p>
          </p:txBody>
        </p:sp>
      </p:grpSp>
      <p:grpSp>
        <p:nvGrpSpPr>
          <p:cNvPr id="36" name="组合 35">
            <a:extLst>
              <a:ext uri="{FF2B5EF4-FFF2-40B4-BE49-F238E27FC236}">
                <a16:creationId xmlns:a16="http://schemas.microsoft.com/office/drawing/2014/main" id="{048AD144-B8D6-3EA6-5954-757C4E6DEF05}"/>
              </a:ext>
            </a:extLst>
          </p:cNvPr>
          <p:cNvGrpSpPr/>
          <p:nvPr/>
        </p:nvGrpSpPr>
        <p:grpSpPr>
          <a:xfrm>
            <a:off x="4503960" y="2629937"/>
            <a:ext cx="524232" cy="488226"/>
            <a:chOff x="2735549" y="2642709"/>
            <a:chExt cx="524232" cy="488226"/>
          </a:xfrm>
        </p:grpSpPr>
        <p:cxnSp>
          <p:nvCxnSpPr>
            <p:cNvPr id="37" name="直接箭头连接符 36">
              <a:extLst>
                <a:ext uri="{FF2B5EF4-FFF2-40B4-BE49-F238E27FC236}">
                  <a16:creationId xmlns:a16="http://schemas.microsoft.com/office/drawing/2014/main" id="{F2F1E1B0-22B7-20D4-BCDE-BAC1D917E7A2}"/>
                </a:ext>
              </a:extLst>
            </p:cNvPr>
            <p:cNvCxnSpPr>
              <a:cxnSpLocks/>
            </p:cNvCxnSpPr>
            <p:nvPr/>
          </p:nvCxnSpPr>
          <p:spPr>
            <a:xfrm>
              <a:off x="2735549" y="2808219"/>
              <a:ext cx="271606" cy="3227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19603EE-5693-B084-7178-59ADA797722B}"/>
                </a:ext>
              </a:extLst>
            </p:cNvPr>
            <p:cNvSpPr txBox="1"/>
            <p:nvPr/>
          </p:nvSpPr>
          <p:spPr>
            <a:xfrm>
              <a:off x="2794273" y="2642709"/>
              <a:ext cx="465508" cy="369332"/>
            </a:xfrm>
            <a:prstGeom prst="rect">
              <a:avLst/>
            </a:prstGeom>
            <a:noFill/>
          </p:spPr>
          <p:txBody>
            <a:bodyPr wrap="square" rtlCol="0">
              <a:spAutoFit/>
            </a:bodyPr>
            <a:lstStyle/>
            <a:p>
              <a:pPr algn="ctr"/>
              <a:r>
                <a:rPr lang="zh-CN" altLang="en-US" dirty="0">
                  <a:latin typeface="猫啃珠圆体" panose="02020500000000000000" pitchFamily="18" charset="-122"/>
                  <a:ea typeface="猫啃珠圆体" panose="02020500000000000000" pitchFamily="18" charset="-122"/>
                </a:rPr>
                <a:t>有</a:t>
              </a:r>
            </a:p>
          </p:txBody>
        </p:sp>
      </p:grpSp>
      <p:grpSp>
        <p:nvGrpSpPr>
          <p:cNvPr id="39" name="组合 38">
            <a:extLst>
              <a:ext uri="{FF2B5EF4-FFF2-40B4-BE49-F238E27FC236}">
                <a16:creationId xmlns:a16="http://schemas.microsoft.com/office/drawing/2014/main" id="{F60657D9-9F9D-CDC2-894F-B76DFD3A94C3}"/>
              </a:ext>
            </a:extLst>
          </p:cNvPr>
          <p:cNvGrpSpPr/>
          <p:nvPr/>
        </p:nvGrpSpPr>
        <p:grpSpPr>
          <a:xfrm>
            <a:off x="3618410" y="3452312"/>
            <a:ext cx="524232" cy="488226"/>
            <a:chOff x="2735549" y="2642709"/>
            <a:chExt cx="524232" cy="488226"/>
          </a:xfrm>
        </p:grpSpPr>
        <p:cxnSp>
          <p:nvCxnSpPr>
            <p:cNvPr id="40" name="直接箭头连接符 39">
              <a:extLst>
                <a:ext uri="{FF2B5EF4-FFF2-40B4-BE49-F238E27FC236}">
                  <a16:creationId xmlns:a16="http://schemas.microsoft.com/office/drawing/2014/main" id="{9E4A7DFE-4D7A-93CC-D40C-BE03EDE3DD13}"/>
                </a:ext>
              </a:extLst>
            </p:cNvPr>
            <p:cNvCxnSpPr>
              <a:cxnSpLocks/>
            </p:cNvCxnSpPr>
            <p:nvPr/>
          </p:nvCxnSpPr>
          <p:spPr>
            <a:xfrm>
              <a:off x="2735549" y="2808219"/>
              <a:ext cx="271606" cy="3227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215AC1FC-C0A8-E6AF-72F7-63F0E575EDD3}"/>
                </a:ext>
              </a:extLst>
            </p:cNvPr>
            <p:cNvSpPr txBox="1"/>
            <p:nvPr/>
          </p:nvSpPr>
          <p:spPr>
            <a:xfrm>
              <a:off x="2794273" y="2642709"/>
              <a:ext cx="465508" cy="369332"/>
            </a:xfrm>
            <a:prstGeom prst="rect">
              <a:avLst/>
            </a:prstGeom>
            <a:noFill/>
          </p:spPr>
          <p:txBody>
            <a:bodyPr wrap="square" rtlCol="0">
              <a:spAutoFit/>
            </a:bodyPr>
            <a:lstStyle/>
            <a:p>
              <a:pPr algn="ctr"/>
              <a:r>
                <a:rPr lang="zh-CN" altLang="en-US" dirty="0">
                  <a:latin typeface="猫啃珠圆体" panose="02020500000000000000" pitchFamily="18" charset="-122"/>
                  <a:ea typeface="猫啃珠圆体" panose="02020500000000000000" pitchFamily="18" charset="-122"/>
                </a:rPr>
                <a:t>有</a:t>
              </a:r>
            </a:p>
          </p:txBody>
        </p:sp>
      </p:grpSp>
      <p:grpSp>
        <p:nvGrpSpPr>
          <p:cNvPr id="42" name="组合 41">
            <a:extLst>
              <a:ext uri="{FF2B5EF4-FFF2-40B4-BE49-F238E27FC236}">
                <a16:creationId xmlns:a16="http://schemas.microsoft.com/office/drawing/2014/main" id="{53EF3D54-10E8-E188-3088-9BBC5223A7CB}"/>
              </a:ext>
            </a:extLst>
          </p:cNvPr>
          <p:cNvGrpSpPr/>
          <p:nvPr/>
        </p:nvGrpSpPr>
        <p:grpSpPr>
          <a:xfrm>
            <a:off x="1064584" y="4925403"/>
            <a:ext cx="1234965" cy="461665"/>
            <a:chOff x="3710152" y="4005118"/>
            <a:chExt cx="924910" cy="461665"/>
          </a:xfrm>
          <a:solidFill>
            <a:srgbClr val="FFC000"/>
          </a:solidFill>
        </p:grpSpPr>
        <p:sp>
          <p:nvSpPr>
            <p:cNvPr id="43" name="矩形 42">
              <a:extLst>
                <a:ext uri="{FF2B5EF4-FFF2-40B4-BE49-F238E27FC236}">
                  <a16:creationId xmlns:a16="http://schemas.microsoft.com/office/drawing/2014/main" id="{C226CCD1-3793-531A-DCCB-903C83817C12}"/>
                </a:ext>
              </a:extLst>
            </p:cNvPr>
            <p:cNvSpPr/>
            <p:nvPr/>
          </p:nvSpPr>
          <p:spPr>
            <a:xfrm>
              <a:off x="3710152" y="4005118"/>
              <a:ext cx="924910" cy="4616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schemeClr val="tx1"/>
                </a:solidFill>
                <a:latin typeface="Arial" panose="020B0604020202020204"/>
                <a:ea typeface="微软雅黑" panose="020B0503020204020204" charset="-122"/>
                <a:cs typeface="+mn-ea"/>
                <a:sym typeface="+mn-lt"/>
              </a:endParaRPr>
            </a:p>
          </p:txBody>
        </p:sp>
        <p:sp>
          <p:nvSpPr>
            <p:cNvPr id="44" name="矩形 13">
              <a:extLst>
                <a:ext uri="{FF2B5EF4-FFF2-40B4-BE49-F238E27FC236}">
                  <a16:creationId xmlns:a16="http://schemas.microsoft.com/office/drawing/2014/main" id="{7F824FE4-B421-B441-1C9E-6CD758A117CE}"/>
                </a:ext>
              </a:extLst>
            </p:cNvPr>
            <p:cNvSpPr>
              <a:spLocks noChangeArrowheads="1"/>
            </p:cNvSpPr>
            <p:nvPr/>
          </p:nvSpPr>
          <p:spPr bwMode="auto">
            <a:xfrm>
              <a:off x="3727945" y="4045184"/>
              <a:ext cx="907117"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kern="0" dirty="0">
                  <a:latin typeface="猫啃珠圆体" panose="02020500000000000000" pitchFamily="18" charset="-122"/>
                  <a:ea typeface="猫啃珠圆体" panose="02020500000000000000" pitchFamily="18" charset="-122"/>
                  <a:sym typeface="Arial" panose="020B0604020202020204" pitchFamily="34" charset="0"/>
                </a:rPr>
                <a:t>贷款发放</a:t>
              </a:r>
              <a:endParaRPr lang="en-US" altLang="zh-CN" kern="0" dirty="0">
                <a:latin typeface="猫啃珠圆体" panose="02020500000000000000" pitchFamily="18" charset="-122"/>
                <a:ea typeface="猫啃珠圆体" panose="02020500000000000000" pitchFamily="18" charset="-122"/>
                <a:sym typeface="Arial" panose="020B0604020202020204" pitchFamily="34" charset="0"/>
              </a:endParaRPr>
            </a:p>
          </p:txBody>
        </p:sp>
      </p:grpSp>
      <p:grpSp>
        <p:nvGrpSpPr>
          <p:cNvPr id="61" name="组合 60">
            <a:extLst>
              <a:ext uri="{FF2B5EF4-FFF2-40B4-BE49-F238E27FC236}">
                <a16:creationId xmlns:a16="http://schemas.microsoft.com/office/drawing/2014/main" id="{EECB09BD-268C-8D54-0EED-841B189DCFC6}"/>
              </a:ext>
            </a:extLst>
          </p:cNvPr>
          <p:cNvGrpSpPr/>
          <p:nvPr/>
        </p:nvGrpSpPr>
        <p:grpSpPr>
          <a:xfrm>
            <a:off x="2836872" y="4908655"/>
            <a:ext cx="1234965" cy="461665"/>
            <a:chOff x="3710152" y="4005118"/>
            <a:chExt cx="924910" cy="461665"/>
          </a:xfrm>
          <a:solidFill>
            <a:srgbClr val="FFC000"/>
          </a:solidFill>
        </p:grpSpPr>
        <p:sp>
          <p:nvSpPr>
            <p:cNvPr id="62" name="矩形 61">
              <a:extLst>
                <a:ext uri="{FF2B5EF4-FFF2-40B4-BE49-F238E27FC236}">
                  <a16:creationId xmlns:a16="http://schemas.microsoft.com/office/drawing/2014/main" id="{D9296F8A-BA10-854F-64F4-09A191A9B461}"/>
                </a:ext>
              </a:extLst>
            </p:cNvPr>
            <p:cNvSpPr/>
            <p:nvPr/>
          </p:nvSpPr>
          <p:spPr>
            <a:xfrm>
              <a:off x="3710152" y="4005118"/>
              <a:ext cx="924910" cy="4616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schemeClr val="tx1"/>
                </a:solidFill>
                <a:latin typeface="Arial" panose="020B0604020202020204"/>
                <a:ea typeface="微软雅黑" panose="020B0503020204020204" charset="-122"/>
                <a:cs typeface="+mn-ea"/>
                <a:sym typeface="+mn-lt"/>
              </a:endParaRPr>
            </a:p>
          </p:txBody>
        </p:sp>
        <p:sp>
          <p:nvSpPr>
            <p:cNvPr id="63" name="矩形 13">
              <a:extLst>
                <a:ext uri="{FF2B5EF4-FFF2-40B4-BE49-F238E27FC236}">
                  <a16:creationId xmlns:a16="http://schemas.microsoft.com/office/drawing/2014/main" id="{5D37CC66-E298-A154-A5B3-A2983EC48854}"/>
                </a:ext>
              </a:extLst>
            </p:cNvPr>
            <p:cNvSpPr>
              <a:spLocks noChangeArrowheads="1"/>
            </p:cNvSpPr>
            <p:nvPr/>
          </p:nvSpPr>
          <p:spPr bwMode="auto">
            <a:xfrm>
              <a:off x="3727945" y="4045184"/>
              <a:ext cx="907117"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kern="0" dirty="0">
                  <a:latin typeface="猫啃珠圆体" panose="02020500000000000000" pitchFamily="18" charset="-122"/>
                  <a:ea typeface="猫啃珠圆体" panose="02020500000000000000" pitchFamily="18" charset="-122"/>
                  <a:sym typeface="Arial" panose="020B0604020202020204" pitchFamily="34" charset="0"/>
                </a:rPr>
                <a:t>拒绝发放</a:t>
              </a:r>
              <a:endParaRPr lang="en-US" altLang="zh-CN" kern="0" dirty="0">
                <a:latin typeface="猫啃珠圆体" panose="02020500000000000000" pitchFamily="18" charset="-122"/>
                <a:ea typeface="猫啃珠圆体" panose="02020500000000000000" pitchFamily="18" charset="-122"/>
                <a:sym typeface="Arial" panose="020B0604020202020204" pitchFamily="34" charset="0"/>
              </a:endParaRPr>
            </a:p>
          </p:txBody>
        </p:sp>
      </p:grpSp>
      <p:grpSp>
        <p:nvGrpSpPr>
          <p:cNvPr id="64" name="组合 63">
            <a:extLst>
              <a:ext uri="{FF2B5EF4-FFF2-40B4-BE49-F238E27FC236}">
                <a16:creationId xmlns:a16="http://schemas.microsoft.com/office/drawing/2014/main" id="{2117C37D-8F83-0C3F-D052-1736B1048ED3}"/>
              </a:ext>
            </a:extLst>
          </p:cNvPr>
          <p:cNvGrpSpPr/>
          <p:nvPr/>
        </p:nvGrpSpPr>
        <p:grpSpPr>
          <a:xfrm>
            <a:off x="679996" y="4408964"/>
            <a:ext cx="1486386" cy="441139"/>
            <a:chOff x="1586741" y="2689796"/>
            <a:chExt cx="1486386" cy="441139"/>
          </a:xfrm>
        </p:grpSpPr>
        <p:cxnSp>
          <p:nvCxnSpPr>
            <p:cNvPr id="65" name="直接箭头连接符 64">
              <a:extLst>
                <a:ext uri="{FF2B5EF4-FFF2-40B4-BE49-F238E27FC236}">
                  <a16:creationId xmlns:a16="http://schemas.microsoft.com/office/drawing/2014/main" id="{C9187C34-4E34-7573-B0B8-0CD55F954449}"/>
                </a:ext>
              </a:extLst>
            </p:cNvPr>
            <p:cNvCxnSpPr>
              <a:cxnSpLocks/>
            </p:cNvCxnSpPr>
            <p:nvPr/>
          </p:nvCxnSpPr>
          <p:spPr>
            <a:xfrm flipH="1">
              <a:off x="2735549" y="2808219"/>
              <a:ext cx="271606" cy="3227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4B4B7CD8-E318-F200-8887-83409AD52984}"/>
                </a:ext>
              </a:extLst>
            </p:cNvPr>
            <p:cNvSpPr txBox="1"/>
            <p:nvPr/>
          </p:nvSpPr>
          <p:spPr>
            <a:xfrm>
              <a:off x="1586741" y="2689796"/>
              <a:ext cx="1486386" cy="369332"/>
            </a:xfrm>
            <a:prstGeom prst="rect">
              <a:avLst/>
            </a:prstGeom>
            <a:noFill/>
          </p:spPr>
          <p:txBody>
            <a:bodyPr wrap="square" rtlCol="0">
              <a:spAutoFit/>
            </a:bodyPr>
            <a:lstStyle/>
            <a:p>
              <a:pPr algn="ctr"/>
              <a:r>
                <a:rPr lang="zh-CN" altLang="en-US" dirty="0">
                  <a:latin typeface="猫啃珠圆体" panose="02020500000000000000" pitchFamily="18" charset="-122"/>
                  <a:ea typeface="猫啃珠圆体" panose="02020500000000000000" pitchFamily="18" charset="-122"/>
                </a:rPr>
                <a:t>大于</a:t>
              </a:r>
              <a:r>
                <a:rPr lang="en-US" altLang="zh-CN" dirty="0">
                  <a:latin typeface="猫啃珠圆体" panose="02020500000000000000" pitchFamily="18" charset="-122"/>
                  <a:ea typeface="猫啃珠圆体" panose="02020500000000000000" pitchFamily="18" charset="-122"/>
                </a:rPr>
                <a:t>20</a:t>
              </a:r>
              <a:r>
                <a:rPr lang="zh-CN" altLang="en-US" dirty="0">
                  <a:latin typeface="猫啃珠圆体" panose="02020500000000000000" pitchFamily="18" charset="-122"/>
                  <a:ea typeface="猫啃珠圆体" panose="02020500000000000000" pitchFamily="18" charset="-122"/>
                </a:rPr>
                <a:t>万</a:t>
              </a:r>
            </a:p>
          </p:txBody>
        </p:sp>
      </p:grpSp>
      <p:grpSp>
        <p:nvGrpSpPr>
          <p:cNvPr id="67" name="组合 66">
            <a:extLst>
              <a:ext uri="{FF2B5EF4-FFF2-40B4-BE49-F238E27FC236}">
                <a16:creationId xmlns:a16="http://schemas.microsoft.com/office/drawing/2014/main" id="{B6E9D659-8755-F47A-FADA-9AB57FF89B75}"/>
              </a:ext>
            </a:extLst>
          </p:cNvPr>
          <p:cNvGrpSpPr/>
          <p:nvPr/>
        </p:nvGrpSpPr>
        <p:grpSpPr>
          <a:xfrm>
            <a:off x="2674793" y="4424632"/>
            <a:ext cx="1508090" cy="405885"/>
            <a:chOff x="2735549" y="2725050"/>
            <a:chExt cx="1508090" cy="405885"/>
          </a:xfrm>
        </p:grpSpPr>
        <p:cxnSp>
          <p:nvCxnSpPr>
            <p:cNvPr id="68" name="直接箭头连接符 67">
              <a:extLst>
                <a:ext uri="{FF2B5EF4-FFF2-40B4-BE49-F238E27FC236}">
                  <a16:creationId xmlns:a16="http://schemas.microsoft.com/office/drawing/2014/main" id="{8568B299-A661-9AFC-5D7A-46DCD9969046}"/>
                </a:ext>
              </a:extLst>
            </p:cNvPr>
            <p:cNvCxnSpPr>
              <a:cxnSpLocks/>
            </p:cNvCxnSpPr>
            <p:nvPr/>
          </p:nvCxnSpPr>
          <p:spPr>
            <a:xfrm>
              <a:off x="2735549" y="2808219"/>
              <a:ext cx="271606" cy="3227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0576AE92-4659-7294-56A4-A488883E40CB}"/>
                </a:ext>
              </a:extLst>
            </p:cNvPr>
            <p:cNvSpPr txBox="1"/>
            <p:nvPr/>
          </p:nvSpPr>
          <p:spPr>
            <a:xfrm>
              <a:off x="2757253" y="2725050"/>
              <a:ext cx="1486386" cy="369332"/>
            </a:xfrm>
            <a:prstGeom prst="rect">
              <a:avLst/>
            </a:prstGeom>
            <a:noFill/>
          </p:spPr>
          <p:txBody>
            <a:bodyPr wrap="square" rtlCol="0">
              <a:spAutoFit/>
            </a:bodyPr>
            <a:lstStyle/>
            <a:p>
              <a:pPr algn="ctr"/>
              <a:r>
                <a:rPr lang="zh-CN" altLang="en-US" dirty="0">
                  <a:latin typeface="猫啃珠圆体" panose="02020500000000000000" pitchFamily="18" charset="-122"/>
                  <a:ea typeface="猫啃珠圆体" panose="02020500000000000000" pitchFamily="18" charset="-122"/>
                </a:rPr>
                <a:t>小于</a:t>
              </a:r>
              <a:r>
                <a:rPr lang="en-US" altLang="zh-CN" dirty="0">
                  <a:latin typeface="猫啃珠圆体" panose="02020500000000000000" pitchFamily="18" charset="-122"/>
                  <a:ea typeface="猫啃珠圆体" panose="02020500000000000000" pitchFamily="18" charset="-122"/>
                </a:rPr>
                <a:t>20</a:t>
              </a:r>
              <a:r>
                <a:rPr lang="zh-CN" altLang="en-US" dirty="0">
                  <a:latin typeface="猫啃珠圆体" panose="02020500000000000000" pitchFamily="18" charset="-122"/>
                  <a:ea typeface="猫啃珠圆体" panose="02020500000000000000" pitchFamily="18" charset="-122"/>
                </a:rPr>
                <a:t>万</a:t>
              </a:r>
            </a:p>
          </p:txBody>
        </p:sp>
      </p:grpSp>
      <p:grpSp>
        <p:nvGrpSpPr>
          <p:cNvPr id="70" name="组合 69">
            <a:extLst>
              <a:ext uri="{FF2B5EF4-FFF2-40B4-BE49-F238E27FC236}">
                <a16:creationId xmlns:a16="http://schemas.microsoft.com/office/drawing/2014/main" id="{09DB7954-845C-508D-E4B5-ADFADEE30C95}"/>
              </a:ext>
            </a:extLst>
          </p:cNvPr>
          <p:cNvGrpSpPr/>
          <p:nvPr/>
        </p:nvGrpSpPr>
        <p:grpSpPr>
          <a:xfrm>
            <a:off x="3668961" y="3990880"/>
            <a:ext cx="1234965" cy="461665"/>
            <a:chOff x="3710152" y="4005118"/>
            <a:chExt cx="924910" cy="461665"/>
          </a:xfrm>
          <a:solidFill>
            <a:srgbClr val="FFC000"/>
          </a:solidFill>
        </p:grpSpPr>
        <p:sp>
          <p:nvSpPr>
            <p:cNvPr id="94" name="矩形 93">
              <a:extLst>
                <a:ext uri="{FF2B5EF4-FFF2-40B4-BE49-F238E27FC236}">
                  <a16:creationId xmlns:a16="http://schemas.microsoft.com/office/drawing/2014/main" id="{FA7E01B0-D5CA-D46F-A6F6-32CCB2E34C09}"/>
                </a:ext>
              </a:extLst>
            </p:cNvPr>
            <p:cNvSpPr/>
            <p:nvPr/>
          </p:nvSpPr>
          <p:spPr>
            <a:xfrm>
              <a:off x="3710152" y="4005118"/>
              <a:ext cx="924910" cy="4616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schemeClr val="tx1"/>
                </a:solidFill>
                <a:latin typeface="Arial" panose="020B0604020202020204"/>
                <a:ea typeface="微软雅黑" panose="020B0503020204020204" charset="-122"/>
                <a:cs typeface="+mn-ea"/>
                <a:sym typeface="+mn-lt"/>
              </a:endParaRPr>
            </a:p>
          </p:txBody>
        </p:sp>
        <p:sp>
          <p:nvSpPr>
            <p:cNvPr id="95" name="矩形 13">
              <a:extLst>
                <a:ext uri="{FF2B5EF4-FFF2-40B4-BE49-F238E27FC236}">
                  <a16:creationId xmlns:a16="http://schemas.microsoft.com/office/drawing/2014/main" id="{A67B4333-C9E7-B337-136D-7C50B69CAC7D}"/>
                </a:ext>
              </a:extLst>
            </p:cNvPr>
            <p:cNvSpPr>
              <a:spLocks noChangeArrowheads="1"/>
            </p:cNvSpPr>
            <p:nvPr/>
          </p:nvSpPr>
          <p:spPr bwMode="auto">
            <a:xfrm>
              <a:off x="3727945" y="4045184"/>
              <a:ext cx="907117"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kern="0" dirty="0">
                  <a:latin typeface="猫啃珠圆体" panose="02020500000000000000" pitchFamily="18" charset="-122"/>
                  <a:ea typeface="猫啃珠圆体" panose="02020500000000000000" pitchFamily="18" charset="-122"/>
                  <a:sym typeface="Arial" panose="020B0604020202020204" pitchFamily="34" charset="0"/>
                </a:rPr>
                <a:t>贷款发放</a:t>
              </a:r>
              <a:endParaRPr lang="en-US" altLang="zh-CN" kern="0" dirty="0">
                <a:latin typeface="猫啃珠圆体" panose="02020500000000000000" pitchFamily="18" charset="-122"/>
                <a:ea typeface="猫啃珠圆体" panose="02020500000000000000" pitchFamily="18" charset="-122"/>
                <a:sym typeface="Arial" panose="020B0604020202020204" pitchFamily="34" charset="0"/>
              </a:endParaRPr>
            </a:p>
          </p:txBody>
        </p:sp>
      </p:grpSp>
      <p:grpSp>
        <p:nvGrpSpPr>
          <p:cNvPr id="103" name="组合 102">
            <a:extLst>
              <a:ext uri="{FF2B5EF4-FFF2-40B4-BE49-F238E27FC236}">
                <a16:creationId xmlns:a16="http://schemas.microsoft.com/office/drawing/2014/main" id="{64A7D169-BB36-8028-80D4-268AB97BF681}"/>
              </a:ext>
            </a:extLst>
          </p:cNvPr>
          <p:cNvGrpSpPr/>
          <p:nvPr/>
        </p:nvGrpSpPr>
        <p:grpSpPr>
          <a:xfrm>
            <a:off x="9256934" y="2323311"/>
            <a:ext cx="817779" cy="523220"/>
            <a:chOff x="9248399" y="2056593"/>
            <a:chExt cx="1771698" cy="523220"/>
          </a:xfrm>
        </p:grpSpPr>
        <p:sp>
          <p:nvSpPr>
            <p:cNvPr id="142" name="椭圆 141">
              <a:extLst>
                <a:ext uri="{FF2B5EF4-FFF2-40B4-BE49-F238E27FC236}">
                  <a16:creationId xmlns:a16="http://schemas.microsoft.com/office/drawing/2014/main" id="{399042CB-107D-6ED8-127A-77174D193912}"/>
                </a:ext>
              </a:extLst>
            </p:cNvPr>
            <p:cNvSpPr/>
            <p:nvPr/>
          </p:nvSpPr>
          <p:spPr>
            <a:xfrm>
              <a:off x="9375228" y="2056593"/>
              <a:ext cx="1644869" cy="5232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43" name="矩形 13">
              <a:extLst>
                <a:ext uri="{FF2B5EF4-FFF2-40B4-BE49-F238E27FC236}">
                  <a16:creationId xmlns:a16="http://schemas.microsoft.com/office/drawing/2014/main" id="{7722C24F-86B8-392B-2F6B-B37E995FC5F6}"/>
                </a:ext>
              </a:extLst>
            </p:cNvPr>
            <p:cNvSpPr>
              <a:spLocks noChangeArrowheads="1"/>
            </p:cNvSpPr>
            <p:nvPr/>
          </p:nvSpPr>
          <p:spPr bwMode="auto">
            <a:xfrm>
              <a:off x="9248399" y="2133537"/>
              <a:ext cx="17716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kern="0" dirty="0">
                  <a:solidFill>
                    <a:schemeClr val="bg1"/>
                  </a:solidFill>
                  <a:latin typeface="猫啃珠圆体" panose="02020500000000000000" pitchFamily="18" charset="-122"/>
                  <a:ea typeface="猫啃珠圆体" panose="02020500000000000000" pitchFamily="18" charset="-122"/>
                  <a:sym typeface="Arial" panose="020B0604020202020204" pitchFamily="34" charset="0"/>
                </a:rPr>
                <a:t>房产</a:t>
              </a:r>
              <a:endParaRPr lang="en-US" altLang="zh-CN" kern="0" dirty="0">
                <a:solidFill>
                  <a:schemeClr val="bg1"/>
                </a:solidFill>
                <a:latin typeface="猫啃珠圆体" panose="02020500000000000000" pitchFamily="18" charset="-122"/>
                <a:ea typeface="猫啃珠圆体" panose="02020500000000000000" pitchFamily="18" charset="-122"/>
                <a:sym typeface="Arial" panose="020B0604020202020204" pitchFamily="34" charset="0"/>
              </a:endParaRPr>
            </a:p>
          </p:txBody>
        </p:sp>
      </p:grpSp>
      <p:grpSp>
        <p:nvGrpSpPr>
          <p:cNvPr id="104" name="组合 103">
            <a:extLst>
              <a:ext uri="{FF2B5EF4-FFF2-40B4-BE49-F238E27FC236}">
                <a16:creationId xmlns:a16="http://schemas.microsoft.com/office/drawing/2014/main" id="{030AA365-A0B5-978B-4E77-9A48B1A35686}"/>
              </a:ext>
            </a:extLst>
          </p:cNvPr>
          <p:cNvGrpSpPr/>
          <p:nvPr/>
        </p:nvGrpSpPr>
        <p:grpSpPr>
          <a:xfrm>
            <a:off x="8439155" y="3092623"/>
            <a:ext cx="817779" cy="523220"/>
            <a:chOff x="9248399" y="2056593"/>
            <a:chExt cx="1771698" cy="523220"/>
          </a:xfrm>
        </p:grpSpPr>
        <p:sp>
          <p:nvSpPr>
            <p:cNvPr id="140" name="椭圆 139">
              <a:extLst>
                <a:ext uri="{FF2B5EF4-FFF2-40B4-BE49-F238E27FC236}">
                  <a16:creationId xmlns:a16="http://schemas.microsoft.com/office/drawing/2014/main" id="{14DA3C81-5BB5-5A7D-F820-A9608359D00A}"/>
                </a:ext>
              </a:extLst>
            </p:cNvPr>
            <p:cNvSpPr/>
            <p:nvPr/>
          </p:nvSpPr>
          <p:spPr>
            <a:xfrm>
              <a:off x="9375228" y="2056593"/>
              <a:ext cx="1644869" cy="5232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41" name="矩形 13">
              <a:extLst>
                <a:ext uri="{FF2B5EF4-FFF2-40B4-BE49-F238E27FC236}">
                  <a16:creationId xmlns:a16="http://schemas.microsoft.com/office/drawing/2014/main" id="{1E2D8387-63AC-6422-E2DF-06367D44145F}"/>
                </a:ext>
              </a:extLst>
            </p:cNvPr>
            <p:cNvSpPr>
              <a:spLocks noChangeArrowheads="1"/>
            </p:cNvSpPr>
            <p:nvPr/>
          </p:nvSpPr>
          <p:spPr bwMode="auto">
            <a:xfrm>
              <a:off x="9248399" y="2133537"/>
              <a:ext cx="17716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kern="0" dirty="0">
                  <a:solidFill>
                    <a:schemeClr val="bg1"/>
                  </a:solidFill>
                  <a:latin typeface="猫啃珠圆体" panose="02020500000000000000" pitchFamily="18" charset="-122"/>
                  <a:ea typeface="猫啃珠圆体" panose="02020500000000000000" pitchFamily="18" charset="-122"/>
                  <a:sym typeface="Arial" panose="020B0604020202020204" pitchFamily="34" charset="0"/>
                </a:rPr>
                <a:t>车辆</a:t>
              </a:r>
              <a:endParaRPr lang="en-US" altLang="zh-CN" kern="0" dirty="0">
                <a:solidFill>
                  <a:schemeClr val="bg1"/>
                </a:solidFill>
                <a:latin typeface="猫啃珠圆体" panose="02020500000000000000" pitchFamily="18" charset="-122"/>
                <a:ea typeface="猫啃珠圆体" panose="02020500000000000000" pitchFamily="18" charset="-122"/>
                <a:sym typeface="Arial" panose="020B0604020202020204" pitchFamily="34" charset="0"/>
              </a:endParaRPr>
            </a:p>
          </p:txBody>
        </p:sp>
      </p:grpSp>
      <p:grpSp>
        <p:nvGrpSpPr>
          <p:cNvPr id="105" name="组合 104">
            <a:extLst>
              <a:ext uri="{FF2B5EF4-FFF2-40B4-BE49-F238E27FC236}">
                <a16:creationId xmlns:a16="http://schemas.microsoft.com/office/drawing/2014/main" id="{A23889B9-D2FF-5637-D877-EA8811F40139}"/>
              </a:ext>
            </a:extLst>
          </p:cNvPr>
          <p:cNvGrpSpPr/>
          <p:nvPr/>
        </p:nvGrpSpPr>
        <p:grpSpPr>
          <a:xfrm>
            <a:off x="7357562" y="3960124"/>
            <a:ext cx="1140135" cy="523220"/>
            <a:chOff x="9316832" y="2056593"/>
            <a:chExt cx="1703264" cy="523220"/>
          </a:xfrm>
        </p:grpSpPr>
        <p:sp>
          <p:nvSpPr>
            <p:cNvPr id="138" name="椭圆 137">
              <a:extLst>
                <a:ext uri="{FF2B5EF4-FFF2-40B4-BE49-F238E27FC236}">
                  <a16:creationId xmlns:a16="http://schemas.microsoft.com/office/drawing/2014/main" id="{FA0D43D7-E582-B5AC-8608-4BA71EEE60D0}"/>
                </a:ext>
              </a:extLst>
            </p:cNvPr>
            <p:cNvSpPr/>
            <p:nvPr/>
          </p:nvSpPr>
          <p:spPr>
            <a:xfrm>
              <a:off x="9375226" y="2056593"/>
              <a:ext cx="1644870" cy="5232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39" name="矩形 13">
              <a:extLst>
                <a:ext uri="{FF2B5EF4-FFF2-40B4-BE49-F238E27FC236}">
                  <a16:creationId xmlns:a16="http://schemas.microsoft.com/office/drawing/2014/main" id="{CBBFFF8B-2397-CBEE-7AD2-FBEF2F36E133}"/>
                </a:ext>
              </a:extLst>
            </p:cNvPr>
            <p:cNvSpPr>
              <a:spLocks noChangeArrowheads="1"/>
            </p:cNvSpPr>
            <p:nvPr/>
          </p:nvSpPr>
          <p:spPr bwMode="auto">
            <a:xfrm>
              <a:off x="9316832" y="2133537"/>
              <a:ext cx="1644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kern="0" dirty="0">
                  <a:solidFill>
                    <a:schemeClr val="bg1"/>
                  </a:solidFill>
                  <a:latin typeface="猫啃珠圆体" panose="02020500000000000000" pitchFamily="18" charset="-122"/>
                  <a:ea typeface="猫啃珠圆体" panose="02020500000000000000" pitchFamily="18" charset="-122"/>
                  <a:sym typeface="Arial" panose="020B0604020202020204" pitchFamily="34" charset="0"/>
                </a:rPr>
                <a:t>年收入</a:t>
              </a:r>
              <a:endParaRPr lang="en-US" altLang="zh-CN" kern="0" dirty="0">
                <a:solidFill>
                  <a:schemeClr val="bg1"/>
                </a:solidFill>
                <a:latin typeface="猫啃珠圆体" panose="02020500000000000000" pitchFamily="18" charset="-122"/>
                <a:ea typeface="猫啃珠圆体" panose="02020500000000000000" pitchFamily="18" charset="-122"/>
                <a:sym typeface="Arial" panose="020B0604020202020204" pitchFamily="34" charset="0"/>
              </a:endParaRPr>
            </a:p>
          </p:txBody>
        </p:sp>
      </p:grpSp>
      <p:grpSp>
        <p:nvGrpSpPr>
          <p:cNvPr id="106" name="组合 105">
            <a:extLst>
              <a:ext uri="{FF2B5EF4-FFF2-40B4-BE49-F238E27FC236}">
                <a16:creationId xmlns:a16="http://schemas.microsoft.com/office/drawing/2014/main" id="{195915FD-71D5-8ED5-093A-7888E60CFBAD}"/>
              </a:ext>
            </a:extLst>
          </p:cNvPr>
          <p:cNvGrpSpPr/>
          <p:nvPr/>
        </p:nvGrpSpPr>
        <p:grpSpPr>
          <a:xfrm>
            <a:off x="9892451" y="3175743"/>
            <a:ext cx="1234965" cy="461665"/>
            <a:chOff x="3710152" y="4005118"/>
            <a:chExt cx="924910" cy="461665"/>
          </a:xfrm>
          <a:solidFill>
            <a:srgbClr val="FFC000"/>
          </a:solidFill>
        </p:grpSpPr>
        <p:sp>
          <p:nvSpPr>
            <p:cNvPr id="136" name="矩形 135">
              <a:extLst>
                <a:ext uri="{FF2B5EF4-FFF2-40B4-BE49-F238E27FC236}">
                  <a16:creationId xmlns:a16="http://schemas.microsoft.com/office/drawing/2014/main" id="{2B7CF221-90D4-D984-693F-6FCF4CA18DB9}"/>
                </a:ext>
              </a:extLst>
            </p:cNvPr>
            <p:cNvSpPr/>
            <p:nvPr/>
          </p:nvSpPr>
          <p:spPr>
            <a:xfrm>
              <a:off x="3710152" y="4005118"/>
              <a:ext cx="924910" cy="4616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schemeClr val="tx1"/>
                </a:solidFill>
                <a:latin typeface="Arial" panose="020B0604020202020204"/>
                <a:ea typeface="微软雅黑" panose="020B0503020204020204" charset="-122"/>
                <a:cs typeface="+mn-ea"/>
                <a:sym typeface="+mn-lt"/>
              </a:endParaRPr>
            </a:p>
          </p:txBody>
        </p:sp>
        <p:sp>
          <p:nvSpPr>
            <p:cNvPr id="137" name="矩形 13">
              <a:extLst>
                <a:ext uri="{FF2B5EF4-FFF2-40B4-BE49-F238E27FC236}">
                  <a16:creationId xmlns:a16="http://schemas.microsoft.com/office/drawing/2014/main" id="{58C10BCD-9AEC-A9DD-0D18-BB1D65246F3C}"/>
                </a:ext>
              </a:extLst>
            </p:cNvPr>
            <p:cNvSpPr>
              <a:spLocks noChangeArrowheads="1"/>
            </p:cNvSpPr>
            <p:nvPr/>
          </p:nvSpPr>
          <p:spPr bwMode="auto">
            <a:xfrm>
              <a:off x="3727945" y="4045184"/>
              <a:ext cx="907117"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kern="0" dirty="0">
                  <a:latin typeface="猫啃珠圆体" panose="02020500000000000000" pitchFamily="18" charset="-122"/>
                  <a:ea typeface="猫啃珠圆体" panose="02020500000000000000" pitchFamily="18" charset="-122"/>
                  <a:sym typeface="Arial" panose="020B0604020202020204" pitchFamily="34" charset="0"/>
                </a:rPr>
                <a:t>发放</a:t>
              </a:r>
              <a:r>
                <a:rPr lang="en-US" altLang="zh-CN" kern="0" dirty="0">
                  <a:latin typeface="猫啃珠圆体" panose="02020500000000000000" pitchFamily="18" charset="-122"/>
                  <a:ea typeface="猫啃珠圆体" panose="02020500000000000000" pitchFamily="18" charset="-122"/>
                  <a:sym typeface="Arial" panose="020B0604020202020204" pitchFamily="34" charset="0"/>
                </a:rPr>
                <a:t>20w</a:t>
              </a:r>
            </a:p>
          </p:txBody>
        </p:sp>
      </p:grpSp>
      <p:grpSp>
        <p:nvGrpSpPr>
          <p:cNvPr id="108" name="组合 107">
            <a:extLst>
              <a:ext uri="{FF2B5EF4-FFF2-40B4-BE49-F238E27FC236}">
                <a16:creationId xmlns:a16="http://schemas.microsoft.com/office/drawing/2014/main" id="{B944E0D7-5D3F-FE6B-C79D-8A7A2AD03354}"/>
              </a:ext>
            </a:extLst>
          </p:cNvPr>
          <p:cNvGrpSpPr/>
          <p:nvPr/>
        </p:nvGrpSpPr>
        <p:grpSpPr>
          <a:xfrm>
            <a:off x="8849968" y="2642709"/>
            <a:ext cx="542769" cy="488226"/>
            <a:chOff x="2464386" y="2642709"/>
            <a:chExt cx="542769" cy="488226"/>
          </a:xfrm>
        </p:grpSpPr>
        <p:cxnSp>
          <p:nvCxnSpPr>
            <p:cNvPr id="134" name="直接箭头连接符 133">
              <a:extLst>
                <a:ext uri="{FF2B5EF4-FFF2-40B4-BE49-F238E27FC236}">
                  <a16:creationId xmlns:a16="http://schemas.microsoft.com/office/drawing/2014/main" id="{37110685-70F6-966F-A335-A86FC61CA47D}"/>
                </a:ext>
              </a:extLst>
            </p:cNvPr>
            <p:cNvCxnSpPr>
              <a:cxnSpLocks/>
            </p:cNvCxnSpPr>
            <p:nvPr/>
          </p:nvCxnSpPr>
          <p:spPr>
            <a:xfrm flipH="1">
              <a:off x="2735549" y="2808219"/>
              <a:ext cx="271606" cy="3227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文本框 134">
              <a:extLst>
                <a:ext uri="{FF2B5EF4-FFF2-40B4-BE49-F238E27FC236}">
                  <a16:creationId xmlns:a16="http://schemas.microsoft.com/office/drawing/2014/main" id="{2993F8AF-7B1C-AE64-13D6-EE0307EAA4D7}"/>
                </a:ext>
              </a:extLst>
            </p:cNvPr>
            <p:cNvSpPr txBox="1"/>
            <p:nvPr/>
          </p:nvSpPr>
          <p:spPr>
            <a:xfrm>
              <a:off x="2464386" y="2642709"/>
              <a:ext cx="465508" cy="369332"/>
            </a:xfrm>
            <a:prstGeom prst="rect">
              <a:avLst/>
            </a:prstGeom>
            <a:noFill/>
          </p:spPr>
          <p:txBody>
            <a:bodyPr wrap="square" rtlCol="0">
              <a:spAutoFit/>
            </a:bodyPr>
            <a:lstStyle/>
            <a:p>
              <a:pPr algn="ctr"/>
              <a:r>
                <a:rPr lang="zh-CN" altLang="en-US" dirty="0">
                  <a:latin typeface="猫啃珠圆体" panose="02020500000000000000" pitchFamily="18" charset="-122"/>
                  <a:ea typeface="猫啃珠圆体" panose="02020500000000000000" pitchFamily="18" charset="-122"/>
                </a:rPr>
                <a:t>无</a:t>
              </a:r>
            </a:p>
          </p:txBody>
        </p:sp>
      </p:grpSp>
      <p:grpSp>
        <p:nvGrpSpPr>
          <p:cNvPr id="109" name="组合 108">
            <a:extLst>
              <a:ext uri="{FF2B5EF4-FFF2-40B4-BE49-F238E27FC236}">
                <a16:creationId xmlns:a16="http://schemas.microsoft.com/office/drawing/2014/main" id="{195B3813-84E3-2ACC-0714-D4BEB551FFCF}"/>
              </a:ext>
            </a:extLst>
          </p:cNvPr>
          <p:cNvGrpSpPr/>
          <p:nvPr/>
        </p:nvGrpSpPr>
        <p:grpSpPr>
          <a:xfrm>
            <a:off x="8013469" y="3471898"/>
            <a:ext cx="542769" cy="488226"/>
            <a:chOff x="2464386" y="2642709"/>
            <a:chExt cx="542769" cy="488226"/>
          </a:xfrm>
        </p:grpSpPr>
        <p:cxnSp>
          <p:nvCxnSpPr>
            <p:cNvPr id="132" name="直接箭头连接符 131">
              <a:extLst>
                <a:ext uri="{FF2B5EF4-FFF2-40B4-BE49-F238E27FC236}">
                  <a16:creationId xmlns:a16="http://schemas.microsoft.com/office/drawing/2014/main" id="{C99F1AA7-3498-11C3-31E4-AF23DC794AF9}"/>
                </a:ext>
              </a:extLst>
            </p:cNvPr>
            <p:cNvCxnSpPr>
              <a:cxnSpLocks/>
            </p:cNvCxnSpPr>
            <p:nvPr/>
          </p:nvCxnSpPr>
          <p:spPr>
            <a:xfrm flipH="1">
              <a:off x="2735549" y="2808219"/>
              <a:ext cx="271606" cy="3227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文本框 132">
              <a:extLst>
                <a:ext uri="{FF2B5EF4-FFF2-40B4-BE49-F238E27FC236}">
                  <a16:creationId xmlns:a16="http://schemas.microsoft.com/office/drawing/2014/main" id="{0A2504B4-DECB-0C8B-F9C0-17F68C6CE651}"/>
                </a:ext>
              </a:extLst>
            </p:cNvPr>
            <p:cNvSpPr txBox="1"/>
            <p:nvPr/>
          </p:nvSpPr>
          <p:spPr>
            <a:xfrm>
              <a:off x="2464386" y="2642709"/>
              <a:ext cx="465508" cy="369332"/>
            </a:xfrm>
            <a:prstGeom prst="rect">
              <a:avLst/>
            </a:prstGeom>
            <a:noFill/>
          </p:spPr>
          <p:txBody>
            <a:bodyPr wrap="square" rtlCol="0">
              <a:spAutoFit/>
            </a:bodyPr>
            <a:lstStyle/>
            <a:p>
              <a:pPr algn="ctr"/>
              <a:r>
                <a:rPr lang="zh-CN" altLang="en-US" dirty="0">
                  <a:latin typeface="猫啃珠圆体" panose="02020500000000000000" pitchFamily="18" charset="-122"/>
                  <a:ea typeface="猫啃珠圆体" panose="02020500000000000000" pitchFamily="18" charset="-122"/>
                </a:rPr>
                <a:t>无</a:t>
              </a:r>
            </a:p>
          </p:txBody>
        </p:sp>
      </p:grpSp>
      <p:grpSp>
        <p:nvGrpSpPr>
          <p:cNvPr id="111" name="组合 110">
            <a:extLst>
              <a:ext uri="{FF2B5EF4-FFF2-40B4-BE49-F238E27FC236}">
                <a16:creationId xmlns:a16="http://schemas.microsoft.com/office/drawing/2014/main" id="{E830A479-9B21-9E43-3C89-738ADA76AA03}"/>
              </a:ext>
            </a:extLst>
          </p:cNvPr>
          <p:cNvGrpSpPr/>
          <p:nvPr/>
        </p:nvGrpSpPr>
        <p:grpSpPr>
          <a:xfrm>
            <a:off x="10016171" y="2629937"/>
            <a:ext cx="524232" cy="488226"/>
            <a:chOff x="2735549" y="2642709"/>
            <a:chExt cx="524232" cy="488226"/>
          </a:xfrm>
        </p:grpSpPr>
        <p:cxnSp>
          <p:nvCxnSpPr>
            <p:cNvPr id="130" name="直接箭头连接符 129">
              <a:extLst>
                <a:ext uri="{FF2B5EF4-FFF2-40B4-BE49-F238E27FC236}">
                  <a16:creationId xmlns:a16="http://schemas.microsoft.com/office/drawing/2014/main" id="{CFC16E1A-632A-E708-0159-E3899CF00F30}"/>
                </a:ext>
              </a:extLst>
            </p:cNvPr>
            <p:cNvCxnSpPr>
              <a:cxnSpLocks/>
            </p:cNvCxnSpPr>
            <p:nvPr/>
          </p:nvCxnSpPr>
          <p:spPr>
            <a:xfrm>
              <a:off x="2735549" y="2808219"/>
              <a:ext cx="271606" cy="3227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文本框 130">
              <a:extLst>
                <a:ext uri="{FF2B5EF4-FFF2-40B4-BE49-F238E27FC236}">
                  <a16:creationId xmlns:a16="http://schemas.microsoft.com/office/drawing/2014/main" id="{E690E54B-D56C-F2D1-36AE-824932578F66}"/>
                </a:ext>
              </a:extLst>
            </p:cNvPr>
            <p:cNvSpPr txBox="1"/>
            <p:nvPr/>
          </p:nvSpPr>
          <p:spPr>
            <a:xfrm>
              <a:off x="2794273" y="2642709"/>
              <a:ext cx="465508" cy="369332"/>
            </a:xfrm>
            <a:prstGeom prst="rect">
              <a:avLst/>
            </a:prstGeom>
            <a:noFill/>
          </p:spPr>
          <p:txBody>
            <a:bodyPr wrap="square" rtlCol="0">
              <a:spAutoFit/>
            </a:bodyPr>
            <a:lstStyle/>
            <a:p>
              <a:pPr algn="ctr"/>
              <a:r>
                <a:rPr lang="zh-CN" altLang="en-US" dirty="0">
                  <a:latin typeface="猫啃珠圆体" panose="02020500000000000000" pitchFamily="18" charset="-122"/>
                  <a:ea typeface="猫啃珠圆体" panose="02020500000000000000" pitchFamily="18" charset="-122"/>
                </a:rPr>
                <a:t>有</a:t>
              </a:r>
            </a:p>
          </p:txBody>
        </p:sp>
      </p:grpSp>
      <p:grpSp>
        <p:nvGrpSpPr>
          <p:cNvPr id="112" name="组合 111">
            <a:extLst>
              <a:ext uri="{FF2B5EF4-FFF2-40B4-BE49-F238E27FC236}">
                <a16:creationId xmlns:a16="http://schemas.microsoft.com/office/drawing/2014/main" id="{E7A1F511-F75F-2EEF-37AA-15A0471FCFF8}"/>
              </a:ext>
            </a:extLst>
          </p:cNvPr>
          <p:cNvGrpSpPr/>
          <p:nvPr/>
        </p:nvGrpSpPr>
        <p:grpSpPr>
          <a:xfrm>
            <a:off x="9130621" y="3452312"/>
            <a:ext cx="524232" cy="488226"/>
            <a:chOff x="2735549" y="2642709"/>
            <a:chExt cx="524232" cy="488226"/>
          </a:xfrm>
        </p:grpSpPr>
        <p:cxnSp>
          <p:nvCxnSpPr>
            <p:cNvPr id="128" name="直接箭头连接符 127">
              <a:extLst>
                <a:ext uri="{FF2B5EF4-FFF2-40B4-BE49-F238E27FC236}">
                  <a16:creationId xmlns:a16="http://schemas.microsoft.com/office/drawing/2014/main" id="{0217B8D3-A453-C0E7-31B0-56B59C19FDEF}"/>
                </a:ext>
              </a:extLst>
            </p:cNvPr>
            <p:cNvCxnSpPr>
              <a:cxnSpLocks/>
            </p:cNvCxnSpPr>
            <p:nvPr/>
          </p:nvCxnSpPr>
          <p:spPr>
            <a:xfrm>
              <a:off x="2735549" y="2808219"/>
              <a:ext cx="271606" cy="3227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文本框 128">
              <a:extLst>
                <a:ext uri="{FF2B5EF4-FFF2-40B4-BE49-F238E27FC236}">
                  <a16:creationId xmlns:a16="http://schemas.microsoft.com/office/drawing/2014/main" id="{32E90589-7617-F4B6-931F-E28C256424B4}"/>
                </a:ext>
              </a:extLst>
            </p:cNvPr>
            <p:cNvSpPr txBox="1"/>
            <p:nvPr/>
          </p:nvSpPr>
          <p:spPr>
            <a:xfrm>
              <a:off x="2794273" y="2642709"/>
              <a:ext cx="465508" cy="369332"/>
            </a:xfrm>
            <a:prstGeom prst="rect">
              <a:avLst/>
            </a:prstGeom>
            <a:noFill/>
          </p:spPr>
          <p:txBody>
            <a:bodyPr wrap="square" rtlCol="0">
              <a:spAutoFit/>
            </a:bodyPr>
            <a:lstStyle/>
            <a:p>
              <a:pPr algn="ctr"/>
              <a:r>
                <a:rPr lang="zh-CN" altLang="en-US" dirty="0">
                  <a:latin typeface="猫啃珠圆体" panose="02020500000000000000" pitchFamily="18" charset="-122"/>
                  <a:ea typeface="猫啃珠圆体" panose="02020500000000000000" pitchFamily="18" charset="-122"/>
                </a:rPr>
                <a:t>有</a:t>
              </a:r>
            </a:p>
          </p:txBody>
        </p:sp>
      </p:grpSp>
      <p:grpSp>
        <p:nvGrpSpPr>
          <p:cNvPr id="113" name="组合 112">
            <a:extLst>
              <a:ext uri="{FF2B5EF4-FFF2-40B4-BE49-F238E27FC236}">
                <a16:creationId xmlns:a16="http://schemas.microsoft.com/office/drawing/2014/main" id="{E086943A-5F20-C742-3422-E74F474E2D59}"/>
              </a:ext>
            </a:extLst>
          </p:cNvPr>
          <p:cNvGrpSpPr/>
          <p:nvPr/>
        </p:nvGrpSpPr>
        <p:grpSpPr>
          <a:xfrm>
            <a:off x="6576795" y="4925403"/>
            <a:ext cx="1234965" cy="461665"/>
            <a:chOff x="3710152" y="4005118"/>
            <a:chExt cx="924910" cy="461665"/>
          </a:xfrm>
          <a:solidFill>
            <a:srgbClr val="FFC000"/>
          </a:solidFill>
        </p:grpSpPr>
        <p:sp>
          <p:nvSpPr>
            <p:cNvPr id="126" name="矩形 125">
              <a:extLst>
                <a:ext uri="{FF2B5EF4-FFF2-40B4-BE49-F238E27FC236}">
                  <a16:creationId xmlns:a16="http://schemas.microsoft.com/office/drawing/2014/main" id="{482554C6-FEED-AC8D-C07E-19DB50B518CE}"/>
                </a:ext>
              </a:extLst>
            </p:cNvPr>
            <p:cNvSpPr/>
            <p:nvPr/>
          </p:nvSpPr>
          <p:spPr>
            <a:xfrm>
              <a:off x="3710152" y="4005118"/>
              <a:ext cx="924910" cy="4616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schemeClr val="tx1"/>
                </a:solidFill>
                <a:latin typeface="Arial" panose="020B0604020202020204"/>
                <a:ea typeface="微软雅黑" panose="020B0503020204020204" charset="-122"/>
                <a:cs typeface="+mn-ea"/>
                <a:sym typeface="+mn-lt"/>
              </a:endParaRPr>
            </a:p>
          </p:txBody>
        </p:sp>
        <p:sp>
          <p:nvSpPr>
            <p:cNvPr id="127" name="矩形 13">
              <a:extLst>
                <a:ext uri="{FF2B5EF4-FFF2-40B4-BE49-F238E27FC236}">
                  <a16:creationId xmlns:a16="http://schemas.microsoft.com/office/drawing/2014/main" id="{D2D468BD-E35D-893F-5604-788E3AE92812}"/>
                </a:ext>
              </a:extLst>
            </p:cNvPr>
            <p:cNvSpPr>
              <a:spLocks noChangeArrowheads="1"/>
            </p:cNvSpPr>
            <p:nvPr/>
          </p:nvSpPr>
          <p:spPr bwMode="auto">
            <a:xfrm>
              <a:off x="3727945" y="4045184"/>
              <a:ext cx="907117"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kern="0" dirty="0">
                  <a:latin typeface="猫啃珠圆体" panose="02020500000000000000" pitchFamily="18" charset="-122"/>
                  <a:ea typeface="猫啃珠圆体" panose="02020500000000000000" pitchFamily="18" charset="-122"/>
                  <a:sym typeface="Arial" panose="020B0604020202020204" pitchFamily="34" charset="0"/>
                </a:rPr>
                <a:t>发放</a:t>
              </a:r>
              <a:r>
                <a:rPr lang="en-US" altLang="zh-CN" kern="0" dirty="0">
                  <a:latin typeface="猫啃珠圆体" panose="02020500000000000000" pitchFamily="18" charset="-122"/>
                  <a:ea typeface="猫啃珠圆体" panose="02020500000000000000" pitchFamily="18" charset="-122"/>
                  <a:sym typeface="Arial" panose="020B0604020202020204" pitchFamily="34" charset="0"/>
                </a:rPr>
                <a:t>8w</a:t>
              </a:r>
            </a:p>
          </p:txBody>
        </p:sp>
      </p:grpSp>
      <p:grpSp>
        <p:nvGrpSpPr>
          <p:cNvPr id="114" name="组合 113">
            <a:extLst>
              <a:ext uri="{FF2B5EF4-FFF2-40B4-BE49-F238E27FC236}">
                <a16:creationId xmlns:a16="http://schemas.microsoft.com/office/drawing/2014/main" id="{ED6D7009-EDDC-90AD-E85B-4069E2F06630}"/>
              </a:ext>
            </a:extLst>
          </p:cNvPr>
          <p:cNvGrpSpPr/>
          <p:nvPr/>
        </p:nvGrpSpPr>
        <p:grpSpPr>
          <a:xfrm>
            <a:off x="8349083" y="4908655"/>
            <a:ext cx="1234965" cy="461665"/>
            <a:chOff x="3710152" y="4005118"/>
            <a:chExt cx="924910" cy="461665"/>
          </a:xfrm>
          <a:solidFill>
            <a:srgbClr val="FFC000"/>
          </a:solidFill>
        </p:grpSpPr>
        <p:sp>
          <p:nvSpPr>
            <p:cNvPr id="124" name="矩形 123">
              <a:extLst>
                <a:ext uri="{FF2B5EF4-FFF2-40B4-BE49-F238E27FC236}">
                  <a16:creationId xmlns:a16="http://schemas.microsoft.com/office/drawing/2014/main" id="{2CF6ED43-F8CD-1728-F4A8-93D99E77F474}"/>
                </a:ext>
              </a:extLst>
            </p:cNvPr>
            <p:cNvSpPr/>
            <p:nvPr/>
          </p:nvSpPr>
          <p:spPr>
            <a:xfrm>
              <a:off x="3710152" y="4005118"/>
              <a:ext cx="924910" cy="4616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schemeClr val="tx1"/>
                </a:solidFill>
                <a:latin typeface="Arial" panose="020B0604020202020204"/>
                <a:ea typeface="微软雅黑" panose="020B0503020204020204" charset="-122"/>
                <a:cs typeface="+mn-ea"/>
                <a:sym typeface="+mn-lt"/>
              </a:endParaRPr>
            </a:p>
          </p:txBody>
        </p:sp>
        <p:sp>
          <p:nvSpPr>
            <p:cNvPr id="125" name="矩形 13">
              <a:extLst>
                <a:ext uri="{FF2B5EF4-FFF2-40B4-BE49-F238E27FC236}">
                  <a16:creationId xmlns:a16="http://schemas.microsoft.com/office/drawing/2014/main" id="{F3085A8F-BEBD-9059-5B42-36AB0D2F92C1}"/>
                </a:ext>
              </a:extLst>
            </p:cNvPr>
            <p:cNvSpPr>
              <a:spLocks noChangeArrowheads="1"/>
            </p:cNvSpPr>
            <p:nvPr/>
          </p:nvSpPr>
          <p:spPr bwMode="auto">
            <a:xfrm>
              <a:off x="3727945" y="4045184"/>
              <a:ext cx="907117"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kern="0" dirty="0">
                  <a:latin typeface="猫啃珠圆体" panose="02020500000000000000" pitchFamily="18" charset="-122"/>
                  <a:ea typeface="猫啃珠圆体" panose="02020500000000000000" pitchFamily="18" charset="-122"/>
                  <a:sym typeface="Arial" panose="020B0604020202020204" pitchFamily="34" charset="0"/>
                </a:rPr>
                <a:t>发放</a:t>
              </a:r>
              <a:r>
                <a:rPr lang="en-US" altLang="zh-CN" kern="0" dirty="0">
                  <a:latin typeface="猫啃珠圆体" panose="02020500000000000000" pitchFamily="18" charset="-122"/>
                  <a:ea typeface="猫啃珠圆体" panose="02020500000000000000" pitchFamily="18" charset="-122"/>
                  <a:sym typeface="Arial" panose="020B0604020202020204" pitchFamily="34" charset="0"/>
                </a:rPr>
                <a:t>5w</a:t>
              </a:r>
            </a:p>
          </p:txBody>
        </p:sp>
      </p:grpSp>
      <p:grpSp>
        <p:nvGrpSpPr>
          <p:cNvPr id="115" name="组合 114">
            <a:extLst>
              <a:ext uri="{FF2B5EF4-FFF2-40B4-BE49-F238E27FC236}">
                <a16:creationId xmlns:a16="http://schemas.microsoft.com/office/drawing/2014/main" id="{BBD8F5AD-745C-B8C9-81FE-22D6F10EB0F3}"/>
              </a:ext>
            </a:extLst>
          </p:cNvPr>
          <p:cNvGrpSpPr/>
          <p:nvPr/>
        </p:nvGrpSpPr>
        <p:grpSpPr>
          <a:xfrm>
            <a:off x="6192207" y="4408964"/>
            <a:ext cx="1486386" cy="441139"/>
            <a:chOff x="1586741" y="2689796"/>
            <a:chExt cx="1486386" cy="441139"/>
          </a:xfrm>
        </p:grpSpPr>
        <p:cxnSp>
          <p:nvCxnSpPr>
            <p:cNvPr id="122" name="直接箭头连接符 121">
              <a:extLst>
                <a:ext uri="{FF2B5EF4-FFF2-40B4-BE49-F238E27FC236}">
                  <a16:creationId xmlns:a16="http://schemas.microsoft.com/office/drawing/2014/main" id="{EE485C91-2D6C-5520-FAB4-9407D98E4259}"/>
                </a:ext>
              </a:extLst>
            </p:cNvPr>
            <p:cNvCxnSpPr>
              <a:cxnSpLocks/>
            </p:cNvCxnSpPr>
            <p:nvPr/>
          </p:nvCxnSpPr>
          <p:spPr>
            <a:xfrm flipH="1">
              <a:off x="2735549" y="2808219"/>
              <a:ext cx="271606" cy="3227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文本框 122">
              <a:extLst>
                <a:ext uri="{FF2B5EF4-FFF2-40B4-BE49-F238E27FC236}">
                  <a16:creationId xmlns:a16="http://schemas.microsoft.com/office/drawing/2014/main" id="{364A556C-C050-E947-2BF2-FDD36812B78F}"/>
                </a:ext>
              </a:extLst>
            </p:cNvPr>
            <p:cNvSpPr txBox="1"/>
            <p:nvPr/>
          </p:nvSpPr>
          <p:spPr>
            <a:xfrm>
              <a:off x="1586741" y="2689796"/>
              <a:ext cx="1486386" cy="369332"/>
            </a:xfrm>
            <a:prstGeom prst="rect">
              <a:avLst/>
            </a:prstGeom>
            <a:noFill/>
          </p:spPr>
          <p:txBody>
            <a:bodyPr wrap="square" rtlCol="0">
              <a:spAutoFit/>
            </a:bodyPr>
            <a:lstStyle/>
            <a:p>
              <a:pPr algn="ctr"/>
              <a:r>
                <a:rPr lang="zh-CN" altLang="en-US" dirty="0">
                  <a:latin typeface="猫啃珠圆体" panose="02020500000000000000" pitchFamily="18" charset="-122"/>
                  <a:ea typeface="猫啃珠圆体" panose="02020500000000000000" pitchFamily="18" charset="-122"/>
                </a:rPr>
                <a:t>大于</a:t>
              </a:r>
              <a:r>
                <a:rPr lang="en-US" altLang="zh-CN" dirty="0">
                  <a:latin typeface="猫啃珠圆体" panose="02020500000000000000" pitchFamily="18" charset="-122"/>
                  <a:ea typeface="猫啃珠圆体" panose="02020500000000000000" pitchFamily="18" charset="-122"/>
                </a:rPr>
                <a:t>20</a:t>
              </a:r>
              <a:r>
                <a:rPr lang="zh-CN" altLang="en-US" dirty="0">
                  <a:latin typeface="猫啃珠圆体" panose="02020500000000000000" pitchFamily="18" charset="-122"/>
                  <a:ea typeface="猫啃珠圆体" panose="02020500000000000000" pitchFamily="18" charset="-122"/>
                </a:rPr>
                <a:t>万</a:t>
              </a:r>
            </a:p>
          </p:txBody>
        </p:sp>
      </p:grpSp>
      <p:grpSp>
        <p:nvGrpSpPr>
          <p:cNvPr id="116" name="组合 115">
            <a:extLst>
              <a:ext uri="{FF2B5EF4-FFF2-40B4-BE49-F238E27FC236}">
                <a16:creationId xmlns:a16="http://schemas.microsoft.com/office/drawing/2014/main" id="{E047CD74-CB49-C363-7511-A9D2F404C703}"/>
              </a:ext>
            </a:extLst>
          </p:cNvPr>
          <p:cNvGrpSpPr/>
          <p:nvPr/>
        </p:nvGrpSpPr>
        <p:grpSpPr>
          <a:xfrm>
            <a:off x="8187004" y="4424632"/>
            <a:ext cx="1508090" cy="405885"/>
            <a:chOff x="2735549" y="2725050"/>
            <a:chExt cx="1508090" cy="405885"/>
          </a:xfrm>
        </p:grpSpPr>
        <p:cxnSp>
          <p:nvCxnSpPr>
            <p:cNvPr id="120" name="直接箭头连接符 119">
              <a:extLst>
                <a:ext uri="{FF2B5EF4-FFF2-40B4-BE49-F238E27FC236}">
                  <a16:creationId xmlns:a16="http://schemas.microsoft.com/office/drawing/2014/main" id="{10325196-4276-9FB6-105B-6B82115FEE58}"/>
                </a:ext>
              </a:extLst>
            </p:cNvPr>
            <p:cNvCxnSpPr>
              <a:cxnSpLocks/>
            </p:cNvCxnSpPr>
            <p:nvPr/>
          </p:nvCxnSpPr>
          <p:spPr>
            <a:xfrm>
              <a:off x="2735549" y="2808219"/>
              <a:ext cx="271606" cy="3227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文本框 120">
              <a:extLst>
                <a:ext uri="{FF2B5EF4-FFF2-40B4-BE49-F238E27FC236}">
                  <a16:creationId xmlns:a16="http://schemas.microsoft.com/office/drawing/2014/main" id="{5B3C9A6A-9372-E9CB-2CEC-832DDFADA540}"/>
                </a:ext>
              </a:extLst>
            </p:cNvPr>
            <p:cNvSpPr txBox="1"/>
            <p:nvPr/>
          </p:nvSpPr>
          <p:spPr>
            <a:xfrm>
              <a:off x="2757253" y="2725050"/>
              <a:ext cx="1486386" cy="369332"/>
            </a:xfrm>
            <a:prstGeom prst="rect">
              <a:avLst/>
            </a:prstGeom>
            <a:noFill/>
          </p:spPr>
          <p:txBody>
            <a:bodyPr wrap="square" rtlCol="0">
              <a:spAutoFit/>
            </a:bodyPr>
            <a:lstStyle/>
            <a:p>
              <a:pPr algn="ctr"/>
              <a:r>
                <a:rPr lang="zh-CN" altLang="en-US" dirty="0">
                  <a:latin typeface="猫啃珠圆体" panose="02020500000000000000" pitchFamily="18" charset="-122"/>
                  <a:ea typeface="猫啃珠圆体" panose="02020500000000000000" pitchFamily="18" charset="-122"/>
                </a:rPr>
                <a:t>小于</a:t>
              </a:r>
              <a:r>
                <a:rPr lang="en-US" altLang="zh-CN" dirty="0">
                  <a:latin typeface="猫啃珠圆体" panose="02020500000000000000" pitchFamily="18" charset="-122"/>
                  <a:ea typeface="猫啃珠圆体" panose="02020500000000000000" pitchFamily="18" charset="-122"/>
                </a:rPr>
                <a:t>20</a:t>
              </a:r>
              <a:r>
                <a:rPr lang="zh-CN" altLang="en-US" dirty="0">
                  <a:latin typeface="猫啃珠圆体" panose="02020500000000000000" pitchFamily="18" charset="-122"/>
                  <a:ea typeface="猫啃珠圆体" panose="02020500000000000000" pitchFamily="18" charset="-122"/>
                </a:rPr>
                <a:t>万</a:t>
              </a:r>
            </a:p>
          </p:txBody>
        </p:sp>
      </p:grpSp>
      <p:grpSp>
        <p:nvGrpSpPr>
          <p:cNvPr id="117" name="组合 116">
            <a:extLst>
              <a:ext uri="{FF2B5EF4-FFF2-40B4-BE49-F238E27FC236}">
                <a16:creationId xmlns:a16="http://schemas.microsoft.com/office/drawing/2014/main" id="{4CC08FD1-AF88-A407-D82B-53D57502FBD6}"/>
              </a:ext>
            </a:extLst>
          </p:cNvPr>
          <p:cNvGrpSpPr/>
          <p:nvPr/>
        </p:nvGrpSpPr>
        <p:grpSpPr>
          <a:xfrm>
            <a:off x="9181172" y="3990880"/>
            <a:ext cx="1234965" cy="461665"/>
            <a:chOff x="3710152" y="4005118"/>
            <a:chExt cx="924910" cy="461665"/>
          </a:xfrm>
          <a:solidFill>
            <a:srgbClr val="FFC000"/>
          </a:solidFill>
        </p:grpSpPr>
        <p:sp>
          <p:nvSpPr>
            <p:cNvPr id="118" name="矩形 117">
              <a:extLst>
                <a:ext uri="{FF2B5EF4-FFF2-40B4-BE49-F238E27FC236}">
                  <a16:creationId xmlns:a16="http://schemas.microsoft.com/office/drawing/2014/main" id="{3FEFBA8E-B791-4E11-C68B-3DFCD0520CF4}"/>
                </a:ext>
              </a:extLst>
            </p:cNvPr>
            <p:cNvSpPr/>
            <p:nvPr/>
          </p:nvSpPr>
          <p:spPr>
            <a:xfrm>
              <a:off x="3710152" y="4005118"/>
              <a:ext cx="924910" cy="4616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schemeClr val="tx1"/>
                </a:solidFill>
                <a:latin typeface="Arial" panose="020B0604020202020204"/>
                <a:ea typeface="微软雅黑" panose="020B0503020204020204" charset="-122"/>
                <a:cs typeface="+mn-ea"/>
                <a:sym typeface="+mn-lt"/>
              </a:endParaRPr>
            </a:p>
          </p:txBody>
        </p:sp>
        <p:sp>
          <p:nvSpPr>
            <p:cNvPr id="119" name="矩形 13">
              <a:extLst>
                <a:ext uri="{FF2B5EF4-FFF2-40B4-BE49-F238E27FC236}">
                  <a16:creationId xmlns:a16="http://schemas.microsoft.com/office/drawing/2014/main" id="{EE9791BA-AEB1-58A0-2BAE-0A5F92D9CD00}"/>
                </a:ext>
              </a:extLst>
            </p:cNvPr>
            <p:cNvSpPr>
              <a:spLocks noChangeArrowheads="1"/>
            </p:cNvSpPr>
            <p:nvPr/>
          </p:nvSpPr>
          <p:spPr bwMode="auto">
            <a:xfrm>
              <a:off x="3727945" y="4045184"/>
              <a:ext cx="907117"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kern="0" dirty="0">
                  <a:latin typeface="猫啃珠圆体" panose="02020500000000000000" pitchFamily="18" charset="-122"/>
                  <a:ea typeface="猫啃珠圆体" panose="02020500000000000000" pitchFamily="18" charset="-122"/>
                  <a:sym typeface="Arial" panose="020B0604020202020204" pitchFamily="34" charset="0"/>
                </a:rPr>
                <a:t>发放</a:t>
              </a:r>
              <a:r>
                <a:rPr lang="en-US" altLang="zh-CN" kern="0" dirty="0">
                  <a:latin typeface="猫啃珠圆体" panose="02020500000000000000" pitchFamily="18" charset="-122"/>
                  <a:ea typeface="猫啃珠圆体" panose="02020500000000000000" pitchFamily="18" charset="-122"/>
                  <a:sym typeface="Arial" panose="020B0604020202020204" pitchFamily="34" charset="0"/>
                </a:rPr>
                <a:t>10w</a:t>
              </a:r>
            </a:p>
          </p:txBody>
        </p:sp>
      </p:grpSp>
      <p:sp>
        <p:nvSpPr>
          <p:cNvPr id="145" name="箭头: 右 144">
            <a:extLst>
              <a:ext uri="{FF2B5EF4-FFF2-40B4-BE49-F238E27FC236}">
                <a16:creationId xmlns:a16="http://schemas.microsoft.com/office/drawing/2014/main" id="{EE2EA3B2-D134-3259-B805-FF5CA03EDEA3}"/>
              </a:ext>
            </a:extLst>
          </p:cNvPr>
          <p:cNvSpPr/>
          <p:nvPr/>
        </p:nvSpPr>
        <p:spPr>
          <a:xfrm>
            <a:off x="5502009" y="4092315"/>
            <a:ext cx="1035269" cy="20902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46" name="文本框 145">
            <a:extLst>
              <a:ext uri="{FF2B5EF4-FFF2-40B4-BE49-F238E27FC236}">
                <a16:creationId xmlns:a16="http://schemas.microsoft.com/office/drawing/2014/main" id="{4470D5F7-A45E-FA00-B918-9429BBEE014E}"/>
              </a:ext>
            </a:extLst>
          </p:cNvPr>
          <p:cNvSpPr txBox="1"/>
          <p:nvPr/>
        </p:nvSpPr>
        <p:spPr>
          <a:xfrm>
            <a:off x="7008147" y="5957055"/>
            <a:ext cx="4516553" cy="830997"/>
          </a:xfrm>
          <a:prstGeom prst="rect">
            <a:avLst/>
          </a:prstGeom>
          <a:noFill/>
        </p:spPr>
        <p:txBody>
          <a:bodyPr wrap="square" rtlCol="0">
            <a:spAutoFit/>
          </a:bodyPr>
          <a:lstStyle/>
          <a:p>
            <a:pPr algn="ctr"/>
            <a:r>
              <a:rPr lang="zh-CN" altLang="en-US" sz="2400" dirty="0">
                <a:latin typeface="猫啃珠圆体" panose="02020500000000000000" pitchFamily="18" charset="-122"/>
                <a:ea typeface="猫啃珠圆体" panose="02020500000000000000" pitchFamily="18" charset="-122"/>
              </a:rPr>
              <a:t>回归树的预测结果是连续数值</a:t>
            </a:r>
          </a:p>
        </p:txBody>
      </p:sp>
      <p:grpSp>
        <p:nvGrpSpPr>
          <p:cNvPr id="151" name="组合 150">
            <a:extLst>
              <a:ext uri="{FF2B5EF4-FFF2-40B4-BE49-F238E27FC236}">
                <a16:creationId xmlns:a16="http://schemas.microsoft.com/office/drawing/2014/main" id="{E296F1A9-CA51-7730-B7CD-9A3DB2C89E2A}"/>
              </a:ext>
            </a:extLst>
          </p:cNvPr>
          <p:cNvGrpSpPr/>
          <p:nvPr/>
        </p:nvGrpSpPr>
        <p:grpSpPr>
          <a:xfrm>
            <a:off x="4668511" y="1869276"/>
            <a:ext cx="2330966" cy="646331"/>
            <a:chOff x="4668511" y="1869276"/>
            <a:chExt cx="2330966" cy="646331"/>
          </a:xfrm>
        </p:grpSpPr>
        <p:sp>
          <p:nvSpPr>
            <p:cNvPr id="148" name="文本框 147">
              <a:extLst>
                <a:ext uri="{FF2B5EF4-FFF2-40B4-BE49-F238E27FC236}">
                  <a16:creationId xmlns:a16="http://schemas.microsoft.com/office/drawing/2014/main" id="{1892D5B2-0556-DC82-58B3-6BAF587C1420}"/>
                </a:ext>
              </a:extLst>
            </p:cNvPr>
            <p:cNvSpPr txBox="1"/>
            <p:nvPr/>
          </p:nvSpPr>
          <p:spPr>
            <a:xfrm>
              <a:off x="4997722" y="1869276"/>
              <a:ext cx="2001755" cy="646331"/>
            </a:xfrm>
            <a:prstGeom prst="rect">
              <a:avLst/>
            </a:prstGeom>
            <a:noFill/>
          </p:spPr>
          <p:txBody>
            <a:bodyPr wrap="square" rtlCol="0">
              <a:spAutoFit/>
            </a:bodyPr>
            <a:lstStyle/>
            <a:p>
              <a:pPr algn="ctr"/>
              <a:r>
                <a:rPr lang="zh-CN" altLang="en-US" dirty="0">
                  <a:solidFill>
                    <a:srgbClr val="FF0000"/>
                  </a:solidFill>
                  <a:latin typeface="猫啃珠圆体" panose="02020500000000000000" pitchFamily="18" charset="-122"/>
                  <a:ea typeface="猫啃珠圆体" panose="02020500000000000000" pitchFamily="18" charset="-122"/>
                </a:rPr>
                <a:t>为什么用它作为第一个判定标准？</a:t>
              </a:r>
            </a:p>
          </p:txBody>
        </p:sp>
        <p:sp>
          <p:nvSpPr>
            <p:cNvPr id="150" name="箭头: 右 149">
              <a:extLst>
                <a:ext uri="{FF2B5EF4-FFF2-40B4-BE49-F238E27FC236}">
                  <a16:creationId xmlns:a16="http://schemas.microsoft.com/office/drawing/2014/main" id="{0C37ABCE-3418-7D72-6352-9F21C91BAA01}"/>
                </a:ext>
              </a:extLst>
            </p:cNvPr>
            <p:cNvSpPr/>
            <p:nvPr/>
          </p:nvSpPr>
          <p:spPr>
            <a:xfrm rot="9126996">
              <a:off x="4668511" y="2214141"/>
              <a:ext cx="387867" cy="11408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grpSp>
    </p:spTree>
    <p:extLst>
      <p:ext uri="{BB962C8B-B14F-4D97-AF65-F5344CB8AC3E}">
        <p14:creationId xmlns:p14="http://schemas.microsoft.com/office/powerpoint/2010/main" val="1691282178"/>
      </p:ext>
    </p:extLst>
  </p:cSld>
  <p:clrMapOvr>
    <a:masterClrMapping/>
  </p:clrMapOvr>
  <p:transition spd="slow" advTm="500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55326-07EE-E28A-3631-DD619857503E}"/>
            </a:ext>
          </a:extLst>
        </p:cNvPr>
        <p:cNvGrpSpPr/>
        <p:nvPr/>
      </p:nvGrpSpPr>
      <p:grpSpPr>
        <a:xfrm>
          <a:off x="0" y="0"/>
          <a:ext cx="0" cy="0"/>
          <a:chOff x="0" y="0"/>
          <a:chExt cx="0" cy="0"/>
        </a:xfrm>
      </p:grpSpPr>
      <p:sp>
        <p:nvSpPr>
          <p:cNvPr id="226" name="矩形 225">
            <a:extLst>
              <a:ext uri="{FF2B5EF4-FFF2-40B4-BE49-F238E27FC236}">
                <a16:creationId xmlns:a16="http://schemas.microsoft.com/office/drawing/2014/main" id="{9624CB3E-6F8B-D41B-A9DC-EF6AC12FA0B4}"/>
              </a:ext>
            </a:extLst>
          </p:cNvPr>
          <p:cNvSpPr/>
          <p:nvPr/>
        </p:nvSpPr>
        <p:spPr>
          <a:xfrm>
            <a:off x="8237338" y="2340359"/>
            <a:ext cx="2130942" cy="15531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 name="文本占位符 1">
            <a:extLst>
              <a:ext uri="{FF2B5EF4-FFF2-40B4-BE49-F238E27FC236}">
                <a16:creationId xmlns:a16="http://schemas.microsoft.com/office/drawing/2014/main" id="{413C03D2-9C0E-8100-D4DA-73FEBD6125DE}"/>
              </a:ext>
            </a:extLst>
          </p:cNvPr>
          <p:cNvSpPr>
            <a:spLocks noGrp="1"/>
          </p:cNvSpPr>
          <p:nvPr>
            <p:ph type="body" sz="quarter" idx="10"/>
          </p:nvPr>
        </p:nvSpPr>
        <p:spPr>
          <a:xfrm>
            <a:off x="839160" y="698363"/>
            <a:ext cx="6570384" cy="494795"/>
          </a:xfrm>
        </p:spPr>
        <p:txBody>
          <a:bodyPr/>
          <a:lstStyle/>
          <a:p>
            <a:r>
              <a:rPr lang="zh-CN" altLang="en-US" dirty="0">
                <a:solidFill>
                  <a:prstClr val="black"/>
                </a:solidFill>
                <a:latin typeface="猫啃珠圆体" panose="02020500000000000000" pitchFamily="18" charset="-122"/>
                <a:ea typeface="猫啃珠圆体" panose="02020500000000000000" pitchFamily="18" charset="-122"/>
                <a:cs typeface="创客贴金刚体" panose="00020600040101010101" pitchFamily="18" charset="-122"/>
              </a:rPr>
              <a:t>集成机器学习算法</a:t>
            </a:r>
          </a:p>
        </p:txBody>
      </p:sp>
      <p:sp>
        <p:nvSpPr>
          <p:cNvPr id="10" name="矩形 13">
            <a:extLst>
              <a:ext uri="{FF2B5EF4-FFF2-40B4-BE49-F238E27FC236}">
                <a16:creationId xmlns:a16="http://schemas.microsoft.com/office/drawing/2014/main" id="{885F29AE-F653-EB04-AB01-9F64F5CF6CB3}"/>
              </a:ext>
            </a:extLst>
          </p:cNvPr>
          <p:cNvSpPr>
            <a:spLocks noChangeArrowheads="1"/>
          </p:cNvSpPr>
          <p:nvPr/>
        </p:nvSpPr>
        <p:spPr bwMode="auto">
          <a:xfrm>
            <a:off x="902794" y="1347961"/>
            <a:ext cx="5100441"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随机森林</a:t>
            </a:r>
            <a:r>
              <a:rPr lang="en-US" altLang="zh-CN"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——Bagging</a:t>
            </a: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类算法</a:t>
            </a:r>
          </a:p>
        </p:txBody>
      </p:sp>
      <p:sp>
        <p:nvSpPr>
          <p:cNvPr id="16" name="文本框 15">
            <a:extLst>
              <a:ext uri="{FF2B5EF4-FFF2-40B4-BE49-F238E27FC236}">
                <a16:creationId xmlns:a16="http://schemas.microsoft.com/office/drawing/2014/main" id="{8828CECA-D7D1-EB48-9913-F307A762AB60}"/>
              </a:ext>
            </a:extLst>
          </p:cNvPr>
          <p:cNvSpPr txBox="1"/>
          <p:nvPr/>
        </p:nvSpPr>
        <p:spPr>
          <a:xfrm>
            <a:off x="803069" y="6074744"/>
            <a:ext cx="4283211" cy="369332"/>
          </a:xfrm>
          <a:prstGeom prst="rect">
            <a:avLst/>
          </a:prstGeom>
          <a:noFill/>
        </p:spPr>
        <p:txBody>
          <a:bodyPr wrap="square">
            <a:spAutoFit/>
          </a:bodyPr>
          <a:lstStyle/>
          <a:p>
            <a:pPr algn="ctr"/>
            <a:r>
              <a:rPr lang="zh-CN" altLang="en-US" dirty="0">
                <a:solidFill>
                  <a:srgbClr val="000000"/>
                </a:solidFill>
                <a:latin typeface="猫啃珠圆体" panose="02020500000000000000" pitchFamily="18" charset="-122"/>
                <a:ea typeface="猫啃珠圆体" panose="02020500000000000000" pitchFamily="18" charset="-122"/>
              </a:rPr>
              <a:t>随机</a:t>
            </a:r>
            <a:r>
              <a:rPr lang="en-US" altLang="zh-CN" dirty="0">
                <a:solidFill>
                  <a:srgbClr val="000000"/>
                </a:solidFill>
                <a:latin typeface="猫啃珠圆体" panose="02020500000000000000" pitchFamily="18" charset="-122"/>
                <a:ea typeface="猫啃珠圆体" panose="02020500000000000000" pitchFamily="18" charset="-122"/>
              </a:rPr>
              <a:t>1</a:t>
            </a:r>
            <a:r>
              <a:rPr lang="zh-CN" altLang="en-US" dirty="0">
                <a:solidFill>
                  <a:srgbClr val="000000"/>
                </a:solidFill>
                <a:latin typeface="猫啃珠圆体" panose="02020500000000000000" pitchFamily="18" charset="-122"/>
                <a:ea typeface="猫啃珠圆体" panose="02020500000000000000" pitchFamily="18" charset="-122"/>
              </a:rPr>
              <a:t>：单棵树的训练数据集随机选取</a:t>
            </a:r>
            <a:endParaRPr lang="zh-CN" altLang="en-US" dirty="0"/>
          </a:p>
        </p:txBody>
      </p:sp>
      <p:sp>
        <p:nvSpPr>
          <p:cNvPr id="18" name="文本框 17">
            <a:extLst>
              <a:ext uri="{FF2B5EF4-FFF2-40B4-BE49-F238E27FC236}">
                <a16:creationId xmlns:a16="http://schemas.microsoft.com/office/drawing/2014/main" id="{CDB41901-CA67-7A24-35D0-9373F35411E5}"/>
              </a:ext>
            </a:extLst>
          </p:cNvPr>
          <p:cNvSpPr txBox="1"/>
          <p:nvPr/>
        </p:nvSpPr>
        <p:spPr>
          <a:xfrm>
            <a:off x="6622875" y="6079920"/>
            <a:ext cx="4283211" cy="369332"/>
          </a:xfrm>
          <a:prstGeom prst="rect">
            <a:avLst/>
          </a:prstGeom>
          <a:noFill/>
        </p:spPr>
        <p:txBody>
          <a:bodyPr wrap="square">
            <a:spAutoFit/>
          </a:bodyPr>
          <a:lstStyle/>
          <a:p>
            <a:pPr algn="ctr"/>
            <a:r>
              <a:rPr lang="zh-CN" altLang="en-US" dirty="0">
                <a:solidFill>
                  <a:srgbClr val="000000"/>
                </a:solidFill>
                <a:latin typeface="猫啃珠圆体" panose="02020500000000000000" pitchFamily="18" charset="-122"/>
                <a:ea typeface="猫啃珠圆体" panose="02020500000000000000" pitchFamily="18" charset="-122"/>
              </a:rPr>
              <a:t>随机</a:t>
            </a:r>
            <a:r>
              <a:rPr lang="en-US" altLang="zh-CN" dirty="0">
                <a:solidFill>
                  <a:srgbClr val="000000"/>
                </a:solidFill>
                <a:latin typeface="猫啃珠圆体" panose="02020500000000000000" pitchFamily="18" charset="-122"/>
                <a:ea typeface="猫啃珠圆体" panose="02020500000000000000" pitchFamily="18" charset="-122"/>
              </a:rPr>
              <a:t>2</a:t>
            </a:r>
            <a:r>
              <a:rPr lang="zh-CN" altLang="en-US" dirty="0">
                <a:solidFill>
                  <a:srgbClr val="000000"/>
                </a:solidFill>
                <a:latin typeface="猫啃珠圆体" panose="02020500000000000000" pitchFamily="18" charset="-122"/>
                <a:ea typeface="猫啃珠圆体" panose="02020500000000000000" pitchFamily="18" charset="-122"/>
              </a:rPr>
              <a:t>：单棵树所需特征随机选取</a:t>
            </a:r>
          </a:p>
        </p:txBody>
      </p:sp>
      <p:grpSp>
        <p:nvGrpSpPr>
          <p:cNvPr id="217" name="组合 216">
            <a:extLst>
              <a:ext uri="{FF2B5EF4-FFF2-40B4-BE49-F238E27FC236}">
                <a16:creationId xmlns:a16="http://schemas.microsoft.com/office/drawing/2014/main" id="{478A5A5A-4097-A2AF-5C72-3013634E61BE}"/>
              </a:ext>
            </a:extLst>
          </p:cNvPr>
          <p:cNvGrpSpPr/>
          <p:nvPr/>
        </p:nvGrpSpPr>
        <p:grpSpPr>
          <a:xfrm>
            <a:off x="462280" y="2144807"/>
            <a:ext cx="4891544" cy="2308833"/>
            <a:chOff x="462280" y="1852220"/>
            <a:chExt cx="4891544" cy="2308833"/>
          </a:xfrm>
        </p:grpSpPr>
        <p:grpSp>
          <p:nvGrpSpPr>
            <p:cNvPr id="139" name="组合 138">
              <a:extLst>
                <a:ext uri="{FF2B5EF4-FFF2-40B4-BE49-F238E27FC236}">
                  <a16:creationId xmlns:a16="http://schemas.microsoft.com/office/drawing/2014/main" id="{4CC7A584-E9F7-FB95-6D3B-3FCC16D5B6C5}"/>
                </a:ext>
              </a:extLst>
            </p:cNvPr>
            <p:cNvGrpSpPr/>
            <p:nvPr/>
          </p:nvGrpSpPr>
          <p:grpSpPr>
            <a:xfrm>
              <a:off x="462280" y="3207963"/>
              <a:ext cx="1026160" cy="949495"/>
              <a:chOff x="1137920" y="3129280"/>
              <a:chExt cx="1026160" cy="949495"/>
            </a:xfrm>
          </p:grpSpPr>
          <p:sp>
            <p:nvSpPr>
              <p:cNvPr id="88" name="矩形 87">
                <a:extLst>
                  <a:ext uri="{FF2B5EF4-FFF2-40B4-BE49-F238E27FC236}">
                    <a16:creationId xmlns:a16="http://schemas.microsoft.com/office/drawing/2014/main" id="{5588BD43-0E85-76B7-C513-1698E2130821}"/>
                  </a:ext>
                </a:extLst>
              </p:cNvPr>
              <p:cNvSpPr/>
              <p:nvPr/>
            </p:nvSpPr>
            <p:spPr>
              <a:xfrm>
                <a:off x="1137920" y="3129280"/>
                <a:ext cx="1026160" cy="9494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89" name="文本框 88">
                <a:extLst>
                  <a:ext uri="{FF2B5EF4-FFF2-40B4-BE49-F238E27FC236}">
                    <a16:creationId xmlns:a16="http://schemas.microsoft.com/office/drawing/2014/main" id="{F6C339A0-7669-83E5-76EC-13F1CE883732}"/>
                  </a:ext>
                </a:extLst>
              </p:cNvPr>
              <p:cNvSpPr txBox="1"/>
              <p:nvPr/>
            </p:nvSpPr>
            <p:spPr>
              <a:xfrm>
                <a:off x="1180882" y="3730089"/>
                <a:ext cx="930505" cy="307777"/>
              </a:xfrm>
              <a:prstGeom prst="rect">
                <a:avLst/>
              </a:prstGeom>
              <a:solidFill>
                <a:srgbClr val="366DE2"/>
              </a:solidFill>
            </p:spPr>
            <p:txBody>
              <a:bodyPr wrap="square">
                <a:spAutoFit/>
              </a:bodyPr>
              <a:lstStyle/>
              <a:p>
                <a:pPr algn="ctr"/>
                <a:r>
                  <a:rPr lang="zh-CN" altLang="en-US" sz="1400" dirty="0">
                    <a:solidFill>
                      <a:schemeClr val="bg1"/>
                    </a:solidFill>
                    <a:latin typeface="猫啃珠圆体" panose="02020500000000000000" pitchFamily="18" charset="-122"/>
                    <a:ea typeface="猫啃珠圆体" panose="02020500000000000000" pitchFamily="18" charset="-122"/>
                  </a:rPr>
                  <a:t>决策树</a:t>
                </a:r>
                <a:r>
                  <a:rPr lang="en-US" altLang="zh-CN" sz="1400" dirty="0">
                    <a:solidFill>
                      <a:schemeClr val="bg1"/>
                    </a:solidFill>
                    <a:latin typeface="猫啃珠圆体" panose="02020500000000000000" pitchFamily="18" charset="-122"/>
                    <a:ea typeface="猫啃珠圆体" panose="02020500000000000000" pitchFamily="18" charset="-122"/>
                  </a:rPr>
                  <a:t>1</a:t>
                </a:r>
                <a:endParaRPr lang="en-US" altLang="zh-CN" sz="1400" b="0" i="0" u="none" strike="noStrike" dirty="0">
                  <a:solidFill>
                    <a:schemeClr val="bg1"/>
                  </a:solidFill>
                  <a:effectLst/>
                  <a:latin typeface="猫啃珠圆体" panose="02020500000000000000" pitchFamily="18" charset="-122"/>
                  <a:ea typeface="猫啃珠圆体" panose="02020500000000000000" pitchFamily="18" charset="-122"/>
                </a:endParaRPr>
              </a:p>
            </p:txBody>
          </p:sp>
          <p:grpSp>
            <p:nvGrpSpPr>
              <p:cNvPr id="90" name="组合 89">
                <a:extLst>
                  <a:ext uri="{FF2B5EF4-FFF2-40B4-BE49-F238E27FC236}">
                    <a16:creationId xmlns:a16="http://schemas.microsoft.com/office/drawing/2014/main" id="{ECE0F6BE-7065-6212-374E-99712519BCDB}"/>
                  </a:ext>
                </a:extLst>
              </p:cNvPr>
              <p:cNvGrpSpPr/>
              <p:nvPr/>
            </p:nvGrpSpPr>
            <p:grpSpPr>
              <a:xfrm>
                <a:off x="1276829" y="3202435"/>
                <a:ext cx="185520" cy="261610"/>
                <a:chOff x="1536257" y="3497377"/>
                <a:chExt cx="185520" cy="261610"/>
              </a:xfrm>
            </p:grpSpPr>
            <p:sp>
              <p:nvSpPr>
                <p:cNvPr id="91" name="椭圆 90">
                  <a:extLst>
                    <a:ext uri="{FF2B5EF4-FFF2-40B4-BE49-F238E27FC236}">
                      <a16:creationId xmlns:a16="http://schemas.microsoft.com/office/drawing/2014/main" id="{E2754E83-0C4A-27E8-C17B-FBAC8A23D541}"/>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92" name="文本框 91">
                  <a:extLst>
                    <a:ext uri="{FF2B5EF4-FFF2-40B4-BE49-F238E27FC236}">
                      <a16:creationId xmlns:a16="http://schemas.microsoft.com/office/drawing/2014/main" id="{ADAC4684-7812-46DD-5C35-EE8E888BD9CB}"/>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1</a:t>
                  </a:r>
                  <a:endParaRPr lang="zh-CN" altLang="en-US" sz="1100" b="1" dirty="0"/>
                </a:p>
              </p:txBody>
            </p:sp>
          </p:grpSp>
          <p:grpSp>
            <p:nvGrpSpPr>
              <p:cNvPr id="93" name="组合 92">
                <a:extLst>
                  <a:ext uri="{FF2B5EF4-FFF2-40B4-BE49-F238E27FC236}">
                    <a16:creationId xmlns:a16="http://schemas.microsoft.com/office/drawing/2014/main" id="{909FB9BB-4B94-4F9D-A574-A8AC567B87A2}"/>
                  </a:ext>
                </a:extLst>
              </p:cNvPr>
              <p:cNvGrpSpPr/>
              <p:nvPr/>
            </p:nvGrpSpPr>
            <p:grpSpPr>
              <a:xfrm>
                <a:off x="1646135" y="3472190"/>
                <a:ext cx="185520" cy="261610"/>
                <a:chOff x="1536257" y="3497377"/>
                <a:chExt cx="185520" cy="261610"/>
              </a:xfrm>
            </p:grpSpPr>
            <p:sp>
              <p:nvSpPr>
                <p:cNvPr id="94" name="椭圆 93">
                  <a:extLst>
                    <a:ext uri="{FF2B5EF4-FFF2-40B4-BE49-F238E27FC236}">
                      <a16:creationId xmlns:a16="http://schemas.microsoft.com/office/drawing/2014/main" id="{0874E91F-E7EA-E2B0-9D90-F1E43C03FA80}"/>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95" name="文本框 94">
                  <a:extLst>
                    <a:ext uri="{FF2B5EF4-FFF2-40B4-BE49-F238E27FC236}">
                      <a16:creationId xmlns:a16="http://schemas.microsoft.com/office/drawing/2014/main" id="{279C1A89-4270-C9AB-CE10-6BF27769EF97}"/>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3</a:t>
                  </a:r>
                  <a:endParaRPr lang="zh-CN" altLang="en-US" sz="1100" b="1" dirty="0"/>
                </a:p>
              </p:txBody>
            </p:sp>
          </p:grpSp>
          <p:grpSp>
            <p:nvGrpSpPr>
              <p:cNvPr id="96" name="组合 95">
                <a:extLst>
                  <a:ext uri="{FF2B5EF4-FFF2-40B4-BE49-F238E27FC236}">
                    <a16:creationId xmlns:a16="http://schemas.microsoft.com/office/drawing/2014/main" id="{B159C7F0-778F-BD43-565C-73755B14E02A}"/>
                  </a:ext>
                </a:extLst>
              </p:cNvPr>
              <p:cNvGrpSpPr/>
              <p:nvPr/>
            </p:nvGrpSpPr>
            <p:grpSpPr>
              <a:xfrm>
                <a:off x="1601257" y="3192610"/>
                <a:ext cx="185520" cy="261610"/>
                <a:chOff x="1536257" y="3497377"/>
                <a:chExt cx="185520" cy="261610"/>
              </a:xfrm>
            </p:grpSpPr>
            <p:sp>
              <p:nvSpPr>
                <p:cNvPr id="97" name="椭圆 96">
                  <a:extLst>
                    <a:ext uri="{FF2B5EF4-FFF2-40B4-BE49-F238E27FC236}">
                      <a16:creationId xmlns:a16="http://schemas.microsoft.com/office/drawing/2014/main" id="{EF2A08ED-C118-6A11-F05F-C16B06581D93}"/>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98" name="文本框 97">
                  <a:extLst>
                    <a:ext uri="{FF2B5EF4-FFF2-40B4-BE49-F238E27FC236}">
                      <a16:creationId xmlns:a16="http://schemas.microsoft.com/office/drawing/2014/main" id="{C3BE49C7-FD16-4B1B-D726-F0DA9066A8E0}"/>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6</a:t>
                  </a:r>
                  <a:endParaRPr lang="zh-CN" altLang="en-US" sz="1100" b="1" dirty="0"/>
                </a:p>
              </p:txBody>
            </p:sp>
          </p:grpSp>
          <p:grpSp>
            <p:nvGrpSpPr>
              <p:cNvPr id="99" name="组合 98">
                <a:extLst>
                  <a:ext uri="{FF2B5EF4-FFF2-40B4-BE49-F238E27FC236}">
                    <a16:creationId xmlns:a16="http://schemas.microsoft.com/office/drawing/2014/main" id="{6E93F001-FCA5-C43B-8F9E-86D590186488}"/>
                  </a:ext>
                </a:extLst>
              </p:cNvPr>
              <p:cNvGrpSpPr/>
              <p:nvPr/>
            </p:nvGrpSpPr>
            <p:grpSpPr>
              <a:xfrm>
                <a:off x="1858175" y="3327843"/>
                <a:ext cx="185520" cy="261610"/>
                <a:chOff x="1536257" y="3497377"/>
                <a:chExt cx="185520" cy="261610"/>
              </a:xfrm>
            </p:grpSpPr>
            <p:sp>
              <p:nvSpPr>
                <p:cNvPr id="100" name="椭圆 99">
                  <a:extLst>
                    <a:ext uri="{FF2B5EF4-FFF2-40B4-BE49-F238E27FC236}">
                      <a16:creationId xmlns:a16="http://schemas.microsoft.com/office/drawing/2014/main" id="{1DD15053-C861-E137-483D-AFEDF6FE42AE}"/>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1" name="文本框 100">
                  <a:extLst>
                    <a:ext uri="{FF2B5EF4-FFF2-40B4-BE49-F238E27FC236}">
                      <a16:creationId xmlns:a16="http://schemas.microsoft.com/office/drawing/2014/main" id="{E02137C6-93D2-2468-A9F4-40CAF01EE1B7}"/>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7</a:t>
                  </a:r>
                  <a:endParaRPr lang="zh-CN" altLang="en-US" sz="1100" b="1" dirty="0"/>
                </a:p>
              </p:txBody>
            </p:sp>
          </p:grpSp>
          <p:grpSp>
            <p:nvGrpSpPr>
              <p:cNvPr id="102" name="组合 101">
                <a:extLst>
                  <a:ext uri="{FF2B5EF4-FFF2-40B4-BE49-F238E27FC236}">
                    <a16:creationId xmlns:a16="http://schemas.microsoft.com/office/drawing/2014/main" id="{0A1B5EBC-75C8-16EF-ECAD-ABD3F6299DA6}"/>
                  </a:ext>
                </a:extLst>
              </p:cNvPr>
              <p:cNvGrpSpPr/>
              <p:nvPr/>
            </p:nvGrpSpPr>
            <p:grpSpPr>
              <a:xfrm>
                <a:off x="1389437" y="3411969"/>
                <a:ext cx="185520" cy="261610"/>
                <a:chOff x="1536257" y="3497377"/>
                <a:chExt cx="185520" cy="261610"/>
              </a:xfrm>
            </p:grpSpPr>
            <p:sp>
              <p:nvSpPr>
                <p:cNvPr id="103" name="椭圆 102">
                  <a:extLst>
                    <a:ext uri="{FF2B5EF4-FFF2-40B4-BE49-F238E27FC236}">
                      <a16:creationId xmlns:a16="http://schemas.microsoft.com/office/drawing/2014/main" id="{581CF3DE-1EE1-844A-CEB1-4A42A60F0C92}"/>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4" name="文本框 103">
                  <a:extLst>
                    <a:ext uri="{FF2B5EF4-FFF2-40B4-BE49-F238E27FC236}">
                      <a16:creationId xmlns:a16="http://schemas.microsoft.com/office/drawing/2014/main" id="{4BFE6F44-0E67-7D57-8A93-A20788FF6362}"/>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2</a:t>
                  </a:r>
                  <a:endParaRPr lang="zh-CN" altLang="en-US" sz="1100" b="1" dirty="0"/>
                </a:p>
              </p:txBody>
            </p:sp>
          </p:grpSp>
        </p:grpSp>
        <p:grpSp>
          <p:nvGrpSpPr>
            <p:cNvPr id="140" name="组合 139">
              <a:extLst>
                <a:ext uri="{FF2B5EF4-FFF2-40B4-BE49-F238E27FC236}">
                  <a16:creationId xmlns:a16="http://schemas.microsoft.com/office/drawing/2014/main" id="{7EE6D918-49F6-4955-0913-55DD7CEBA4A6}"/>
                </a:ext>
              </a:extLst>
            </p:cNvPr>
            <p:cNvGrpSpPr/>
            <p:nvPr/>
          </p:nvGrpSpPr>
          <p:grpSpPr>
            <a:xfrm>
              <a:off x="1727509" y="3211558"/>
              <a:ext cx="1026160" cy="949495"/>
              <a:chOff x="1137920" y="3129280"/>
              <a:chExt cx="1026160" cy="949495"/>
            </a:xfrm>
          </p:grpSpPr>
          <p:sp>
            <p:nvSpPr>
              <p:cNvPr id="141" name="矩形 140">
                <a:extLst>
                  <a:ext uri="{FF2B5EF4-FFF2-40B4-BE49-F238E27FC236}">
                    <a16:creationId xmlns:a16="http://schemas.microsoft.com/office/drawing/2014/main" id="{0DF8D5F6-913B-955A-6CF7-4BAFBA729B9A}"/>
                  </a:ext>
                </a:extLst>
              </p:cNvPr>
              <p:cNvSpPr/>
              <p:nvPr/>
            </p:nvSpPr>
            <p:spPr>
              <a:xfrm>
                <a:off x="1137920" y="3129280"/>
                <a:ext cx="1026160" cy="9494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42" name="文本框 141">
                <a:extLst>
                  <a:ext uri="{FF2B5EF4-FFF2-40B4-BE49-F238E27FC236}">
                    <a16:creationId xmlns:a16="http://schemas.microsoft.com/office/drawing/2014/main" id="{13BFF9AB-C9CF-5B05-8C41-A79E4FDE6E67}"/>
                  </a:ext>
                </a:extLst>
              </p:cNvPr>
              <p:cNvSpPr txBox="1"/>
              <p:nvPr/>
            </p:nvSpPr>
            <p:spPr>
              <a:xfrm>
                <a:off x="1180882" y="3730089"/>
                <a:ext cx="930505" cy="307777"/>
              </a:xfrm>
              <a:prstGeom prst="rect">
                <a:avLst/>
              </a:prstGeom>
              <a:solidFill>
                <a:srgbClr val="366DE2"/>
              </a:solidFill>
            </p:spPr>
            <p:txBody>
              <a:bodyPr wrap="square">
                <a:spAutoFit/>
              </a:bodyPr>
              <a:lstStyle/>
              <a:p>
                <a:pPr algn="ctr"/>
                <a:r>
                  <a:rPr lang="zh-CN" altLang="en-US" sz="1400" dirty="0">
                    <a:solidFill>
                      <a:schemeClr val="bg1"/>
                    </a:solidFill>
                    <a:latin typeface="猫啃珠圆体" panose="02020500000000000000" pitchFamily="18" charset="-122"/>
                    <a:ea typeface="猫啃珠圆体" panose="02020500000000000000" pitchFamily="18" charset="-122"/>
                  </a:rPr>
                  <a:t>决策树</a:t>
                </a:r>
                <a:r>
                  <a:rPr lang="en-US" altLang="zh-CN" sz="1400" dirty="0">
                    <a:solidFill>
                      <a:schemeClr val="bg1"/>
                    </a:solidFill>
                    <a:latin typeface="猫啃珠圆体" panose="02020500000000000000" pitchFamily="18" charset="-122"/>
                    <a:ea typeface="猫啃珠圆体" panose="02020500000000000000" pitchFamily="18" charset="-122"/>
                  </a:rPr>
                  <a:t>2</a:t>
                </a:r>
                <a:endParaRPr lang="en-US" altLang="zh-CN" sz="1400" b="0" i="0" u="none" strike="noStrike" dirty="0">
                  <a:solidFill>
                    <a:schemeClr val="bg1"/>
                  </a:solidFill>
                  <a:effectLst/>
                  <a:latin typeface="猫啃珠圆体" panose="02020500000000000000" pitchFamily="18" charset="-122"/>
                  <a:ea typeface="猫啃珠圆体" panose="02020500000000000000" pitchFamily="18" charset="-122"/>
                </a:endParaRPr>
              </a:p>
            </p:txBody>
          </p:sp>
          <p:grpSp>
            <p:nvGrpSpPr>
              <p:cNvPr id="143" name="组合 142">
                <a:extLst>
                  <a:ext uri="{FF2B5EF4-FFF2-40B4-BE49-F238E27FC236}">
                    <a16:creationId xmlns:a16="http://schemas.microsoft.com/office/drawing/2014/main" id="{1F2F5661-AF26-87D6-FBD0-607166AAC20A}"/>
                  </a:ext>
                </a:extLst>
              </p:cNvPr>
              <p:cNvGrpSpPr/>
              <p:nvPr/>
            </p:nvGrpSpPr>
            <p:grpSpPr>
              <a:xfrm>
                <a:off x="1276829" y="3202435"/>
                <a:ext cx="185520" cy="261610"/>
                <a:chOff x="1536257" y="3497377"/>
                <a:chExt cx="185520" cy="261610"/>
              </a:xfrm>
            </p:grpSpPr>
            <p:sp>
              <p:nvSpPr>
                <p:cNvPr id="156" name="椭圆 155">
                  <a:extLst>
                    <a:ext uri="{FF2B5EF4-FFF2-40B4-BE49-F238E27FC236}">
                      <a16:creationId xmlns:a16="http://schemas.microsoft.com/office/drawing/2014/main" id="{F95C2AA4-74AD-45CD-9C70-B35FC0672669}"/>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57" name="文本框 156">
                  <a:extLst>
                    <a:ext uri="{FF2B5EF4-FFF2-40B4-BE49-F238E27FC236}">
                      <a16:creationId xmlns:a16="http://schemas.microsoft.com/office/drawing/2014/main" id="{651061E2-6F8E-D2CB-90BC-CEAB6729D075}"/>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2</a:t>
                  </a:r>
                  <a:endParaRPr lang="zh-CN" altLang="en-US" sz="1100" b="1" dirty="0"/>
                </a:p>
              </p:txBody>
            </p:sp>
          </p:grpSp>
          <p:grpSp>
            <p:nvGrpSpPr>
              <p:cNvPr id="144" name="组合 143">
                <a:extLst>
                  <a:ext uri="{FF2B5EF4-FFF2-40B4-BE49-F238E27FC236}">
                    <a16:creationId xmlns:a16="http://schemas.microsoft.com/office/drawing/2014/main" id="{32B63A92-7331-7A99-03A5-166B2A0D5277}"/>
                  </a:ext>
                </a:extLst>
              </p:cNvPr>
              <p:cNvGrpSpPr/>
              <p:nvPr/>
            </p:nvGrpSpPr>
            <p:grpSpPr>
              <a:xfrm>
                <a:off x="1646135" y="3472190"/>
                <a:ext cx="185520" cy="261610"/>
                <a:chOff x="1536257" y="3497377"/>
                <a:chExt cx="185520" cy="261610"/>
              </a:xfrm>
            </p:grpSpPr>
            <p:sp>
              <p:nvSpPr>
                <p:cNvPr id="154" name="椭圆 153">
                  <a:extLst>
                    <a:ext uri="{FF2B5EF4-FFF2-40B4-BE49-F238E27FC236}">
                      <a16:creationId xmlns:a16="http://schemas.microsoft.com/office/drawing/2014/main" id="{8BA06F17-C86F-2B79-B48F-E8CF15884E21}"/>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55" name="文本框 154">
                  <a:extLst>
                    <a:ext uri="{FF2B5EF4-FFF2-40B4-BE49-F238E27FC236}">
                      <a16:creationId xmlns:a16="http://schemas.microsoft.com/office/drawing/2014/main" id="{8834D398-F00E-85D9-7127-974C63603181}"/>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5</a:t>
                  </a:r>
                  <a:endParaRPr lang="zh-CN" altLang="en-US" sz="1100" b="1" dirty="0"/>
                </a:p>
              </p:txBody>
            </p:sp>
          </p:grpSp>
          <p:grpSp>
            <p:nvGrpSpPr>
              <p:cNvPr id="145" name="组合 144">
                <a:extLst>
                  <a:ext uri="{FF2B5EF4-FFF2-40B4-BE49-F238E27FC236}">
                    <a16:creationId xmlns:a16="http://schemas.microsoft.com/office/drawing/2014/main" id="{88AD3D71-0913-7D6B-AB00-0AA2EEF8B9E4}"/>
                  </a:ext>
                </a:extLst>
              </p:cNvPr>
              <p:cNvGrpSpPr/>
              <p:nvPr/>
            </p:nvGrpSpPr>
            <p:grpSpPr>
              <a:xfrm>
                <a:off x="1601257" y="3192610"/>
                <a:ext cx="185520" cy="261610"/>
                <a:chOff x="1536257" y="3497377"/>
                <a:chExt cx="185520" cy="261610"/>
              </a:xfrm>
            </p:grpSpPr>
            <p:sp>
              <p:nvSpPr>
                <p:cNvPr id="152" name="椭圆 151">
                  <a:extLst>
                    <a:ext uri="{FF2B5EF4-FFF2-40B4-BE49-F238E27FC236}">
                      <a16:creationId xmlns:a16="http://schemas.microsoft.com/office/drawing/2014/main" id="{7646AA99-26C3-5FAE-73ED-117F6E46B663}"/>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53" name="文本框 152">
                  <a:extLst>
                    <a:ext uri="{FF2B5EF4-FFF2-40B4-BE49-F238E27FC236}">
                      <a16:creationId xmlns:a16="http://schemas.microsoft.com/office/drawing/2014/main" id="{C1713ABA-F581-4BC0-1177-710335D8D9B3}"/>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6</a:t>
                  </a:r>
                  <a:endParaRPr lang="zh-CN" altLang="en-US" sz="1100" b="1" dirty="0"/>
                </a:p>
              </p:txBody>
            </p:sp>
          </p:grpSp>
          <p:grpSp>
            <p:nvGrpSpPr>
              <p:cNvPr id="146" name="组合 145">
                <a:extLst>
                  <a:ext uri="{FF2B5EF4-FFF2-40B4-BE49-F238E27FC236}">
                    <a16:creationId xmlns:a16="http://schemas.microsoft.com/office/drawing/2014/main" id="{57C12057-D2B5-BF09-0203-E2CA3266226B}"/>
                  </a:ext>
                </a:extLst>
              </p:cNvPr>
              <p:cNvGrpSpPr/>
              <p:nvPr/>
            </p:nvGrpSpPr>
            <p:grpSpPr>
              <a:xfrm>
                <a:off x="1858175" y="3327843"/>
                <a:ext cx="185520" cy="261610"/>
                <a:chOff x="1536257" y="3497377"/>
                <a:chExt cx="185520" cy="261610"/>
              </a:xfrm>
            </p:grpSpPr>
            <p:sp>
              <p:nvSpPr>
                <p:cNvPr id="150" name="椭圆 149">
                  <a:extLst>
                    <a:ext uri="{FF2B5EF4-FFF2-40B4-BE49-F238E27FC236}">
                      <a16:creationId xmlns:a16="http://schemas.microsoft.com/office/drawing/2014/main" id="{8CB4C568-528E-EB10-48C0-957EB3B30E73}"/>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51" name="文本框 150">
                  <a:extLst>
                    <a:ext uri="{FF2B5EF4-FFF2-40B4-BE49-F238E27FC236}">
                      <a16:creationId xmlns:a16="http://schemas.microsoft.com/office/drawing/2014/main" id="{1761D25E-FEDF-6032-4C23-A21F8F39B55F}"/>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8</a:t>
                  </a:r>
                  <a:endParaRPr lang="zh-CN" altLang="en-US" sz="1100" b="1" dirty="0"/>
                </a:p>
              </p:txBody>
            </p:sp>
          </p:grpSp>
          <p:grpSp>
            <p:nvGrpSpPr>
              <p:cNvPr id="147" name="组合 146">
                <a:extLst>
                  <a:ext uri="{FF2B5EF4-FFF2-40B4-BE49-F238E27FC236}">
                    <a16:creationId xmlns:a16="http://schemas.microsoft.com/office/drawing/2014/main" id="{1DEFA487-8C15-D25E-DDAE-9824EEA48111}"/>
                  </a:ext>
                </a:extLst>
              </p:cNvPr>
              <p:cNvGrpSpPr/>
              <p:nvPr/>
            </p:nvGrpSpPr>
            <p:grpSpPr>
              <a:xfrm>
                <a:off x="1389437" y="3411969"/>
                <a:ext cx="185520" cy="261610"/>
                <a:chOff x="1536257" y="3497377"/>
                <a:chExt cx="185520" cy="261610"/>
              </a:xfrm>
            </p:grpSpPr>
            <p:sp>
              <p:nvSpPr>
                <p:cNvPr id="148" name="椭圆 147">
                  <a:extLst>
                    <a:ext uri="{FF2B5EF4-FFF2-40B4-BE49-F238E27FC236}">
                      <a16:creationId xmlns:a16="http://schemas.microsoft.com/office/drawing/2014/main" id="{89E45EDB-2301-1873-B7F7-EBBE304F1E2D}"/>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49" name="文本框 148">
                  <a:extLst>
                    <a:ext uri="{FF2B5EF4-FFF2-40B4-BE49-F238E27FC236}">
                      <a16:creationId xmlns:a16="http://schemas.microsoft.com/office/drawing/2014/main" id="{907C441F-40DF-8DBC-0CF0-99DF8305D982}"/>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4</a:t>
                  </a:r>
                  <a:endParaRPr lang="zh-CN" altLang="en-US" sz="1100" b="1" dirty="0"/>
                </a:p>
              </p:txBody>
            </p:sp>
          </p:grpSp>
        </p:grpSp>
        <p:grpSp>
          <p:nvGrpSpPr>
            <p:cNvPr id="158" name="组合 157">
              <a:extLst>
                <a:ext uri="{FF2B5EF4-FFF2-40B4-BE49-F238E27FC236}">
                  <a16:creationId xmlns:a16="http://schemas.microsoft.com/office/drawing/2014/main" id="{B2E0D34F-8C25-704E-F431-B3422A53336A}"/>
                </a:ext>
              </a:extLst>
            </p:cNvPr>
            <p:cNvGrpSpPr/>
            <p:nvPr/>
          </p:nvGrpSpPr>
          <p:grpSpPr>
            <a:xfrm>
              <a:off x="3008033" y="3193388"/>
              <a:ext cx="1026160" cy="949495"/>
              <a:chOff x="1137920" y="3129280"/>
              <a:chExt cx="1026160" cy="949495"/>
            </a:xfrm>
          </p:grpSpPr>
          <p:sp>
            <p:nvSpPr>
              <p:cNvPr id="159" name="矩形 158">
                <a:extLst>
                  <a:ext uri="{FF2B5EF4-FFF2-40B4-BE49-F238E27FC236}">
                    <a16:creationId xmlns:a16="http://schemas.microsoft.com/office/drawing/2014/main" id="{72B8B531-FAB2-C20E-181A-267AFB340EED}"/>
                  </a:ext>
                </a:extLst>
              </p:cNvPr>
              <p:cNvSpPr/>
              <p:nvPr/>
            </p:nvSpPr>
            <p:spPr>
              <a:xfrm>
                <a:off x="1137920" y="3129280"/>
                <a:ext cx="1026160" cy="9494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60" name="文本框 159">
                <a:extLst>
                  <a:ext uri="{FF2B5EF4-FFF2-40B4-BE49-F238E27FC236}">
                    <a16:creationId xmlns:a16="http://schemas.microsoft.com/office/drawing/2014/main" id="{43040D0D-02BA-1118-3613-91F8B1B2DE33}"/>
                  </a:ext>
                </a:extLst>
              </p:cNvPr>
              <p:cNvSpPr txBox="1"/>
              <p:nvPr/>
            </p:nvSpPr>
            <p:spPr>
              <a:xfrm>
                <a:off x="1180882" y="3730089"/>
                <a:ext cx="930505" cy="307777"/>
              </a:xfrm>
              <a:prstGeom prst="rect">
                <a:avLst/>
              </a:prstGeom>
              <a:solidFill>
                <a:srgbClr val="366DE2"/>
              </a:solidFill>
            </p:spPr>
            <p:txBody>
              <a:bodyPr wrap="square">
                <a:spAutoFit/>
              </a:bodyPr>
              <a:lstStyle/>
              <a:p>
                <a:pPr algn="ctr"/>
                <a:r>
                  <a:rPr lang="zh-CN" altLang="en-US" sz="1400" dirty="0">
                    <a:solidFill>
                      <a:schemeClr val="bg1"/>
                    </a:solidFill>
                    <a:latin typeface="猫啃珠圆体" panose="02020500000000000000" pitchFamily="18" charset="-122"/>
                    <a:ea typeface="猫啃珠圆体" panose="02020500000000000000" pitchFamily="18" charset="-122"/>
                  </a:rPr>
                  <a:t>决策树</a:t>
                </a:r>
                <a:r>
                  <a:rPr lang="en-US" altLang="zh-CN" sz="1400" dirty="0">
                    <a:solidFill>
                      <a:schemeClr val="bg1"/>
                    </a:solidFill>
                    <a:latin typeface="猫啃珠圆体" panose="02020500000000000000" pitchFamily="18" charset="-122"/>
                    <a:ea typeface="猫啃珠圆体" panose="02020500000000000000" pitchFamily="18" charset="-122"/>
                  </a:rPr>
                  <a:t>3</a:t>
                </a:r>
                <a:endParaRPr lang="en-US" altLang="zh-CN" sz="1400" b="0" i="0" u="none" strike="noStrike" dirty="0">
                  <a:solidFill>
                    <a:schemeClr val="bg1"/>
                  </a:solidFill>
                  <a:effectLst/>
                  <a:latin typeface="猫啃珠圆体" panose="02020500000000000000" pitchFamily="18" charset="-122"/>
                  <a:ea typeface="猫啃珠圆体" panose="02020500000000000000" pitchFamily="18" charset="-122"/>
                </a:endParaRPr>
              </a:p>
            </p:txBody>
          </p:sp>
          <p:grpSp>
            <p:nvGrpSpPr>
              <p:cNvPr id="161" name="组合 160">
                <a:extLst>
                  <a:ext uri="{FF2B5EF4-FFF2-40B4-BE49-F238E27FC236}">
                    <a16:creationId xmlns:a16="http://schemas.microsoft.com/office/drawing/2014/main" id="{8A3D87DB-3CEB-86BB-26CE-2B4508EE94EC}"/>
                  </a:ext>
                </a:extLst>
              </p:cNvPr>
              <p:cNvGrpSpPr/>
              <p:nvPr/>
            </p:nvGrpSpPr>
            <p:grpSpPr>
              <a:xfrm>
                <a:off x="1276829" y="3202435"/>
                <a:ext cx="185520" cy="261610"/>
                <a:chOff x="1536257" y="3497377"/>
                <a:chExt cx="185520" cy="261610"/>
              </a:xfrm>
            </p:grpSpPr>
            <p:sp>
              <p:nvSpPr>
                <p:cNvPr id="174" name="椭圆 173">
                  <a:extLst>
                    <a:ext uri="{FF2B5EF4-FFF2-40B4-BE49-F238E27FC236}">
                      <a16:creationId xmlns:a16="http://schemas.microsoft.com/office/drawing/2014/main" id="{D630D1E1-ACAF-11B7-9EBC-7A7C2269045A}"/>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75" name="文本框 174">
                  <a:extLst>
                    <a:ext uri="{FF2B5EF4-FFF2-40B4-BE49-F238E27FC236}">
                      <a16:creationId xmlns:a16="http://schemas.microsoft.com/office/drawing/2014/main" id="{E45DD30B-65EC-E7EE-7EFF-B4BCD2DF318C}"/>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1</a:t>
                  </a:r>
                  <a:endParaRPr lang="zh-CN" altLang="en-US" sz="1100" b="1" dirty="0"/>
                </a:p>
              </p:txBody>
            </p:sp>
          </p:grpSp>
          <p:grpSp>
            <p:nvGrpSpPr>
              <p:cNvPr id="162" name="组合 161">
                <a:extLst>
                  <a:ext uri="{FF2B5EF4-FFF2-40B4-BE49-F238E27FC236}">
                    <a16:creationId xmlns:a16="http://schemas.microsoft.com/office/drawing/2014/main" id="{66821CE2-D919-13B7-6431-3EC8C70CB7E0}"/>
                  </a:ext>
                </a:extLst>
              </p:cNvPr>
              <p:cNvGrpSpPr/>
              <p:nvPr/>
            </p:nvGrpSpPr>
            <p:grpSpPr>
              <a:xfrm>
                <a:off x="1646135" y="3472190"/>
                <a:ext cx="185520" cy="261610"/>
                <a:chOff x="1536257" y="3497377"/>
                <a:chExt cx="185520" cy="261610"/>
              </a:xfrm>
            </p:grpSpPr>
            <p:sp>
              <p:nvSpPr>
                <p:cNvPr id="172" name="椭圆 171">
                  <a:extLst>
                    <a:ext uri="{FF2B5EF4-FFF2-40B4-BE49-F238E27FC236}">
                      <a16:creationId xmlns:a16="http://schemas.microsoft.com/office/drawing/2014/main" id="{59741D77-A11D-2E14-AFEA-0D618268F76E}"/>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73" name="文本框 172">
                  <a:extLst>
                    <a:ext uri="{FF2B5EF4-FFF2-40B4-BE49-F238E27FC236}">
                      <a16:creationId xmlns:a16="http://schemas.microsoft.com/office/drawing/2014/main" id="{BAB14FB3-E0DA-B117-B3F9-DE2A6FEC4BED}"/>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4</a:t>
                  </a:r>
                  <a:endParaRPr lang="zh-CN" altLang="en-US" sz="1100" b="1" dirty="0"/>
                </a:p>
              </p:txBody>
            </p:sp>
          </p:grpSp>
          <p:grpSp>
            <p:nvGrpSpPr>
              <p:cNvPr id="163" name="组合 162">
                <a:extLst>
                  <a:ext uri="{FF2B5EF4-FFF2-40B4-BE49-F238E27FC236}">
                    <a16:creationId xmlns:a16="http://schemas.microsoft.com/office/drawing/2014/main" id="{AE547935-8D9F-B9EE-9B44-934A83FDCE4A}"/>
                  </a:ext>
                </a:extLst>
              </p:cNvPr>
              <p:cNvGrpSpPr/>
              <p:nvPr/>
            </p:nvGrpSpPr>
            <p:grpSpPr>
              <a:xfrm>
                <a:off x="1601257" y="3192610"/>
                <a:ext cx="185520" cy="261610"/>
                <a:chOff x="1536257" y="3497377"/>
                <a:chExt cx="185520" cy="261610"/>
              </a:xfrm>
            </p:grpSpPr>
            <p:sp>
              <p:nvSpPr>
                <p:cNvPr id="170" name="椭圆 169">
                  <a:extLst>
                    <a:ext uri="{FF2B5EF4-FFF2-40B4-BE49-F238E27FC236}">
                      <a16:creationId xmlns:a16="http://schemas.microsoft.com/office/drawing/2014/main" id="{31446ED4-BA07-CBE1-D0FE-A225CE2E881C}"/>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71" name="文本框 170">
                  <a:extLst>
                    <a:ext uri="{FF2B5EF4-FFF2-40B4-BE49-F238E27FC236}">
                      <a16:creationId xmlns:a16="http://schemas.microsoft.com/office/drawing/2014/main" id="{5CDE2DCC-6C0F-0D21-0C6C-D232DC39F7C7}"/>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5</a:t>
                  </a:r>
                  <a:endParaRPr lang="zh-CN" altLang="en-US" sz="1100" b="1" dirty="0"/>
                </a:p>
              </p:txBody>
            </p:sp>
          </p:grpSp>
          <p:grpSp>
            <p:nvGrpSpPr>
              <p:cNvPr id="164" name="组合 163">
                <a:extLst>
                  <a:ext uri="{FF2B5EF4-FFF2-40B4-BE49-F238E27FC236}">
                    <a16:creationId xmlns:a16="http://schemas.microsoft.com/office/drawing/2014/main" id="{2B484CFB-B3E6-E1E7-AE8D-92BDFB9C267E}"/>
                  </a:ext>
                </a:extLst>
              </p:cNvPr>
              <p:cNvGrpSpPr/>
              <p:nvPr/>
            </p:nvGrpSpPr>
            <p:grpSpPr>
              <a:xfrm>
                <a:off x="1858175" y="3327843"/>
                <a:ext cx="185520" cy="261610"/>
                <a:chOff x="1536257" y="3497377"/>
                <a:chExt cx="185520" cy="261610"/>
              </a:xfrm>
            </p:grpSpPr>
            <p:sp>
              <p:nvSpPr>
                <p:cNvPr id="168" name="椭圆 167">
                  <a:extLst>
                    <a:ext uri="{FF2B5EF4-FFF2-40B4-BE49-F238E27FC236}">
                      <a16:creationId xmlns:a16="http://schemas.microsoft.com/office/drawing/2014/main" id="{5952874A-9821-63B5-6D6A-E72138D53019}"/>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69" name="文本框 168">
                  <a:extLst>
                    <a:ext uri="{FF2B5EF4-FFF2-40B4-BE49-F238E27FC236}">
                      <a16:creationId xmlns:a16="http://schemas.microsoft.com/office/drawing/2014/main" id="{A7F74833-4773-0382-A7CE-408D2AF3BACD}"/>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7</a:t>
                  </a:r>
                  <a:endParaRPr lang="zh-CN" altLang="en-US" sz="1100" b="1" dirty="0"/>
                </a:p>
              </p:txBody>
            </p:sp>
          </p:grpSp>
          <p:grpSp>
            <p:nvGrpSpPr>
              <p:cNvPr id="165" name="组合 164">
                <a:extLst>
                  <a:ext uri="{FF2B5EF4-FFF2-40B4-BE49-F238E27FC236}">
                    <a16:creationId xmlns:a16="http://schemas.microsoft.com/office/drawing/2014/main" id="{A050E8BD-7FEF-0E69-7692-5A534498FA13}"/>
                  </a:ext>
                </a:extLst>
              </p:cNvPr>
              <p:cNvGrpSpPr/>
              <p:nvPr/>
            </p:nvGrpSpPr>
            <p:grpSpPr>
              <a:xfrm>
                <a:off x="1389437" y="3411969"/>
                <a:ext cx="185520" cy="261610"/>
                <a:chOff x="1536257" y="3497377"/>
                <a:chExt cx="185520" cy="261610"/>
              </a:xfrm>
            </p:grpSpPr>
            <p:sp>
              <p:nvSpPr>
                <p:cNvPr id="166" name="椭圆 165">
                  <a:extLst>
                    <a:ext uri="{FF2B5EF4-FFF2-40B4-BE49-F238E27FC236}">
                      <a16:creationId xmlns:a16="http://schemas.microsoft.com/office/drawing/2014/main" id="{5F2D0E31-B754-87F4-4B9B-39459C775012}"/>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67" name="文本框 166">
                  <a:extLst>
                    <a:ext uri="{FF2B5EF4-FFF2-40B4-BE49-F238E27FC236}">
                      <a16:creationId xmlns:a16="http://schemas.microsoft.com/office/drawing/2014/main" id="{1E2BF04D-1DAE-64FB-8D05-4EA00027B27E}"/>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3</a:t>
                  </a:r>
                  <a:endParaRPr lang="zh-CN" altLang="en-US" sz="1100" b="1" dirty="0"/>
                </a:p>
              </p:txBody>
            </p:sp>
          </p:grpSp>
        </p:grpSp>
        <p:grpSp>
          <p:nvGrpSpPr>
            <p:cNvPr id="59" name="组合 58">
              <a:extLst>
                <a:ext uri="{FF2B5EF4-FFF2-40B4-BE49-F238E27FC236}">
                  <a16:creationId xmlns:a16="http://schemas.microsoft.com/office/drawing/2014/main" id="{E46F7D9B-754F-143B-BA75-0EAA61731075}"/>
                </a:ext>
              </a:extLst>
            </p:cNvPr>
            <p:cNvGrpSpPr/>
            <p:nvPr/>
          </p:nvGrpSpPr>
          <p:grpSpPr>
            <a:xfrm>
              <a:off x="2505300" y="2352695"/>
              <a:ext cx="185520" cy="261610"/>
              <a:chOff x="1536257" y="3497377"/>
              <a:chExt cx="185520" cy="261610"/>
            </a:xfrm>
          </p:grpSpPr>
          <p:sp>
            <p:nvSpPr>
              <p:cNvPr id="8" name="椭圆 7">
                <a:extLst>
                  <a:ext uri="{FF2B5EF4-FFF2-40B4-BE49-F238E27FC236}">
                    <a16:creationId xmlns:a16="http://schemas.microsoft.com/office/drawing/2014/main" id="{50911C47-B55E-4039-AB43-4EEA745D07C6}"/>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57" name="文本框 56">
                <a:extLst>
                  <a:ext uri="{FF2B5EF4-FFF2-40B4-BE49-F238E27FC236}">
                    <a16:creationId xmlns:a16="http://schemas.microsoft.com/office/drawing/2014/main" id="{EDDDA255-C126-0238-EF68-69DB56939EA3}"/>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1</a:t>
                </a:r>
                <a:endParaRPr lang="zh-CN" altLang="en-US" sz="1100" b="1" dirty="0"/>
              </a:p>
            </p:txBody>
          </p:sp>
        </p:grpSp>
        <p:grpSp>
          <p:nvGrpSpPr>
            <p:cNvPr id="60" name="组合 59">
              <a:extLst>
                <a:ext uri="{FF2B5EF4-FFF2-40B4-BE49-F238E27FC236}">
                  <a16:creationId xmlns:a16="http://schemas.microsoft.com/office/drawing/2014/main" id="{3E242577-0EE8-3C3C-F0B8-7E575FB049C4}"/>
                </a:ext>
              </a:extLst>
            </p:cNvPr>
            <p:cNvGrpSpPr/>
            <p:nvPr/>
          </p:nvGrpSpPr>
          <p:grpSpPr>
            <a:xfrm>
              <a:off x="2690819" y="2516673"/>
              <a:ext cx="185520" cy="261610"/>
              <a:chOff x="1536257" y="3497377"/>
              <a:chExt cx="185520" cy="261610"/>
            </a:xfrm>
          </p:grpSpPr>
          <p:sp>
            <p:nvSpPr>
              <p:cNvPr id="61" name="椭圆 60">
                <a:extLst>
                  <a:ext uri="{FF2B5EF4-FFF2-40B4-BE49-F238E27FC236}">
                    <a16:creationId xmlns:a16="http://schemas.microsoft.com/office/drawing/2014/main" id="{AA7A7CF8-5497-72E1-30BC-EC6DBFB4365E}"/>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62" name="文本框 61">
                <a:extLst>
                  <a:ext uri="{FF2B5EF4-FFF2-40B4-BE49-F238E27FC236}">
                    <a16:creationId xmlns:a16="http://schemas.microsoft.com/office/drawing/2014/main" id="{AFE7A623-B1FC-FC93-635A-F7D22DA554CC}"/>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2</a:t>
                </a:r>
                <a:endParaRPr lang="zh-CN" altLang="en-US" sz="1100" b="1" dirty="0"/>
              </a:p>
            </p:txBody>
          </p:sp>
        </p:grpSp>
        <p:grpSp>
          <p:nvGrpSpPr>
            <p:cNvPr id="63" name="组合 62">
              <a:extLst>
                <a:ext uri="{FF2B5EF4-FFF2-40B4-BE49-F238E27FC236}">
                  <a16:creationId xmlns:a16="http://schemas.microsoft.com/office/drawing/2014/main" id="{A1531BBB-302A-2FA4-05DA-6F649ACFF75B}"/>
                </a:ext>
              </a:extLst>
            </p:cNvPr>
            <p:cNvGrpSpPr/>
            <p:nvPr/>
          </p:nvGrpSpPr>
          <p:grpSpPr>
            <a:xfrm>
              <a:off x="2734250" y="2148967"/>
              <a:ext cx="185520" cy="261610"/>
              <a:chOff x="1536257" y="3497377"/>
              <a:chExt cx="185520" cy="261610"/>
            </a:xfrm>
          </p:grpSpPr>
          <p:sp>
            <p:nvSpPr>
              <p:cNvPr id="64" name="椭圆 63">
                <a:extLst>
                  <a:ext uri="{FF2B5EF4-FFF2-40B4-BE49-F238E27FC236}">
                    <a16:creationId xmlns:a16="http://schemas.microsoft.com/office/drawing/2014/main" id="{C997FA31-0246-8C63-881B-918B26077F5F}"/>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65" name="文本框 64">
                <a:extLst>
                  <a:ext uri="{FF2B5EF4-FFF2-40B4-BE49-F238E27FC236}">
                    <a16:creationId xmlns:a16="http://schemas.microsoft.com/office/drawing/2014/main" id="{D099C5E5-2A03-EFE9-1C53-1AFBBFFB4BBD}"/>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3</a:t>
                </a:r>
                <a:endParaRPr lang="zh-CN" altLang="en-US" sz="1100" b="1" dirty="0"/>
              </a:p>
            </p:txBody>
          </p:sp>
        </p:grpSp>
        <p:grpSp>
          <p:nvGrpSpPr>
            <p:cNvPr id="66" name="组合 65">
              <a:extLst>
                <a:ext uri="{FF2B5EF4-FFF2-40B4-BE49-F238E27FC236}">
                  <a16:creationId xmlns:a16="http://schemas.microsoft.com/office/drawing/2014/main" id="{F3FE2465-28F7-F20E-E143-1C3A9DCC4A7F}"/>
                </a:ext>
              </a:extLst>
            </p:cNvPr>
            <p:cNvGrpSpPr/>
            <p:nvPr/>
          </p:nvGrpSpPr>
          <p:grpSpPr>
            <a:xfrm>
              <a:off x="2886650" y="2301367"/>
              <a:ext cx="185520" cy="261610"/>
              <a:chOff x="1536257" y="3497377"/>
              <a:chExt cx="185520" cy="261610"/>
            </a:xfrm>
          </p:grpSpPr>
          <p:sp>
            <p:nvSpPr>
              <p:cNvPr id="67" name="椭圆 66">
                <a:extLst>
                  <a:ext uri="{FF2B5EF4-FFF2-40B4-BE49-F238E27FC236}">
                    <a16:creationId xmlns:a16="http://schemas.microsoft.com/office/drawing/2014/main" id="{CFEB6A40-2D41-BE75-3845-4079A311683E}"/>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68" name="文本框 67">
                <a:extLst>
                  <a:ext uri="{FF2B5EF4-FFF2-40B4-BE49-F238E27FC236}">
                    <a16:creationId xmlns:a16="http://schemas.microsoft.com/office/drawing/2014/main" id="{A9B4575D-7237-FFE4-054E-54CD9E589BFC}"/>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4</a:t>
                </a:r>
                <a:endParaRPr lang="zh-CN" altLang="en-US" sz="1100" b="1" dirty="0"/>
              </a:p>
            </p:txBody>
          </p:sp>
        </p:grpSp>
        <p:grpSp>
          <p:nvGrpSpPr>
            <p:cNvPr id="69" name="组合 68">
              <a:extLst>
                <a:ext uri="{FF2B5EF4-FFF2-40B4-BE49-F238E27FC236}">
                  <a16:creationId xmlns:a16="http://schemas.microsoft.com/office/drawing/2014/main" id="{E7F4430D-9653-5EA8-732C-79581546D357}"/>
                </a:ext>
              </a:extLst>
            </p:cNvPr>
            <p:cNvGrpSpPr/>
            <p:nvPr/>
          </p:nvGrpSpPr>
          <p:grpSpPr>
            <a:xfrm>
              <a:off x="3039050" y="2453767"/>
              <a:ext cx="185520" cy="261610"/>
              <a:chOff x="1536257" y="3497377"/>
              <a:chExt cx="185520" cy="261610"/>
            </a:xfrm>
          </p:grpSpPr>
          <p:sp>
            <p:nvSpPr>
              <p:cNvPr id="70" name="椭圆 69">
                <a:extLst>
                  <a:ext uri="{FF2B5EF4-FFF2-40B4-BE49-F238E27FC236}">
                    <a16:creationId xmlns:a16="http://schemas.microsoft.com/office/drawing/2014/main" id="{DCA299EC-6C84-357A-46A3-E5A6CDF2C7F9}"/>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71" name="文本框 70">
                <a:extLst>
                  <a:ext uri="{FF2B5EF4-FFF2-40B4-BE49-F238E27FC236}">
                    <a16:creationId xmlns:a16="http://schemas.microsoft.com/office/drawing/2014/main" id="{63699486-D6D4-6BE6-78DA-49EEA12EC833}"/>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5</a:t>
                </a:r>
                <a:endParaRPr lang="zh-CN" altLang="en-US" sz="1100" b="1" dirty="0"/>
              </a:p>
            </p:txBody>
          </p:sp>
        </p:grpSp>
        <p:grpSp>
          <p:nvGrpSpPr>
            <p:cNvPr id="72" name="组合 71">
              <a:extLst>
                <a:ext uri="{FF2B5EF4-FFF2-40B4-BE49-F238E27FC236}">
                  <a16:creationId xmlns:a16="http://schemas.microsoft.com/office/drawing/2014/main" id="{D9EE1624-B6D2-C056-C0D0-B2D4B466039C}"/>
                </a:ext>
              </a:extLst>
            </p:cNvPr>
            <p:cNvGrpSpPr/>
            <p:nvPr/>
          </p:nvGrpSpPr>
          <p:grpSpPr>
            <a:xfrm>
              <a:off x="2793890" y="1852220"/>
              <a:ext cx="185520" cy="261610"/>
              <a:chOff x="1536257" y="3497377"/>
              <a:chExt cx="185520" cy="261610"/>
            </a:xfrm>
          </p:grpSpPr>
          <p:sp>
            <p:nvSpPr>
              <p:cNvPr id="73" name="椭圆 72">
                <a:extLst>
                  <a:ext uri="{FF2B5EF4-FFF2-40B4-BE49-F238E27FC236}">
                    <a16:creationId xmlns:a16="http://schemas.microsoft.com/office/drawing/2014/main" id="{8FBB6578-A194-3EEE-9179-1C633FDDED9A}"/>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74" name="文本框 73">
                <a:extLst>
                  <a:ext uri="{FF2B5EF4-FFF2-40B4-BE49-F238E27FC236}">
                    <a16:creationId xmlns:a16="http://schemas.microsoft.com/office/drawing/2014/main" id="{88FC0419-372A-630F-5AAC-B27BF89F02DB}"/>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6</a:t>
                </a:r>
                <a:endParaRPr lang="zh-CN" altLang="en-US" sz="1100" b="1" dirty="0"/>
              </a:p>
            </p:txBody>
          </p:sp>
        </p:grpSp>
        <p:grpSp>
          <p:nvGrpSpPr>
            <p:cNvPr id="75" name="组合 74">
              <a:extLst>
                <a:ext uri="{FF2B5EF4-FFF2-40B4-BE49-F238E27FC236}">
                  <a16:creationId xmlns:a16="http://schemas.microsoft.com/office/drawing/2014/main" id="{898DE4D5-BED1-F3D0-813C-1D6102E5CC3E}"/>
                </a:ext>
              </a:extLst>
            </p:cNvPr>
            <p:cNvGrpSpPr/>
            <p:nvPr/>
          </p:nvGrpSpPr>
          <p:grpSpPr>
            <a:xfrm>
              <a:off x="2946290" y="2004620"/>
              <a:ext cx="185520" cy="261610"/>
              <a:chOff x="1536257" y="3497377"/>
              <a:chExt cx="185520" cy="261610"/>
            </a:xfrm>
          </p:grpSpPr>
          <p:sp>
            <p:nvSpPr>
              <p:cNvPr id="76" name="椭圆 75">
                <a:extLst>
                  <a:ext uri="{FF2B5EF4-FFF2-40B4-BE49-F238E27FC236}">
                    <a16:creationId xmlns:a16="http://schemas.microsoft.com/office/drawing/2014/main" id="{88CECA6C-3680-0074-763D-39AE71D4F0E0}"/>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77" name="文本框 76">
                <a:extLst>
                  <a:ext uri="{FF2B5EF4-FFF2-40B4-BE49-F238E27FC236}">
                    <a16:creationId xmlns:a16="http://schemas.microsoft.com/office/drawing/2014/main" id="{909F969B-FAB6-B7F1-4E5C-9E3E6EBEECD6}"/>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7</a:t>
                </a:r>
                <a:endParaRPr lang="zh-CN" altLang="en-US" sz="1100" b="1" dirty="0"/>
              </a:p>
            </p:txBody>
          </p:sp>
        </p:grpSp>
        <p:grpSp>
          <p:nvGrpSpPr>
            <p:cNvPr id="78" name="组合 77">
              <a:extLst>
                <a:ext uri="{FF2B5EF4-FFF2-40B4-BE49-F238E27FC236}">
                  <a16:creationId xmlns:a16="http://schemas.microsoft.com/office/drawing/2014/main" id="{DB1205AF-D205-26C5-0D6B-1742C6516F96}"/>
                </a:ext>
              </a:extLst>
            </p:cNvPr>
            <p:cNvGrpSpPr/>
            <p:nvPr/>
          </p:nvGrpSpPr>
          <p:grpSpPr>
            <a:xfrm>
              <a:off x="3098690" y="2157020"/>
              <a:ext cx="185520" cy="261610"/>
              <a:chOff x="1536257" y="3497377"/>
              <a:chExt cx="185520" cy="261610"/>
            </a:xfrm>
          </p:grpSpPr>
          <p:sp>
            <p:nvSpPr>
              <p:cNvPr id="79" name="椭圆 78">
                <a:extLst>
                  <a:ext uri="{FF2B5EF4-FFF2-40B4-BE49-F238E27FC236}">
                    <a16:creationId xmlns:a16="http://schemas.microsoft.com/office/drawing/2014/main" id="{F733219E-EAAA-23D4-74E2-852924B35847}"/>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80" name="文本框 79">
                <a:extLst>
                  <a:ext uri="{FF2B5EF4-FFF2-40B4-BE49-F238E27FC236}">
                    <a16:creationId xmlns:a16="http://schemas.microsoft.com/office/drawing/2014/main" id="{65F11681-4113-5C44-EEA5-238BB00C66EE}"/>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8</a:t>
                </a:r>
                <a:endParaRPr lang="zh-CN" altLang="en-US" sz="1100" b="1" dirty="0"/>
              </a:p>
            </p:txBody>
          </p:sp>
        </p:grpSp>
        <p:grpSp>
          <p:nvGrpSpPr>
            <p:cNvPr id="81" name="组合 80">
              <a:extLst>
                <a:ext uri="{FF2B5EF4-FFF2-40B4-BE49-F238E27FC236}">
                  <a16:creationId xmlns:a16="http://schemas.microsoft.com/office/drawing/2014/main" id="{12CF3C76-4EC0-C05A-ADA7-CE157870F50F}"/>
                </a:ext>
              </a:extLst>
            </p:cNvPr>
            <p:cNvGrpSpPr/>
            <p:nvPr/>
          </p:nvGrpSpPr>
          <p:grpSpPr>
            <a:xfrm>
              <a:off x="3251090" y="2309420"/>
              <a:ext cx="185520" cy="261610"/>
              <a:chOff x="1536257" y="3497377"/>
              <a:chExt cx="185520" cy="261610"/>
            </a:xfrm>
          </p:grpSpPr>
          <p:sp>
            <p:nvSpPr>
              <p:cNvPr id="82" name="椭圆 81">
                <a:extLst>
                  <a:ext uri="{FF2B5EF4-FFF2-40B4-BE49-F238E27FC236}">
                    <a16:creationId xmlns:a16="http://schemas.microsoft.com/office/drawing/2014/main" id="{F1B9E0F4-C1F4-117E-32BF-415DE79F5B0A}"/>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83" name="文本框 82">
                <a:extLst>
                  <a:ext uri="{FF2B5EF4-FFF2-40B4-BE49-F238E27FC236}">
                    <a16:creationId xmlns:a16="http://schemas.microsoft.com/office/drawing/2014/main" id="{B8E982CA-FD27-39C9-60E5-A9C5413CA08B}"/>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9</a:t>
                </a:r>
                <a:endParaRPr lang="zh-CN" altLang="en-US" sz="1100" b="1" dirty="0"/>
              </a:p>
            </p:txBody>
          </p:sp>
        </p:grpSp>
        <p:sp>
          <p:nvSpPr>
            <p:cNvPr id="176" name="椭圆 175">
              <a:extLst>
                <a:ext uri="{FF2B5EF4-FFF2-40B4-BE49-F238E27FC236}">
                  <a16:creationId xmlns:a16="http://schemas.microsoft.com/office/drawing/2014/main" id="{BE21CA28-8821-07BD-0470-B9D522824A09}"/>
                </a:ext>
              </a:extLst>
            </p:cNvPr>
            <p:cNvSpPr/>
            <p:nvPr/>
          </p:nvSpPr>
          <p:spPr>
            <a:xfrm>
              <a:off x="2448244" y="1855058"/>
              <a:ext cx="1022002" cy="10220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cxnSp>
          <p:nvCxnSpPr>
            <p:cNvPr id="180" name="连接符: 肘形 179">
              <a:extLst>
                <a:ext uri="{FF2B5EF4-FFF2-40B4-BE49-F238E27FC236}">
                  <a16:creationId xmlns:a16="http://schemas.microsoft.com/office/drawing/2014/main" id="{7B117AB4-923F-DBEA-C9E0-1CE0DA53835C}"/>
                </a:ext>
              </a:extLst>
            </p:cNvPr>
            <p:cNvCxnSpPr>
              <a:stCxn id="176" idx="4"/>
              <a:endCxn id="88" idx="0"/>
            </p:cNvCxnSpPr>
            <p:nvPr/>
          </p:nvCxnSpPr>
          <p:spPr>
            <a:xfrm rot="5400000">
              <a:off x="1801852" y="2050569"/>
              <a:ext cx="330903" cy="198388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连接符: 肘形 183">
              <a:extLst>
                <a:ext uri="{FF2B5EF4-FFF2-40B4-BE49-F238E27FC236}">
                  <a16:creationId xmlns:a16="http://schemas.microsoft.com/office/drawing/2014/main" id="{169DDC06-A08B-6BF9-492B-78AE7DCC1CB1}"/>
                </a:ext>
              </a:extLst>
            </p:cNvPr>
            <p:cNvCxnSpPr>
              <a:stCxn id="176" idx="4"/>
              <a:endCxn id="141" idx="0"/>
            </p:cNvCxnSpPr>
            <p:nvPr/>
          </p:nvCxnSpPr>
          <p:spPr>
            <a:xfrm rot="5400000">
              <a:off x="2432668" y="2684981"/>
              <a:ext cx="334498" cy="71865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连接符: 肘形 185">
              <a:extLst>
                <a:ext uri="{FF2B5EF4-FFF2-40B4-BE49-F238E27FC236}">
                  <a16:creationId xmlns:a16="http://schemas.microsoft.com/office/drawing/2014/main" id="{95930621-C6EC-A60A-4F6E-1D1AB1DAD6E7}"/>
                </a:ext>
              </a:extLst>
            </p:cNvPr>
            <p:cNvCxnSpPr>
              <a:stCxn id="176" idx="4"/>
              <a:endCxn id="159" idx="0"/>
            </p:cNvCxnSpPr>
            <p:nvPr/>
          </p:nvCxnSpPr>
          <p:spPr>
            <a:xfrm rot="16200000" flipH="1">
              <a:off x="3082015" y="2754290"/>
              <a:ext cx="316328" cy="56186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7" name="组合 186">
              <a:extLst>
                <a:ext uri="{FF2B5EF4-FFF2-40B4-BE49-F238E27FC236}">
                  <a16:creationId xmlns:a16="http://schemas.microsoft.com/office/drawing/2014/main" id="{E01CFE63-2608-0DDB-CD81-99BAE168F855}"/>
                </a:ext>
              </a:extLst>
            </p:cNvPr>
            <p:cNvGrpSpPr/>
            <p:nvPr/>
          </p:nvGrpSpPr>
          <p:grpSpPr>
            <a:xfrm>
              <a:off x="4327664" y="3204825"/>
              <a:ext cx="1026160" cy="949495"/>
              <a:chOff x="1137920" y="3129280"/>
              <a:chExt cx="1026160" cy="949495"/>
            </a:xfrm>
          </p:grpSpPr>
          <p:sp>
            <p:nvSpPr>
              <p:cNvPr id="188" name="矩形 187">
                <a:extLst>
                  <a:ext uri="{FF2B5EF4-FFF2-40B4-BE49-F238E27FC236}">
                    <a16:creationId xmlns:a16="http://schemas.microsoft.com/office/drawing/2014/main" id="{39DF89AF-3816-5D99-FA62-96FDD157A5DC}"/>
                  </a:ext>
                </a:extLst>
              </p:cNvPr>
              <p:cNvSpPr/>
              <p:nvPr/>
            </p:nvSpPr>
            <p:spPr>
              <a:xfrm>
                <a:off x="1137920" y="3129280"/>
                <a:ext cx="1026160" cy="9494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89" name="文本框 188">
                <a:extLst>
                  <a:ext uri="{FF2B5EF4-FFF2-40B4-BE49-F238E27FC236}">
                    <a16:creationId xmlns:a16="http://schemas.microsoft.com/office/drawing/2014/main" id="{2FE5ECFF-8F75-1F43-F144-9847D261BBA6}"/>
                  </a:ext>
                </a:extLst>
              </p:cNvPr>
              <p:cNvSpPr txBox="1"/>
              <p:nvPr/>
            </p:nvSpPr>
            <p:spPr>
              <a:xfrm>
                <a:off x="1180882" y="3730089"/>
                <a:ext cx="930505" cy="307777"/>
              </a:xfrm>
              <a:prstGeom prst="rect">
                <a:avLst/>
              </a:prstGeom>
              <a:solidFill>
                <a:srgbClr val="366DE2"/>
              </a:solidFill>
            </p:spPr>
            <p:txBody>
              <a:bodyPr wrap="square">
                <a:spAutoFit/>
              </a:bodyPr>
              <a:lstStyle/>
              <a:p>
                <a:pPr algn="ctr"/>
                <a:r>
                  <a:rPr lang="zh-CN" altLang="en-US" sz="1400" dirty="0">
                    <a:solidFill>
                      <a:schemeClr val="bg1"/>
                    </a:solidFill>
                    <a:latin typeface="猫啃珠圆体" panose="02020500000000000000" pitchFamily="18" charset="-122"/>
                    <a:ea typeface="猫啃珠圆体" panose="02020500000000000000" pitchFamily="18" charset="-122"/>
                  </a:rPr>
                  <a:t>决策树</a:t>
                </a:r>
                <a:r>
                  <a:rPr lang="en-US" altLang="zh-CN" sz="1400" dirty="0">
                    <a:solidFill>
                      <a:schemeClr val="bg1"/>
                    </a:solidFill>
                    <a:latin typeface="猫啃珠圆体" panose="02020500000000000000" pitchFamily="18" charset="-122"/>
                    <a:ea typeface="猫啃珠圆体" panose="02020500000000000000" pitchFamily="18" charset="-122"/>
                  </a:rPr>
                  <a:t>4</a:t>
                </a:r>
                <a:endParaRPr lang="en-US" altLang="zh-CN" sz="1400" b="0" i="0" u="none" strike="noStrike" dirty="0">
                  <a:solidFill>
                    <a:schemeClr val="bg1"/>
                  </a:solidFill>
                  <a:effectLst/>
                  <a:latin typeface="猫啃珠圆体" panose="02020500000000000000" pitchFamily="18" charset="-122"/>
                  <a:ea typeface="猫啃珠圆体" panose="02020500000000000000" pitchFamily="18" charset="-122"/>
                </a:endParaRPr>
              </a:p>
            </p:txBody>
          </p:sp>
          <p:grpSp>
            <p:nvGrpSpPr>
              <p:cNvPr id="190" name="组合 189">
                <a:extLst>
                  <a:ext uri="{FF2B5EF4-FFF2-40B4-BE49-F238E27FC236}">
                    <a16:creationId xmlns:a16="http://schemas.microsoft.com/office/drawing/2014/main" id="{20CB82EC-679C-00E0-0675-AD8EAD95B520}"/>
                  </a:ext>
                </a:extLst>
              </p:cNvPr>
              <p:cNvGrpSpPr/>
              <p:nvPr/>
            </p:nvGrpSpPr>
            <p:grpSpPr>
              <a:xfrm>
                <a:off x="1276829" y="3202435"/>
                <a:ext cx="185520" cy="261610"/>
                <a:chOff x="1536257" y="3497377"/>
                <a:chExt cx="185520" cy="261610"/>
              </a:xfrm>
            </p:grpSpPr>
            <p:sp>
              <p:nvSpPr>
                <p:cNvPr id="203" name="椭圆 202">
                  <a:extLst>
                    <a:ext uri="{FF2B5EF4-FFF2-40B4-BE49-F238E27FC236}">
                      <a16:creationId xmlns:a16="http://schemas.microsoft.com/office/drawing/2014/main" id="{2074FC36-609F-9095-D5CA-BA6B7728E01A}"/>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04" name="文本框 203">
                  <a:extLst>
                    <a:ext uri="{FF2B5EF4-FFF2-40B4-BE49-F238E27FC236}">
                      <a16:creationId xmlns:a16="http://schemas.microsoft.com/office/drawing/2014/main" id="{0F4EC937-F5A1-51B7-2D98-9D62F832B10C}"/>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2</a:t>
                  </a:r>
                  <a:endParaRPr lang="zh-CN" altLang="en-US" sz="1100" b="1" dirty="0"/>
                </a:p>
              </p:txBody>
            </p:sp>
          </p:grpSp>
          <p:grpSp>
            <p:nvGrpSpPr>
              <p:cNvPr id="191" name="组合 190">
                <a:extLst>
                  <a:ext uri="{FF2B5EF4-FFF2-40B4-BE49-F238E27FC236}">
                    <a16:creationId xmlns:a16="http://schemas.microsoft.com/office/drawing/2014/main" id="{30132D89-8B98-E91C-9B76-5A5F620B9B02}"/>
                  </a:ext>
                </a:extLst>
              </p:cNvPr>
              <p:cNvGrpSpPr/>
              <p:nvPr/>
            </p:nvGrpSpPr>
            <p:grpSpPr>
              <a:xfrm>
                <a:off x="1646135" y="3472190"/>
                <a:ext cx="185520" cy="261610"/>
                <a:chOff x="1536257" y="3497377"/>
                <a:chExt cx="185520" cy="261610"/>
              </a:xfrm>
            </p:grpSpPr>
            <p:sp>
              <p:nvSpPr>
                <p:cNvPr id="201" name="椭圆 200">
                  <a:extLst>
                    <a:ext uri="{FF2B5EF4-FFF2-40B4-BE49-F238E27FC236}">
                      <a16:creationId xmlns:a16="http://schemas.microsoft.com/office/drawing/2014/main" id="{AA57BA64-FEAE-5DA7-20D4-06FF192B6CE0}"/>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02" name="文本框 201">
                  <a:extLst>
                    <a:ext uri="{FF2B5EF4-FFF2-40B4-BE49-F238E27FC236}">
                      <a16:creationId xmlns:a16="http://schemas.microsoft.com/office/drawing/2014/main" id="{06A70994-744F-3811-BBF0-66ACAC20C5C5}"/>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5</a:t>
                  </a:r>
                  <a:endParaRPr lang="zh-CN" altLang="en-US" sz="1100" b="1" dirty="0"/>
                </a:p>
              </p:txBody>
            </p:sp>
          </p:grpSp>
          <p:grpSp>
            <p:nvGrpSpPr>
              <p:cNvPr id="192" name="组合 191">
                <a:extLst>
                  <a:ext uri="{FF2B5EF4-FFF2-40B4-BE49-F238E27FC236}">
                    <a16:creationId xmlns:a16="http://schemas.microsoft.com/office/drawing/2014/main" id="{4FF9463D-8C96-D4A9-AABA-8249E6F3A752}"/>
                  </a:ext>
                </a:extLst>
              </p:cNvPr>
              <p:cNvGrpSpPr/>
              <p:nvPr/>
            </p:nvGrpSpPr>
            <p:grpSpPr>
              <a:xfrm>
                <a:off x="1601257" y="3192610"/>
                <a:ext cx="185520" cy="261610"/>
                <a:chOff x="1536257" y="3497377"/>
                <a:chExt cx="185520" cy="261610"/>
              </a:xfrm>
            </p:grpSpPr>
            <p:sp>
              <p:nvSpPr>
                <p:cNvPr id="199" name="椭圆 198">
                  <a:extLst>
                    <a:ext uri="{FF2B5EF4-FFF2-40B4-BE49-F238E27FC236}">
                      <a16:creationId xmlns:a16="http://schemas.microsoft.com/office/drawing/2014/main" id="{2F8491FC-9ECC-7357-3A88-4FB2FAA83F72}"/>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00" name="文本框 199">
                  <a:extLst>
                    <a:ext uri="{FF2B5EF4-FFF2-40B4-BE49-F238E27FC236}">
                      <a16:creationId xmlns:a16="http://schemas.microsoft.com/office/drawing/2014/main" id="{6A3355CA-EFD3-000E-35B0-0AB6FA37064E}"/>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7</a:t>
                  </a:r>
                  <a:endParaRPr lang="zh-CN" altLang="en-US" sz="1100" b="1" dirty="0"/>
                </a:p>
              </p:txBody>
            </p:sp>
          </p:grpSp>
          <p:grpSp>
            <p:nvGrpSpPr>
              <p:cNvPr id="193" name="组合 192">
                <a:extLst>
                  <a:ext uri="{FF2B5EF4-FFF2-40B4-BE49-F238E27FC236}">
                    <a16:creationId xmlns:a16="http://schemas.microsoft.com/office/drawing/2014/main" id="{6143C882-E193-9497-538C-A036EADB3A16}"/>
                  </a:ext>
                </a:extLst>
              </p:cNvPr>
              <p:cNvGrpSpPr/>
              <p:nvPr/>
            </p:nvGrpSpPr>
            <p:grpSpPr>
              <a:xfrm>
                <a:off x="1858175" y="3327843"/>
                <a:ext cx="185520" cy="261610"/>
                <a:chOff x="1536257" y="3497377"/>
                <a:chExt cx="185520" cy="261610"/>
              </a:xfrm>
            </p:grpSpPr>
            <p:sp>
              <p:nvSpPr>
                <p:cNvPr id="197" name="椭圆 196">
                  <a:extLst>
                    <a:ext uri="{FF2B5EF4-FFF2-40B4-BE49-F238E27FC236}">
                      <a16:creationId xmlns:a16="http://schemas.microsoft.com/office/drawing/2014/main" id="{4DD3881C-B669-6D06-C9EF-81E41B3BA868}"/>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98" name="文本框 197">
                  <a:extLst>
                    <a:ext uri="{FF2B5EF4-FFF2-40B4-BE49-F238E27FC236}">
                      <a16:creationId xmlns:a16="http://schemas.microsoft.com/office/drawing/2014/main" id="{4F57159E-CAD7-E0E8-655B-F2D64BFA0AA4}"/>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8</a:t>
                  </a:r>
                  <a:endParaRPr lang="zh-CN" altLang="en-US" sz="1100" b="1" dirty="0"/>
                </a:p>
              </p:txBody>
            </p:sp>
          </p:grpSp>
          <p:grpSp>
            <p:nvGrpSpPr>
              <p:cNvPr id="194" name="组合 193">
                <a:extLst>
                  <a:ext uri="{FF2B5EF4-FFF2-40B4-BE49-F238E27FC236}">
                    <a16:creationId xmlns:a16="http://schemas.microsoft.com/office/drawing/2014/main" id="{EA1238C6-867F-FF9C-0A04-69A1B731E82C}"/>
                  </a:ext>
                </a:extLst>
              </p:cNvPr>
              <p:cNvGrpSpPr/>
              <p:nvPr/>
            </p:nvGrpSpPr>
            <p:grpSpPr>
              <a:xfrm>
                <a:off x="1389437" y="3411969"/>
                <a:ext cx="185520" cy="261610"/>
                <a:chOff x="1536257" y="3497377"/>
                <a:chExt cx="185520" cy="261610"/>
              </a:xfrm>
            </p:grpSpPr>
            <p:sp>
              <p:nvSpPr>
                <p:cNvPr id="195" name="椭圆 194">
                  <a:extLst>
                    <a:ext uri="{FF2B5EF4-FFF2-40B4-BE49-F238E27FC236}">
                      <a16:creationId xmlns:a16="http://schemas.microsoft.com/office/drawing/2014/main" id="{474DE60F-2D9B-22CB-101A-EB33653F36D5}"/>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96" name="文本框 195">
                  <a:extLst>
                    <a:ext uri="{FF2B5EF4-FFF2-40B4-BE49-F238E27FC236}">
                      <a16:creationId xmlns:a16="http://schemas.microsoft.com/office/drawing/2014/main" id="{EC61CF93-737A-3A39-DE2D-DB9E01ADC6B7}"/>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3</a:t>
                  </a:r>
                  <a:endParaRPr lang="zh-CN" altLang="en-US" sz="1100" b="1" dirty="0"/>
                </a:p>
              </p:txBody>
            </p:sp>
          </p:grpSp>
        </p:grpSp>
        <p:cxnSp>
          <p:nvCxnSpPr>
            <p:cNvPr id="205" name="连接符: 肘形 204">
              <a:extLst>
                <a:ext uri="{FF2B5EF4-FFF2-40B4-BE49-F238E27FC236}">
                  <a16:creationId xmlns:a16="http://schemas.microsoft.com/office/drawing/2014/main" id="{FAF46244-8519-644C-25E4-71B0A7369F15}"/>
                </a:ext>
              </a:extLst>
            </p:cNvPr>
            <p:cNvCxnSpPr>
              <a:cxnSpLocks/>
              <a:stCxn id="176" idx="4"/>
              <a:endCxn id="188" idx="0"/>
            </p:cNvCxnSpPr>
            <p:nvPr/>
          </p:nvCxnSpPr>
          <p:spPr>
            <a:xfrm rot="16200000" flipH="1">
              <a:off x="3736112" y="2100192"/>
              <a:ext cx="327765" cy="1881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209" name="图片 208">
            <a:extLst>
              <a:ext uri="{FF2B5EF4-FFF2-40B4-BE49-F238E27FC236}">
                <a16:creationId xmlns:a16="http://schemas.microsoft.com/office/drawing/2014/main" id="{838F4615-90B9-6B2B-1D31-6C6936B4C8CD}"/>
              </a:ext>
            </a:extLst>
          </p:cNvPr>
          <p:cNvPicPr>
            <a:picLocks noChangeAspect="1"/>
          </p:cNvPicPr>
          <p:nvPr/>
        </p:nvPicPr>
        <p:blipFill rotWithShape="1">
          <a:blip r:embed="rId3"/>
          <a:srcRect l="13845" r="49693"/>
          <a:stretch/>
        </p:blipFill>
        <p:spPr>
          <a:xfrm>
            <a:off x="3340540" y="4665021"/>
            <a:ext cx="1479490" cy="665533"/>
          </a:xfrm>
          <a:prstGeom prst="rect">
            <a:avLst/>
          </a:prstGeom>
        </p:spPr>
      </p:pic>
      <p:grpSp>
        <p:nvGrpSpPr>
          <p:cNvPr id="212" name="组合 211">
            <a:extLst>
              <a:ext uri="{FF2B5EF4-FFF2-40B4-BE49-F238E27FC236}">
                <a16:creationId xmlns:a16="http://schemas.microsoft.com/office/drawing/2014/main" id="{7811833E-7A01-5DD5-FF2A-73953F0038A5}"/>
              </a:ext>
            </a:extLst>
          </p:cNvPr>
          <p:cNvGrpSpPr/>
          <p:nvPr/>
        </p:nvGrpSpPr>
        <p:grpSpPr>
          <a:xfrm>
            <a:off x="734330" y="5009945"/>
            <a:ext cx="185520" cy="261610"/>
            <a:chOff x="1536257" y="3497377"/>
            <a:chExt cx="185520" cy="261610"/>
          </a:xfrm>
        </p:grpSpPr>
        <p:sp>
          <p:nvSpPr>
            <p:cNvPr id="213" name="椭圆 212">
              <a:extLst>
                <a:ext uri="{FF2B5EF4-FFF2-40B4-BE49-F238E27FC236}">
                  <a16:creationId xmlns:a16="http://schemas.microsoft.com/office/drawing/2014/main" id="{68526192-C0BF-3D16-9388-C1CDCA4D7849}"/>
                </a:ext>
              </a:extLst>
            </p:cNvPr>
            <p:cNvSpPr/>
            <p:nvPr/>
          </p:nvSpPr>
          <p:spPr>
            <a:xfrm>
              <a:off x="1536258" y="3533318"/>
              <a:ext cx="185519" cy="185519"/>
            </a:xfrm>
            <a:prstGeom prst="ellipse">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14" name="文本框 213">
              <a:extLst>
                <a:ext uri="{FF2B5EF4-FFF2-40B4-BE49-F238E27FC236}">
                  <a16:creationId xmlns:a16="http://schemas.microsoft.com/office/drawing/2014/main" id="{333C409B-8E24-7ED6-8121-540D3A141F76}"/>
                </a:ext>
              </a:extLst>
            </p:cNvPr>
            <p:cNvSpPr txBox="1"/>
            <p:nvPr/>
          </p:nvSpPr>
          <p:spPr>
            <a:xfrm>
              <a:off x="1536257" y="3497377"/>
              <a:ext cx="185519" cy="261610"/>
            </a:xfrm>
            <a:prstGeom prst="rect">
              <a:avLst/>
            </a:prstGeom>
            <a:noFill/>
          </p:spPr>
          <p:txBody>
            <a:bodyPr wrap="square" rtlCol="0">
              <a:spAutoFit/>
            </a:bodyPr>
            <a:lstStyle/>
            <a:p>
              <a:pPr algn="ctr"/>
              <a:r>
                <a:rPr lang="en-US" altLang="zh-CN" sz="1100" b="1" dirty="0"/>
                <a:t>9</a:t>
              </a:r>
              <a:endParaRPr lang="zh-CN" altLang="en-US" sz="1100" b="1" dirty="0"/>
            </a:p>
          </p:txBody>
        </p:sp>
      </p:grpSp>
      <p:sp>
        <p:nvSpPr>
          <p:cNvPr id="216" name="文本框 215">
            <a:extLst>
              <a:ext uri="{FF2B5EF4-FFF2-40B4-BE49-F238E27FC236}">
                <a16:creationId xmlns:a16="http://schemas.microsoft.com/office/drawing/2014/main" id="{5EC154E5-4E11-4EF9-92EC-CE161DA2EA63}"/>
              </a:ext>
            </a:extLst>
          </p:cNvPr>
          <p:cNvSpPr txBox="1"/>
          <p:nvPr/>
        </p:nvSpPr>
        <p:spPr>
          <a:xfrm>
            <a:off x="1106592" y="4958753"/>
            <a:ext cx="2225869" cy="646331"/>
          </a:xfrm>
          <a:prstGeom prst="rect">
            <a:avLst/>
          </a:prstGeom>
          <a:noFill/>
        </p:spPr>
        <p:txBody>
          <a:bodyPr wrap="square">
            <a:spAutoFit/>
          </a:bodyPr>
          <a:lstStyle>
            <a:defPPr>
              <a:defRPr lang="zh-CN"/>
            </a:defPPr>
            <a:lvl1pPr algn="ctr">
              <a:defRPr b="0" i="0" u="none" strike="noStrike">
                <a:solidFill>
                  <a:srgbClr val="000000"/>
                </a:solidFill>
                <a:effectLst/>
                <a:latin typeface="猫啃珠圆体" panose="02020500000000000000" pitchFamily="18" charset="-122"/>
                <a:ea typeface="猫啃珠圆体" panose="02020500000000000000" pitchFamily="18" charset="-122"/>
              </a:defRPr>
            </a:lvl1pPr>
          </a:lstStyle>
          <a:p>
            <a:pPr algn="l"/>
            <a:r>
              <a:rPr lang="en-US" altLang="zh-CN" dirty="0"/>
              <a:t>Out of Bag Data</a:t>
            </a:r>
          </a:p>
          <a:p>
            <a:r>
              <a:rPr lang="zh-CN" altLang="en-US" dirty="0"/>
              <a:t>袋外数据</a:t>
            </a:r>
            <a:endParaRPr lang="en-US" altLang="zh-CN" dirty="0"/>
          </a:p>
        </p:txBody>
      </p:sp>
      <p:sp>
        <p:nvSpPr>
          <p:cNvPr id="218" name="文本框 217">
            <a:extLst>
              <a:ext uri="{FF2B5EF4-FFF2-40B4-BE49-F238E27FC236}">
                <a16:creationId xmlns:a16="http://schemas.microsoft.com/office/drawing/2014/main" id="{6006F51C-E8C6-0C8B-2A8D-474E090E3B63}"/>
              </a:ext>
            </a:extLst>
          </p:cNvPr>
          <p:cNvSpPr txBox="1"/>
          <p:nvPr/>
        </p:nvSpPr>
        <p:spPr>
          <a:xfrm>
            <a:off x="922266" y="2624432"/>
            <a:ext cx="1588310" cy="646331"/>
          </a:xfrm>
          <a:prstGeom prst="rect">
            <a:avLst/>
          </a:prstGeom>
          <a:noFill/>
        </p:spPr>
        <p:txBody>
          <a:bodyPr wrap="square">
            <a:spAutoFit/>
          </a:bodyPr>
          <a:lstStyle/>
          <a:p>
            <a:pPr algn="ctr"/>
            <a:r>
              <a:rPr lang="en-US" altLang="zh-CN" dirty="0">
                <a:solidFill>
                  <a:srgbClr val="000000"/>
                </a:solidFill>
                <a:latin typeface="猫啃珠圆体" panose="02020500000000000000" pitchFamily="18" charset="-122"/>
                <a:ea typeface="猫啃珠圆体" panose="02020500000000000000" pitchFamily="18" charset="-122"/>
              </a:rPr>
              <a:t>Bootstrap</a:t>
            </a:r>
            <a:endParaRPr lang="en-US" altLang="zh-CN" sz="1800" b="0" i="0" u="none" strike="noStrike" dirty="0">
              <a:solidFill>
                <a:srgbClr val="000000"/>
              </a:solidFill>
              <a:effectLst/>
              <a:latin typeface="猫啃珠圆体" panose="02020500000000000000" pitchFamily="18" charset="-122"/>
              <a:ea typeface="猫啃珠圆体" panose="02020500000000000000" pitchFamily="18" charset="-122"/>
            </a:endParaRPr>
          </a:p>
          <a:p>
            <a:pPr algn="ctr"/>
            <a:r>
              <a:rPr lang="zh-CN" altLang="en-US" sz="1800" b="0" i="0" u="none" strike="noStrike" dirty="0">
                <a:solidFill>
                  <a:srgbClr val="000000"/>
                </a:solidFill>
                <a:effectLst/>
                <a:latin typeface="猫啃珠圆体" panose="02020500000000000000" pitchFamily="18" charset="-122"/>
                <a:ea typeface="猫啃珠圆体" panose="02020500000000000000" pitchFamily="18" charset="-122"/>
              </a:rPr>
              <a:t>有放回的采样</a:t>
            </a:r>
            <a:endParaRPr lang="zh-CN" altLang="en-US" dirty="0"/>
          </a:p>
        </p:txBody>
      </p:sp>
      <p:graphicFrame>
        <p:nvGraphicFramePr>
          <p:cNvPr id="219" name="表格 218">
            <a:extLst>
              <a:ext uri="{FF2B5EF4-FFF2-40B4-BE49-F238E27FC236}">
                <a16:creationId xmlns:a16="http://schemas.microsoft.com/office/drawing/2014/main" id="{3AD5DBAA-147C-96D8-0DE0-703CB832DD01}"/>
              </a:ext>
            </a:extLst>
          </p:cNvPr>
          <p:cNvGraphicFramePr>
            <a:graphicFrameLocks noGrp="1"/>
          </p:cNvGraphicFramePr>
          <p:nvPr/>
        </p:nvGraphicFramePr>
        <p:xfrm>
          <a:off x="8278104" y="2369137"/>
          <a:ext cx="2054490" cy="1463040"/>
        </p:xfrm>
        <a:graphic>
          <a:graphicData uri="http://schemas.openxmlformats.org/drawingml/2006/table">
            <a:tbl>
              <a:tblPr firstRow="1" bandRow="1">
                <a:tableStyleId>{7DF18680-E054-41AD-8BC1-D1AEF772440D}</a:tableStyleId>
              </a:tblPr>
              <a:tblGrid>
                <a:gridCol w="410898">
                  <a:extLst>
                    <a:ext uri="{9D8B030D-6E8A-4147-A177-3AD203B41FA5}">
                      <a16:colId xmlns:a16="http://schemas.microsoft.com/office/drawing/2014/main" val="841642403"/>
                    </a:ext>
                  </a:extLst>
                </a:gridCol>
                <a:gridCol w="410898">
                  <a:extLst>
                    <a:ext uri="{9D8B030D-6E8A-4147-A177-3AD203B41FA5}">
                      <a16:colId xmlns:a16="http://schemas.microsoft.com/office/drawing/2014/main" val="1920457948"/>
                    </a:ext>
                  </a:extLst>
                </a:gridCol>
                <a:gridCol w="410898">
                  <a:extLst>
                    <a:ext uri="{9D8B030D-6E8A-4147-A177-3AD203B41FA5}">
                      <a16:colId xmlns:a16="http://schemas.microsoft.com/office/drawing/2014/main" val="2438101451"/>
                    </a:ext>
                  </a:extLst>
                </a:gridCol>
                <a:gridCol w="410898">
                  <a:extLst>
                    <a:ext uri="{9D8B030D-6E8A-4147-A177-3AD203B41FA5}">
                      <a16:colId xmlns:a16="http://schemas.microsoft.com/office/drawing/2014/main" val="3879378895"/>
                    </a:ext>
                  </a:extLst>
                </a:gridCol>
                <a:gridCol w="410898">
                  <a:extLst>
                    <a:ext uri="{9D8B030D-6E8A-4147-A177-3AD203B41FA5}">
                      <a16:colId xmlns:a16="http://schemas.microsoft.com/office/drawing/2014/main" val="3059684048"/>
                    </a:ext>
                  </a:extLst>
                </a:gridCol>
              </a:tblGrid>
              <a:tr h="161504">
                <a:tc>
                  <a:txBody>
                    <a:bodyPr/>
                    <a:lstStyle/>
                    <a:p>
                      <a:pPr algn="ctr">
                        <a:lnSpc>
                          <a:spcPts val="1200"/>
                        </a:lnSpc>
                      </a:pPr>
                      <a:r>
                        <a:rPr lang="en-US" altLang="zh-CN" sz="1000" dirty="0"/>
                        <a:t>X</a:t>
                      </a:r>
                      <a:r>
                        <a:rPr lang="en-US" altLang="zh-CN" sz="1000" baseline="-25000" dirty="0"/>
                        <a:t>1</a:t>
                      </a:r>
                      <a:endParaRPr lang="zh-CN" altLang="en-US" sz="1000" baseline="-25000" dirty="0"/>
                    </a:p>
                  </a:txBody>
                  <a:tcPr/>
                </a:tc>
                <a:tc>
                  <a:txBody>
                    <a:bodyPr/>
                    <a:lstStyle/>
                    <a:p>
                      <a:pPr algn="ctr">
                        <a:lnSpc>
                          <a:spcPts val="1200"/>
                        </a:lnSpc>
                      </a:pPr>
                      <a:r>
                        <a:rPr lang="en-US" altLang="zh-CN" sz="1000" dirty="0"/>
                        <a:t>X</a:t>
                      </a:r>
                      <a:r>
                        <a:rPr lang="en-US" altLang="zh-CN" sz="1000" baseline="-25000" dirty="0"/>
                        <a:t>2</a:t>
                      </a:r>
                      <a:endParaRPr lang="zh-CN" altLang="en-US" sz="1000" baseline="-25000" dirty="0"/>
                    </a:p>
                  </a:txBody>
                  <a:tcPr/>
                </a:tc>
                <a:tc>
                  <a:txBody>
                    <a:bodyPr/>
                    <a:lstStyle/>
                    <a:p>
                      <a:pPr algn="ctr">
                        <a:lnSpc>
                          <a:spcPts val="1200"/>
                        </a:lnSpc>
                      </a:pPr>
                      <a:r>
                        <a:rPr lang="en-US" altLang="zh-CN" sz="1000" dirty="0"/>
                        <a:t>X</a:t>
                      </a:r>
                      <a:r>
                        <a:rPr lang="en-US" altLang="zh-CN" sz="1000" baseline="-25000" dirty="0"/>
                        <a:t>3</a:t>
                      </a:r>
                      <a:endParaRPr lang="zh-CN" altLang="en-US" sz="1000" baseline="-25000" dirty="0"/>
                    </a:p>
                  </a:txBody>
                  <a:tcPr/>
                </a:tc>
                <a:tc>
                  <a:txBody>
                    <a:bodyPr/>
                    <a:lstStyle/>
                    <a:p>
                      <a:pPr algn="ctr">
                        <a:lnSpc>
                          <a:spcPts val="1200"/>
                        </a:lnSpc>
                      </a:pPr>
                      <a:r>
                        <a:rPr lang="en-US" altLang="zh-CN" sz="1000" dirty="0"/>
                        <a:t>X</a:t>
                      </a:r>
                      <a:r>
                        <a:rPr lang="en-US" altLang="zh-CN" sz="1000" baseline="-25000" dirty="0"/>
                        <a:t>4</a:t>
                      </a:r>
                      <a:endParaRPr lang="zh-CN" altLang="en-US" sz="1000" baseline="-25000" dirty="0"/>
                    </a:p>
                  </a:txBody>
                  <a:tcPr/>
                </a:tc>
                <a:tc>
                  <a:txBody>
                    <a:bodyPr/>
                    <a:lstStyle/>
                    <a:p>
                      <a:pPr algn="ctr">
                        <a:lnSpc>
                          <a:spcPts val="1200"/>
                        </a:lnSpc>
                      </a:pPr>
                      <a:r>
                        <a:rPr lang="en-US" altLang="zh-CN" sz="1000" dirty="0"/>
                        <a:t>Y</a:t>
                      </a:r>
                      <a:endParaRPr lang="zh-CN" altLang="en-US" sz="1000" dirty="0"/>
                    </a:p>
                  </a:txBody>
                  <a:tcPr/>
                </a:tc>
                <a:extLst>
                  <a:ext uri="{0D108BD9-81ED-4DB2-BD59-A6C34878D82A}">
                    <a16:rowId xmlns:a16="http://schemas.microsoft.com/office/drawing/2014/main" val="3088110909"/>
                  </a:ext>
                </a:extLst>
              </a:tr>
              <a:tr h="161504">
                <a:tc>
                  <a:txBody>
                    <a:bodyPr/>
                    <a:lstStyle/>
                    <a:p>
                      <a:pPr algn="ctr">
                        <a:lnSpc>
                          <a:spcPts val="1200"/>
                        </a:lnSpc>
                      </a:pPr>
                      <a:r>
                        <a:rPr lang="en-US" altLang="zh-CN" sz="1000" dirty="0"/>
                        <a:t>A1</a:t>
                      </a:r>
                      <a:endParaRPr lang="zh-CN" altLang="en-US" sz="1000" dirty="0"/>
                    </a:p>
                  </a:txBody>
                  <a:tcPr/>
                </a:tc>
                <a:tc>
                  <a:txBody>
                    <a:bodyPr/>
                    <a:lstStyle/>
                    <a:p>
                      <a:pPr algn="ctr">
                        <a:lnSpc>
                          <a:spcPts val="1200"/>
                        </a:lnSpc>
                      </a:pPr>
                      <a:r>
                        <a:rPr lang="en-US" altLang="zh-CN" sz="1000" dirty="0"/>
                        <a:t>B1</a:t>
                      </a:r>
                      <a:endParaRPr lang="zh-CN" altLang="en-US" sz="1000" dirty="0"/>
                    </a:p>
                  </a:txBody>
                  <a:tcPr/>
                </a:tc>
                <a:tc>
                  <a:txBody>
                    <a:bodyPr/>
                    <a:lstStyle/>
                    <a:p>
                      <a:pPr algn="ctr">
                        <a:lnSpc>
                          <a:spcPts val="1200"/>
                        </a:lnSpc>
                      </a:pPr>
                      <a:r>
                        <a:rPr lang="en-US" altLang="zh-CN" sz="1000" dirty="0"/>
                        <a:t>C1</a:t>
                      </a:r>
                      <a:endParaRPr lang="zh-CN" altLang="en-US" sz="1000" dirty="0"/>
                    </a:p>
                  </a:txBody>
                  <a:tcPr/>
                </a:tc>
                <a:tc>
                  <a:txBody>
                    <a:bodyPr/>
                    <a:lstStyle/>
                    <a:p>
                      <a:pPr algn="ctr">
                        <a:lnSpc>
                          <a:spcPts val="1200"/>
                        </a:lnSpc>
                      </a:pPr>
                      <a:r>
                        <a:rPr lang="en-US" altLang="zh-CN" sz="1000" dirty="0"/>
                        <a:t>D1</a:t>
                      </a:r>
                      <a:endParaRPr lang="zh-CN" altLang="en-US" sz="1000" dirty="0"/>
                    </a:p>
                  </a:txBody>
                  <a:tcPr/>
                </a:tc>
                <a:tc>
                  <a:txBody>
                    <a:bodyPr/>
                    <a:lstStyle/>
                    <a:p>
                      <a:pPr algn="ctr">
                        <a:lnSpc>
                          <a:spcPts val="1200"/>
                        </a:lnSpc>
                      </a:pPr>
                      <a:r>
                        <a:rPr lang="en-US" altLang="zh-CN" sz="1000" dirty="0"/>
                        <a:t>1</a:t>
                      </a:r>
                      <a:endParaRPr lang="zh-CN" altLang="en-US" sz="1000" dirty="0"/>
                    </a:p>
                  </a:txBody>
                  <a:tcPr/>
                </a:tc>
                <a:extLst>
                  <a:ext uri="{0D108BD9-81ED-4DB2-BD59-A6C34878D82A}">
                    <a16:rowId xmlns:a16="http://schemas.microsoft.com/office/drawing/2014/main" val="999098886"/>
                  </a:ext>
                </a:extLst>
              </a:tr>
              <a:tr h="199408">
                <a:tc>
                  <a:txBody>
                    <a:bodyPr/>
                    <a:lstStyle/>
                    <a:p>
                      <a:pPr algn="ctr">
                        <a:lnSpc>
                          <a:spcPts val="1200"/>
                        </a:lnSpc>
                      </a:pPr>
                      <a:r>
                        <a:rPr lang="en-US" altLang="zh-CN" sz="1000" dirty="0"/>
                        <a:t>A2</a:t>
                      </a:r>
                      <a:endParaRPr lang="zh-CN" altLang="en-US" sz="1000" dirty="0"/>
                    </a:p>
                  </a:txBody>
                  <a:tcPr/>
                </a:tc>
                <a:tc>
                  <a:txBody>
                    <a:bodyPr/>
                    <a:lstStyle/>
                    <a:p>
                      <a:pPr algn="ctr">
                        <a:lnSpc>
                          <a:spcPts val="1200"/>
                        </a:lnSpc>
                      </a:pPr>
                      <a:r>
                        <a:rPr lang="en-US" altLang="zh-CN" sz="1000" dirty="0"/>
                        <a:t>B2</a:t>
                      </a:r>
                      <a:endParaRPr lang="zh-CN" altLang="en-US" sz="1000" dirty="0"/>
                    </a:p>
                  </a:txBody>
                  <a:tcPr/>
                </a:tc>
                <a:tc>
                  <a:txBody>
                    <a:bodyPr/>
                    <a:lstStyle/>
                    <a:p>
                      <a:pPr algn="ctr">
                        <a:lnSpc>
                          <a:spcPts val="1200"/>
                        </a:lnSpc>
                      </a:pPr>
                      <a:r>
                        <a:rPr lang="en-US" altLang="zh-CN" sz="1000" dirty="0"/>
                        <a:t>C2</a:t>
                      </a:r>
                      <a:endParaRPr lang="zh-CN" altLang="en-US" sz="1000" dirty="0"/>
                    </a:p>
                  </a:txBody>
                  <a:tcPr/>
                </a:tc>
                <a:tc>
                  <a:txBody>
                    <a:bodyPr/>
                    <a:lstStyle/>
                    <a:p>
                      <a:pPr algn="ctr">
                        <a:lnSpc>
                          <a:spcPts val="1200"/>
                        </a:lnSpc>
                      </a:pPr>
                      <a:r>
                        <a:rPr lang="en-US" altLang="zh-CN" sz="1000" dirty="0"/>
                        <a:t>D2</a:t>
                      </a:r>
                      <a:endParaRPr lang="zh-CN" altLang="en-US" sz="1000" dirty="0"/>
                    </a:p>
                  </a:txBody>
                  <a:tcPr/>
                </a:tc>
                <a:tc>
                  <a:txBody>
                    <a:bodyPr/>
                    <a:lstStyle/>
                    <a:p>
                      <a:pPr algn="ctr">
                        <a:lnSpc>
                          <a:spcPts val="1200"/>
                        </a:lnSpc>
                      </a:pPr>
                      <a:r>
                        <a:rPr lang="en-US" altLang="zh-CN" sz="1000" dirty="0"/>
                        <a:t>0</a:t>
                      </a:r>
                      <a:endParaRPr lang="zh-CN" altLang="en-US" sz="1000" dirty="0"/>
                    </a:p>
                  </a:txBody>
                  <a:tcPr/>
                </a:tc>
                <a:extLst>
                  <a:ext uri="{0D108BD9-81ED-4DB2-BD59-A6C34878D82A}">
                    <a16:rowId xmlns:a16="http://schemas.microsoft.com/office/drawing/2014/main" val="4142331248"/>
                  </a:ext>
                </a:extLst>
              </a:tr>
              <a:tr h="161504">
                <a:tc>
                  <a:txBody>
                    <a:bodyPr/>
                    <a:lstStyle/>
                    <a:p>
                      <a:pPr algn="ctr">
                        <a:lnSpc>
                          <a:spcPts val="1200"/>
                        </a:lnSpc>
                      </a:pPr>
                      <a:r>
                        <a:rPr lang="en-US" altLang="zh-CN" sz="1000" dirty="0"/>
                        <a:t>A3</a:t>
                      </a:r>
                      <a:endParaRPr lang="zh-CN" altLang="en-US" sz="1000" dirty="0"/>
                    </a:p>
                  </a:txBody>
                  <a:tcPr/>
                </a:tc>
                <a:tc>
                  <a:txBody>
                    <a:bodyPr/>
                    <a:lstStyle/>
                    <a:p>
                      <a:pPr algn="ctr">
                        <a:lnSpc>
                          <a:spcPts val="1200"/>
                        </a:lnSpc>
                      </a:pPr>
                      <a:r>
                        <a:rPr lang="en-US" altLang="zh-CN" sz="1000" dirty="0"/>
                        <a:t>B3</a:t>
                      </a:r>
                      <a:endParaRPr lang="zh-CN" altLang="en-US" sz="1000" dirty="0"/>
                    </a:p>
                  </a:txBody>
                  <a:tcPr/>
                </a:tc>
                <a:tc>
                  <a:txBody>
                    <a:bodyPr/>
                    <a:lstStyle/>
                    <a:p>
                      <a:pPr algn="ctr">
                        <a:lnSpc>
                          <a:spcPts val="1200"/>
                        </a:lnSpc>
                      </a:pPr>
                      <a:r>
                        <a:rPr lang="en-US" altLang="zh-CN" sz="1000" dirty="0"/>
                        <a:t>C3</a:t>
                      </a:r>
                      <a:endParaRPr lang="zh-CN" altLang="en-US" sz="1000" dirty="0"/>
                    </a:p>
                  </a:txBody>
                  <a:tcPr/>
                </a:tc>
                <a:tc>
                  <a:txBody>
                    <a:bodyPr/>
                    <a:lstStyle/>
                    <a:p>
                      <a:pPr algn="ctr">
                        <a:lnSpc>
                          <a:spcPts val="1200"/>
                        </a:lnSpc>
                      </a:pPr>
                      <a:r>
                        <a:rPr lang="en-US" altLang="zh-CN" sz="1000" dirty="0"/>
                        <a:t>D3</a:t>
                      </a:r>
                      <a:endParaRPr lang="zh-CN" altLang="en-US" sz="1000" dirty="0"/>
                    </a:p>
                  </a:txBody>
                  <a:tcPr/>
                </a:tc>
                <a:tc>
                  <a:txBody>
                    <a:bodyPr/>
                    <a:lstStyle/>
                    <a:p>
                      <a:pPr algn="ctr">
                        <a:lnSpc>
                          <a:spcPts val="1200"/>
                        </a:lnSpc>
                      </a:pPr>
                      <a:r>
                        <a:rPr lang="en-US" altLang="zh-CN" sz="1000" dirty="0"/>
                        <a:t>1</a:t>
                      </a:r>
                      <a:endParaRPr lang="zh-CN" altLang="en-US" sz="1000" dirty="0"/>
                    </a:p>
                  </a:txBody>
                  <a:tcPr/>
                </a:tc>
                <a:extLst>
                  <a:ext uri="{0D108BD9-81ED-4DB2-BD59-A6C34878D82A}">
                    <a16:rowId xmlns:a16="http://schemas.microsoft.com/office/drawing/2014/main" val="1910647173"/>
                  </a:ext>
                </a:extLst>
              </a:tr>
              <a:tr h="161504">
                <a:tc>
                  <a:txBody>
                    <a:bodyPr/>
                    <a:lstStyle/>
                    <a:p>
                      <a:pPr algn="ctr">
                        <a:lnSpc>
                          <a:spcPts val="1200"/>
                        </a:lnSpc>
                      </a:pPr>
                      <a:r>
                        <a:rPr lang="en-US" altLang="zh-CN" sz="1000" dirty="0"/>
                        <a:t>A4</a:t>
                      </a:r>
                      <a:endParaRPr lang="zh-CN" altLang="en-US" sz="1000" dirty="0"/>
                    </a:p>
                  </a:txBody>
                  <a:tcPr/>
                </a:tc>
                <a:tc>
                  <a:txBody>
                    <a:bodyPr/>
                    <a:lstStyle/>
                    <a:p>
                      <a:pPr algn="ctr">
                        <a:lnSpc>
                          <a:spcPts val="1200"/>
                        </a:lnSpc>
                      </a:pPr>
                      <a:r>
                        <a:rPr lang="en-US" altLang="zh-CN" sz="1000" dirty="0"/>
                        <a:t>B4</a:t>
                      </a:r>
                      <a:endParaRPr lang="zh-CN" altLang="en-US" sz="1000" dirty="0"/>
                    </a:p>
                  </a:txBody>
                  <a:tcPr/>
                </a:tc>
                <a:tc>
                  <a:txBody>
                    <a:bodyPr/>
                    <a:lstStyle/>
                    <a:p>
                      <a:pPr algn="ctr">
                        <a:lnSpc>
                          <a:spcPts val="1200"/>
                        </a:lnSpc>
                      </a:pPr>
                      <a:r>
                        <a:rPr lang="en-US" altLang="zh-CN" sz="1000" dirty="0"/>
                        <a:t>C4</a:t>
                      </a:r>
                      <a:endParaRPr lang="zh-CN" altLang="en-US" sz="1000" dirty="0"/>
                    </a:p>
                  </a:txBody>
                  <a:tcPr/>
                </a:tc>
                <a:tc>
                  <a:txBody>
                    <a:bodyPr/>
                    <a:lstStyle/>
                    <a:p>
                      <a:pPr algn="ctr">
                        <a:lnSpc>
                          <a:spcPts val="1200"/>
                        </a:lnSpc>
                      </a:pPr>
                      <a:r>
                        <a:rPr lang="en-US" altLang="zh-CN" sz="1000" dirty="0"/>
                        <a:t>D4</a:t>
                      </a:r>
                      <a:endParaRPr lang="zh-CN" altLang="en-US" sz="1000" dirty="0"/>
                    </a:p>
                  </a:txBody>
                  <a:tcPr/>
                </a:tc>
                <a:tc>
                  <a:txBody>
                    <a:bodyPr/>
                    <a:lstStyle/>
                    <a:p>
                      <a:pPr algn="ctr">
                        <a:lnSpc>
                          <a:spcPts val="1200"/>
                        </a:lnSpc>
                      </a:pPr>
                      <a:r>
                        <a:rPr lang="en-US" altLang="zh-CN" sz="1000" dirty="0"/>
                        <a:t>1</a:t>
                      </a:r>
                      <a:endParaRPr lang="zh-CN" altLang="en-US" sz="1000" dirty="0"/>
                    </a:p>
                  </a:txBody>
                  <a:tcPr/>
                </a:tc>
                <a:extLst>
                  <a:ext uri="{0D108BD9-81ED-4DB2-BD59-A6C34878D82A}">
                    <a16:rowId xmlns:a16="http://schemas.microsoft.com/office/drawing/2014/main" val="1545481884"/>
                  </a:ext>
                </a:extLst>
              </a:tr>
              <a:tr h="161504">
                <a:tc>
                  <a:txBody>
                    <a:bodyPr/>
                    <a:lstStyle/>
                    <a:p>
                      <a:pPr algn="ctr">
                        <a:lnSpc>
                          <a:spcPts val="1200"/>
                        </a:lnSpc>
                      </a:pPr>
                      <a:r>
                        <a:rPr lang="en-US" altLang="zh-CN" sz="1000" dirty="0"/>
                        <a:t>A5</a:t>
                      </a:r>
                      <a:endParaRPr lang="zh-CN" altLang="en-US" sz="1000" dirty="0"/>
                    </a:p>
                  </a:txBody>
                  <a:tcPr/>
                </a:tc>
                <a:tc>
                  <a:txBody>
                    <a:bodyPr/>
                    <a:lstStyle/>
                    <a:p>
                      <a:pPr algn="ctr">
                        <a:lnSpc>
                          <a:spcPts val="1200"/>
                        </a:lnSpc>
                      </a:pPr>
                      <a:r>
                        <a:rPr lang="en-US" altLang="zh-CN" sz="1000" dirty="0"/>
                        <a:t>B5</a:t>
                      </a:r>
                      <a:endParaRPr lang="zh-CN" altLang="en-US" sz="1000" dirty="0"/>
                    </a:p>
                  </a:txBody>
                  <a:tcPr/>
                </a:tc>
                <a:tc>
                  <a:txBody>
                    <a:bodyPr/>
                    <a:lstStyle/>
                    <a:p>
                      <a:pPr algn="ctr">
                        <a:lnSpc>
                          <a:spcPts val="1200"/>
                        </a:lnSpc>
                      </a:pPr>
                      <a:r>
                        <a:rPr lang="en-US" altLang="zh-CN" sz="1000" dirty="0"/>
                        <a:t>C5</a:t>
                      </a:r>
                      <a:endParaRPr lang="zh-CN" altLang="en-US" sz="1000" dirty="0"/>
                    </a:p>
                  </a:txBody>
                  <a:tcPr/>
                </a:tc>
                <a:tc>
                  <a:txBody>
                    <a:bodyPr/>
                    <a:lstStyle/>
                    <a:p>
                      <a:pPr algn="ctr">
                        <a:lnSpc>
                          <a:spcPts val="1200"/>
                        </a:lnSpc>
                      </a:pPr>
                      <a:r>
                        <a:rPr lang="en-US" altLang="zh-CN" sz="1000" dirty="0"/>
                        <a:t>D5</a:t>
                      </a:r>
                      <a:endParaRPr lang="zh-CN" altLang="en-US" sz="1000" dirty="0"/>
                    </a:p>
                  </a:txBody>
                  <a:tcPr/>
                </a:tc>
                <a:tc>
                  <a:txBody>
                    <a:bodyPr/>
                    <a:lstStyle/>
                    <a:p>
                      <a:pPr algn="ctr">
                        <a:lnSpc>
                          <a:spcPts val="1200"/>
                        </a:lnSpc>
                      </a:pPr>
                      <a:r>
                        <a:rPr lang="en-US" altLang="zh-CN" sz="1000" dirty="0"/>
                        <a:t>0</a:t>
                      </a:r>
                      <a:endParaRPr lang="zh-CN" altLang="en-US" sz="1000" dirty="0"/>
                    </a:p>
                  </a:txBody>
                  <a:tcPr/>
                </a:tc>
                <a:extLst>
                  <a:ext uri="{0D108BD9-81ED-4DB2-BD59-A6C34878D82A}">
                    <a16:rowId xmlns:a16="http://schemas.microsoft.com/office/drawing/2014/main" val="3110238457"/>
                  </a:ext>
                </a:extLst>
              </a:tr>
            </a:tbl>
          </a:graphicData>
        </a:graphic>
      </p:graphicFrame>
      <p:graphicFrame>
        <p:nvGraphicFramePr>
          <p:cNvPr id="220" name="表格 219">
            <a:extLst>
              <a:ext uri="{FF2B5EF4-FFF2-40B4-BE49-F238E27FC236}">
                <a16:creationId xmlns:a16="http://schemas.microsoft.com/office/drawing/2014/main" id="{580641AA-A536-EF00-8025-5CF4E1369342}"/>
              </a:ext>
            </a:extLst>
          </p:cNvPr>
          <p:cNvGraphicFramePr>
            <a:graphicFrameLocks noGrp="1"/>
          </p:cNvGraphicFramePr>
          <p:nvPr/>
        </p:nvGraphicFramePr>
        <p:xfrm>
          <a:off x="6003235" y="4607311"/>
          <a:ext cx="1643592" cy="975360"/>
        </p:xfrm>
        <a:graphic>
          <a:graphicData uri="http://schemas.openxmlformats.org/drawingml/2006/table">
            <a:tbl>
              <a:tblPr firstRow="1" bandRow="1">
                <a:tableStyleId>{7DF18680-E054-41AD-8BC1-D1AEF772440D}</a:tableStyleId>
              </a:tblPr>
              <a:tblGrid>
                <a:gridCol w="410898">
                  <a:extLst>
                    <a:ext uri="{9D8B030D-6E8A-4147-A177-3AD203B41FA5}">
                      <a16:colId xmlns:a16="http://schemas.microsoft.com/office/drawing/2014/main" val="841642403"/>
                    </a:ext>
                  </a:extLst>
                </a:gridCol>
                <a:gridCol w="410898">
                  <a:extLst>
                    <a:ext uri="{9D8B030D-6E8A-4147-A177-3AD203B41FA5}">
                      <a16:colId xmlns:a16="http://schemas.microsoft.com/office/drawing/2014/main" val="1920457948"/>
                    </a:ext>
                  </a:extLst>
                </a:gridCol>
                <a:gridCol w="410898">
                  <a:extLst>
                    <a:ext uri="{9D8B030D-6E8A-4147-A177-3AD203B41FA5}">
                      <a16:colId xmlns:a16="http://schemas.microsoft.com/office/drawing/2014/main" val="3879378895"/>
                    </a:ext>
                  </a:extLst>
                </a:gridCol>
                <a:gridCol w="410898">
                  <a:extLst>
                    <a:ext uri="{9D8B030D-6E8A-4147-A177-3AD203B41FA5}">
                      <a16:colId xmlns:a16="http://schemas.microsoft.com/office/drawing/2014/main" val="3059684048"/>
                    </a:ext>
                  </a:extLst>
                </a:gridCol>
              </a:tblGrid>
              <a:tr h="161504">
                <a:tc>
                  <a:txBody>
                    <a:bodyPr/>
                    <a:lstStyle/>
                    <a:p>
                      <a:pPr algn="ctr">
                        <a:lnSpc>
                          <a:spcPts val="1200"/>
                        </a:lnSpc>
                      </a:pPr>
                      <a:r>
                        <a:rPr lang="en-US" altLang="zh-CN" sz="1000" dirty="0"/>
                        <a:t>X</a:t>
                      </a:r>
                      <a:r>
                        <a:rPr lang="en-US" altLang="zh-CN" sz="1000" baseline="-25000" dirty="0"/>
                        <a:t>1</a:t>
                      </a:r>
                      <a:endParaRPr lang="zh-CN" altLang="en-US" sz="1000" baseline="-25000" dirty="0"/>
                    </a:p>
                  </a:txBody>
                  <a:tcPr/>
                </a:tc>
                <a:tc>
                  <a:txBody>
                    <a:bodyPr/>
                    <a:lstStyle/>
                    <a:p>
                      <a:pPr algn="ctr">
                        <a:lnSpc>
                          <a:spcPts val="1200"/>
                        </a:lnSpc>
                      </a:pPr>
                      <a:r>
                        <a:rPr lang="en-US" altLang="zh-CN" sz="1000" dirty="0"/>
                        <a:t>X</a:t>
                      </a:r>
                      <a:r>
                        <a:rPr lang="en-US" altLang="zh-CN" sz="1000" baseline="-25000" dirty="0"/>
                        <a:t>2</a:t>
                      </a:r>
                      <a:endParaRPr lang="zh-CN" altLang="en-US" sz="1000" baseline="-25000" dirty="0"/>
                    </a:p>
                  </a:txBody>
                  <a:tcPr/>
                </a:tc>
                <a:tc>
                  <a:txBody>
                    <a:bodyPr/>
                    <a:lstStyle/>
                    <a:p>
                      <a:pPr algn="ctr">
                        <a:lnSpc>
                          <a:spcPts val="1200"/>
                        </a:lnSpc>
                      </a:pPr>
                      <a:r>
                        <a:rPr lang="en-US" altLang="zh-CN" sz="1000" dirty="0"/>
                        <a:t>X</a:t>
                      </a:r>
                      <a:r>
                        <a:rPr lang="en-US" altLang="zh-CN" sz="1000" baseline="-25000" dirty="0"/>
                        <a:t>4</a:t>
                      </a:r>
                      <a:endParaRPr lang="zh-CN" altLang="en-US" sz="1000" baseline="-25000" dirty="0"/>
                    </a:p>
                  </a:txBody>
                  <a:tcPr/>
                </a:tc>
                <a:tc>
                  <a:txBody>
                    <a:bodyPr/>
                    <a:lstStyle/>
                    <a:p>
                      <a:pPr algn="ctr">
                        <a:lnSpc>
                          <a:spcPts val="1200"/>
                        </a:lnSpc>
                      </a:pPr>
                      <a:r>
                        <a:rPr lang="en-US" altLang="zh-CN" sz="1000" dirty="0"/>
                        <a:t>Y</a:t>
                      </a:r>
                      <a:endParaRPr lang="zh-CN" altLang="en-US" sz="1000" dirty="0"/>
                    </a:p>
                  </a:txBody>
                  <a:tcPr/>
                </a:tc>
                <a:extLst>
                  <a:ext uri="{0D108BD9-81ED-4DB2-BD59-A6C34878D82A}">
                    <a16:rowId xmlns:a16="http://schemas.microsoft.com/office/drawing/2014/main" val="3088110909"/>
                  </a:ext>
                </a:extLst>
              </a:tr>
              <a:tr h="161504">
                <a:tc>
                  <a:txBody>
                    <a:bodyPr/>
                    <a:lstStyle/>
                    <a:p>
                      <a:pPr algn="ctr">
                        <a:lnSpc>
                          <a:spcPts val="1200"/>
                        </a:lnSpc>
                      </a:pPr>
                      <a:r>
                        <a:rPr lang="en-US" altLang="zh-CN" sz="1000" dirty="0"/>
                        <a:t>A1</a:t>
                      </a:r>
                      <a:endParaRPr lang="zh-CN" altLang="en-US" sz="1000" dirty="0"/>
                    </a:p>
                  </a:txBody>
                  <a:tcPr/>
                </a:tc>
                <a:tc>
                  <a:txBody>
                    <a:bodyPr/>
                    <a:lstStyle/>
                    <a:p>
                      <a:pPr algn="ctr">
                        <a:lnSpc>
                          <a:spcPts val="1200"/>
                        </a:lnSpc>
                      </a:pPr>
                      <a:r>
                        <a:rPr lang="en-US" altLang="zh-CN" sz="1000" dirty="0"/>
                        <a:t>B1</a:t>
                      </a:r>
                      <a:endParaRPr lang="zh-CN" altLang="en-US" sz="1000" dirty="0"/>
                    </a:p>
                  </a:txBody>
                  <a:tcPr/>
                </a:tc>
                <a:tc>
                  <a:txBody>
                    <a:bodyPr/>
                    <a:lstStyle/>
                    <a:p>
                      <a:pPr algn="ctr">
                        <a:lnSpc>
                          <a:spcPts val="1200"/>
                        </a:lnSpc>
                      </a:pPr>
                      <a:r>
                        <a:rPr lang="en-US" altLang="zh-CN" sz="1000" dirty="0"/>
                        <a:t>D1</a:t>
                      </a:r>
                      <a:endParaRPr lang="zh-CN" altLang="en-US" sz="1000" dirty="0"/>
                    </a:p>
                  </a:txBody>
                  <a:tcPr/>
                </a:tc>
                <a:tc>
                  <a:txBody>
                    <a:bodyPr/>
                    <a:lstStyle/>
                    <a:p>
                      <a:pPr algn="ctr">
                        <a:lnSpc>
                          <a:spcPts val="1200"/>
                        </a:lnSpc>
                      </a:pPr>
                      <a:r>
                        <a:rPr lang="en-US" altLang="zh-CN" sz="1000" dirty="0"/>
                        <a:t>1</a:t>
                      </a:r>
                      <a:endParaRPr lang="zh-CN" altLang="en-US" sz="1000" dirty="0"/>
                    </a:p>
                  </a:txBody>
                  <a:tcPr/>
                </a:tc>
                <a:extLst>
                  <a:ext uri="{0D108BD9-81ED-4DB2-BD59-A6C34878D82A}">
                    <a16:rowId xmlns:a16="http://schemas.microsoft.com/office/drawing/2014/main" val="999098886"/>
                  </a:ext>
                </a:extLst>
              </a:tr>
              <a:tr h="161504">
                <a:tc>
                  <a:txBody>
                    <a:bodyPr/>
                    <a:lstStyle/>
                    <a:p>
                      <a:pPr algn="ctr">
                        <a:lnSpc>
                          <a:spcPts val="1200"/>
                        </a:lnSpc>
                      </a:pPr>
                      <a:r>
                        <a:rPr lang="en-US" altLang="zh-CN" sz="1000" dirty="0"/>
                        <a:t>A4</a:t>
                      </a:r>
                      <a:endParaRPr lang="zh-CN" altLang="en-US" sz="1000" dirty="0"/>
                    </a:p>
                  </a:txBody>
                  <a:tcPr/>
                </a:tc>
                <a:tc>
                  <a:txBody>
                    <a:bodyPr/>
                    <a:lstStyle/>
                    <a:p>
                      <a:pPr algn="ctr">
                        <a:lnSpc>
                          <a:spcPts val="1200"/>
                        </a:lnSpc>
                      </a:pPr>
                      <a:r>
                        <a:rPr lang="en-US" altLang="zh-CN" sz="1000" dirty="0"/>
                        <a:t>B4</a:t>
                      </a:r>
                      <a:endParaRPr lang="zh-CN" altLang="en-US" sz="1000" dirty="0"/>
                    </a:p>
                  </a:txBody>
                  <a:tcPr/>
                </a:tc>
                <a:tc>
                  <a:txBody>
                    <a:bodyPr/>
                    <a:lstStyle/>
                    <a:p>
                      <a:pPr algn="ctr">
                        <a:lnSpc>
                          <a:spcPts val="1200"/>
                        </a:lnSpc>
                      </a:pPr>
                      <a:r>
                        <a:rPr lang="en-US" altLang="zh-CN" sz="1000" dirty="0"/>
                        <a:t>D4</a:t>
                      </a:r>
                      <a:endParaRPr lang="zh-CN" altLang="en-US" sz="1000" dirty="0"/>
                    </a:p>
                  </a:txBody>
                  <a:tcPr/>
                </a:tc>
                <a:tc>
                  <a:txBody>
                    <a:bodyPr/>
                    <a:lstStyle/>
                    <a:p>
                      <a:pPr algn="ctr">
                        <a:lnSpc>
                          <a:spcPts val="1200"/>
                        </a:lnSpc>
                      </a:pPr>
                      <a:r>
                        <a:rPr lang="en-US" altLang="zh-CN" sz="1000" dirty="0"/>
                        <a:t>1</a:t>
                      </a:r>
                      <a:endParaRPr lang="zh-CN" altLang="en-US" sz="1000" dirty="0"/>
                    </a:p>
                  </a:txBody>
                  <a:tcPr/>
                </a:tc>
                <a:extLst>
                  <a:ext uri="{0D108BD9-81ED-4DB2-BD59-A6C34878D82A}">
                    <a16:rowId xmlns:a16="http://schemas.microsoft.com/office/drawing/2014/main" val="1545481884"/>
                  </a:ext>
                </a:extLst>
              </a:tr>
              <a:tr h="161504">
                <a:tc>
                  <a:txBody>
                    <a:bodyPr/>
                    <a:lstStyle/>
                    <a:p>
                      <a:pPr algn="ctr">
                        <a:lnSpc>
                          <a:spcPts val="1200"/>
                        </a:lnSpc>
                      </a:pPr>
                      <a:r>
                        <a:rPr lang="en-US" altLang="zh-CN" sz="1000" dirty="0"/>
                        <a:t>A5</a:t>
                      </a:r>
                      <a:endParaRPr lang="zh-CN" altLang="en-US" sz="1000" dirty="0"/>
                    </a:p>
                  </a:txBody>
                  <a:tcPr/>
                </a:tc>
                <a:tc>
                  <a:txBody>
                    <a:bodyPr/>
                    <a:lstStyle/>
                    <a:p>
                      <a:pPr algn="ctr">
                        <a:lnSpc>
                          <a:spcPts val="1200"/>
                        </a:lnSpc>
                      </a:pPr>
                      <a:r>
                        <a:rPr lang="en-US" altLang="zh-CN" sz="1000" dirty="0"/>
                        <a:t>B5</a:t>
                      </a:r>
                      <a:endParaRPr lang="zh-CN" altLang="en-US" sz="1000" dirty="0"/>
                    </a:p>
                  </a:txBody>
                  <a:tcPr/>
                </a:tc>
                <a:tc>
                  <a:txBody>
                    <a:bodyPr/>
                    <a:lstStyle/>
                    <a:p>
                      <a:pPr algn="ctr">
                        <a:lnSpc>
                          <a:spcPts val="1200"/>
                        </a:lnSpc>
                      </a:pPr>
                      <a:r>
                        <a:rPr lang="en-US" altLang="zh-CN" sz="1000" dirty="0"/>
                        <a:t>D5</a:t>
                      </a:r>
                      <a:endParaRPr lang="zh-CN" altLang="en-US" sz="1000" dirty="0"/>
                    </a:p>
                  </a:txBody>
                  <a:tcPr/>
                </a:tc>
                <a:tc>
                  <a:txBody>
                    <a:bodyPr/>
                    <a:lstStyle/>
                    <a:p>
                      <a:pPr algn="ctr">
                        <a:lnSpc>
                          <a:spcPts val="1200"/>
                        </a:lnSpc>
                      </a:pPr>
                      <a:r>
                        <a:rPr lang="en-US" altLang="zh-CN" sz="1000" dirty="0"/>
                        <a:t>0</a:t>
                      </a:r>
                      <a:endParaRPr lang="zh-CN" altLang="en-US" sz="1000" dirty="0"/>
                    </a:p>
                  </a:txBody>
                  <a:tcPr/>
                </a:tc>
                <a:extLst>
                  <a:ext uri="{0D108BD9-81ED-4DB2-BD59-A6C34878D82A}">
                    <a16:rowId xmlns:a16="http://schemas.microsoft.com/office/drawing/2014/main" val="3110238457"/>
                  </a:ext>
                </a:extLst>
              </a:tr>
            </a:tbl>
          </a:graphicData>
        </a:graphic>
      </p:graphicFrame>
      <p:graphicFrame>
        <p:nvGraphicFramePr>
          <p:cNvPr id="223" name="表格 222">
            <a:extLst>
              <a:ext uri="{FF2B5EF4-FFF2-40B4-BE49-F238E27FC236}">
                <a16:creationId xmlns:a16="http://schemas.microsoft.com/office/drawing/2014/main" id="{70DACF49-79F5-1666-5B3D-E8C1FC0DE896}"/>
              </a:ext>
            </a:extLst>
          </p:cNvPr>
          <p:cNvGraphicFramePr>
            <a:graphicFrameLocks noGrp="1"/>
          </p:cNvGraphicFramePr>
          <p:nvPr/>
        </p:nvGraphicFramePr>
        <p:xfrm>
          <a:off x="8192971" y="4588752"/>
          <a:ext cx="1232694" cy="975360"/>
        </p:xfrm>
        <a:graphic>
          <a:graphicData uri="http://schemas.openxmlformats.org/drawingml/2006/table">
            <a:tbl>
              <a:tblPr firstRow="1" bandRow="1">
                <a:tableStyleId>{7DF18680-E054-41AD-8BC1-D1AEF772440D}</a:tableStyleId>
              </a:tblPr>
              <a:tblGrid>
                <a:gridCol w="410898">
                  <a:extLst>
                    <a:ext uri="{9D8B030D-6E8A-4147-A177-3AD203B41FA5}">
                      <a16:colId xmlns:a16="http://schemas.microsoft.com/office/drawing/2014/main" val="2438101451"/>
                    </a:ext>
                  </a:extLst>
                </a:gridCol>
                <a:gridCol w="410898">
                  <a:extLst>
                    <a:ext uri="{9D8B030D-6E8A-4147-A177-3AD203B41FA5}">
                      <a16:colId xmlns:a16="http://schemas.microsoft.com/office/drawing/2014/main" val="3879378895"/>
                    </a:ext>
                  </a:extLst>
                </a:gridCol>
                <a:gridCol w="410898">
                  <a:extLst>
                    <a:ext uri="{9D8B030D-6E8A-4147-A177-3AD203B41FA5}">
                      <a16:colId xmlns:a16="http://schemas.microsoft.com/office/drawing/2014/main" val="3059684048"/>
                    </a:ext>
                  </a:extLst>
                </a:gridCol>
              </a:tblGrid>
              <a:tr h="161504">
                <a:tc>
                  <a:txBody>
                    <a:bodyPr/>
                    <a:lstStyle/>
                    <a:p>
                      <a:pPr algn="ctr">
                        <a:lnSpc>
                          <a:spcPts val="1200"/>
                        </a:lnSpc>
                      </a:pPr>
                      <a:r>
                        <a:rPr lang="en-US" altLang="zh-CN" sz="1000" dirty="0"/>
                        <a:t>X</a:t>
                      </a:r>
                      <a:r>
                        <a:rPr lang="en-US" altLang="zh-CN" sz="1000" baseline="-25000" dirty="0"/>
                        <a:t>3</a:t>
                      </a:r>
                      <a:endParaRPr lang="zh-CN" altLang="en-US" sz="1000" baseline="-25000" dirty="0"/>
                    </a:p>
                  </a:txBody>
                  <a:tcPr/>
                </a:tc>
                <a:tc>
                  <a:txBody>
                    <a:bodyPr/>
                    <a:lstStyle/>
                    <a:p>
                      <a:pPr algn="ctr">
                        <a:lnSpc>
                          <a:spcPts val="1200"/>
                        </a:lnSpc>
                      </a:pPr>
                      <a:r>
                        <a:rPr lang="en-US" altLang="zh-CN" sz="1000" dirty="0"/>
                        <a:t>X</a:t>
                      </a:r>
                      <a:r>
                        <a:rPr lang="en-US" altLang="zh-CN" sz="1000" baseline="-25000" dirty="0"/>
                        <a:t>4</a:t>
                      </a:r>
                      <a:endParaRPr lang="zh-CN" altLang="en-US" sz="1000" baseline="-25000" dirty="0"/>
                    </a:p>
                  </a:txBody>
                  <a:tcPr/>
                </a:tc>
                <a:tc>
                  <a:txBody>
                    <a:bodyPr/>
                    <a:lstStyle/>
                    <a:p>
                      <a:pPr algn="ctr">
                        <a:lnSpc>
                          <a:spcPts val="1200"/>
                        </a:lnSpc>
                      </a:pPr>
                      <a:r>
                        <a:rPr lang="en-US" altLang="zh-CN" sz="1000" dirty="0"/>
                        <a:t>Y</a:t>
                      </a:r>
                      <a:endParaRPr lang="zh-CN" altLang="en-US" sz="1000" dirty="0"/>
                    </a:p>
                  </a:txBody>
                  <a:tcPr/>
                </a:tc>
                <a:extLst>
                  <a:ext uri="{0D108BD9-81ED-4DB2-BD59-A6C34878D82A}">
                    <a16:rowId xmlns:a16="http://schemas.microsoft.com/office/drawing/2014/main" val="3088110909"/>
                  </a:ext>
                </a:extLst>
              </a:tr>
              <a:tr h="161504">
                <a:tc>
                  <a:txBody>
                    <a:bodyPr/>
                    <a:lstStyle/>
                    <a:p>
                      <a:pPr algn="ctr">
                        <a:lnSpc>
                          <a:spcPts val="1200"/>
                        </a:lnSpc>
                      </a:pPr>
                      <a:r>
                        <a:rPr lang="en-US" altLang="zh-CN" sz="1000" dirty="0"/>
                        <a:t>C3</a:t>
                      </a:r>
                      <a:endParaRPr lang="zh-CN" altLang="en-US" sz="1000" dirty="0"/>
                    </a:p>
                  </a:txBody>
                  <a:tcPr/>
                </a:tc>
                <a:tc>
                  <a:txBody>
                    <a:bodyPr/>
                    <a:lstStyle/>
                    <a:p>
                      <a:pPr algn="ctr">
                        <a:lnSpc>
                          <a:spcPts val="1200"/>
                        </a:lnSpc>
                      </a:pPr>
                      <a:r>
                        <a:rPr lang="en-US" altLang="zh-CN" sz="1000" dirty="0"/>
                        <a:t>D3</a:t>
                      </a:r>
                      <a:endParaRPr lang="zh-CN" altLang="en-US" sz="1000" dirty="0"/>
                    </a:p>
                  </a:txBody>
                  <a:tcPr/>
                </a:tc>
                <a:tc>
                  <a:txBody>
                    <a:bodyPr/>
                    <a:lstStyle/>
                    <a:p>
                      <a:pPr algn="ctr">
                        <a:lnSpc>
                          <a:spcPts val="1200"/>
                        </a:lnSpc>
                      </a:pPr>
                      <a:r>
                        <a:rPr lang="en-US" altLang="zh-CN" sz="1000" dirty="0"/>
                        <a:t>1</a:t>
                      </a:r>
                      <a:endParaRPr lang="zh-CN" altLang="en-US" sz="1000" dirty="0"/>
                    </a:p>
                  </a:txBody>
                  <a:tcPr/>
                </a:tc>
                <a:extLst>
                  <a:ext uri="{0D108BD9-81ED-4DB2-BD59-A6C34878D82A}">
                    <a16:rowId xmlns:a16="http://schemas.microsoft.com/office/drawing/2014/main" val="1910647173"/>
                  </a:ext>
                </a:extLst>
              </a:tr>
              <a:tr h="161504">
                <a:tc>
                  <a:txBody>
                    <a:bodyPr/>
                    <a:lstStyle/>
                    <a:p>
                      <a:pPr algn="ctr">
                        <a:lnSpc>
                          <a:spcPts val="1200"/>
                        </a:lnSpc>
                      </a:pPr>
                      <a:r>
                        <a:rPr lang="en-US" altLang="zh-CN" sz="1000" dirty="0"/>
                        <a:t>C4</a:t>
                      </a:r>
                      <a:endParaRPr lang="zh-CN" altLang="en-US" sz="1000" dirty="0"/>
                    </a:p>
                  </a:txBody>
                  <a:tcPr/>
                </a:tc>
                <a:tc>
                  <a:txBody>
                    <a:bodyPr/>
                    <a:lstStyle/>
                    <a:p>
                      <a:pPr algn="ctr">
                        <a:lnSpc>
                          <a:spcPts val="1200"/>
                        </a:lnSpc>
                      </a:pPr>
                      <a:r>
                        <a:rPr lang="en-US" altLang="zh-CN" sz="1000" dirty="0"/>
                        <a:t>D4</a:t>
                      </a:r>
                      <a:endParaRPr lang="zh-CN" altLang="en-US" sz="1000" dirty="0"/>
                    </a:p>
                  </a:txBody>
                  <a:tcPr/>
                </a:tc>
                <a:tc>
                  <a:txBody>
                    <a:bodyPr/>
                    <a:lstStyle/>
                    <a:p>
                      <a:pPr algn="ctr">
                        <a:lnSpc>
                          <a:spcPts val="1200"/>
                        </a:lnSpc>
                      </a:pPr>
                      <a:r>
                        <a:rPr lang="en-US" altLang="zh-CN" sz="1000" dirty="0"/>
                        <a:t>1</a:t>
                      </a:r>
                      <a:endParaRPr lang="zh-CN" altLang="en-US" sz="1000" dirty="0"/>
                    </a:p>
                  </a:txBody>
                  <a:tcPr/>
                </a:tc>
                <a:extLst>
                  <a:ext uri="{0D108BD9-81ED-4DB2-BD59-A6C34878D82A}">
                    <a16:rowId xmlns:a16="http://schemas.microsoft.com/office/drawing/2014/main" val="1545481884"/>
                  </a:ext>
                </a:extLst>
              </a:tr>
              <a:tr h="161504">
                <a:tc>
                  <a:txBody>
                    <a:bodyPr/>
                    <a:lstStyle/>
                    <a:p>
                      <a:pPr algn="ctr">
                        <a:lnSpc>
                          <a:spcPts val="1200"/>
                        </a:lnSpc>
                      </a:pPr>
                      <a:r>
                        <a:rPr lang="en-US" altLang="zh-CN" sz="1000" dirty="0"/>
                        <a:t>C5</a:t>
                      </a:r>
                      <a:endParaRPr lang="zh-CN" altLang="en-US" sz="1000" dirty="0"/>
                    </a:p>
                  </a:txBody>
                  <a:tcPr/>
                </a:tc>
                <a:tc>
                  <a:txBody>
                    <a:bodyPr/>
                    <a:lstStyle/>
                    <a:p>
                      <a:pPr algn="ctr">
                        <a:lnSpc>
                          <a:spcPts val="1200"/>
                        </a:lnSpc>
                      </a:pPr>
                      <a:r>
                        <a:rPr lang="en-US" altLang="zh-CN" sz="1000" dirty="0"/>
                        <a:t>D5</a:t>
                      </a:r>
                      <a:endParaRPr lang="zh-CN" altLang="en-US" sz="1000" dirty="0"/>
                    </a:p>
                  </a:txBody>
                  <a:tcPr/>
                </a:tc>
                <a:tc>
                  <a:txBody>
                    <a:bodyPr/>
                    <a:lstStyle/>
                    <a:p>
                      <a:pPr algn="ctr">
                        <a:lnSpc>
                          <a:spcPts val="1200"/>
                        </a:lnSpc>
                      </a:pPr>
                      <a:r>
                        <a:rPr lang="en-US" altLang="zh-CN" sz="1000" dirty="0"/>
                        <a:t>0</a:t>
                      </a:r>
                      <a:endParaRPr lang="zh-CN" altLang="en-US" sz="1000" dirty="0"/>
                    </a:p>
                  </a:txBody>
                  <a:tcPr/>
                </a:tc>
                <a:extLst>
                  <a:ext uri="{0D108BD9-81ED-4DB2-BD59-A6C34878D82A}">
                    <a16:rowId xmlns:a16="http://schemas.microsoft.com/office/drawing/2014/main" val="3110238457"/>
                  </a:ext>
                </a:extLst>
              </a:tr>
            </a:tbl>
          </a:graphicData>
        </a:graphic>
      </p:graphicFrame>
      <p:graphicFrame>
        <p:nvGraphicFramePr>
          <p:cNvPr id="225" name="表格 224">
            <a:extLst>
              <a:ext uri="{FF2B5EF4-FFF2-40B4-BE49-F238E27FC236}">
                <a16:creationId xmlns:a16="http://schemas.microsoft.com/office/drawing/2014/main" id="{ACA38BEE-92A0-FFF2-737C-2E1CB392FB58}"/>
              </a:ext>
            </a:extLst>
          </p:cNvPr>
          <p:cNvGraphicFramePr>
            <a:graphicFrameLocks noGrp="1"/>
          </p:cNvGraphicFramePr>
          <p:nvPr/>
        </p:nvGraphicFramePr>
        <p:xfrm>
          <a:off x="9863762" y="4588752"/>
          <a:ext cx="1643592" cy="975360"/>
        </p:xfrm>
        <a:graphic>
          <a:graphicData uri="http://schemas.openxmlformats.org/drawingml/2006/table">
            <a:tbl>
              <a:tblPr firstRow="1" bandRow="1">
                <a:tableStyleId>{7DF18680-E054-41AD-8BC1-D1AEF772440D}</a:tableStyleId>
              </a:tblPr>
              <a:tblGrid>
                <a:gridCol w="410898">
                  <a:extLst>
                    <a:ext uri="{9D8B030D-6E8A-4147-A177-3AD203B41FA5}">
                      <a16:colId xmlns:a16="http://schemas.microsoft.com/office/drawing/2014/main" val="841642403"/>
                    </a:ext>
                  </a:extLst>
                </a:gridCol>
                <a:gridCol w="410898">
                  <a:extLst>
                    <a:ext uri="{9D8B030D-6E8A-4147-A177-3AD203B41FA5}">
                      <a16:colId xmlns:a16="http://schemas.microsoft.com/office/drawing/2014/main" val="1920457948"/>
                    </a:ext>
                  </a:extLst>
                </a:gridCol>
                <a:gridCol w="410898">
                  <a:extLst>
                    <a:ext uri="{9D8B030D-6E8A-4147-A177-3AD203B41FA5}">
                      <a16:colId xmlns:a16="http://schemas.microsoft.com/office/drawing/2014/main" val="2438101451"/>
                    </a:ext>
                  </a:extLst>
                </a:gridCol>
                <a:gridCol w="410898">
                  <a:extLst>
                    <a:ext uri="{9D8B030D-6E8A-4147-A177-3AD203B41FA5}">
                      <a16:colId xmlns:a16="http://schemas.microsoft.com/office/drawing/2014/main" val="3059684048"/>
                    </a:ext>
                  </a:extLst>
                </a:gridCol>
              </a:tblGrid>
              <a:tr h="161504">
                <a:tc>
                  <a:txBody>
                    <a:bodyPr/>
                    <a:lstStyle/>
                    <a:p>
                      <a:pPr algn="ctr">
                        <a:lnSpc>
                          <a:spcPts val="1200"/>
                        </a:lnSpc>
                      </a:pPr>
                      <a:r>
                        <a:rPr lang="en-US" altLang="zh-CN" sz="1000" dirty="0"/>
                        <a:t>X</a:t>
                      </a:r>
                      <a:r>
                        <a:rPr lang="en-US" altLang="zh-CN" sz="1000" baseline="-25000" dirty="0"/>
                        <a:t>1</a:t>
                      </a:r>
                      <a:endParaRPr lang="zh-CN" altLang="en-US" sz="1000" baseline="-25000" dirty="0"/>
                    </a:p>
                  </a:txBody>
                  <a:tcPr/>
                </a:tc>
                <a:tc>
                  <a:txBody>
                    <a:bodyPr/>
                    <a:lstStyle/>
                    <a:p>
                      <a:pPr algn="ctr">
                        <a:lnSpc>
                          <a:spcPts val="1200"/>
                        </a:lnSpc>
                      </a:pPr>
                      <a:r>
                        <a:rPr lang="en-US" altLang="zh-CN" sz="1000" dirty="0"/>
                        <a:t>X</a:t>
                      </a:r>
                      <a:r>
                        <a:rPr lang="en-US" altLang="zh-CN" sz="1000" baseline="-25000" dirty="0"/>
                        <a:t>2</a:t>
                      </a:r>
                      <a:endParaRPr lang="zh-CN" altLang="en-US" sz="1000" baseline="-25000" dirty="0"/>
                    </a:p>
                  </a:txBody>
                  <a:tcPr/>
                </a:tc>
                <a:tc>
                  <a:txBody>
                    <a:bodyPr/>
                    <a:lstStyle/>
                    <a:p>
                      <a:pPr algn="ctr">
                        <a:lnSpc>
                          <a:spcPts val="1200"/>
                        </a:lnSpc>
                      </a:pPr>
                      <a:r>
                        <a:rPr lang="en-US" altLang="zh-CN" sz="1000" dirty="0"/>
                        <a:t>X</a:t>
                      </a:r>
                      <a:r>
                        <a:rPr lang="en-US" altLang="zh-CN" sz="1000" baseline="-25000" dirty="0"/>
                        <a:t>3</a:t>
                      </a:r>
                      <a:endParaRPr lang="zh-CN" altLang="en-US" sz="1000" baseline="-25000" dirty="0"/>
                    </a:p>
                  </a:txBody>
                  <a:tcPr/>
                </a:tc>
                <a:tc>
                  <a:txBody>
                    <a:bodyPr/>
                    <a:lstStyle/>
                    <a:p>
                      <a:pPr algn="ctr">
                        <a:lnSpc>
                          <a:spcPts val="1200"/>
                        </a:lnSpc>
                      </a:pPr>
                      <a:r>
                        <a:rPr lang="en-US" altLang="zh-CN" sz="1000" dirty="0"/>
                        <a:t>Y</a:t>
                      </a:r>
                      <a:endParaRPr lang="zh-CN" altLang="en-US" sz="1000" dirty="0"/>
                    </a:p>
                  </a:txBody>
                  <a:tcPr/>
                </a:tc>
                <a:extLst>
                  <a:ext uri="{0D108BD9-81ED-4DB2-BD59-A6C34878D82A}">
                    <a16:rowId xmlns:a16="http://schemas.microsoft.com/office/drawing/2014/main" val="3088110909"/>
                  </a:ext>
                </a:extLst>
              </a:tr>
              <a:tr h="161504">
                <a:tc>
                  <a:txBody>
                    <a:bodyPr/>
                    <a:lstStyle/>
                    <a:p>
                      <a:pPr algn="ctr">
                        <a:lnSpc>
                          <a:spcPts val="1200"/>
                        </a:lnSpc>
                      </a:pPr>
                      <a:r>
                        <a:rPr lang="en-US" altLang="zh-CN" sz="1000" dirty="0"/>
                        <a:t>A1</a:t>
                      </a:r>
                      <a:endParaRPr lang="zh-CN" altLang="en-US" sz="1000" dirty="0"/>
                    </a:p>
                  </a:txBody>
                  <a:tcPr/>
                </a:tc>
                <a:tc>
                  <a:txBody>
                    <a:bodyPr/>
                    <a:lstStyle/>
                    <a:p>
                      <a:pPr algn="ctr">
                        <a:lnSpc>
                          <a:spcPts val="1200"/>
                        </a:lnSpc>
                      </a:pPr>
                      <a:r>
                        <a:rPr lang="en-US" altLang="zh-CN" sz="1000" dirty="0"/>
                        <a:t>B1</a:t>
                      </a:r>
                      <a:endParaRPr lang="zh-CN" altLang="en-US" sz="1000" dirty="0"/>
                    </a:p>
                  </a:txBody>
                  <a:tcPr/>
                </a:tc>
                <a:tc>
                  <a:txBody>
                    <a:bodyPr/>
                    <a:lstStyle/>
                    <a:p>
                      <a:pPr algn="ctr">
                        <a:lnSpc>
                          <a:spcPts val="1200"/>
                        </a:lnSpc>
                      </a:pPr>
                      <a:r>
                        <a:rPr lang="en-US" altLang="zh-CN" sz="1000" dirty="0"/>
                        <a:t>C1</a:t>
                      </a:r>
                      <a:endParaRPr lang="zh-CN" altLang="en-US" sz="1000" dirty="0"/>
                    </a:p>
                  </a:txBody>
                  <a:tcPr/>
                </a:tc>
                <a:tc>
                  <a:txBody>
                    <a:bodyPr/>
                    <a:lstStyle/>
                    <a:p>
                      <a:pPr algn="ctr">
                        <a:lnSpc>
                          <a:spcPts val="1200"/>
                        </a:lnSpc>
                      </a:pPr>
                      <a:r>
                        <a:rPr lang="en-US" altLang="zh-CN" sz="1000" dirty="0"/>
                        <a:t>1</a:t>
                      </a:r>
                      <a:endParaRPr lang="zh-CN" altLang="en-US" sz="1000" dirty="0"/>
                    </a:p>
                  </a:txBody>
                  <a:tcPr/>
                </a:tc>
                <a:extLst>
                  <a:ext uri="{0D108BD9-81ED-4DB2-BD59-A6C34878D82A}">
                    <a16:rowId xmlns:a16="http://schemas.microsoft.com/office/drawing/2014/main" val="999098886"/>
                  </a:ext>
                </a:extLst>
              </a:tr>
              <a:tr h="161504">
                <a:tc>
                  <a:txBody>
                    <a:bodyPr/>
                    <a:lstStyle/>
                    <a:p>
                      <a:pPr algn="ctr">
                        <a:lnSpc>
                          <a:spcPts val="1200"/>
                        </a:lnSpc>
                      </a:pPr>
                      <a:r>
                        <a:rPr lang="en-US" altLang="zh-CN" sz="1000" dirty="0"/>
                        <a:t>A2</a:t>
                      </a:r>
                      <a:endParaRPr lang="zh-CN" altLang="en-US" sz="1000" dirty="0"/>
                    </a:p>
                  </a:txBody>
                  <a:tcPr/>
                </a:tc>
                <a:tc>
                  <a:txBody>
                    <a:bodyPr/>
                    <a:lstStyle/>
                    <a:p>
                      <a:pPr algn="ctr">
                        <a:lnSpc>
                          <a:spcPts val="1200"/>
                        </a:lnSpc>
                      </a:pPr>
                      <a:r>
                        <a:rPr lang="en-US" altLang="zh-CN" sz="1000" dirty="0"/>
                        <a:t>B2</a:t>
                      </a:r>
                      <a:endParaRPr lang="zh-CN" altLang="en-US" sz="1000" dirty="0"/>
                    </a:p>
                  </a:txBody>
                  <a:tcPr/>
                </a:tc>
                <a:tc>
                  <a:txBody>
                    <a:bodyPr/>
                    <a:lstStyle/>
                    <a:p>
                      <a:pPr algn="ctr">
                        <a:lnSpc>
                          <a:spcPts val="1200"/>
                        </a:lnSpc>
                      </a:pPr>
                      <a:r>
                        <a:rPr lang="en-US" altLang="zh-CN" sz="1000" dirty="0"/>
                        <a:t>C2</a:t>
                      </a:r>
                      <a:endParaRPr lang="zh-CN" altLang="en-US" sz="1000" dirty="0"/>
                    </a:p>
                  </a:txBody>
                  <a:tcPr/>
                </a:tc>
                <a:tc>
                  <a:txBody>
                    <a:bodyPr/>
                    <a:lstStyle/>
                    <a:p>
                      <a:pPr algn="ctr">
                        <a:lnSpc>
                          <a:spcPts val="1200"/>
                        </a:lnSpc>
                      </a:pPr>
                      <a:r>
                        <a:rPr lang="en-US" altLang="zh-CN" sz="1000" dirty="0"/>
                        <a:t>0</a:t>
                      </a:r>
                      <a:endParaRPr lang="zh-CN" altLang="en-US" sz="1000" dirty="0"/>
                    </a:p>
                  </a:txBody>
                  <a:tcPr/>
                </a:tc>
                <a:extLst>
                  <a:ext uri="{0D108BD9-81ED-4DB2-BD59-A6C34878D82A}">
                    <a16:rowId xmlns:a16="http://schemas.microsoft.com/office/drawing/2014/main" val="4142331248"/>
                  </a:ext>
                </a:extLst>
              </a:tr>
              <a:tr h="161504">
                <a:tc>
                  <a:txBody>
                    <a:bodyPr/>
                    <a:lstStyle/>
                    <a:p>
                      <a:pPr algn="ctr">
                        <a:lnSpc>
                          <a:spcPts val="1200"/>
                        </a:lnSpc>
                      </a:pPr>
                      <a:r>
                        <a:rPr lang="en-US" altLang="zh-CN" sz="1000" dirty="0"/>
                        <a:t>A5</a:t>
                      </a:r>
                      <a:endParaRPr lang="zh-CN" altLang="en-US" sz="1000" dirty="0"/>
                    </a:p>
                  </a:txBody>
                  <a:tcPr/>
                </a:tc>
                <a:tc>
                  <a:txBody>
                    <a:bodyPr/>
                    <a:lstStyle/>
                    <a:p>
                      <a:pPr algn="ctr">
                        <a:lnSpc>
                          <a:spcPts val="1200"/>
                        </a:lnSpc>
                      </a:pPr>
                      <a:r>
                        <a:rPr lang="en-US" altLang="zh-CN" sz="1000" dirty="0"/>
                        <a:t>B5</a:t>
                      </a:r>
                      <a:endParaRPr lang="zh-CN" altLang="en-US" sz="1000" dirty="0"/>
                    </a:p>
                  </a:txBody>
                  <a:tcPr/>
                </a:tc>
                <a:tc>
                  <a:txBody>
                    <a:bodyPr/>
                    <a:lstStyle/>
                    <a:p>
                      <a:pPr algn="ctr">
                        <a:lnSpc>
                          <a:spcPts val="1200"/>
                        </a:lnSpc>
                      </a:pPr>
                      <a:r>
                        <a:rPr lang="en-US" altLang="zh-CN" sz="1000" dirty="0"/>
                        <a:t>C5</a:t>
                      </a:r>
                      <a:endParaRPr lang="zh-CN" altLang="en-US" sz="1000" dirty="0"/>
                    </a:p>
                  </a:txBody>
                  <a:tcPr/>
                </a:tc>
                <a:tc>
                  <a:txBody>
                    <a:bodyPr/>
                    <a:lstStyle/>
                    <a:p>
                      <a:pPr algn="ctr">
                        <a:lnSpc>
                          <a:spcPts val="1200"/>
                        </a:lnSpc>
                      </a:pPr>
                      <a:r>
                        <a:rPr lang="en-US" altLang="zh-CN" sz="1000" dirty="0"/>
                        <a:t>0</a:t>
                      </a:r>
                      <a:endParaRPr lang="zh-CN" altLang="en-US" sz="1000" dirty="0"/>
                    </a:p>
                  </a:txBody>
                  <a:tcPr/>
                </a:tc>
                <a:extLst>
                  <a:ext uri="{0D108BD9-81ED-4DB2-BD59-A6C34878D82A}">
                    <a16:rowId xmlns:a16="http://schemas.microsoft.com/office/drawing/2014/main" val="3110238457"/>
                  </a:ext>
                </a:extLst>
              </a:tr>
            </a:tbl>
          </a:graphicData>
        </a:graphic>
      </p:graphicFrame>
      <p:sp>
        <p:nvSpPr>
          <p:cNvPr id="227" name="矩形 226">
            <a:extLst>
              <a:ext uri="{FF2B5EF4-FFF2-40B4-BE49-F238E27FC236}">
                <a16:creationId xmlns:a16="http://schemas.microsoft.com/office/drawing/2014/main" id="{D6B2E471-EE63-F8B1-A81F-3F2A3EB5E27C}"/>
              </a:ext>
            </a:extLst>
          </p:cNvPr>
          <p:cNvSpPr/>
          <p:nvPr/>
        </p:nvSpPr>
        <p:spPr>
          <a:xfrm>
            <a:off x="6003235" y="4598912"/>
            <a:ext cx="1643592" cy="993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28" name="矩形 227">
            <a:extLst>
              <a:ext uri="{FF2B5EF4-FFF2-40B4-BE49-F238E27FC236}">
                <a16:creationId xmlns:a16="http://schemas.microsoft.com/office/drawing/2014/main" id="{6AD99CBD-0211-D384-54F0-9ACA2C34E944}"/>
              </a:ext>
            </a:extLst>
          </p:cNvPr>
          <p:cNvSpPr/>
          <p:nvPr/>
        </p:nvSpPr>
        <p:spPr>
          <a:xfrm>
            <a:off x="9863762" y="4583672"/>
            <a:ext cx="1643592" cy="993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31" name="矩形 230">
            <a:extLst>
              <a:ext uri="{FF2B5EF4-FFF2-40B4-BE49-F238E27FC236}">
                <a16:creationId xmlns:a16="http://schemas.microsoft.com/office/drawing/2014/main" id="{BD625AE7-898A-4989-00C2-0D29600F4C4A}"/>
              </a:ext>
            </a:extLst>
          </p:cNvPr>
          <p:cNvSpPr/>
          <p:nvPr/>
        </p:nvSpPr>
        <p:spPr>
          <a:xfrm>
            <a:off x="8192971" y="4583672"/>
            <a:ext cx="1232694" cy="993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cxnSp>
        <p:nvCxnSpPr>
          <p:cNvPr id="232" name="连接符: 肘形 231">
            <a:extLst>
              <a:ext uri="{FF2B5EF4-FFF2-40B4-BE49-F238E27FC236}">
                <a16:creationId xmlns:a16="http://schemas.microsoft.com/office/drawing/2014/main" id="{555A5DCC-11EE-03DA-AF58-4867B15BE017}"/>
              </a:ext>
            </a:extLst>
          </p:cNvPr>
          <p:cNvCxnSpPr>
            <a:cxnSpLocks/>
            <a:stCxn id="226" idx="2"/>
            <a:endCxn id="227" idx="0"/>
          </p:cNvCxnSpPr>
          <p:nvPr/>
        </p:nvCxnSpPr>
        <p:spPr>
          <a:xfrm rot="5400000">
            <a:off x="7711242" y="3007344"/>
            <a:ext cx="705357" cy="24777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连接符: 肘形 234">
            <a:extLst>
              <a:ext uri="{FF2B5EF4-FFF2-40B4-BE49-F238E27FC236}">
                <a16:creationId xmlns:a16="http://schemas.microsoft.com/office/drawing/2014/main" id="{7961BB89-63E0-FB76-D21E-39B67B428D03}"/>
              </a:ext>
            </a:extLst>
          </p:cNvPr>
          <p:cNvCxnSpPr>
            <a:cxnSpLocks/>
            <a:stCxn id="226" idx="2"/>
            <a:endCxn id="223" idx="0"/>
          </p:cNvCxnSpPr>
          <p:nvPr/>
        </p:nvCxnSpPr>
        <p:spPr>
          <a:xfrm rot="5400000">
            <a:off x="8708466" y="3994408"/>
            <a:ext cx="695197" cy="49349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连接符: 肘形 237">
            <a:extLst>
              <a:ext uri="{FF2B5EF4-FFF2-40B4-BE49-F238E27FC236}">
                <a16:creationId xmlns:a16="http://schemas.microsoft.com/office/drawing/2014/main" id="{B67DE577-BB5C-8C1D-47FA-77684162B606}"/>
              </a:ext>
            </a:extLst>
          </p:cNvPr>
          <p:cNvCxnSpPr>
            <a:cxnSpLocks/>
            <a:stCxn id="226" idx="2"/>
            <a:endCxn id="225" idx="0"/>
          </p:cNvCxnSpPr>
          <p:nvPr/>
        </p:nvCxnSpPr>
        <p:spPr>
          <a:xfrm rot="16200000" flipH="1">
            <a:off x="9646585" y="3549778"/>
            <a:ext cx="695197" cy="138274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B466426-475F-3EA2-E306-CEF496774CC3}"/>
              </a:ext>
            </a:extLst>
          </p:cNvPr>
          <p:cNvPicPr>
            <a:picLocks noChangeAspect="1"/>
          </p:cNvPicPr>
          <p:nvPr/>
        </p:nvPicPr>
        <p:blipFill rotWithShape="1">
          <a:blip r:embed="rId3"/>
          <a:srcRect l="57048"/>
          <a:stretch/>
        </p:blipFill>
        <p:spPr>
          <a:xfrm>
            <a:off x="3329080" y="5390870"/>
            <a:ext cx="1645573" cy="628390"/>
          </a:xfrm>
          <a:prstGeom prst="rect">
            <a:avLst/>
          </a:prstGeom>
        </p:spPr>
      </p:pic>
      <p:cxnSp>
        <p:nvCxnSpPr>
          <p:cNvPr id="23" name="连接符: 肘形 22">
            <a:extLst>
              <a:ext uri="{FF2B5EF4-FFF2-40B4-BE49-F238E27FC236}">
                <a16:creationId xmlns:a16="http://schemas.microsoft.com/office/drawing/2014/main" id="{AF473FAF-9ED5-A3A9-48EA-6037333B07D8}"/>
              </a:ext>
            </a:extLst>
          </p:cNvPr>
          <p:cNvCxnSpPr>
            <a:cxnSpLocks/>
          </p:cNvCxnSpPr>
          <p:nvPr/>
        </p:nvCxnSpPr>
        <p:spPr>
          <a:xfrm rot="5400000" flipH="1" flipV="1">
            <a:off x="1799358" y="2455814"/>
            <a:ext cx="277365" cy="166289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171605"/>
      </p:ext>
    </p:extLst>
  </p:cSld>
  <p:clrMapOvr>
    <a:masterClrMapping/>
  </p:clrMapOvr>
  <p:transition spd="slow" advTm="500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55326-07EE-E28A-3631-DD619857503E}"/>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413C03D2-9C0E-8100-D4DA-73FEBD6125DE}"/>
              </a:ext>
            </a:extLst>
          </p:cNvPr>
          <p:cNvSpPr>
            <a:spLocks noGrp="1"/>
          </p:cNvSpPr>
          <p:nvPr>
            <p:ph type="body" sz="quarter" idx="10"/>
          </p:nvPr>
        </p:nvSpPr>
        <p:spPr>
          <a:xfrm>
            <a:off x="839160" y="698363"/>
            <a:ext cx="6570384" cy="494795"/>
          </a:xfrm>
        </p:spPr>
        <p:txBody>
          <a:bodyPr/>
          <a:lstStyle/>
          <a:p>
            <a:r>
              <a:rPr lang="zh-CN" altLang="en-US" dirty="0">
                <a:solidFill>
                  <a:prstClr val="black"/>
                </a:solidFill>
                <a:latin typeface="猫啃珠圆体" panose="02020500000000000000" pitchFamily="18" charset="-122"/>
                <a:ea typeface="猫啃珠圆体" panose="02020500000000000000" pitchFamily="18" charset="-122"/>
                <a:cs typeface="创客贴金刚体" panose="00020600040101010101" pitchFamily="18" charset="-122"/>
              </a:rPr>
              <a:t>集成机器学习算法</a:t>
            </a:r>
          </a:p>
        </p:txBody>
      </p:sp>
      <p:sp>
        <p:nvSpPr>
          <p:cNvPr id="10" name="矩形 13">
            <a:extLst>
              <a:ext uri="{FF2B5EF4-FFF2-40B4-BE49-F238E27FC236}">
                <a16:creationId xmlns:a16="http://schemas.microsoft.com/office/drawing/2014/main" id="{885F29AE-F653-EB04-AB01-9F64F5CF6CB3}"/>
              </a:ext>
            </a:extLst>
          </p:cNvPr>
          <p:cNvSpPr>
            <a:spLocks noChangeArrowheads="1"/>
          </p:cNvSpPr>
          <p:nvPr/>
        </p:nvSpPr>
        <p:spPr bwMode="auto">
          <a:xfrm>
            <a:off x="902794" y="1347961"/>
            <a:ext cx="9493858"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en-US" altLang="zh-CN"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GBDT (</a:t>
            </a: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梯度提升树</a:t>
            </a:r>
            <a:r>
              <a:rPr lang="en-US" altLang="zh-CN"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 Gradient Boosting Decision Tree)</a:t>
            </a: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 </a:t>
            </a:r>
            <a:r>
              <a:rPr lang="en-US" altLang="zh-CN"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——Boosting</a:t>
            </a: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类算法</a:t>
            </a:r>
          </a:p>
        </p:txBody>
      </p:sp>
      <p:sp>
        <p:nvSpPr>
          <p:cNvPr id="16" name="文本框 15">
            <a:extLst>
              <a:ext uri="{FF2B5EF4-FFF2-40B4-BE49-F238E27FC236}">
                <a16:creationId xmlns:a16="http://schemas.microsoft.com/office/drawing/2014/main" id="{8828CECA-D7D1-EB48-9913-F307A762AB60}"/>
              </a:ext>
            </a:extLst>
          </p:cNvPr>
          <p:cNvSpPr txBox="1"/>
          <p:nvPr/>
        </p:nvSpPr>
        <p:spPr>
          <a:xfrm>
            <a:off x="1113176" y="6074744"/>
            <a:ext cx="4283211" cy="369332"/>
          </a:xfrm>
          <a:prstGeom prst="rect">
            <a:avLst/>
          </a:prstGeom>
          <a:noFill/>
        </p:spPr>
        <p:txBody>
          <a:bodyPr wrap="square">
            <a:spAutoFit/>
          </a:bodyPr>
          <a:lstStyle/>
          <a:p>
            <a:pPr algn="ctr"/>
            <a:r>
              <a:rPr lang="zh-CN" altLang="en-US" dirty="0">
                <a:solidFill>
                  <a:srgbClr val="000000"/>
                </a:solidFill>
                <a:latin typeface="猫啃珠圆体" panose="02020500000000000000" pitchFamily="18" charset="-122"/>
                <a:ea typeface="猫啃珠圆体" panose="02020500000000000000" pitchFamily="18" charset="-122"/>
              </a:rPr>
              <a:t>基学习器串行训练，不断优化残差目标</a:t>
            </a:r>
            <a:endParaRPr lang="zh-CN" altLang="en-US" dirty="0"/>
          </a:p>
        </p:txBody>
      </p:sp>
      <p:sp>
        <p:nvSpPr>
          <p:cNvPr id="18" name="文本框 17">
            <a:extLst>
              <a:ext uri="{FF2B5EF4-FFF2-40B4-BE49-F238E27FC236}">
                <a16:creationId xmlns:a16="http://schemas.microsoft.com/office/drawing/2014/main" id="{CDB41901-CA67-7A24-35D0-9373F35411E5}"/>
              </a:ext>
            </a:extLst>
          </p:cNvPr>
          <p:cNvSpPr txBox="1"/>
          <p:nvPr/>
        </p:nvSpPr>
        <p:spPr>
          <a:xfrm>
            <a:off x="7213407" y="6079422"/>
            <a:ext cx="4283211" cy="369332"/>
          </a:xfrm>
          <a:prstGeom prst="rect">
            <a:avLst/>
          </a:prstGeom>
          <a:noFill/>
        </p:spPr>
        <p:txBody>
          <a:bodyPr wrap="square">
            <a:spAutoFit/>
          </a:bodyPr>
          <a:lstStyle/>
          <a:p>
            <a:pPr algn="ctr"/>
            <a:r>
              <a:rPr lang="zh-CN" altLang="en-US" dirty="0">
                <a:solidFill>
                  <a:srgbClr val="000000"/>
                </a:solidFill>
                <a:latin typeface="猫啃珠圆体" panose="02020500000000000000" pitchFamily="18" charset="-122"/>
                <a:ea typeface="猫啃珠圆体" panose="02020500000000000000" pitchFamily="18" charset="-122"/>
              </a:rPr>
              <a:t>梯度下降和学习率参数</a:t>
            </a:r>
          </a:p>
        </p:txBody>
      </p:sp>
      <p:grpSp>
        <p:nvGrpSpPr>
          <p:cNvPr id="12" name="组合 11">
            <a:extLst>
              <a:ext uri="{FF2B5EF4-FFF2-40B4-BE49-F238E27FC236}">
                <a16:creationId xmlns:a16="http://schemas.microsoft.com/office/drawing/2014/main" id="{256B8B33-8000-D1BB-1734-37D301D5DDAF}"/>
              </a:ext>
            </a:extLst>
          </p:cNvPr>
          <p:cNvGrpSpPr/>
          <p:nvPr/>
        </p:nvGrpSpPr>
        <p:grpSpPr>
          <a:xfrm>
            <a:off x="1053251" y="1872224"/>
            <a:ext cx="4387687" cy="2521386"/>
            <a:chOff x="52491" y="2069173"/>
            <a:chExt cx="4387687" cy="2521386"/>
          </a:xfrm>
        </p:grpSpPr>
        <p:pic>
          <p:nvPicPr>
            <p:cNvPr id="9" name="Picture 4" descr="What is the difference between Bagging and Boosting? | Quantdare">
              <a:extLst>
                <a:ext uri="{FF2B5EF4-FFF2-40B4-BE49-F238E27FC236}">
                  <a16:creationId xmlns:a16="http://schemas.microsoft.com/office/drawing/2014/main" id="{1B742A8F-B927-6AA2-D0DC-959EBAF37A60}"/>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r="66493"/>
            <a:stretch/>
          </p:blipFill>
          <p:spPr bwMode="auto">
            <a:xfrm>
              <a:off x="52491" y="2069174"/>
              <a:ext cx="2201531" cy="25213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What is the difference between Bagging and Boosting? | Quantdare">
              <a:extLst>
                <a:ext uri="{FF2B5EF4-FFF2-40B4-BE49-F238E27FC236}">
                  <a16:creationId xmlns:a16="http://schemas.microsoft.com/office/drawing/2014/main" id="{45923D97-BAC1-78F4-46A4-C304DCC1AC99}"/>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66727"/>
            <a:stretch/>
          </p:blipFill>
          <p:spPr bwMode="auto">
            <a:xfrm>
              <a:off x="2254022" y="2069173"/>
              <a:ext cx="2186156" cy="25213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0" name="组合 209">
            <a:extLst>
              <a:ext uri="{FF2B5EF4-FFF2-40B4-BE49-F238E27FC236}">
                <a16:creationId xmlns:a16="http://schemas.microsoft.com/office/drawing/2014/main" id="{0FEE4BC8-55AC-AE7D-6602-A1F1F15AFD77}"/>
              </a:ext>
            </a:extLst>
          </p:cNvPr>
          <p:cNvGrpSpPr/>
          <p:nvPr/>
        </p:nvGrpSpPr>
        <p:grpSpPr>
          <a:xfrm>
            <a:off x="7247288" y="1713359"/>
            <a:ext cx="3939577" cy="2558633"/>
            <a:chOff x="7199172" y="1872224"/>
            <a:chExt cx="3939577" cy="2558633"/>
          </a:xfrm>
        </p:grpSpPr>
        <p:grpSp>
          <p:nvGrpSpPr>
            <p:cNvPr id="41" name="组合 40">
              <a:extLst>
                <a:ext uri="{FF2B5EF4-FFF2-40B4-BE49-F238E27FC236}">
                  <a16:creationId xmlns:a16="http://schemas.microsoft.com/office/drawing/2014/main" id="{BE4DE609-B740-CDAC-B712-139A789F8C00}"/>
                </a:ext>
              </a:extLst>
            </p:cNvPr>
            <p:cNvGrpSpPr/>
            <p:nvPr/>
          </p:nvGrpSpPr>
          <p:grpSpPr>
            <a:xfrm>
              <a:off x="7199172" y="1872224"/>
              <a:ext cx="3939577" cy="2558633"/>
              <a:chOff x="6242205" y="1834976"/>
              <a:chExt cx="5187583" cy="3369174"/>
            </a:xfrm>
          </p:grpSpPr>
          <p:pic>
            <p:nvPicPr>
              <p:cNvPr id="24" name="图片 23">
                <a:extLst>
                  <a:ext uri="{FF2B5EF4-FFF2-40B4-BE49-F238E27FC236}">
                    <a16:creationId xmlns:a16="http://schemas.microsoft.com/office/drawing/2014/main" id="{799AA6B9-2CD7-2D3B-192C-046DB1E72B17}"/>
                  </a:ext>
                </a:extLst>
              </p:cNvPr>
              <p:cNvPicPr>
                <a:picLocks noChangeAspect="1"/>
              </p:cNvPicPr>
              <p:nvPr/>
            </p:nvPicPr>
            <p:blipFill>
              <a:blip r:embed="rId4"/>
              <a:stretch>
                <a:fillRect/>
              </a:stretch>
            </p:blipFill>
            <p:spPr>
              <a:xfrm>
                <a:off x="6242205" y="1834976"/>
                <a:ext cx="5187583" cy="3369174"/>
              </a:xfrm>
              <a:prstGeom prst="rect">
                <a:avLst/>
              </a:prstGeom>
            </p:spPr>
          </p:pic>
          <p:cxnSp>
            <p:nvCxnSpPr>
              <p:cNvPr id="25" name="直接箭头连接符 24">
                <a:extLst>
                  <a:ext uri="{FF2B5EF4-FFF2-40B4-BE49-F238E27FC236}">
                    <a16:creationId xmlns:a16="http://schemas.microsoft.com/office/drawing/2014/main" id="{F9497307-40E4-0341-B135-3229E5D96EDE}"/>
                  </a:ext>
                </a:extLst>
              </p:cNvPr>
              <p:cNvCxnSpPr>
                <a:cxnSpLocks/>
              </p:cNvCxnSpPr>
              <p:nvPr/>
            </p:nvCxnSpPr>
            <p:spPr>
              <a:xfrm flipH="1">
                <a:off x="10704729" y="1993938"/>
                <a:ext cx="448534" cy="93058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EA03E5C7-8E2A-2E5F-D9CA-A7C6D69E3FCB}"/>
                  </a:ext>
                </a:extLst>
              </p:cNvPr>
              <p:cNvCxnSpPr>
                <a:cxnSpLocks/>
              </p:cNvCxnSpPr>
              <p:nvPr/>
            </p:nvCxnSpPr>
            <p:spPr>
              <a:xfrm flipH="1">
                <a:off x="10404155" y="2634367"/>
                <a:ext cx="458823" cy="9794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D008DC9C-B560-B8E5-3C60-03086A0ABDD2}"/>
                  </a:ext>
                </a:extLst>
              </p:cNvPr>
              <p:cNvCxnSpPr>
                <a:cxnSpLocks/>
              </p:cNvCxnSpPr>
              <p:nvPr/>
            </p:nvCxnSpPr>
            <p:spPr>
              <a:xfrm flipH="1">
                <a:off x="10721215" y="2922781"/>
                <a:ext cx="7257" cy="192364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18AA6B2-8D04-BAE6-F672-6BA6B480B92C}"/>
                  </a:ext>
                </a:extLst>
              </p:cNvPr>
              <p:cNvCxnSpPr>
                <a:cxnSpLocks/>
              </p:cNvCxnSpPr>
              <p:nvPr/>
            </p:nvCxnSpPr>
            <p:spPr>
              <a:xfrm>
                <a:off x="11138749" y="2006310"/>
                <a:ext cx="0" cy="2860691"/>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5C31736A-D638-BE79-B5D5-1C00025F16B5}"/>
                  </a:ext>
                </a:extLst>
              </p:cNvPr>
              <p:cNvGrpSpPr/>
              <p:nvPr/>
            </p:nvGrpSpPr>
            <p:grpSpPr>
              <a:xfrm>
                <a:off x="10778709" y="2909034"/>
                <a:ext cx="434824" cy="328738"/>
                <a:chOff x="5493271" y="3386554"/>
                <a:chExt cx="434824" cy="328738"/>
              </a:xfrm>
            </p:grpSpPr>
            <p:cxnSp>
              <p:nvCxnSpPr>
                <p:cNvPr id="30" name="直接连接符 29">
                  <a:extLst>
                    <a:ext uri="{FF2B5EF4-FFF2-40B4-BE49-F238E27FC236}">
                      <a16:creationId xmlns:a16="http://schemas.microsoft.com/office/drawing/2014/main" id="{A78CB17B-D622-2D89-E372-D7133B3DC1BF}"/>
                    </a:ext>
                  </a:extLst>
                </p:cNvPr>
                <p:cNvCxnSpPr>
                  <a:cxnSpLocks/>
                </p:cNvCxnSpPr>
                <p:nvPr/>
              </p:nvCxnSpPr>
              <p:spPr>
                <a:xfrm>
                  <a:off x="5493271" y="3386554"/>
                  <a:ext cx="36004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A4979DEF-C584-65C6-6D2B-4D5E0BEA613D}"/>
                    </a:ext>
                  </a:extLst>
                </p:cNvPr>
                <p:cNvSpPr/>
                <p:nvPr/>
              </p:nvSpPr>
              <p:spPr>
                <a:xfrm>
                  <a:off x="5592054" y="3411335"/>
                  <a:ext cx="336041" cy="303957"/>
                </a:xfrm>
                <a:prstGeom prst="rect">
                  <a:avLst/>
                </a:prstGeom>
                <a:noFill/>
              </p:spPr>
              <p:txBody>
                <a:bodyPr wrap="none">
                  <a:spAutoFit/>
                </a:bodyPr>
                <a:lstStyle/>
                <a:p>
                  <a:r>
                    <a:rPr lang="en-US" altLang="zh-CN" sz="900" b="1" dirty="0">
                      <a:solidFill>
                        <a:srgbClr val="C00000"/>
                      </a:solidFill>
                      <a:latin typeface="微软雅黑" panose="020B0503020204020204" pitchFamily="34" charset="-122"/>
                      <a:ea typeface="微软雅黑" panose="020B0503020204020204" pitchFamily="34" charset="-122"/>
                    </a:rPr>
                    <a:t>2</a:t>
                  </a:r>
                  <a:endParaRPr lang="zh-CN" altLang="en-US" sz="900" dirty="0">
                    <a:solidFill>
                      <a:srgbClr val="C00000"/>
                    </a:solidFill>
                  </a:endParaRPr>
                </a:p>
              </p:txBody>
            </p:sp>
          </p:grpSp>
          <p:sp>
            <p:nvSpPr>
              <p:cNvPr id="32" name="矩形 31">
                <a:extLst>
                  <a:ext uri="{FF2B5EF4-FFF2-40B4-BE49-F238E27FC236}">
                    <a16:creationId xmlns:a16="http://schemas.microsoft.com/office/drawing/2014/main" id="{58D594A1-5CB7-9E30-552E-B119BAB6C187}"/>
                  </a:ext>
                </a:extLst>
              </p:cNvPr>
              <p:cNvSpPr/>
              <p:nvPr/>
            </p:nvSpPr>
            <p:spPr>
              <a:xfrm>
                <a:off x="10606525" y="4890306"/>
                <a:ext cx="456359" cy="303957"/>
              </a:xfrm>
              <a:prstGeom prst="rect">
                <a:avLst/>
              </a:prstGeom>
            </p:spPr>
            <p:txBody>
              <a:bodyPr wrap="none">
                <a:spAutoFit/>
              </a:bodyPr>
              <a:lstStyle/>
              <a:p>
                <a:r>
                  <a:rPr lang="en-US" altLang="zh-CN" sz="900" dirty="0">
                    <a:solidFill>
                      <a:srgbClr val="C00000"/>
                    </a:solidFill>
                    <a:latin typeface="微软雅黑" panose="020B0503020204020204" pitchFamily="34" charset="-122"/>
                    <a:ea typeface="微软雅黑" panose="020B0503020204020204" pitchFamily="34" charset="-122"/>
                  </a:rPr>
                  <a:t>8.0</a:t>
                </a:r>
                <a:endParaRPr lang="zh-CN" altLang="en-US" sz="900" dirty="0">
                  <a:solidFill>
                    <a:srgbClr val="C00000"/>
                  </a:solidFill>
                </a:endParaRPr>
              </a:p>
            </p:txBody>
          </p:sp>
          <p:cxnSp>
            <p:nvCxnSpPr>
              <p:cNvPr id="33" name="直接连接符 32">
                <a:extLst>
                  <a:ext uri="{FF2B5EF4-FFF2-40B4-BE49-F238E27FC236}">
                    <a16:creationId xmlns:a16="http://schemas.microsoft.com/office/drawing/2014/main" id="{0F50F835-3E88-9B11-970E-6139F8938423}"/>
                  </a:ext>
                </a:extLst>
              </p:cNvPr>
              <p:cNvCxnSpPr>
                <a:cxnSpLocks/>
              </p:cNvCxnSpPr>
              <p:nvPr/>
            </p:nvCxnSpPr>
            <p:spPr>
              <a:xfrm flipH="1">
                <a:off x="10396898" y="3553125"/>
                <a:ext cx="7257" cy="1313872"/>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6BBE5062-78A9-DD06-A2AE-54B84DF1379C}"/>
                  </a:ext>
                </a:extLst>
              </p:cNvPr>
              <p:cNvSpPr/>
              <p:nvPr/>
            </p:nvSpPr>
            <p:spPr>
              <a:xfrm>
                <a:off x="10112906" y="4890419"/>
                <a:ext cx="456359" cy="303957"/>
              </a:xfrm>
              <a:prstGeom prst="rect">
                <a:avLst/>
              </a:prstGeom>
            </p:spPr>
            <p:txBody>
              <a:bodyPr wrap="none">
                <a:spAutoFit/>
              </a:bodyPr>
              <a:lstStyle/>
              <a:p>
                <a:r>
                  <a:rPr lang="en-US" altLang="zh-CN" sz="900" dirty="0">
                    <a:solidFill>
                      <a:srgbClr val="C00000"/>
                    </a:solidFill>
                    <a:latin typeface="微软雅黑" panose="020B0503020204020204" pitchFamily="34" charset="-122"/>
                    <a:ea typeface="微软雅黑" panose="020B0503020204020204" pitchFamily="34" charset="-122"/>
                  </a:rPr>
                  <a:t>6.4</a:t>
                </a:r>
                <a:endParaRPr lang="zh-CN" altLang="en-US" sz="900" dirty="0">
                  <a:solidFill>
                    <a:srgbClr val="C00000"/>
                  </a:solidFill>
                </a:endParaRPr>
              </a:p>
            </p:txBody>
          </p:sp>
          <p:grpSp>
            <p:nvGrpSpPr>
              <p:cNvPr id="35" name="组合 34">
                <a:extLst>
                  <a:ext uri="{FF2B5EF4-FFF2-40B4-BE49-F238E27FC236}">
                    <a16:creationId xmlns:a16="http://schemas.microsoft.com/office/drawing/2014/main" id="{916242A4-25A1-61F5-A1CB-6864B16069B3}"/>
                  </a:ext>
                </a:extLst>
              </p:cNvPr>
              <p:cNvGrpSpPr/>
              <p:nvPr/>
            </p:nvGrpSpPr>
            <p:grpSpPr>
              <a:xfrm>
                <a:off x="10389246" y="3562888"/>
                <a:ext cx="473970" cy="335336"/>
                <a:chOff x="5493271" y="3386554"/>
                <a:chExt cx="473970" cy="335336"/>
              </a:xfrm>
            </p:grpSpPr>
            <p:cxnSp>
              <p:nvCxnSpPr>
                <p:cNvPr id="36" name="直接连接符 35">
                  <a:extLst>
                    <a:ext uri="{FF2B5EF4-FFF2-40B4-BE49-F238E27FC236}">
                      <a16:creationId xmlns:a16="http://schemas.microsoft.com/office/drawing/2014/main" id="{F433E212-1CB0-653F-A15A-08ECE16CE8C5}"/>
                    </a:ext>
                  </a:extLst>
                </p:cNvPr>
                <p:cNvCxnSpPr>
                  <a:cxnSpLocks/>
                </p:cNvCxnSpPr>
                <p:nvPr/>
              </p:nvCxnSpPr>
              <p:spPr>
                <a:xfrm>
                  <a:off x="5493271" y="3386554"/>
                  <a:ext cx="36004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F7B42100-1B93-7C4F-E5D5-7E67AA07B304}"/>
                    </a:ext>
                  </a:extLst>
                </p:cNvPr>
                <p:cNvSpPr/>
                <p:nvPr/>
              </p:nvSpPr>
              <p:spPr>
                <a:xfrm>
                  <a:off x="5493995" y="3417934"/>
                  <a:ext cx="473246" cy="303956"/>
                </a:xfrm>
                <a:prstGeom prst="rect">
                  <a:avLst/>
                </a:prstGeom>
                <a:noFill/>
              </p:spPr>
              <p:txBody>
                <a:bodyPr wrap="none">
                  <a:spAutoFit/>
                </a:bodyPr>
                <a:lstStyle/>
                <a:p>
                  <a:r>
                    <a:rPr lang="en-US" altLang="zh-CN" sz="900" b="1" dirty="0">
                      <a:solidFill>
                        <a:srgbClr val="C00000"/>
                      </a:solidFill>
                      <a:latin typeface="微软雅黑" panose="020B0503020204020204" pitchFamily="34" charset="-122"/>
                      <a:ea typeface="微软雅黑" panose="020B0503020204020204" pitchFamily="34" charset="-122"/>
                    </a:rPr>
                    <a:t>1.6</a:t>
                  </a:r>
                  <a:endParaRPr lang="zh-CN" altLang="en-US" sz="900" dirty="0">
                    <a:solidFill>
                      <a:srgbClr val="C00000"/>
                    </a:solidFill>
                  </a:endParaRPr>
                </a:p>
              </p:txBody>
            </p:sp>
          </p:grpSp>
          <p:cxnSp>
            <p:nvCxnSpPr>
              <p:cNvPr id="38" name="直接箭头连接符 37">
                <a:extLst>
                  <a:ext uri="{FF2B5EF4-FFF2-40B4-BE49-F238E27FC236}">
                    <a16:creationId xmlns:a16="http://schemas.microsoft.com/office/drawing/2014/main" id="{A2F5D3A6-78E4-190B-D6C3-E66F3A256DE2}"/>
                  </a:ext>
                </a:extLst>
              </p:cNvPr>
              <p:cNvCxnSpPr/>
              <p:nvPr/>
            </p:nvCxnSpPr>
            <p:spPr>
              <a:xfrm flipH="1">
                <a:off x="9050517" y="2006310"/>
                <a:ext cx="2088232" cy="2716671"/>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2BBD8466-5BD6-5825-813F-90E94C2D6DAB}"/>
                  </a:ext>
                </a:extLst>
              </p:cNvPr>
              <p:cNvCxnSpPr/>
              <p:nvPr/>
            </p:nvCxnSpPr>
            <p:spPr>
              <a:xfrm flipH="1">
                <a:off x="6896510" y="1979424"/>
                <a:ext cx="4256753"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8F33E437-EB5D-8478-C4CA-C092A72E74DB}"/>
                  </a:ext>
                </a:extLst>
              </p:cNvPr>
              <p:cNvCxnSpPr>
                <a:cxnSpLocks/>
              </p:cNvCxnSpPr>
              <p:nvPr/>
            </p:nvCxnSpPr>
            <p:spPr>
              <a:xfrm>
                <a:off x="6889253" y="2044961"/>
                <a:ext cx="4256753"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pic>
          <p:nvPicPr>
            <p:cNvPr id="207" name="图片 206">
              <a:extLst>
                <a:ext uri="{FF2B5EF4-FFF2-40B4-BE49-F238E27FC236}">
                  <a16:creationId xmlns:a16="http://schemas.microsoft.com/office/drawing/2014/main" id="{377D61A4-5249-B7F1-691D-50C1246C8BAB}"/>
                </a:ext>
              </a:extLst>
            </p:cNvPr>
            <p:cNvPicPr>
              <a:picLocks noChangeAspect="1"/>
            </p:cNvPicPr>
            <p:nvPr/>
          </p:nvPicPr>
          <p:blipFill>
            <a:blip r:embed="rId5"/>
            <a:stretch>
              <a:fillRect/>
            </a:stretch>
          </p:blipFill>
          <p:spPr>
            <a:xfrm>
              <a:off x="7972397" y="2152443"/>
              <a:ext cx="1254762" cy="296825"/>
            </a:xfrm>
            <a:prstGeom prst="rect">
              <a:avLst/>
            </a:prstGeom>
          </p:spPr>
        </p:pic>
      </p:grpSp>
      <p:grpSp>
        <p:nvGrpSpPr>
          <p:cNvPr id="310" name="组合 309">
            <a:extLst>
              <a:ext uri="{FF2B5EF4-FFF2-40B4-BE49-F238E27FC236}">
                <a16:creationId xmlns:a16="http://schemas.microsoft.com/office/drawing/2014/main" id="{44B21E9B-34F2-EB85-AFEE-E5249AEABD23}"/>
              </a:ext>
            </a:extLst>
          </p:cNvPr>
          <p:cNvGrpSpPr/>
          <p:nvPr/>
        </p:nvGrpSpPr>
        <p:grpSpPr>
          <a:xfrm>
            <a:off x="6764260" y="4375875"/>
            <a:ext cx="4481459" cy="1698869"/>
            <a:chOff x="6764260" y="4497492"/>
            <a:chExt cx="4481459" cy="1698869"/>
          </a:xfrm>
        </p:grpSpPr>
        <p:grpSp>
          <p:nvGrpSpPr>
            <p:cNvPr id="253" name="组合 252">
              <a:extLst>
                <a:ext uri="{FF2B5EF4-FFF2-40B4-BE49-F238E27FC236}">
                  <a16:creationId xmlns:a16="http://schemas.microsoft.com/office/drawing/2014/main" id="{E9620C81-D5C6-1BF2-E7BD-9C94C962B1F7}"/>
                </a:ext>
              </a:extLst>
            </p:cNvPr>
            <p:cNvGrpSpPr/>
            <p:nvPr/>
          </p:nvGrpSpPr>
          <p:grpSpPr>
            <a:xfrm>
              <a:off x="7263110" y="4782539"/>
              <a:ext cx="3142781" cy="494503"/>
              <a:chOff x="7263110" y="4782539"/>
              <a:chExt cx="3142781" cy="494503"/>
            </a:xfrm>
          </p:grpSpPr>
          <p:sp>
            <p:nvSpPr>
              <p:cNvPr id="236" name="矩形 235">
                <a:extLst>
                  <a:ext uri="{FF2B5EF4-FFF2-40B4-BE49-F238E27FC236}">
                    <a16:creationId xmlns:a16="http://schemas.microsoft.com/office/drawing/2014/main" id="{B24B483E-B533-9993-5B79-DC83AEE9123E}"/>
                  </a:ext>
                </a:extLst>
              </p:cNvPr>
              <p:cNvSpPr/>
              <p:nvPr/>
            </p:nvSpPr>
            <p:spPr>
              <a:xfrm>
                <a:off x="7263110" y="4782539"/>
                <a:ext cx="364202" cy="461665"/>
              </a:xfrm>
              <a:prstGeom prst="rect">
                <a:avLst/>
              </a:prstGeom>
            </p:spPr>
            <p:txBody>
              <a:bodyPr wrap="none">
                <a:spAutoFit/>
              </a:bodyPr>
              <a:lstStyle/>
              <a:p>
                <a:pPr algn="ctr"/>
                <a:r>
                  <a:rPr lang="en-US" altLang="zh-CN" sz="1200" dirty="0">
                    <a:solidFill>
                      <a:srgbClr val="C00000"/>
                    </a:solidFill>
                    <a:latin typeface="微软雅黑" panose="020B0503020204020204" pitchFamily="34" charset="-122"/>
                    <a:ea typeface="微软雅黑" panose="020B0503020204020204" pitchFamily="34" charset="-122"/>
                  </a:rPr>
                  <a:t>10</a:t>
                </a:r>
              </a:p>
              <a:p>
                <a:pPr algn="ctr"/>
                <a:r>
                  <a:rPr lang="en-US" altLang="zh-CN" sz="1200" dirty="0">
                    <a:solidFill>
                      <a:srgbClr val="C00000"/>
                    </a:solidFill>
                    <a:latin typeface="微软雅黑" panose="020B0503020204020204" pitchFamily="34" charset="-122"/>
                    <a:ea typeface="微软雅黑" panose="020B0503020204020204" pitchFamily="34" charset="-122"/>
                  </a:rPr>
                  <a:t>8</a:t>
                </a:r>
                <a:endParaRPr lang="zh-CN" altLang="en-US" sz="1200" dirty="0">
                  <a:solidFill>
                    <a:srgbClr val="C00000"/>
                  </a:solidFill>
                </a:endParaRPr>
              </a:p>
            </p:txBody>
          </p:sp>
          <p:sp>
            <p:nvSpPr>
              <p:cNvPr id="237" name="矩形 236">
                <a:extLst>
                  <a:ext uri="{FF2B5EF4-FFF2-40B4-BE49-F238E27FC236}">
                    <a16:creationId xmlns:a16="http://schemas.microsoft.com/office/drawing/2014/main" id="{7EABA5C4-E80D-75BE-0595-67D1CE7C9E7B}"/>
                  </a:ext>
                </a:extLst>
              </p:cNvPr>
              <p:cNvSpPr/>
              <p:nvPr/>
            </p:nvSpPr>
            <p:spPr>
              <a:xfrm>
                <a:off x="8073059" y="4782539"/>
                <a:ext cx="453970" cy="461665"/>
              </a:xfrm>
              <a:prstGeom prst="rect">
                <a:avLst/>
              </a:prstGeom>
            </p:spPr>
            <p:txBody>
              <a:bodyPr wrap="none">
                <a:spAutoFit/>
              </a:bodyPr>
              <a:lstStyle/>
              <a:p>
                <a:pPr algn="ctr"/>
                <a:r>
                  <a:rPr lang="en-US" altLang="zh-CN" sz="1200" dirty="0">
                    <a:solidFill>
                      <a:srgbClr val="C00000"/>
                    </a:solidFill>
                    <a:latin typeface="微软雅黑" panose="020B0503020204020204" pitchFamily="34" charset="-122"/>
                    <a:ea typeface="微软雅黑" panose="020B0503020204020204" pitchFamily="34" charset="-122"/>
                  </a:rPr>
                  <a:t>100</a:t>
                </a:r>
              </a:p>
              <a:p>
                <a:pPr algn="ctr"/>
                <a:r>
                  <a:rPr lang="en-US" altLang="zh-CN" sz="1200" dirty="0">
                    <a:solidFill>
                      <a:srgbClr val="C00000"/>
                    </a:solidFill>
                    <a:latin typeface="微软雅黑" panose="020B0503020204020204" pitchFamily="34" charset="-122"/>
                    <a:ea typeface="微软雅黑" panose="020B0503020204020204" pitchFamily="34" charset="-122"/>
                  </a:rPr>
                  <a:t>64</a:t>
                </a:r>
                <a:endParaRPr lang="zh-CN" altLang="en-US" sz="1200" dirty="0">
                  <a:solidFill>
                    <a:srgbClr val="C00000"/>
                  </a:solidFill>
                </a:endParaRPr>
              </a:p>
            </p:txBody>
          </p:sp>
          <p:sp>
            <p:nvSpPr>
              <p:cNvPr id="239" name="矩形 238">
                <a:extLst>
                  <a:ext uri="{FF2B5EF4-FFF2-40B4-BE49-F238E27FC236}">
                    <a16:creationId xmlns:a16="http://schemas.microsoft.com/office/drawing/2014/main" id="{3682BD29-A102-113E-8AB8-CDBCB3B52339}"/>
                  </a:ext>
                </a:extLst>
              </p:cNvPr>
              <p:cNvSpPr/>
              <p:nvPr/>
            </p:nvSpPr>
            <p:spPr>
              <a:xfrm>
                <a:off x="9061287" y="4782539"/>
                <a:ext cx="393313" cy="461665"/>
              </a:xfrm>
              <a:prstGeom prst="rect">
                <a:avLst/>
              </a:prstGeom>
            </p:spPr>
            <p:txBody>
              <a:bodyPr wrap="square">
                <a:spAutoFit/>
              </a:bodyPr>
              <a:lstStyle/>
              <a:p>
                <a:r>
                  <a:rPr lang="en-US" altLang="zh-CN" sz="1200" dirty="0">
                    <a:solidFill>
                      <a:srgbClr val="C00000"/>
                    </a:solidFill>
                    <a:latin typeface="微软雅黑" panose="020B0503020204020204" pitchFamily="34" charset="-122"/>
                    <a:ea typeface="微软雅黑" panose="020B0503020204020204" pitchFamily="34" charset="-122"/>
                  </a:rPr>
                  <a:t>20</a:t>
                </a:r>
              </a:p>
              <a:p>
                <a:r>
                  <a:rPr lang="en-US" altLang="zh-CN" sz="1200" dirty="0">
                    <a:solidFill>
                      <a:srgbClr val="C00000"/>
                    </a:solidFill>
                    <a:latin typeface="微软雅黑" panose="020B0503020204020204" pitchFamily="34" charset="-122"/>
                    <a:ea typeface="微软雅黑" panose="020B0503020204020204" pitchFamily="34" charset="-122"/>
                  </a:rPr>
                  <a:t>16</a:t>
                </a:r>
                <a:endParaRPr lang="zh-CN" altLang="en-US" sz="1200" dirty="0">
                  <a:solidFill>
                    <a:srgbClr val="C00000"/>
                  </a:solidFill>
                </a:endParaRPr>
              </a:p>
            </p:txBody>
          </p:sp>
          <p:sp>
            <p:nvSpPr>
              <p:cNvPr id="240" name="矩形 239">
                <a:extLst>
                  <a:ext uri="{FF2B5EF4-FFF2-40B4-BE49-F238E27FC236}">
                    <a16:creationId xmlns:a16="http://schemas.microsoft.com/office/drawing/2014/main" id="{A850E908-7C30-3688-B8E2-BA2E0B473273}"/>
                  </a:ext>
                </a:extLst>
              </p:cNvPr>
              <p:cNvSpPr/>
              <p:nvPr/>
            </p:nvSpPr>
            <p:spPr>
              <a:xfrm>
                <a:off x="9951921" y="4786052"/>
                <a:ext cx="453970" cy="461665"/>
              </a:xfrm>
              <a:prstGeom prst="rect">
                <a:avLst/>
              </a:prstGeom>
            </p:spPr>
            <p:txBody>
              <a:bodyPr wrap="square">
                <a:spAutoFit/>
              </a:bodyPr>
              <a:lstStyle/>
              <a:p>
                <a:pPr algn="ctr"/>
                <a:r>
                  <a:rPr lang="en-US" altLang="zh-CN" sz="1200" dirty="0">
                    <a:solidFill>
                      <a:srgbClr val="C00000"/>
                    </a:solidFill>
                    <a:latin typeface="微软雅黑" panose="020B0503020204020204" pitchFamily="34" charset="-122"/>
                    <a:ea typeface="微软雅黑" panose="020B0503020204020204" pitchFamily="34" charset="-122"/>
                  </a:rPr>
                  <a:t>2</a:t>
                </a:r>
              </a:p>
              <a:p>
                <a:pPr algn="ctr"/>
                <a:r>
                  <a:rPr lang="en-US" altLang="zh-CN" sz="1200" dirty="0">
                    <a:solidFill>
                      <a:srgbClr val="C00000"/>
                    </a:solidFill>
                    <a:latin typeface="微软雅黑" panose="020B0503020204020204" pitchFamily="34" charset="-122"/>
                    <a:ea typeface="微软雅黑" panose="020B0503020204020204" pitchFamily="34" charset="-122"/>
                  </a:rPr>
                  <a:t>1.6</a:t>
                </a:r>
                <a:endParaRPr lang="zh-CN" altLang="en-US" sz="1200" dirty="0">
                  <a:solidFill>
                    <a:srgbClr val="C00000"/>
                  </a:solidFill>
                </a:endParaRPr>
              </a:p>
            </p:txBody>
          </p:sp>
          <p:grpSp>
            <p:nvGrpSpPr>
              <p:cNvPr id="222" name="组合 221">
                <a:extLst>
                  <a:ext uri="{FF2B5EF4-FFF2-40B4-BE49-F238E27FC236}">
                    <a16:creationId xmlns:a16="http://schemas.microsoft.com/office/drawing/2014/main" id="{79F97D6F-57C7-4E7C-A144-79A0482373CE}"/>
                  </a:ext>
                </a:extLst>
              </p:cNvPr>
              <p:cNvGrpSpPr/>
              <p:nvPr/>
            </p:nvGrpSpPr>
            <p:grpSpPr>
              <a:xfrm>
                <a:off x="9061287" y="4996530"/>
                <a:ext cx="1271356" cy="280512"/>
                <a:chOff x="8895938" y="3847776"/>
                <a:chExt cx="1754104" cy="432664"/>
              </a:xfrm>
            </p:grpSpPr>
            <p:sp>
              <p:nvSpPr>
                <p:cNvPr id="233" name="矩形 232">
                  <a:extLst>
                    <a:ext uri="{FF2B5EF4-FFF2-40B4-BE49-F238E27FC236}">
                      <a16:creationId xmlns:a16="http://schemas.microsoft.com/office/drawing/2014/main" id="{FFB2A6C1-05E1-4387-A843-31914ED38DC1}"/>
                    </a:ext>
                  </a:extLst>
                </p:cNvPr>
                <p:cNvSpPr/>
                <p:nvPr/>
              </p:nvSpPr>
              <p:spPr>
                <a:xfrm>
                  <a:off x="8895938" y="3847776"/>
                  <a:ext cx="453970" cy="427246"/>
                </a:xfrm>
                <a:prstGeom prst="rect">
                  <a:avLst/>
                </a:prstGeom>
              </p:spPr>
              <p:txBody>
                <a:bodyPr wrap="square">
                  <a:spAutoFit/>
                </a:bodyPr>
                <a:lstStyle/>
                <a:p>
                  <a:endParaRPr lang="zh-CN" altLang="en-US" sz="1200" dirty="0">
                    <a:solidFill>
                      <a:srgbClr val="C00000"/>
                    </a:solidFill>
                  </a:endParaRPr>
                </a:p>
              </p:txBody>
            </p:sp>
            <p:sp>
              <p:nvSpPr>
                <p:cNvPr id="234" name="矩形 233">
                  <a:extLst>
                    <a:ext uri="{FF2B5EF4-FFF2-40B4-BE49-F238E27FC236}">
                      <a16:creationId xmlns:a16="http://schemas.microsoft.com/office/drawing/2014/main" id="{F4A02779-F24A-2075-52AF-CB52E13C61C9}"/>
                    </a:ext>
                  </a:extLst>
                </p:cNvPr>
                <p:cNvSpPr/>
                <p:nvPr/>
              </p:nvSpPr>
              <p:spPr>
                <a:xfrm>
                  <a:off x="10124754" y="3853194"/>
                  <a:ext cx="525288" cy="427246"/>
                </a:xfrm>
                <a:prstGeom prst="rect">
                  <a:avLst/>
                </a:prstGeom>
              </p:spPr>
              <p:txBody>
                <a:bodyPr wrap="square">
                  <a:spAutoFit/>
                </a:bodyPr>
                <a:lstStyle/>
                <a:p>
                  <a:endParaRPr lang="zh-CN" altLang="en-US" sz="1200" dirty="0">
                    <a:solidFill>
                      <a:srgbClr val="C00000"/>
                    </a:solidFill>
                  </a:endParaRPr>
                </a:p>
              </p:txBody>
            </p:sp>
          </p:grpSp>
        </p:grpSp>
        <p:grpSp>
          <p:nvGrpSpPr>
            <p:cNvPr id="254" name="组合 253">
              <a:extLst>
                <a:ext uri="{FF2B5EF4-FFF2-40B4-BE49-F238E27FC236}">
                  <a16:creationId xmlns:a16="http://schemas.microsoft.com/office/drawing/2014/main" id="{3A47522B-B006-8F0F-1EFA-D9DB09E0A427}"/>
                </a:ext>
              </a:extLst>
            </p:cNvPr>
            <p:cNvGrpSpPr/>
            <p:nvPr/>
          </p:nvGrpSpPr>
          <p:grpSpPr>
            <a:xfrm>
              <a:off x="7263110" y="5180947"/>
              <a:ext cx="3142781" cy="494503"/>
              <a:chOff x="7263110" y="4782539"/>
              <a:chExt cx="3142781" cy="494503"/>
            </a:xfrm>
          </p:grpSpPr>
          <p:sp>
            <p:nvSpPr>
              <p:cNvPr id="255" name="矩形 254">
                <a:extLst>
                  <a:ext uri="{FF2B5EF4-FFF2-40B4-BE49-F238E27FC236}">
                    <a16:creationId xmlns:a16="http://schemas.microsoft.com/office/drawing/2014/main" id="{870B87BD-D5C2-A69C-FB70-CDF0F3C23AF2}"/>
                  </a:ext>
                </a:extLst>
              </p:cNvPr>
              <p:cNvSpPr/>
              <p:nvPr/>
            </p:nvSpPr>
            <p:spPr>
              <a:xfrm>
                <a:off x="7263110" y="4782539"/>
                <a:ext cx="364202" cy="461665"/>
              </a:xfrm>
              <a:prstGeom prst="rect">
                <a:avLst/>
              </a:prstGeom>
            </p:spPr>
            <p:txBody>
              <a:bodyPr wrap="none">
                <a:spAutoFit/>
              </a:bodyPr>
              <a:lstStyle/>
              <a:p>
                <a:pPr algn="ctr"/>
                <a:r>
                  <a:rPr lang="en-US" altLang="zh-CN" sz="1200" dirty="0">
                    <a:latin typeface="微软雅黑" panose="020B0503020204020204" pitchFamily="34" charset="-122"/>
                    <a:ea typeface="微软雅黑" panose="020B0503020204020204" pitchFamily="34" charset="-122"/>
                  </a:rPr>
                  <a:t>10</a:t>
                </a:r>
              </a:p>
              <a:p>
                <a:pPr algn="ctr"/>
                <a:r>
                  <a:rPr lang="en-US" altLang="zh-CN" sz="1200" dirty="0">
                    <a:latin typeface="微软雅黑" panose="020B0503020204020204" pitchFamily="34" charset="-122"/>
                    <a:ea typeface="微软雅黑" panose="020B0503020204020204" pitchFamily="34" charset="-122"/>
                  </a:rPr>
                  <a:t>0</a:t>
                </a:r>
                <a:endParaRPr lang="zh-CN" altLang="en-US" sz="1200" dirty="0"/>
              </a:p>
            </p:txBody>
          </p:sp>
          <p:sp>
            <p:nvSpPr>
              <p:cNvPr id="256" name="矩形 255">
                <a:extLst>
                  <a:ext uri="{FF2B5EF4-FFF2-40B4-BE49-F238E27FC236}">
                    <a16:creationId xmlns:a16="http://schemas.microsoft.com/office/drawing/2014/main" id="{DA8C8273-8ED7-024A-A8D5-C9875BE0D804}"/>
                  </a:ext>
                </a:extLst>
              </p:cNvPr>
              <p:cNvSpPr/>
              <p:nvPr/>
            </p:nvSpPr>
            <p:spPr>
              <a:xfrm>
                <a:off x="8073059" y="4782539"/>
                <a:ext cx="453970" cy="461665"/>
              </a:xfrm>
              <a:prstGeom prst="rect">
                <a:avLst/>
              </a:prstGeom>
            </p:spPr>
            <p:txBody>
              <a:bodyPr wrap="none">
                <a:spAutoFit/>
              </a:bodyPr>
              <a:lstStyle/>
              <a:p>
                <a:pPr algn="ctr"/>
                <a:r>
                  <a:rPr lang="en-US" altLang="zh-CN" sz="1200" dirty="0">
                    <a:latin typeface="微软雅黑" panose="020B0503020204020204" pitchFamily="34" charset="-122"/>
                    <a:ea typeface="微软雅黑" panose="020B0503020204020204" pitchFamily="34" charset="-122"/>
                  </a:rPr>
                  <a:t>100</a:t>
                </a:r>
              </a:p>
              <a:p>
                <a:pPr algn="ctr"/>
                <a:r>
                  <a:rPr lang="en-US" altLang="zh-CN" sz="1200" dirty="0">
                    <a:latin typeface="微软雅黑" panose="020B0503020204020204" pitchFamily="34" charset="-122"/>
                    <a:ea typeface="微软雅黑" panose="020B0503020204020204" pitchFamily="34" charset="-122"/>
                  </a:rPr>
                  <a:t>0</a:t>
                </a:r>
                <a:endParaRPr lang="zh-CN" altLang="en-US" sz="1200" dirty="0"/>
              </a:p>
            </p:txBody>
          </p:sp>
          <p:sp>
            <p:nvSpPr>
              <p:cNvPr id="257" name="矩形 256">
                <a:extLst>
                  <a:ext uri="{FF2B5EF4-FFF2-40B4-BE49-F238E27FC236}">
                    <a16:creationId xmlns:a16="http://schemas.microsoft.com/office/drawing/2014/main" id="{ED05CFF9-BC05-2F9A-6C0C-8F2946589976}"/>
                  </a:ext>
                </a:extLst>
              </p:cNvPr>
              <p:cNvSpPr/>
              <p:nvPr/>
            </p:nvSpPr>
            <p:spPr>
              <a:xfrm>
                <a:off x="9061287" y="4782539"/>
                <a:ext cx="393313" cy="461665"/>
              </a:xfrm>
              <a:prstGeom prst="rect">
                <a:avLst/>
              </a:prstGeom>
            </p:spPr>
            <p:txBody>
              <a:bodyPr wrap="square">
                <a:spAutoFit/>
              </a:bodyPr>
              <a:lstStyle/>
              <a:p>
                <a:pPr algn="ctr"/>
                <a:r>
                  <a:rPr lang="en-US" altLang="zh-CN" sz="1200" dirty="0">
                    <a:latin typeface="微软雅黑" panose="020B0503020204020204" pitchFamily="34" charset="-122"/>
                    <a:ea typeface="微软雅黑" panose="020B0503020204020204" pitchFamily="34" charset="-122"/>
                  </a:rPr>
                  <a:t>20</a:t>
                </a:r>
              </a:p>
              <a:p>
                <a:pPr algn="ctr"/>
                <a:r>
                  <a:rPr lang="en-US" altLang="zh-CN" sz="1200" dirty="0">
                    <a:latin typeface="微软雅黑" panose="020B0503020204020204" pitchFamily="34" charset="-122"/>
                    <a:ea typeface="微软雅黑" panose="020B0503020204020204" pitchFamily="34" charset="-122"/>
                  </a:rPr>
                  <a:t>0</a:t>
                </a:r>
                <a:endParaRPr lang="zh-CN" altLang="en-US" sz="1200" dirty="0"/>
              </a:p>
            </p:txBody>
          </p:sp>
          <p:sp>
            <p:nvSpPr>
              <p:cNvPr id="258" name="矩形 257">
                <a:extLst>
                  <a:ext uri="{FF2B5EF4-FFF2-40B4-BE49-F238E27FC236}">
                    <a16:creationId xmlns:a16="http://schemas.microsoft.com/office/drawing/2014/main" id="{AE963CC0-12FA-2C23-27F0-92399E3010E9}"/>
                  </a:ext>
                </a:extLst>
              </p:cNvPr>
              <p:cNvSpPr/>
              <p:nvPr/>
            </p:nvSpPr>
            <p:spPr>
              <a:xfrm>
                <a:off x="9951921" y="4786052"/>
                <a:ext cx="453970" cy="461665"/>
              </a:xfrm>
              <a:prstGeom prst="rect">
                <a:avLst/>
              </a:prstGeom>
            </p:spPr>
            <p:txBody>
              <a:bodyPr wrap="square">
                <a:spAutoFit/>
              </a:bodyPr>
              <a:lstStyle/>
              <a:p>
                <a:pPr algn="ctr"/>
                <a:r>
                  <a:rPr lang="en-US" altLang="zh-CN" sz="1200" dirty="0">
                    <a:latin typeface="微软雅黑" panose="020B0503020204020204" pitchFamily="34" charset="-122"/>
                    <a:ea typeface="微软雅黑" panose="020B0503020204020204" pitchFamily="34" charset="-122"/>
                  </a:rPr>
                  <a:t>10</a:t>
                </a:r>
              </a:p>
              <a:p>
                <a:pPr algn="ctr"/>
                <a:r>
                  <a:rPr lang="en-US" altLang="zh-CN" sz="1200" dirty="0">
                    <a:latin typeface="微软雅黑" panose="020B0503020204020204" pitchFamily="34" charset="-122"/>
                    <a:ea typeface="微软雅黑" panose="020B0503020204020204" pitchFamily="34" charset="-122"/>
                  </a:rPr>
                  <a:t>0</a:t>
                </a:r>
                <a:endParaRPr lang="zh-CN" altLang="en-US" sz="1200" dirty="0"/>
              </a:p>
            </p:txBody>
          </p:sp>
          <p:grpSp>
            <p:nvGrpSpPr>
              <p:cNvPr id="259" name="组合 258">
                <a:extLst>
                  <a:ext uri="{FF2B5EF4-FFF2-40B4-BE49-F238E27FC236}">
                    <a16:creationId xmlns:a16="http://schemas.microsoft.com/office/drawing/2014/main" id="{261F7543-5E3F-DF0F-98C8-10025574ABC3}"/>
                  </a:ext>
                </a:extLst>
              </p:cNvPr>
              <p:cNvGrpSpPr/>
              <p:nvPr/>
            </p:nvGrpSpPr>
            <p:grpSpPr>
              <a:xfrm>
                <a:off x="9061287" y="4996530"/>
                <a:ext cx="1271356" cy="280512"/>
                <a:chOff x="8895938" y="3847776"/>
                <a:chExt cx="1754104" cy="432664"/>
              </a:xfrm>
            </p:grpSpPr>
            <p:sp>
              <p:nvSpPr>
                <p:cNvPr id="261" name="矩形 260">
                  <a:extLst>
                    <a:ext uri="{FF2B5EF4-FFF2-40B4-BE49-F238E27FC236}">
                      <a16:creationId xmlns:a16="http://schemas.microsoft.com/office/drawing/2014/main" id="{BA40E44B-0FDE-D876-40F5-2E76BF4B4D02}"/>
                    </a:ext>
                  </a:extLst>
                </p:cNvPr>
                <p:cNvSpPr/>
                <p:nvPr/>
              </p:nvSpPr>
              <p:spPr>
                <a:xfrm>
                  <a:off x="8895938" y="3847776"/>
                  <a:ext cx="453970" cy="427246"/>
                </a:xfrm>
                <a:prstGeom prst="rect">
                  <a:avLst/>
                </a:prstGeom>
              </p:spPr>
              <p:txBody>
                <a:bodyPr wrap="square">
                  <a:spAutoFit/>
                </a:bodyPr>
                <a:lstStyle/>
                <a:p>
                  <a:pPr algn="ctr"/>
                  <a:endParaRPr lang="zh-CN" altLang="en-US" sz="1200" dirty="0"/>
                </a:p>
              </p:txBody>
            </p:sp>
            <p:sp>
              <p:nvSpPr>
                <p:cNvPr id="262" name="矩形 261">
                  <a:extLst>
                    <a:ext uri="{FF2B5EF4-FFF2-40B4-BE49-F238E27FC236}">
                      <a16:creationId xmlns:a16="http://schemas.microsoft.com/office/drawing/2014/main" id="{3F8A2D68-3DA4-47F5-1ADA-FA5812765D79}"/>
                    </a:ext>
                  </a:extLst>
                </p:cNvPr>
                <p:cNvSpPr/>
                <p:nvPr/>
              </p:nvSpPr>
              <p:spPr>
                <a:xfrm>
                  <a:off x="10124754" y="3853194"/>
                  <a:ext cx="525288" cy="427246"/>
                </a:xfrm>
                <a:prstGeom prst="rect">
                  <a:avLst/>
                </a:prstGeom>
              </p:spPr>
              <p:txBody>
                <a:bodyPr wrap="square">
                  <a:spAutoFit/>
                </a:bodyPr>
                <a:lstStyle/>
                <a:p>
                  <a:pPr algn="ctr"/>
                  <a:endParaRPr lang="zh-CN" altLang="en-US" sz="1200" dirty="0"/>
                </a:p>
              </p:txBody>
            </p:sp>
          </p:grpSp>
        </p:grpSp>
        <p:grpSp>
          <p:nvGrpSpPr>
            <p:cNvPr id="264" name="组合 263">
              <a:extLst>
                <a:ext uri="{FF2B5EF4-FFF2-40B4-BE49-F238E27FC236}">
                  <a16:creationId xmlns:a16="http://schemas.microsoft.com/office/drawing/2014/main" id="{9CEF8DC0-1032-889B-970A-4A2B1AE70C48}"/>
                </a:ext>
              </a:extLst>
            </p:cNvPr>
            <p:cNvGrpSpPr/>
            <p:nvPr/>
          </p:nvGrpSpPr>
          <p:grpSpPr>
            <a:xfrm>
              <a:off x="7229447" y="5546517"/>
              <a:ext cx="3176444" cy="649844"/>
              <a:chOff x="7229447" y="4782539"/>
              <a:chExt cx="3176444" cy="649844"/>
            </a:xfrm>
          </p:grpSpPr>
          <p:sp>
            <p:nvSpPr>
              <p:cNvPr id="265" name="矩形 264">
                <a:extLst>
                  <a:ext uri="{FF2B5EF4-FFF2-40B4-BE49-F238E27FC236}">
                    <a16:creationId xmlns:a16="http://schemas.microsoft.com/office/drawing/2014/main" id="{69EDE2EE-CD60-666C-F861-A2465185E046}"/>
                  </a:ext>
                </a:extLst>
              </p:cNvPr>
              <p:cNvSpPr/>
              <p:nvPr/>
            </p:nvSpPr>
            <p:spPr>
              <a:xfrm>
                <a:off x="7229447" y="4782539"/>
                <a:ext cx="431528" cy="646331"/>
              </a:xfrm>
              <a:prstGeom prst="rect">
                <a:avLst/>
              </a:prstGeom>
            </p:spPr>
            <p:txBody>
              <a:bodyPr wrap="none">
                <a:spAutoFit/>
              </a:bodyPr>
              <a:lstStyle/>
              <a:p>
                <a:pPr algn="ctr"/>
                <a:r>
                  <a:rPr lang="en-US" altLang="zh-CN" sz="1200" dirty="0">
                    <a:solidFill>
                      <a:srgbClr val="7030A0"/>
                    </a:solidFill>
                    <a:latin typeface="微软雅黑" panose="020B0503020204020204" pitchFamily="34" charset="-122"/>
                    <a:ea typeface="微软雅黑" panose="020B0503020204020204" pitchFamily="34" charset="-122"/>
                  </a:rPr>
                  <a:t>10</a:t>
                </a:r>
              </a:p>
              <a:p>
                <a:pPr algn="ctr"/>
                <a:r>
                  <a:rPr lang="en-US" altLang="zh-CN" sz="1200" dirty="0">
                    <a:solidFill>
                      <a:srgbClr val="7030A0"/>
                    </a:solidFill>
                    <a:latin typeface="微软雅黑" panose="020B0503020204020204" pitchFamily="34" charset="-122"/>
                    <a:ea typeface="微软雅黑" panose="020B0503020204020204" pitchFamily="34" charset="-122"/>
                  </a:rPr>
                  <a:t>-10</a:t>
                </a:r>
              </a:p>
              <a:p>
                <a:pPr algn="ctr"/>
                <a:r>
                  <a:rPr lang="en-US" altLang="zh-CN" sz="1200" dirty="0">
                    <a:solidFill>
                      <a:srgbClr val="7030A0"/>
                    </a:solidFill>
                    <a:latin typeface="微软雅黑" panose="020B0503020204020204" pitchFamily="34" charset="-122"/>
                    <a:ea typeface="微软雅黑" panose="020B0503020204020204" pitchFamily="34" charset="-122"/>
                  </a:rPr>
                  <a:t>10</a:t>
                </a:r>
                <a:endParaRPr lang="zh-CN" altLang="en-US" sz="1200" dirty="0">
                  <a:solidFill>
                    <a:srgbClr val="7030A0"/>
                  </a:solidFill>
                </a:endParaRPr>
              </a:p>
            </p:txBody>
          </p:sp>
          <p:sp>
            <p:nvSpPr>
              <p:cNvPr id="266" name="矩形 265">
                <a:extLst>
                  <a:ext uri="{FF2B5EF4-FFF2-40B4-BE49-F238E27FC236}">
                    <a16:creationId xmlns:a16="http://schemas.microsoft.com/office/drawing/2014/main" id="{6EF99D55-C917-B08A-A48F-A3C590231BD0}"/>
                  </a:ext>
                </a:extLst>
              </p:cNvPr>
              <p:cNvSpPr/>
              <p:nvPr/>
            </p:nvSpPr>
            <p:spPr>
              <a:xfrm>
                <a:off x="8073059" y="4782539"/>
                <a:ext cx="453970" cy="646331"/>
              </a:xfrm>
              <a:prstGeom prst="rect">
                <a:avLst/>
              </a:prstGeom>
            </p:spPr>
            <p:txBody>
              <a:bodyPr wrap="none">
                <a:spAutoFit/>
              </a:bodyPr>
              <a:lstStyle/>
              <a:p>
                <a:pPr algn="ctr"/>
                <a:r>
                  <a:rPr lang="en-US" altLang="zh-CN" sz="1200" dirty="0">
                    <a:solidFill>
                      <a:srgbClr val="7030A0"/>
                    </a:solidFill>
                    <a:latin typeface="微软雅黑" panose="020B0503020204020204" pitchFamily="34" charset="-122"/>
                    <a:ea typeface="微软雅黑" panose="020B0503020204020204" pitchFamily="34" charset="-122"/>
                  </a:rPr>
                  <a:t>100</a:t>
                </a:r>
              </a:p>
              <a:p>
                <a:pPr algn="ctr"/>
                <a:r>
                  <a:rPr lang="en-US" altLang="zh-CN" sz="1200" dirty="0">
                    <a:solidFill>
                      <a:srgbClr val="7030A0"/>
                    </a:solidFill>
                    <a:latin typeface="微软雅黑" panose="020B0503020204020204" pitchFamily="34" charset="-122"/>
                    <a:ea typeface="微软雅黑" panose="020B0503020204020204" pitchFamily="34" charset="-122"/>
                  </a:rPr>
                  <a:t>100</a:t>
                </a:r>
              </a:p>
              <a:p>
                <a:pPr algn="ctr"/>
                <a:r>
                  <a:rPr lang="en-US" altLang="zh-CN" sz="1200" dirty="0">
                    <a:solidFill>
                      <a:srgbClr val="7030A0"/>
                    </a:solidFill>
                    <a:latin typeface="微软雅黑" panose="020B0503020204020204" pitchFamily="34" charset="-122"/>
                    <a:ea typeface="微软雅黑" panose="020B0503020204020204" pitchFamily="34" charset="-122"/>
                  </a:rPr>
                  <a:t>100</a:t>
                </a:r>
                <a:endParaRPr lang="zh-CN" altLang="en-US" sz="1200" dirty="0">
                  <a:solidFill>
                    <a:srgbClr val="7030A0"/>
                  </a:solidFill>
                </a:endParaRPr>
              </a:p>
            </p:txBody>
          </p:sp>
          <p:sp>
            <p:nvSpPr>
              <p:cNvPr id="267" name="矩形 266">
                <a:extLst>
                  <a:ext uri="{FF2B5EF4-FFF2-40B4-BE49-F238E27FC236}">
                    <a16:creationId xmlns:a16="http://schemas.microsoft.com/office/drawing/2014/main" id="{A0C4033E-ED53-B27F-5F54-FBFDCB4BB7B6}"/>
                  </a:ext>
                </a:extLst>
              </p:cNvPr>
              <p:cNvSpPr/>
              <p:nvPr/>
            </p:nvSpPr>
            <p:spPr>
              <a:xfrm>
                <a:off x="9041621" y="4782539"/>
                <a:ext cx="432644" cy="646331"/>
              </a:xfrm>
              <a:prstGeom prst="rect">
                <a:avLst/>
              </a:prstGeom>
            </p:spPr>
            <p:txBody>
              <a:bodyPr wrap="square">
                <a:spAutoFit/>
              </a:bodyPr>
              <a:lstStyle/>
              <a:p>
                <a:pPr algn="ctr"/>
                <a:r>
                  <a:rPr lang="en-US" altLang="zh-CN" sz="1200" dirty="0">
                    <a:solidFill>
                      <a:srgbClr val="7030A0"/>
                    </a:solidFill>
                    <a:latin typeface="微软雅黑" panose="020B0503020204020204" pitchFamily="34" charset="-122"/>
                    <a:ea typeface="微软雅黑" panose="020B0503020204020204" pitchFamily="34" charset="-122"/>
                  </a:rPr>
                  <a:t>20</a:t>
                </a:r>
              </a:p>
              <a:p>
                <a:pPr algn="ctr"/>
                <a:r>
                  <a:rPr lang="en-US" altLang="zh-CN" sz="1200" dirty="0">
                    <a:solidFill>
                      <a:srgbClr val="7030A0"/>
                    </a:solidFill>
                    <a:latin typeface="微软雅黑" panose="020B0503020204020204" pitchFamily="34" charset="-122"/>
                    <a:ea typeface="微软雅黑" panose="020B0503020204020204" pitchFamily="34" charset="-122"/>
                  </a:rPr>
                  <a:t>-20</a:t>
                </a:r>
              </a:p>
              <a:p>
                <a:pPr algn="ctr"/>
                <a:r>
                  <a:rPr lang="en-US" altLang="zh-CN" sz="1200" dirty="0">
                    <a:solidFill>
                      <a:srgbClr val="7030A0"/>
                    </a:solidFill>
                  </a:rPr>
                  <a:t>20</a:t>
                </a:r>
                <a:endParaRPr lang="zh-CN" altLang="en-US" sz="1200" dirty="0">
                  <a:solidFill>
                    <a:srgbClr val="7030A0"/>
                  </a:solidFill>
                </a:endParaRPr>
              </a:p>
            </p:txBody>
          </p:sp>
          <p:sp>
            <p:nvSpPr>
              <p:cNvPr id="268" name="矩形 267">
                <a:extLst>
                  <a:ext uri="{FF2B5EF4-FFF2-40B4-BE49-F238E27FC236}">
                    <a16:creationId xmlns:a16="http://schemas.microsoft.com/office/drawing/2014/main" id="{954E374D-3EDE-2428-09A4-15D25725C6C0}"/>
                  </a:ext>
                </a:extLst>
              </p:cNvPr>
              <p:cNvSpPr/>
              <p:nvPr/>
            </p:nvSpPr>
            <p:spPr>
              <a:xfrm>
                <a:off x="9951921" y="4786052"/>
                <a:ext cx="453970" cy="646331"/>
              </a:xfrm>
              <a:prstGeom prst="rect">
                <a:avLst/>
              </a:prstGeom>
            </p:spPr>
            <p:txBody>
              <a:bodyPr wrap="square">
                <a:spAutoFit/>
              </a:bodyPr>
              <a:lstStyle/>
              <a:p>
                <a:pPr algn="ctr"/>
                <a:r>
                  <a:rPr lang="en-US" altLang="zh-CN" sz="1200" dirty="0">
                    <a:solidFill>
                      <a:srgbClr val="7030A0"/>
                    </a:solidFill>
                    <a:latin typeface="微软雅黑" panose="020B0503020204020204" pitchFamily="34" charset="-122"/>
                    <a:ea typeface="微软雅黑" panose="020B0503020204020204" pitchFamily="34" charset="-122"/>
                  </a:rPr>
                  <a:t>20</a:t>
                </a:r>
              </a:p>
              <a:p>
                <a:pPr algn="ctr"/>
                <a:r>
                  <a:rPr lang="en-US" altLang="zh-CN" sz="1200" dirty="0">
                    <a:solidFill>
                      <a:srgbClr val="7030A0"/>
                    </a:solidFill>
                    <a:latin typeface="微软雅黑" panose="020B0503020204020204" pitchFamily="34" charset="-122"/>
                    <a:ea typeface="微软雅黑" panose="020B0503020204020204" pitchFamily="34" charset="-122"/>
                  </a:rPr>
                  <a:t>-20</a:t>
                </a:r>
              </a:p>
              <a:p>
                <a:pPr algn="ctr"/>
                <a:r>
                  <a:rPr lang="en-US" altLang="zh-CN" sz="1200" dirty="0">
                    <a:solidFill>
                      <a:srgbClr val="7030A0"/>
                    </a:solidFill>
                    <a:latin typeface="微软雅黑" panose="020B0503020204020204" pitchFamily="34" charset="-122"/>
                    <a:ea typeface="微软雅黑" panose="020B0503020204020204" pitchFamily="34" charset="-122"/>
                  </a:rPr>
                  <a:t>20</a:t>
                </a:r>
                <a:endParaRPr lang="zh-CN" altLang="en-US" sz="1200" dirty="0">
                  <a:solidFill>
                    <a:srgbClr val="7030A0"/>
                  </a:solidFill>
                </a:endParaRPr>
              </a:p>
            </p:txBody>
          </p:sp>
          <p:grpSp>
            <p:nvGrpSpPr>
              <p:cNvPr id="269" name="组合 268">
                <a:extLst>
                  <a:ext uri="{FF2B5EF4-FFF2-40B4-BE49-F238E27FC236}">
                    <a16:creationId xmlns:a16="http://schemas.microsoft.com/office/drawing/2014/main" id="{8F46912E-999B-5B5D-705C-4274D59E7B16}"/>
                  </a:ext>
                </a:extLst>
              </p:cNvPr>
              <p:cNvGrpSpPr/>
              <p:nvPr/>
            </p:nvGrpSpPr>
            <p:grpSpPr>
              <a:xfrm>
                <a:off x="9061287" y="4996530"/>
                <a:ext cx="1271356" cy="280512"/>
                <a:chOff x="8895938" y="3847776"/>
                <a:chExt cx="1754104" cy="432664"/>
              </a:xfrm>
            </p:grpSpPr>
            <p:sp>
              <p:nvSpPr>
                <p:cNvPr id="270" name="矩形 269">
                  <a:extLst>
                    <a:ext uri="{FF2B5EF4-FFF2-40B4-BE49-F238E27FC236}">
                      <a16:creationId xmlns:a16="http://schemas.microsoft.com/office/drawing/2014/main" id="{1AECA08B-F767-6687-564F-3B672BA3E666}"/>
                    </a:ext>
                  </a:extLst>
                </p:cNvPr>
                <p:cNvSpPr/>
                <p:nvPr/>
              </p:nvSpPr>
              <p:spPr>
                <a:xfrm>
                  <a:off x="8895938" y="3847776"/>
                  <a:ext cx="453970" cy="427246"/>
                </a:xfrm>
                <a:prstGeom prst="rect">
                  <a:avLst/>
                </a:prstGeom>
              </p:spPr>
              <p:txBody>
                <a:bodyPr wrap="square">
                  <a:spAutoFit/>
                </a:bodyPr>
                <a:lstStyle/>
                <a:p>
                  <a:pPr algn="ctr"/>
                  <a:endParaRPr lang="zh-CN" altLang="en-US" sz="1200" dirty="0">
                    <a:solidFill>
                      <a:srgbClr val="7030A0"/>
                    </a:solidFill>
                  </a:endParaRPr>
                </a:p>
              </p:txBody>
            </p:sp>
            <p:sp>
              <p:nvSpPr>
                <p:cNvPr id="271" name="矩形 270">
                  <a:extLst>
                    <a:ext uri="{FF2B5EF4-FFF2-40B4-BE49-F238E27FC236}">
                      <a16:creationId xmlns:a16="http://schemas.microsoft.com/office/drawing/2014/main" id="{463A6133-56AA-7C66-9BD4-307603DD8C69}"/>
                    </a:ext>
                  </a:extLst>
                </p:cNvPr>
                <p:cNvSpPr/>
                <p:nvPr/>
              </p:nvSpPr>
              <p:spPr>
                <a:xfrm>
                  <a:off x="10124754" y="3853194"/>
                  <a:ext cx="525288" cy="427246"/>
                </a:xfrm>
                <a:prstGeom prst="rect">
                  <a:avLst/>
                </a:prstGeom>
              </p:spPr>
              <p:txBody>
                <a:bodyPr wrap="square">
                  <a:spAutoFit/>
                </a:bodyPr>
                <a:lstStyle/>
                <a:p>
                  <a:pPr algn="ctr"/>
                  <a:endParaRPr lang="zh-CN" altLang="en-US" sz="1200" dirty="0">
                    <a:solidFill>
                      <a:srgbClr val="7030A0"/>
                    </a:solidFill>
                  </a:endParaRPr>
                </a:p>
              </p:txBody>
            </p:sp>
          </p:grpSp>
        </p:grpSp>
        <mc:AlternateContent xmlns:mc="http://schemas.openxmlformats.org/markup-compatibility/2006" xmlns:a14="http://schemas.microsoft.com/office/drawing/2010/main">
          <mc:Choice Requires="a14">
            <p:sp>
              <p:nvSpPr>
                <p:cNvPr id="276" name="文本框 275">
                  <a:extLst>
                    <a:ext uri="{FF2B5EF4-FFF2-40B4-BE49-F238E27FC236}">
                      <a16:creationId xmlns:a16="http://schemas.microsoft.com/office/drawing/2014/main" id="{8B3D031C-22BD-4A0F-1FE7-A4417908B9FA}"/>
                    </a:ext>
                  </a:extLst>
                </p:cNvPr>
                <p:cNvSpPr txBox="1"/>
                <p:nvPr/>
              </p:nvSpPr>
              <p:spPr>
                <a:xfrm>
                  <a:off x="8017991" y="4505540"/>
                  <a:ext cx="5193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tx1"/>
                            </a:solidFill>
                            <a:latin typeface="Cambria Math" panose="02040503050406030204" pitchFamily="18" charset="0"/>
                          </a:rPr>
                          <m:t>𝒇</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𝒙</m:t>
                        </m:r>
                        <m:r>
                          <a:rPr lang="en-US" altLang="zh-CN" b="1" i="1" smtClean="0">
                            <a:solidFill>
                              <a:schemeClr val="tx1"/>
                            </a:solidFill>
                            <a:latin typeface="Cambria Math" panose="02040503050406030204" pitchFamily="18" charset="0"/>
                          </a:rPr>
                          <m:t>)</m:t>
                        </m:r>
                      </m:oMath>
                    </m:oMathPara>
                  </a14:m>
                  <a:endParaRPr lang="zh-CN" altLang="en-US" b="1" dirty="0">
                    <a:solidFill>
                      <a:schemeClr val="tx1"/>
                    </a:solidFill>
                  </a:endParaRPr>
                </a:p>
              </p:txBody>
            </p:sp>
          </mc:Choice>
          <mc:Fallback xmlns="">
            <p:sp>
              <p:nvSpPr>
                <p:cNvPr id="276" name="文本框 275">
                  <a:extLst>
                    <a:ext uri="{FF2B5EF4-FFF2-40B4-BE49-F238E27FC236}">
                      <a16:creationId xmlns:a16="http://schemas.microsoft.com/office/drawing/2014/main" id="{8B3D031C-22BD-4A0F-1FE7-A4417908B9FA}"/>
                    </a:ext>
                  </a:extLst>
                </p:cNvPr>
                <p:cNvSpPr txBox="1">
                  <a:spLocks noRot="1" noChangeAspect="1" noMove="1" noResize="1" noEditPoints="1" noAdjustHandles="1" noChangeArrowheads="1" noChangeShapeType="1" noTextEdit="1"/>
                </p:cNvSpPr>
                <p:nvPr/>
              </p:nvSpPr>
              <p:spPr>
                <a:xfrm>
                  <a:off x="8017991" y="4505540"/>
                  <a:ext cx="519373" cy="276999"/>
                </a:xfrm>
                <a:prstGeom prst="rect">
                  <a:avLst/>
                </a:prstGeom>
                <a:blipFill>
                  <a:blip r:embed="rId7"/>
                  <a:stretch>
                    <a:fillRect l="-14118" r="-16471"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7" name="文本框 276">
                  <a:extLst>
                    <a:ext uri="{FF2B5EF4-FFF2-40B4-BE49-F238E27FC236}">
                      <a16:creationId xmlns:a16="http://schemas.microsoft.com/office/drawing/2014/main" id="{598875EE-1FA6-C5A6-FE1F-E0A6A1F49D88}"/>
                    </a:ext>
                  </a:extLst>
                </p:cNvPr>
                <p:cNvSpPr txBox="1"/>
                <p:nvPr/>
              </p:nvSpPr>
              <p:spPr>
                <a:xfrm>
                  <a:off x="8883551" y="4497492"/>
                  <a:ext cx="6684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𝒇</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𝒙</m:t>
                        </m:r>
                        <m:r>
                          <a:rPr lang="en-US" altLang="zh-CN" b="1" i="1" smtClean="0">
                            <a:solidFill>
                              <a:schemeClr val="tx1"/>
                            </a:solidFill>
                            <a:latin typeface="Cambria Math" panose="02040503050406030204" pitchFamily="18" charset="0"/>
                          </a:rPr>
                          <m:t>)</m:t>
                        </m:r>
                      </m:oMath>
                    </m:oMathPara>
                  </a14:m>
                  <a:endParaRPr lang="zh-CN" altLang="en-US" b="1" dirty="0">
                    <a:solidFill>
                      <a:schemeClr val="tx1"/>
                    </a:solidFill>
                  </a:endParaRPr>
                </a:p>
              </p:txBody>
            </p:sp>
          </mc:Choice>
          <mc:Fallback xmlns="">
            <p:sp>
              <p:nvSpPr>
                <p:cNvPr id="277" name="文本框 276">
                  <a:extLst>
                    <a:ext uri="{FF2B5EF4-FFF2-40B4-BE49-F238E27FC236}">
                      <a16:creationId xmlns:a16="http://schemas.microsoft.com/office/drawing/2014/main" id="{598875EE-1FA6-C5A6-FE1F-E0A6A1F49D88}"/>
                    </a:ext>
                  </a:extLst>
                </p:cNvPr>
                <p:cNvSpPr txBox="1">
                  <a:spLocks noRot="1" noChangeAspect="1" noMove="1" noResize="1" noEditPoints="1" noAdjustHandles="1" noChangeArrowheads="1" noChangeShapeType="1" noTextEdit="1"/>
                </p:cNvSpPr>
                <p:nvPr/>
              </p:nvSpPr>
              <p:spPr>
                <a:xfrm>
                  <a:off x="8883551" y="4497492"/>
                  <a:ext cx="668453" cy="276999"/>
                </a:xfrm>
                <a:prstGeom prst="rect">
                  <a:avLst/>
                </a:prstGeom>
                <a:blipFill>
                  <a:blip r:embed="rId8"/>
                  <a:stretch>
                    <a:fillRect l="-6364" r="-11818"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0" name="文本框 279">
                  <a:extLst>
                    <a:ext uri="{FF2B5EF4-FFF2-40B4-BE49-F238E27FC236}">
                      <a16:creationId xmlns:a16="http://schemas.microsoft.com/office/drawing/2014/main" id="{F563CABC-B199-9C2C-C783-61DFEB04424C}"/>
                    </a:ext>
                  </a:extLst>
                </p:cNvPr>
                <p:cNvSpPr txBox="1"/>
                <p:nvPr/>
              </p:nvSpPr>
              <p:spPr>
                <a:xfrm>
                  <a:off x="6764260" y="4542116"/>
                  <a:ext cx="116974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𝒙</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𝜶</m:t>
                        </m:r>
                        <m:r>
                          <a:rPr lang="en-US" altLang="zh-CN" sz="1400" b="1" i="1" smtClean="0">
                            <a:latin typeface="Cambria Math" panose="02040503050406030204" pitchFamily="18" charset="0"/>
                            <a:ea typeface="Cambria Math" panose="02040503050406030204" pitchFamily="18" charset="0"/>
                          </a:rPr>
                          <m:t>∗</m:t>
                        </m:r>
                        <m:r>
                          <a:rPr lang="zh-CN" altLang="en-US" sz="1400" b="1" i="1">
                            <a:latin typeface="Cambria Math" panose="02040503050406030204" pitchFamily="18" charset="0"/>
                          </a:rPr>
                          <m:t>𝛁</m:t>
                        </m:r>
                        <m:r>
                          <a:rPr lang="en-US" altLang="zh-CN" sz="1400" b="1" i="1">
                            <a:latin typeface="Cambria Math" panose="02040503050406030204" pitchFamily="18" charset="0"/>
                          </a:rPr>
                          <m:t>𝒇</m:t>
                        </m:r>
                        <m:d>
                          <m:dPr>
                            <m:ctrlPr>
                              <a:rPr lang="en-US" altLang="zh-CN" sz="1400" b="1" i="1">
                                <a:latin typeface="Cambria Math" panose="02040503050406030204" pitchFamily="18" charset="0"/>
                              </a:rPr>
                            </m:ctrlPr>
                          </m:dPr>
                          <m:e>
                            <m:r>
                              <a:rPr lang="en-US" altLang="zh-CN" sz="1400" b="1" i="1">
                                <a:latin typeface="Cambria Math" panose="02040503050406030204" pitchFamily="18" charset="0"/>
                              </a:rPr>
                              <m:t>𝒙</m:t>
                            </m:r>
                          </m:e>
                        </m:d>
                        <m:r>
                          <a:rPr lang="en-US" altLang="zh-CN" sz="1400" b="1" i="1" smtClean="0">
                            <a:latin typeface="Cambria Math" panose="02040503050406030204" pitchFamily="18" charset="0"/>
                          </a:rPr>
                          <m:t>]</m:t>
                        </m:r>
                      </m:oMath>
                    </m:oMathPara>
                  </a14:m>
                  <a:endParaRPr lang="zh-CN" altLang="en-US" sz="1400" b="1" dirty="0"/>
                </a:p>
              </p:txBody>
            </p:sp>
          </mc:Choice>
          <mc:Fallback xmlns="">
            <p:sp>
              <p:nvSpPr>
                <p:cNvPr id="280" name="文本框 279">
                  <a:extLst>
                    <a:ext uri="{FF2B5EF4-FFF2-40B4-BE49-F238E27FC236}">
                      <a16:creationId xmlns:a16="http://schemas.microsoft.com/office/drawing/2014/main" id="{F563CABC-B199-9C2C-C783-61DFEB04424C}"/>
                    </a:ext>
                  </a:extLst>
                </p:cNvPr>
                <p:cNvSpPr txBox="1">
                  <a:spLocks noRot="1" noChangeAspect="1" noMove="1" noResize="1" noEditPoints="1" noAdjustHandles="1" noChangeArrowheads="1" noChangeShapeType="1" noTextEdit="1"/>
                </p:cNvSpPr>
                <p:nvPr/>
              </p:nvSpPr>
              <p:spPr>
                <a:xfrm>
                  <a:off x="6764260" y="4542116"/>
                  <a:ext cx="1169744" cy="215444"/>
                </a:xfrm>
                <a:prstGeom prst="rect">
                  <a:avLst/>
                </a:prstGeom>
                <a:blipFill>
                  <a:blip r:embed="rId9"/>
                  <a:stretch>
                    <a:fillRect l="-1563" r="-4688" b="-3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1" name="文本框 280">
                  <a:extLst>
                    <a:ext uri="{FF2B5EF4-FFF2-40B4-BE49-F238E27FC236}">
                      <a16:creationId xmlns:a16="http://schemas.microsoft.com/office/drawing/2014/main" id="{0E4F4053-B1C2-FA85-DB72-5D8AB5FE55C2}"/>
                    </a:ext>
                  </a:extLst>
                </p:cNvPr>
                <p:cNvSpPr txBox="1"/>
                <p:nvPr/>
              </p:nvSpPr>
              <p:spPr>
                <a:xfrm>
                  <a:off x="10453320" y="4895465"/>
                  <a:ext cx="68595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solidFill>
                              <a:srgbClr val="C00000"/>
                            </a:solidFill>
                            <a:latin typeface="Cambria Math" panose="02040503050406030204" pitchFamily="18" charset="0"/>
                            <a:ea typeface="Cambria Math" panose="02040503050406030204" pitchFamily="18" charset="0"/>
                          </a:rPr>
                          <m:t>𝜶</m:t>
                        </m:r>
                        <m:r>
                          <a:rPr lang="en-US" altLang="zh-CN" sz="1400" b="1" i="1" smtClean="0">
                            <a:solidFill>
                              <a:srgbClr val="C00000"/>
                            </a:solidFill>
                            <a:latin typeface="Cambria Math" panose="02040503050406030204" pitchFamily="18" charset="0"/>
                            <a:ea typeface="Cambria Math" panose="02040503050406030204" pitchFamily="18" charset="0"/>
                          </a:rPr>
                          <m:t>=</m:t>
                        </m:r>
                        <m:r>
                          <a:rPr lang="en-US" altLang="zh-CN" sz="1400" b="1" i="1" smtClean="0">
                            <a:solidFill>
                              <a:srgbClr val="C00000"/>
                            </a:solidFill>
                            <a:latin typeface="Cambria Math" panose="02040503050406030204" pitchFamily="18" charset="0"/>
                            <a:ea typeface="Cambria Math" panose="02040503050406030204" pitchFamily="18" charset="0"/>
                          </a:rPr>
                          <m:t>𝟎</m:t>
                        </m:r>
                        <m:r>
                          <a:rPr lang="en-US" altLang="zh-CN" sz="1400" b="1" i="1" smtClean="0">
                            <a:solidFill>
                              <a:srgbClr val="C00000"/>
                            </a:solidFill>
                            <a:latin typeface="Cambria Math" panose="02040503050406030204" pitchFamily="18" charset="0"/>
                            <a:ea typeface="Cambria Math" panose="02040503050406030204" pitchFamily="18" charset="0"/>
                          </a:rPr>
                          <m:t>.</m:t>
                        </m:r>
                        <m:r>
                          <a:rPr lang="en-US" altLang="zh-CN" sz="1400" b="1" i="1" smtClean="0">
                            <a:solidFill>
                              <a:srgbClr val="C00000"/>
                            </a:solidFill>
                            <a:latin typeface="Cambria Math" panose="02040503050406030204" pitchFamily="18" charset="0"/>
                            <a:ea typeface="Cambria Math" panose="02040503050406030204" pitchFamily="18" charset="0"/>
                          </a:rPr>
                          <m:t>𝟏</m:t>
                        </m:r>
                      </m:oMath>
                    </m:oMathPara>
                  </a14:m>
                  <a:endParaRPr lang="zh-CN" altLang="en-US" sz="1400" b="1" dirty="0">
                    <a:solidFill>
                      <a:srgbClr val="C00000"/>
                    </a:solidFill>
                  </a:endParaRPr>
                </a:p>
              </p:txBody>
            </p:sp>
          </mc:Choice>
          <mc:Fallback xmlns="">
            <p:sp>
              <p:nvSpPr>
                <p:cNvPr id="281" name="文本框 280">
                  <a:extLst>
                    <a:ext uri="{FF2B5EF4-FFF2-40B4-BE49-F238E27FC236}">
                      <a16:creationId xmlns:a16="http://schemas.microsoft.com/office/drawing/2014/main" id="{0E4F4053-B1C2-FA85-DB72-5D8AB5FE55C2}"/>
                    </a:ext>
                  </a:extLst>
                </p:cNvPr>
                <p:cNvSpPr txBox="1">
                  <a:spLocks noRot="1" noChangeAspect="1" noMove="1" noResize="1" noEditPoints="1" noAdjustHandles="1" noChangeArrowheads="1" noChangeShapeType="1" noTextEdit="1"/>
                </p:cNvSpPr>
                <p:nvPr/>
              </p:nvSpPr>
              <p:spPr>
                <a:xfrm>
                  <a:off x="10453320" y="4895465"/>
                  <a:ext cx="685957" cy="215444"/>
                </a:xfrm>
                <a:prstGeom prst="rect">
                  <a:avLst/>
                </a:prstGeom>
                <a:blipFill>
                  <a:blip r:embed="rId10"/>
                  <a:stretch>
                    <a:fillRect l="-2679" r="-4464"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2" name="文本框 281">
                  <a:extLst>
                    <a:ext uri="{FF2B5EF4-FFF2-40B4-BE49-F238E27FC236}">
                      <a16:creationId xmlns:a16="http://schemas.microsoft.com/office/drawing/2014/main" id="{6F9DED53-42B5-E7CD-B0C5-CB1595CB83B1}"/>
                    </a:ext>
                  </a:extLst>
                </p:cNvPr>
                <p:cNvSpPr txBox="1"/>
                <p:nvPr/>
              </p:nvSpPr>
              <p:spPr>
                <a:xfrm>
                  <a:off x="10463264" y="5325341"/>
                  <a:ext cx="68595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solidFill>
                              <a:schemeClr val="tx1"/>
                            </a:solidFill>
                            <a:latin typeface="Cambria Math" panose="02040503050406030204" pitchFamily="18" charset="0"/>
                            <a:ea typeface="Cambria Math" panose="02040503050406030204" pitchFamily="18" charset="0"/>
                          </a:rPr>
                          <m:t>𝜶</m:t>
                        </m:r>
                        <m:r>
                          <a:rPr lang="en-US" altLang="zh-CN" sz="1400" b="1" i="1" smtClean="0">
                            <a:solidFill>
                              <a:schemeClr val="tx1"/>
                            </a:solidFill>
                            <a:latin typeface="Cambria Math" panose="02040503050406030204" pitchFamily="18" charset="0"/>
                            <a:ea typeface="Cambria Math" panose="02040503050406030204" pitchFamily="18" charset="0"/>
                          </a:rPr>
                          <m:t>=</m:t>
                        </m:r>
                        <m:r>
                          <a:rPr lang="en-US" altLang="zh-CN" sz="1400" b="1" i="1" smtClean="0">
                            <a:solidFill>
                              <a:schemeClr val="tx1"/>
                            </a:solidFill>
                            <a:latin typeface="Cambria Math" panose="02040503050406030204" pitchFamily="18" charset="0"/>
                            <a:ea typeface="Cambria Math" panose="02040503050406030204" pitchFamily="18" charset="0"/>
                          </a:rPr>
                          <m:t>𝟎</m:t>
                        </m:r>
                        <m:r>
                          <a:rPr lang="en-US" altLang="zh-CN" sz="1400" b="1" i="1" smtClean="0">
                            <a:solidFill>
                              <a:schemeClr val="tx1"/>
                            </a:solidFill>
                            <a:latin typeface="Cambria Math" panose="02040503050406030204" pitchFamily="18" charset="0"/>
                            <a:ea typeface="Cambria Math" panose="02040503050406030204" pitchFamily="18" charset="0"/>
                          </a:rPr>
                          <m:t>.</m:t>
                        </m:r>
                        <m:r>
                          <a:rPr lang="en-US" altLang="zh-CN" sz="1400" b="1" i="1" smtClean="0">
                            <a:solidFill>
                              <a:schemeClr val="tx1"/>
                            </a:solidFill>
                            <a:latin typeface="Cambria Math" panose="02040503050406030204" pitchFamily="18" charset="0"/>
                            <a:ea typeface="Cambria Math" panose="02040503050406030204" pitchFamily="18" charset="0"/>
                          </a:rPr>
                          <m:t>𝟓</m:t>
                        </m:r>
                      </m:oMath>
                    </m:oMathPara>
                  </a14:m>
                  <a:endParaRPr lang="zh-CN" altLang="en-US" sz="1400" b="1" dirty="0">
                    <a:solidFill>
                      <a:schemeClr val="tx1"/>
                    </a:solidFill>
                  </a:endParaRPr>
                </a:p>
              </p:txBody>
            </p:sp>
          </mc:Choice>
          <mc:Fallback xmlns="">
            <p:sp>
              <p:nvSpPr>
                <p:cNvPr id="282" name="文本框 281">
                  <a:extLst>
                    <a:ext uri="{FF2B5EF4-FFF2-40B4-BE49-F238E27FC236}">
                      <a16:creationId xmlns:a16="http://schemas.microsoft.com/office/drawing/2014/main" id="{6F9DED53-42B5-E7CD-B0C5-CB1595CB83B1}"/>
                    </a:ext>
                  </a:extLst>
                </p:cNvPr>
                <p:cNvSpPr txBox="1">
                  <a:spLocks noRot="1" noChangeAspect="1" noMove="1" noResize="1" noEditPoints="1" noAdjustHandles="1" noChangeArrowheads="1" noChangeShapeType="1" noTextEdit="1"/>
                </p:cNvSpPr>
                <p:nvPr/>
              </p:nvSpPr>
              <p:spPr>
                <a:xfrm>
                  <a:off x="10463264" y="5325341"/>
                  <a:ext cx="685957" cy="215444"/>
                </a:xfrm>
                <a:prstGeom prst="rect">
                  <a:avLst/>
                </a:prstGeom>
                <a:blipFill>
                  <a:blip r:embed="rId11"/>
                  <a:stretch>
                    <a:fillRect l="-1770" r="-4425"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3" name="文本框 282">
                  <a:extLst>
                    <a:ext uri="{FF2B5EF4-FFF2-40B4-BE49-F238E27FC236}">
                      <a16:creationId xmlns:a16="http://schemas.microsoft.com/office/drawing/2014/main" id="{A96884C9-F6C3-B9B3-598B-23B088A12735}"/>
                    </a:ext>
                  </a:extLst>
                </p:cNvPr>
                <p:cNvSpPr txBox="1"/>
                <p:nvPr/>
              </p:nvSpPr>
              <p:spPr>
                <a:xfrm>
                  <a:off x="10463264" y="5745329"/>
                  <a:ext cx="68595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solidFill>
                              <a:srgbClr val="7030A0"/>
                            </a:solidFill>
                            <a:latin typeface="Cambria Math" panose="02040503050406030204" pitchFamily="18" charset="0"/>
                            <a:ea typeface="Cambria Math" panose="02040503050406030204" pitchFamily="18" charset="0"/>
                          </a:rPr>
                          <m:t>𝜶</m:t>
                        </m:r>
                        <m:r>
                          <a:rPr lang="en-US" altLang="zh-CN" sz="1400" b="1" i="1" smtClean="0">
                            <a:solidFill>
                              <a:srgbClr val="7030A0"/>
                            </a:solidFill>
                            <a:latin typeface="Cambria Math" panose="02040503050406030204" pitchFamily="18" charset="0"/>
                            <a:ea typeface="Cambria Math" panose="02040503050406030204" pitchFamily="18" charset="0"/>
                          </a:rPr>
                          <m:t>=</m:t>
                        </m:r>
                        <m:r>
                          <a:rPr lang="en-US" altLang="zh-CN" sz="1400" b="1" i="1" smtClean="0">
                            <a:solidFill>
                              <a:srgbClr val="7030A0"/>
                            </a:solidFill>
                            <a:latin typeface="Cambria Math" panose="02040503050406030204" pitchFamily="18" charset="0"/>
                            <a:ea typeface="Cambria Math" panose="02040503050406030204" pitchFamily="18" charset="0"/>
                          </a:rPr>
                          <m:t>𝟏</m:t>
                        </m:r>
                        <m:r>
                          <a:rPr lang="en-US" altLang="zh-CN" sz="1400" b="1" i="1" smtClean="0">
                            <a:solidFill>
                              <a:srgbClr val="7030A0"/>
                            </a:solidFill>
                            <a:latin typeface="Cambria Math" panose="02040503050406030204" pitchFamily="18" charset="0"/>
                            <a:ea typeface="Cambria Math" panose="02040503050406030204" pitchFamily="18" charset="0"/>
                          </a:rPr>
                          <m:t>.</m:t>
                        </m:r>
                        <m:r>
                          <a:rPr lang="en-US" altLang="zh-CN" sz="1400" b="1" i="1" smtClean="0">
                            <a:solidFill>
                              <a:srgbClr val="7030A0"/>
                            </a:solidFill>
                            <a:latin typeface="Cambria Math" panose="02040503050406030204" pitchFamily="18" charset="0"/>
                            <a:ea typeface="Cambria Math" panose="02040503050406030204" pitchFamily="18" charset="0"/>
                          </a:rPr>
                          <m:t>𝟎</m:t>
                        </m:r>
                      </m:oMath>
                    </m:oMathPara>
                  </a14:m>
                  <a:endParaRPr lang="zh-CN" altLang="en-US" sz="1400" b="1" dirty="0">
                    <a:solidFill>
                      <a:srgbClr val="7030A0"/>
                    </a:solidFill>
                  </a:endParaRPr>
                </a:p>
              </p:txBody>
            </p:sp>
          </mc:Choice>
          <mc:Fallback xmlns="">
            <p:sp>
              <p:nvSpPr>
                <p:cNvPr id="283" name="文本框 282">
                  <a:extLst>
                    <a:ext uri="{FF2B5EF4-FFF2-40B4-BE49-F238E27FC236}">
                      <a16:creationId xmlns:a16="http://schemas.microsoft.com/office/drawing/2014/main" id="{A96884C9-F6C3-B9B3-598B-23B088A12735}"/>
                    </a:ext>
                  </a:extLst>
                </p:cNvPr>
                <p:cNvSpPr txBox="1">
                  <a:spLocks noRot="1" noChangeAspect="1" noMove="1" noResize="1" noEditPoints="1" noAdjustHandles="1" noChangeArrowheads="1" noChangeShapeType="1" noTextEdit="1"/>
                </p:cNvSpPr>
                <p:nvPr/>
              </p:nvSpPr>
              <p:spPr>
                <a:xfrm>
                  <a:off x="10463264" y="5745329"/>
                  <a:ext cx="685957" cy="215444"/>
                </a:xfrm>
                <a:prstGeom prst="rect">
                  <a:avLst/>
                </a:prstGeom>
                <a:blipFill>
                  <a:blip r:embed="rId12"/>
                  <a:stretch>
                    <a:fillRect l="-1770" r="-3540" b="-8571"/>
                  </a:stretch>
                </a:blipFill>
              </p:spPr>
              <p:txBody>
                <a:bodyPr/>
                <a:lstStyle/>
                <a:p>
                  <a:r>
                    <a:rPr lang="zh-CN" altLang="en-US">
                      <a:noFill/>
                    </a:rPr>
                    <a:t> </a:t>
                  </a:r>
                </a:p>
              </p:txBody>
            </p:sp>
          </mc:Fallback>
        </mc:AlternateContent>
        <p:cxnSp>
          <p:nvCxnSpPr>
            <p:cNvPr id="285" name="直接连接符 284">
              <a:extLst>
                <a:ext uri="{FF2B5EF4-FFF2-40B4-BE49-F238E27FC236}">
                  <a16:creationId xmlns:a16="http://schemas.microsoft.com/office/drawing/2014/main" id="{AD5CFACF-4A83-EADB-0A83-2BED97375765}"/>
                </a:ext>
              </a:extLst>
            </p:cNvPr>
            <p:cNvCxnSpPr>
              <a:cxnSpLocks/>
            </p:cNvCxnSpPr>
            <p:nvPr/>
          </p:nvCxnSpPr>
          <p:spPr>
            <a:xfrm>
              <a:off x="7296970" y="4811184"/>
              <a:ext cx="3921945" cy="13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直接连接符 286">
              <a:extLst>
                <a:ext uri="{FF2B5EF4-FFF2-40B4-BE49-F238E27FC236}">
                  <a16:creationId xmlns:a16="http://schemas.microsoft.com/office/drawing/2014/main" id="{BCC43739-A340-CC5C-EDA2-FA24C5E9652F}"/>
                </a:ext>
              </a:extLst>
            </p:cNvPr>
            <p:cNvCxnSpPr>
              <a:cxnSpLocks/>
            </p:cNvCxnSpPr>
            <p:nvPr/>
          </p:nvCxnSpPr>
          <p:spPr>
            <a:xfrm>
              <a:off x="7296969" y="5216534"/>
              <a:ext cx="3921945" cy="13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DA23B208-0B10-D4B9-B6D3-F1E27880C7B6}"/>
                </a:ext>
              </a:extLst>
            </p:cNvPr>
            <p:cNvCxnSpPr>
              <a:cxnSpLocks/>
            </p:cNvCxnSpPr>
            <p:nvPr/>
          </p:nvCxnSpPr>
          <p:spPr>
            <a:xfrm>
              <a:off x="7320063" y="5576376"/>
              <a:ext cx="3921945" cy="13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247C71C6-F76E-E458-D6AE-C588480BA65E}"/>
                </a:ext>
              </a:extLst>
            </p:cNvPr>
            <p:cNvCxnSpPr>
              <a:cxnSpLocks/>
            </p:cNvCxnSpPr>
            <p:nvPr/>
          </p:nvCxnSpPr>
          <p:spPr>
            <a:xfrm>
              <a:off x="7323774" y="6150382"/>
              <a:ext cx="3921945" cy="13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8" name="图片 207">
            <a:extLst>
              <a:ext uri="{FF2B5EF4-FFF2-40B4-BE49-F238E27FC236}">
                <a16:creationId xmlns:a16="http://schemas.microsoft.com/office/drawing/2014/main" id="{AF256257-F29B-E5C3-C5EF-60EB25D1066D}"/>
              </a:ext>
            </a:extLst>
          </p:cNvPr>
          <p:cNvPicPr>
            <a:picLocks noChangeAspect="1"/>
          </p:cNvPicPr>
          <p:nvPr/>
        </p:nvPicPr>
        <p:blipFill>
          <a:blip r:embed="rId13"/>
          <a:stretch>
            <a:fillRect/>
          </a:stretch>
        </p:blipFill>
        <p:spPr>
          <a:xfrm>
            <a:off x="8443745" y="2362553"/>
            <a:ext cx="1420518" cy="447127"/>
          </a:xfrm>
          <a:prstGeom prst="rect">
            <a:avLst/>
          </a:prstGeom>
        </p:spPr>
      </p:pic>
      <p:sp>
        <p:nvSpPr>
          <p:cNvPr id="311" name="文本框 310">
            <a:extLst>
              <a:ext uri="{FF2B5EF4-FFF2-40B4-BE49-F238E27FC236}">
                <a16:creationId xmlns:a16="http://schemas.microsoft.com/office/drawing/2014/main" id="{3A6E4B46-F941-8ED5-BBE3-CA99E041AE49}"/>
              </a:ext>
            </a:extLst>
          </p:cNvPr>
          <p:cNvSpPr txBox="1"/>
          <p:nvPr/>
        </p:nvSpPr>
        <p:spPr>
          <a:xfrm>
            <a:off x="1502898" y="4640081"/>
            <a:ext cx="1240695" cy="369332"/>
          </a:xfrm>
          <a:prstGeom prst="rect">
            <a:avLst/>
          </a:prstGeom>
          <a:solidFill>
            <a:srgbClr val="FFC000"/>
          </a:solidFill>
        </p:spPr>
        <p:txBody>
          <a:bodyPr wrap="square">
            <a:spAutoFit/>
          </a:bodyPr>
          <a:lstStyle/>
          <a:p>
            <a:pPr algn="ctr"/>
            <a:r>
              <a:rPr lang="zh-CN" altLang="en-US" sz="1800" b="0" i="0" u="none" strike="noStrike" dirty="0">
                <a:solidFill>
                  <a:srgbClr val="000000"/>
                </a:solidFill>
                <a:effectLst/>
                <a:latin typeface="猫啃珠圆体" panose="02020500000000000000" pitchFamily="18" charset="-122"/>
                <a:ea typeface="猫啃珠圆体" panose="02020500000000000000" pitchFamily="18" charset="-122"/>
              </a:rPr>
              <a:t>分类任务</a:t>
            </a:r>
            <a:endParaRPr lang="en-US" altLang="zh-CN" sz="1800" b="0" i="0" u="none" strike="noStrike" dirty="0">
              <a:solidFill>
                <a:srgbClr val="000000"/>
              </a:solidFill>
              <a:effectLst/>
              <a:latin typeface="猫啃珠圆体" panose="02020500000000000000" pitchFamily="18" charset="-122"/>
              <a:ea typeface="猫啃珠圆体" panose="02020500000000000000" pitchFamily="18" charset="-122"/>
            </a:endParaRPr>
          </a:p>
        </p:txBody>
      </p:sp>
      <p:sp>
        <p:nvSpPr>
          <p:cNvPr id="312" name="文本框 311">
            <a:extLst>
              <a:ext uri="{FF2B5EF4-FFF2-40B4-BE49-F238E27FC236}">
                <a16:creationId xmlns:a16="http://schemas.microsoft.com/office/drawing/2014/main" id="{4CF28225-7A14-CC4C-C3ED-00C0C52219FD}"/>
              </a:ext>
            </a:extLst>
          </p:cNvPr>
          <p:cNvSpPr txBox="1"/>
          <p:nvPr/>
        </p:nvSpPr>
        <p:spPr>
          <a:xfrm>
            <a:off x="3274730" y="4640081"/>
            <a:ext cx="1240695" cy="369332"/>
          </a:xfrm>
          <a:prstGeom prst="rect">
            <a:avLst/>
          </a:prstGeom>
          <a:solidFill>
            <a:srgbClr val="FFC000"/>
          </a:solidFill>
        </p:spPr>
        <p:txBody>
          <a:bodyPr wrap="square">
            <a:spAutoFit/>
          </a:bodyPr>
          <a:lstStyle/>
          <a:p>
            <a:pPr algn="ctr"/>
            <a:r>
              <a:rPr lang="zh-CN" altLang="en-US" dirty="0">
                <a:solidFill>
                  <a:srgbClr val="000000"/>
                </a:solidFill>
                <a:latin typeface="猫啃珠圆体" panose="02020500000000000000" pitchFamily="18" charset="-122"/>
                <a:ea typeface="猫啃珠圆体" panose="02020500000000000000" pitchFamily="18" charset="-122"/>
              </a:rPr>
              <a:t>回归</a:t>
            </a:r>
            <a:r>
              <a:rPr lang="zh-CN" altLang="en-US" sz="1800" b="0" i="0" u="none" strike="noStrike" dirty="0">
                <a:solidFill>
                  <a:srgbClr val="000000"/>
                </a:solidFill>
                <a:effectLst/>
                <a:latin typeface="猫啃珠圆体" panose="02020500000000000000" pitchFamily="18" charset="-122"/>
                <a:ea typeface="猫啃珠圆体" panose="02020500000000000000" pitchFamily="18" charset="-122"/>
              </a:rPr>
              <a:t>任务</a:t>
            </a:r>
            <a:endParaRPr lang="zh-CN" altLang="en-US" dirty="0"/>
          </a:p>
        </p:txBody>
      </p:sp>
      <p:sp>
        <p:nvSpPr>
          <p:cNvPr id="313" name="文本框 312">
            <a:extLst>
              <a:ext uri="{FF2B5EF4-FFF2-40B4-BE49-F238E27FC236}">
                <a16:creationId xmlns:a16="http://schemas.microsoft.com/office/drawing/2014/main" id="{1A4FFFDC-D965-C990-96DD-9BAD42F3C998}"/>
              </a:ext>
            </a:extLst>
          </p:cNvPr>
          <p:cNvSpPr txBox="1"/>
          <p:nvPr/>
        </p:nvSpPr>
        <p:spPr>
          <a:xfrm>
            <a:off x="1502897" y="5140707"/>
            <a:ext cx="1240695" cy="369332"/>
          </a:xfrm>
          <a:prstGeom prst="rect">
            <a:avLst/>
          </a:prstGeom>
          <a:solidFill>
            <a:srgbClr val="366DE2"/>
          </a:solidFill>
        </p:spPr>
        <p:txBody>
          <a:bodyPr wrap="square">
            <a:spAutoFit/>
          </a:bodyPr>
          <a:lstStyle/>
          <a:p>
            <a:pPr algn="ctr"/>
            <a:r>
              <a:rPr lang="zh-CN" altLang="en-US" sz="1800" b="0" i="0" u="none" strike="noStrike" dirty="0">
                <a:solidFill>
                  <a:schemeClr val="bg1"/>
                </a:solidFill>
                <a:effectLst/>
                <a:latin typeface="猫啃珠圆体" panose="02020500000000000000" pitchFamily="18" charset="-122"/>
                <a:ea typeface="猫啃珠圆体" panose="02020500000000000000" pitchFamily="18" charset="-122"/>
              </a:rPr>
              <a:t>概率残差</a:t>
            </a:r>
            <a:endParaRPr lang="en-US" altLang="zh-CN" sz="1800" b="0" i="0" u="none" strike="noStrike" dirty="0">
              <a:solidFill>
                <a:schemeClr val="bg1"/>
              </a:solidFill>
              <a:effectLst/>
              <a:latin typeface="猫啃珠圆体" panose="02020500000000000000" pitchFamily="18" charset="-122"/>
              <a:ea typeface="猫啃珠圆体" panose="02020500000000000000" pitchFamily="18" charset="-122"/>
            </a:endParaRPr>
          </a:p>
        </p:txBody>
      </p:sp>
      <p:sp>
        <p:nvSpPr>
          <p:cNvPr id="314" name="文本框 313">
            <a:extLst>
              <a:ext uri="{FF2B5EF4-FFF2-40B4-BE49-F238E27FC236}">
                <a16:creationId xmlns:a16="http://schemas.microsoft.com/office/drawing/2014/main" id="{AC8F7B21-4415-59CB-5DDD-7D868B560F5C}"/>
              </a:ext>
            </a:extLst>
          </p:cNvPr>
          <p:cNvSpPr txBox="1"/>
          <p:nvPr/>
        </p:nvSpPr>
        <p:spPr>
          <a:xfrm>
            <a:off x="3274729" y="5140707"/>
            <a:ext cx="1240695" cy="369332"/>
          </a:xfrm>
          <a:prstGeom prst="rect">
            <a:avLst/>
          </a:prstGeom>
          <a:solidFill>
            <a:srgbClr val="366DE2"/>
          </a:solidFill>
        </p:spPr>
        <p:txBody>
          <a:bodyPr wrap="square">
            <a:spAutoFit/>
          </a:bodyPr>
          <a:lstStyle/>
          <a:p>
            <a:pPr algn="ctr"/>
            <a:r>
              <a:rPr lang="zh-CN" altLang="en-US" sz="1800" b="0" i="0" u="none" strike="noStrike" dirty="0">
                <a:solidFill>
                  <a:schemeClr val="bg1"/>
                </a:solidFill>
                <a:effectLst/>
                <a:latin typeface="猫啃珠圆体" panose="02020500000000000000" pitchFamily="18" charset="-122"/>
                <a:ea typeface="猫啃珠圆体" panose="02020500000000000000" pitchFamily="18" charset="-122"/>
              </a:rPr>
              <a:t>数值残差</a:t>
            </a:r>
            <a:endParaRPr lang="en-US" altLang="zh-CN" sz="1800" b="0" i="0" u="none" strike="noStrike" dirty="0">
              <a:solidFill>
                <a:schemeClr val="bg1"/>
              </a:solidFill>
              <a:effectLst/>
              <a:latin typeface="猫啃珠圆体" panose="02020500000000000000" pitchFamily="18" charset="-122"/>
              <a:ea typeface="猫啃珠圆体" panose="02020500000000000000" pitchFamily="18"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E8A7106-8094-70A8-CC98-10A3A1CA0F01}"/>
                  </a:ext>
                </a:extLst>
              </p:cNvPr>
              <p:cNvSpPr txBox="1"/>
              <p:nvPr/>
            </p:nvSpPr>
            <p:spPr>
              <a:xfrm>
                <a:off x="5496662" y="2313407"/>
                <a:ext cx="6155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tx1"/>
                          </a:solidFill>
                          <a:latin typeface="Cambria Math" panose="02040503050406030204" pitchFamily="18" charset="0"/>
                        </a:rPr>
                        <m:t>𝒚</m:t>
                      </m:r>
                      <m:r>
                        <a:rPr lang="en-US" altLang="zh-CN" b="1" i="1" smtClean="0">
                          <a:solidFill>
                            <a:schemeClr val="tx1"/>
                          </a:solidFill>
                          <a:latin typeface="Cambria Math" panose="02040503050406030204" pitchFamily="18" charset="0"/>
                        </a:rPr>
                        <m:t>−</m:t>
                      </m:r>
                      <m:acc>
                        <m:accPr>
                          <m:chr m:val="̂"/>
                          <m:ctrlPr>
                            <a:rPr lang="en-US" altLang="zh-CN" b="1" i="1" smtClean="0">
                              <a:solidFill>
                                <a:schemeClr val="tx1"/>
                              </a:solidFill>
                              <a:latin typeface="Cambria Math" panose="02040503050406030204" pitchFamily="18" charset="0"/>
                            </a:rPr>
                          </m:ctrlPr>
                        </m:accPr>
                        <m:e>
                          <m:r>
                            <a:rPr lang="en-US" altLang="zh-CN" b="1" i="1" smtClean="0">
                              <a:solidFill>
                                <a:schemeClr val="tx1"/>
                              </a:solidFill>
                              <a:latin typeface="Cambria Math" panose="02040503050406030204" pitchFamily="18" charset="0"/>
                            </a:rPr>
                            <m:t>𝒚</m:t>
                          </m:r>
                        </m:e>
                      </m:acc>
                    </m:oMath>
                  </m:oMathPara>
                </a14:m>
                <a:endParaRPr lang="zh-CN" altLang="en-US" b="1" dirty="0">
                  <a:solidFill>
                    <a:schemeClr val="tx1"/>
                  </a:solidFill>
                </a:endParaRPr>
              </a:p>
            </p:txBody>
          </p:sp>
        </mc:Choice>
        <mc:Fallback xmlns="">
          <p:sp>
            <p:nvSpPr>
              <p:cNvPr id="3" name="文本框 2">
                <a:extLst>
                  <a:ext uri="{FF2B5EF4-FFF2-40B4-BE49-F238E27FC236}">
                    <a16:creationId xmlns:a16="http://schemas.microsoft.com/office/drawing/2014/main" id="{EE8A7106-8094-70A8-CC98-10A3A1CA0F01}"/>
                  </a:ext>
                </a:extLst>
              </p:cNvPr>
              <p:cNvSpPr txBox="1">
                <a:spLocks noRot="1" noChangeAspect="1" noMove="1" noResize="1" noEditPoints="1" noAdjustHandles="1" noChangeArrowheads="1" noChangeShapeType="1" noTextEdit="1"/>
              </p:cNvSpPr>
              <p:nvPr/>
            </p:nvSpPr>
            <p:spPr>
              <a:xfrm>
                <a:off x="5496662" y="2313407"/>
                <a:ext cx="615553" cy="276999"/>
              </a:xfrm>
              <a:prstGeom prst="rect">
                <a:avLst/>
              </a:prstGeom>
              <a:blipFill>
                <a:blip r:embed="rId14"/>
                <a:stretch>
                  <a:fillRect l="-7921" t="-21739" r="-73267" b="-26087"/>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2E2C4F8D-A709-ACA9-1DD5-B3D5025834CA}"/>
              </a:ext>
            </a:extLst>
          </p:cNvPr>
          <p:cNvSpPr txBox="1"/>
          <p:nvPr/>
        </p:nvSpPr>
        <p:spPr>
          <a:xfrm>
            <a:off x="5332797" y="2648831"/>
            <a:ext cx="992975" cy="369332"/>
          </a:xfrm>
          <a:prstGeom prst="rect">
            <a:avLst/>
          </a:prstGeom>
          <a:noFill/>
        </p:spPr>
        <p:txBody>
          <a:bodyPr wrap="square">
            <a:spAutoFit/>
          </a:bodyPr>
          <a:lstStyle>
            <a:defPPr>
              <a:defRPr lang="zh-CN"/>
            </a:defPPr>
            <a:lvl1pPr algn="ctr">
              <a:defRPr b="0" i="0" u="none" strike="noStrike">
                <a:solidFill>
                  <a:srgbClr val="000000"/>
                </a:solidFill>
                <a:effectLst/>
                <a:latin typeface="猫啃珠圆体" panose="02020500000000000000" pitchFamily="18" charset="-122"/>
                <a:ea typeface="猫啃珠圆体" panose="02020500000000000000" pitchFamily="18" charset="-122"/>
              </a:defRPr>
            </a:lvl1pPr>
          </a:lstStyle>
          <a:p>
            <a:r>
              <a:rPr lang="zh-CN" altLang="en-US" dirty="0"/>
              <a:t>残差</a:t>
            </a:r>
            <a:endParaRPr lang="en-US" altLang="zh-CN"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A47A9F6-2A1C-13DF-F6F9-D1A309B093C6}"/>
                  </a:ext>
                </a:extLst>
              </p:cNvPr>
              <p:cNvSpPr txBox="1"/>
              <p:nvPr/>
            </p:nvSpPr>
            <p:spPr>
              <a:xfrm>
                <a:off x="9776794" y="4420115"/>
                <a:ext cx="80586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ea typeface="Cambria Math" panose="02040503050406030204" pitchFamily="18" charset="0"/>
                        </a:rPr>
                        <m:t>𝜶</m:t>
                      </m:r>
                      <m:r>
                        <a:rPr lang="en-US" altLang="zh-CN" sz="1400" b="1" i="1" smtClean="0">
                          <a:latin typeface="Cambria Math" panose="02040503050406030204" pitchFamily="18" charset="0"/>
                          <a:ea typeface="Cambria Math" panose="02040503050406030204" pitchFamily="18" charset="0"/>
                        </a:rPr>
                        <m:t>∗</m:t>
                      </m:r>
                      <m:r>
                        <a:rPr lang="zh-CN" altLang="en-US" sz="1400" b="1" i="1">
                          <a:latin typeface="Cambria Math" panose="02040503050406030204" pitchFamily="18" charset="0"/>
                        </a:rPr>
                        <m:t>𝛁</m:t>
                      </m:r>
                      <m:r>
                        <a:rPr lang="en-US" altLang="zh-CN" sz="1400" b="1" i="1">
                          <a:latin typeface="Cambria Math" panose="02040503050406030204" pitchFamily="18" charset="0"/>
                        </a:rPr>
                        <m:t>𝒇</m:t>
                      </m:r>
                      <m:d>
                        <m:dPr>
                          <m:ctrlPr>
                            <a:rPr lang="en-US" altLang="zh-CN" sz="1400" b="1" i="1">
                              <a:latin typeface="Cambria Math" panose="02040503050406030204" pitchFamily="18" charset="0"/>
                            </a:rPr>
                          </m:ctrlPr>
                        </m:dPr>
                        <m:e>
                          <m:r>
                            <a:rPr lang="en-US" altLang="zh-CN" sz="1400" b="1" i="1">
                              <a:latin typeface="Cambria Math" panose="02040503050406030204" pitchFamily="18" charset="0"/>
                            </a:rPr>
                            <m:t>𝒙</m:t>
                          </m:r>
                        </m:e>
                      </m:d>
                    </m:oMath>
                  </m:oMathPara>
                </a14:m>
                <a:endParaRPr lang="zh-CN" altLang="en-US" sz="1400" b="1" dirty="0"/>
              </a:p>
            </p:txBody>
          </p:sp>
        </mc:Choice>
        <mc:Fallback xmlns="">
          <p:sp>
            <p:nvSpPr>
              <p:cNvPr id="7" name="文本框 6">
                <a:extLst>
                  <a:ext uri="{FF2B5EF4-FFF2-40B4-BE49-F238E27FC236}">
                    <a16:creationId xmlns:a16="http://schemas.microsoft.com/office/drawing/2014/main" id="{1A47A9F6-2A1C-13DF-F6F9-D1A309B093C6}"/>
                  </a:ext>
                </a:extLst>
              </p:cNvPr>
              <p:cNvSpPr txBox="1">
                <a:spLocks noRot="1" noChangeAspect="1" noMove="1" noResize="1" noEditPoints="1" noAdjustHandles="1" noChangeArrowheads="1" noChangeShapeType="1" noTextEdit="1"/>
              </p:cNvSpPr>
              <p:nvPr/>
            </p:nvSpPr>
            <p:spPr>
              <a:xfrm>
                <a:off x="9776794" y="4420115"/>
                <a:ext cx="805862" cy="215444"/>
              </a:xfrm>
              <a:prstGeom prst="rect">
                <a:avLst/>
              </a:prstGeom>
              <a:blipFill>
                <a:blip r:embed="rId15"/>
                <a:stretch>
                  <a:fillRect l="-2273" b="-37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9963053"/>
      </p:ext>
    </p:extLst>
  </p:cSld>
  <p:clrMapOvr>
    <a:masterClrMapping/>
  </p:clrMapOvr>
  <p:transition spd="slow" advTm="500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55326-07EE-E28A-3631-DD619857503E}"/>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413C03D2-9C0E-8100-D4DA-73FEBD6125DE}"/>
              </a:ext>
            </a:extLst>
          </p:cNvPr>
          <p:cNvSpPr>
            <a:spLocks noGrp="1"/>
          </p:cNvSpPr>
          <p:nvPr>
            <p:ph type="body" sz="quarter" idx="10"/>
          </p:nvPr>
        </p:nvSpPr>
        <p:spPr>
          <a:xfrm>
            <a:off x="839160" y="698363"/>
            <a:ext cx="6570384" cy="494795"/>
          </a:xfrm>
        </p:spPr>
        <p:txBody>
          <a:bodyPr/>
          <a:lstStyle/>
          <a:p>
            <a:r>
              <a:rPr lang="zh-CN" altLang="en-US" dirty="0">
                <a:solidFill>
                  <a:prstClr val="black"/>
                </a:solidFill>
                <a:latin typeface="猫啃珠圆体" panose="02020500000000000000" pitchFamily="18" charset="-122"/>
                <a:ea typeface="猫啃珠圆体" panose="02020500000000000000" pitchFamily="18" charset="-122"/>
                <a:cs typeface="创客贴金刚体" panose="00020600040101010101" pitchFamily="18" charset="-122"/>
              </a:rPr>
              <a:t>经典机器学习算法概览</a:t>
            </a:r>
          </a:p>
        </p:txBody>
      </p:sp>
      <p:sp>
        <p:nvSpPr>
          <p:cNvPr id="10" name="矩形 13">
            <a:extLst>
              <a:ext uri="{FF2B5EF4-FFF2-40B4-BE49-F238E27FC236}">
                <a16:creationId xmlns:a16="http://schemas.microsoft.com/office/drawing/2014/main" id="{885F29AE-F653-EB04-AB01-9F64F5CF6CB3}"/>
              </a:ext>
            </a:extLst>
          </p:cNvPr>
          <p:cNvSpPr>
            <a:spLocks noChangeArrowheads="1"/>
          </p:cNvSpPr>
          <p:nvPr/>
        </p:nvSpPr>
        <p:spPr bwMode="auto">
          <a:xfrm>
            <a:off x="902794" y="1347961"/>
            <a:ext cx="5100441"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基础</a:t>
            </a:r>
            <a:r>
              <a:rPr lang="en-US" altLang="zh-CN"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a:t>
            </a: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集成机器学习算法</a:t>
            </a:r>
          </a:p>
        </p:txBody>
      </p:sp>
      <p:grpSp>
        <p:nvGrpSpPr>
          <p:cNvPr id="3" name="组合 2">
            <a:extLst>
              <a:ext uri="{FF2B5EF4-FFF2-40B4-BE49-F238E27FC236}">
                <a16:creationId xmlns:a16="http://schemas.microsoft.com/office/drawing/2014/main" id="{179C2D76-6C7D-618D-7943-92CB2421571F}"/>
              </a:ext>
            </a:extLst>
          </p:cNvPr>
          <p:cNvGrpSpPr/>
          <p:nvPr/>
        </p:nvGrpSpPr>
        <p:grpSpPr>
          <a:xfrm>
            <a:off x="1306266" y="2298402"/>
            <a:ext cx="1296438" cy="1715187"/>
            <a:chOff x="750943" y="888076"/>
            <a:chExt cx="1296438" cy="1715187"/>
          </a:xfrm>
        </p:grpSpPr>
        <p:pic>
          <p:nvPicPr>
            <p:cNvPr id="4" name="图片 3">
              <a:extLst>
                <a:ext uri="{FF2B5EF4-FFF2-40B4-BE49-F238E27FC236}">
                  <a16:creationId xmlns:a16="http://schemas.microsoft.com/office/drawing/2014/main" id="{AFFB91F9-AFA4-C179-BEB1-58CEBA938E8F}"/>
                </a:ext>
              </a:extLst>
            </p:cNvPr>
            <p:cNvPicPr>
              <a:picLocks noChangeAspect="1"/>
            </p:cNvPicPr>
            <p:nvPr/>
          </p:nvPicPr>
          <p:blipFill>
            <a:blip r:embed="rId3"/>
            <a:stretch>
              <a:fillRect/>
            </a:stretch>
          </p:blipFill>
          <p:spPr>
            <a:xfrm>
              <a:off x="750943" y="888076"/>
              <a:ext cx="1296438" cy="1296438"/>
            </a:xfrm>
            <a:prstGeom prst="rect">
              <a:avLst/>
            </a:prstGeom>
          </p:spPr>
        </p:pic>
        <p:sp>
          <p:nvSpPr>
            <p:cNvPr id="5" name="矩形 4">
              <a:extLst>
                <a:ext uri="{FF2B5EF4-FFF2-40B4-BE49-F238E27FC236}">
                  <a16:creationId xmlns:a16="http://schemas.microsoft.com/office/drawing/2014/main" id="{97752C5F-7B23-4D46-B7BE-D6AEBBD1AD87}"/>
                </a:ext>
              </a:extLst>
            </p:cNvPr>
            <p:cNvSpPr/>
            <p:nvPr/>
          </p:nvSpPr>
          <p:spPr>
            <a:xfrm>
              <a:off x="896460" y="2264709"/>
              <a:ext cx="1005403" cy="338554"/>
            </a:xfrm>
            <a:prstGeom prst="rect">
              <a:avLst/>
            </a:prstGeom>
            <a:noFill/>
            <a:ln>
              <a:noFill/>
            </a:ln>
          </p:spPr>
          <p:txBody>
            <a:bodyPr wrap="none" rtlCol="0" anchor="ctr">
              <a:spAutoFit/>
            </a:bodyPr>
            <a:lstStyle/>
            <a:p>
              <a:pPr marL="0" marR="0" lvl="0" indent="0" defTabSz="912813" rtl="0" eaLnBrk="0" fontAlgn="base" latinLnBrk="0" hangingPunct="0">
                <a:lnSpc>
                  <a:spcPct val="100000"/>
                </a:lnSpc>
                <a:spcBef>
                  <a:spcPct val="0"/>
                </a:spcBef>
                <a:spcAft>
                  <a:spcPts val="0"/>
                </a:spcAft>
                <a:buClrTx/>
                <a:buSzTx/>
                <a:buFontTx/>
                <a:buNone/>
                <a:tabLst/>
                <a:defRPr/>
              </a:pPr>
              <a:r>
                <a:rPr lang="zh-CN" altLang="en-US" sz="1600" b="1" kern="100" dirty="0">
                  <a:latin typeface="猫啃珠圆体" panose="02020500000000000000" pitchFamily="18" charset="-122"/>
                  <a:ea typeface="猫啃珠圆体" panose="02020500000000000000" pitchFamily="18" charset="-122"/>
                  <a:cs typeface="Times New Roman" panose="02020603050405020304" pitchFamily="18" charset="0"/>
                </a:rPr>
                <a:t>线性回归</a:t>
              </a:r>
              <a:endPar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endParaRPr>
            </a:p>
          </p:txBody>
        </p:sp>
      </p:grpSp>
      <p:grpSp>
        <p:nvGrpSpPr>
          <p:cNvPr id="6" name="组合 5">
            <a:extLst>
              <a:ext uri="{FF2B5EF4-FFF2-40B4-BE49-F238E27FC236}">
                <a16:creationId xmlns:a16="http://schemas.microsoft.com/office/drawing/2014/main" id="{62D78B6E-409A-6385-6CFD-790D3F64514A}"/>
              </a:ext>
            </a:extLst>
          </p:cNvPr>
          <p:cNvGrpSpPr/>
          <p:nvPr/>
        </p:nvGrpSpPr>
        <p:grpSpPr>
          <a:xfrm>
            <a:off x="2944675" y="4077771"/>
            <a:ext cx="1553899" cy="1892453"/>
            <a:chOff x="2277901" y="771879"/>
            <a:chExt cx="1553899" cy="1892453"/>
          </a:xfrm>
        </p:grpSpPr>
        <p:pic>
          <p:nvPicPr>
            <p:cNvPr id="7" name="图片 6">
              <a:extLst>
                <a:ext uri="{FF2B5EF4-FFF2-40B4-BE49-F238E27FC236}">
                  <a16:creationId xmlns:a16="http://schemas.microsoft.com/office/drawing/2014/main" id="{8FA68520-1D19-F2E8-A740-E9698CF747C8}"/>
                </a:ext>
              </a:extLst>
            </p:cNvPr>
            <p:cNvPicPr>
              <a:picLocks noChangeAspect="1"/>
            </p:cNvPicPr>
            <p:nvPr/>
          </p:nvPicPr>
          <p:blipFill>
            <a:blip r:embed="rId4"/>
            <a:stretch>
              <a:fillRect/>
            </a:stretch>
          </p:blipFill>
          <p:spPr>
            <a:xfrm>
              <a:off x="2277901" y="771879"/>
              <a:ext cx="1553899" cy="1553899"/>
            </a:xfrm>
            <a:prstGeom prst="rect">
              <a:avLst/>
            </a:prstGeom>
          </p:spPr>
        </p:pic>
        <p:sp>
          <p:nvSpPr>
            <p:cNvPr id="8" name="矩形 7">
              <a:extLst>
                <a:ext uri="{FF2B5EF4-FFF2-40B4-BE49-F238E27FC236}">
                  <a16:creationId xmlns:a16="http://schemas.microsoft.com/office/drawing/2014/main" id="{A1232553-9336-3CB7-EDF2-37AC5C687B55}"/>
                </a:ext>
              </a:extLst>
            </p:cNvPr>
            <p:cNvSpPr/>
            <p:nvPr/>
          </p:nvSpPr>
          <p:spPr>
            <a:xfrm>
              <a:off x="2672019" y="2325778"/>
              <a:ext cx="800219" cy="338554"/>
            </a:xfrm>
            <a:prstGeom prst="rect">
              <a:avLst/>
            </a:prstGeom>
            <a:noFill/>
            <a:ln>
              <a:noFill/>
            </a:ln>
          </p:spPr>
          <p:txBody>
            <a:bodyPr wrap="none" rtlCol="0" anchor="ctr">
              <a:spAutoFit/>
            </a:bodyPr>
            <a:lstStyle/>
            <a:p>
              <a:pPr marL="0" marR="0" lvl="0" indent="0" defTabSz="912813" rtl="0" eaLnBrk="0" fontAlgn="base" latinLnBrk="0" hangingPunct="0">
                <a:lnSpc>
                  <a:spcPct val="100000"/>
                </a:lnSpc>
                <a:spcBef>
                  <a:spcPct val="0"/>
                </a:spcBef>
                <a:spcAft>
                  <a:spcPts val="0"/>
                </a:spcAft>
                <a:buClrTx/>
                <a:buSzTx/>
                <a:buFontTx/>
                <a:buNone/>
                <a:tabLst/>
                <a:defRPr/>
              </a:pPr>
              <a:r>
                <a:rPr lang="zh-CN" altLang="en-US" sz="1600" b="1" kern="100" dirty="0">
                  <a:latin typeface="猫啃珠圆体" panose="02020500000000000000" pitchFamily="18" charset="-122"/>
                  <a:ea typeface="猫啃珠圆体" panose="02020500000000000000" pitchFamily="18" charset="-122"/>
                  <a:cs typeface="Times New Roman" panose="02020603050405020304" pitchFamily="18" charset="0"/>
                </a:rPr>
                <a:t>决策树</a:t>
              </a:r>
              <a:endPar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endParaRPr>
            </a:p>
          </p:txBody>
        </p:sp>
      </p:grpSp>
      <p:grpSp>
        <p:nvGrpSpPr>
          <p:cNvPr id="24" name="组合 23">
            <a:extLst>
              <a:ext uri="{FF2B5EF4-FFF2-40B4-BE49-F238E27FC236}">
                <a16:creationId xmlns:a16="http://schemas.microsoft.com/office/drawing/2014/main" id="{E7AA4E3E-887D-9C9A-5E88-BE50D87F701C}"/>
              </a:ext>
            </a:extLst>
          </p:cNvPr>
          <p:cNvGrpSpPr/>
          <p:nvPr/>
        </p:nvGrpSpPr>
        <p:grpSpPr>
          <a:xfrm>
            <a:off x="1295024" y="4214181"/>
            <a:ext cx="1452592" cy="1770926"/>
            <a:chOff x="2034383" y="2246018"/>
            <a:chExt cx="1452592" cy="1770926"/>
          </a:xfrm>
        </p:grpSpPr>
        <p:pic>
          <p:nvPicPr>
            <p:cNvPr id="22" name="图片 21" descr="形状&#10;&#10;低可信度描述已自动生成">
              <a:extLst>
                <a:ext uri="{FF2B5EF4-FFF2-40B4-BE49-F238E27FC236}">
                  <a16:creationId xmlns:a16="http://schemas.microsoft.com/office/drawing/2014/main" id="{77CFDE29-FD98-8BAA-3EB2-46A8AA0A75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4383" y="2246018"/>
              <a:ext cx="1452592" cy="1452592"/>
            </a:xfrm>
            <a:prstGeom prst="rect">
              <a:avLst/>
            </a:prstGeom>
          </p:spPr>
        </p:pic>
        <p:sp>
          <p:nvSpPr>
            <p:cNvPr id="23" name="矩形 22">
              <a:extLst>
                <a:ext uri="{FF2B5EF4-FFF2-40B4-BE49-F238E27FC236}">
                  <a16:creationId xmlns:a16="http://schemas.microsoft.com/office/drawing/2014/main" id="{97DA91FE-0D2C-3D9F-8D56-6927AE81A510}"/>
                </a:ext>
              </a:extLst>
            </p:cNvPr>
            <p:cNvSpPr/>
            <p:nvPr/>
          </p:nvSpPr>
          <p:spPr>
            <a:xfrm>
              <a:off x="2479845" y="3678390"/>
              <a:ext cx="731290" cy="338554"/>
            </a:xfrm>
            <a:prstGeom prst="rect">
              <a:avLst/>
            </a:prstGeom>
            <a:noFill/>
            <a:ln>
              <a:noFill/>
            </a:ln>
          </p:spPr>
          <p:txBody>
            <a:bodyPr wrap="none" rtlCol="0" anchor="ctr">
              <a:spAutoFit/>
            </a:bodyPr>
            <a:lstStyle/>
            <a:p>
              <a:pPr marL="0" marR="0" lvl="0" indent="0" defTabSz="912813" rtl="0" eaLnBrk="0" fontAlgn="base" latinLnBrk="0" hangingPunct="0">
                <a:lnSpc>
                  <a:spcPct val="100000"/>
                </a:lnSpc>
                <a:spcBef>
                  <a:spcPct val="0"/>
                </a:spcBef>
                <a:spcAft>
                  <a:spcPts val="0"/>
                </a:spcAft>
                <a:buClrTx/>
                <a:buSzTx/>
                <a:buFontTx/>
                <a:buNone/>
                <a:tabLst/>
                <a:defRPr/>
              </a:pPr>
              <a:r>
                <a:rPr lang="en-US" altLang="zh-CN" sz="1600" b="1" kern="100" dirty="0">
                  <a:latin typeface="猫啃珠圆体" panose="02020500000000000000" pitchFamily="18" charset="-122"/>
                  <a:ea typeface="猫啃珠圆体" panose="02020500000000000000" pitchFamily="18" charset="-122"/>
                  <a:cs typeface="Times New Roman" panose="02020603050405020304" pitchFamily="18" charset="0"/>
                </a:rPr>
                <a:t>K</a:t>
              </a:r>
              <a:r>
                <a:rPr lang="zh-CN" altLang="en-US" sz="1600" b="1" kern="100" dirty="0">
                  <a:latin typeface="猫啃珠圆体" panose="02020500000000000000" pitchFamily="18" charset="-122"/>
                  <a:ea typeface="猫啃珠圆体" panose="02020500000000000000" pitchFamily="18" charset="-122"/>
                  <a:cs typeface="Times New Roman" panose="02020603050405020304" pitchFamily="18" charset="0"/>
                </a:rPr>
                <a:t>近邻</a:t>
              </a:r>
              <a:endPar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endParaRPr>
            </a:p>
          </p:txBody>
        </p:sp>
      </p:grpSp>
      <p:grpSp>
        <p:nvGrpSpPr>
          <p:cNvPr id="30" name="组合 29">
            <a:extLst>
              <a:ext uri="{FF2B5EF4-FFF2-40B4-BE49-F238E27FC236}">
                <a16:creationId xmlns:a16="http://schemas.microsoft.com/office/drawing/2014/main" id="{7D3166D6-8C44-13CB-0211-1D34AB3CB12F}"/>
              </a:ext>
            </a:extLst>
          </p:cNvPr>
          <p:cNvGrpSpPr/>
          <p:nvPr/>
        </p:nvGrpSpPr>
        <p:grpSpPr>
          <a:xfrm>
            <a:off x="3032695" y="2235461"/>
            <a:ext cx="1385255" cy="1778128"/>
            <a:chOff x="3032695" y="2235461"/>
            <a:chExt cx="1385255" cy="1778128"/>
          </a:xfrm>
        </p:grpSpPr>
        <p:sp>
          <p:nvSpPr>
            <p:cNvPr id="27" name="矩形 26">
              <a:extLst>
                <a:ext uri="{FF2B5EF4-FFF2-40B4-BE49-F238E27FC236}">
                  <a16:creationId xmlns:a16="http://schemas.microsoft.com/office/drawing/2014/main" id="{C00576C1-640F-1108-D0B8-140C58899BDA}"/>
                </a:ext>
              </a:extLst>
            </p:cNvPr>
            <p:cNvSpPr/>
            <p:nvPr/>
          </p:nvSpPr>
          <p:spPr>
            <a:xfrm>
              <a:off x="3229032" y="3675035"/>
              <a:ext cx="992579" cy="338554"/>
            </a:xfrm>
            <a:prstGeom prst="rect">
              <a:avLst/>
            </a:prstGeom>
            <a:noFill/>
            <a:ln>
              <a:noFill/>
            </a:ln>
          </p:spPr>
          <p:txBody>
            <a:bodyPr wrap="none" rtlCol="0" anchor="ctr">
              <a:spAutoFit/>
            </a:bodyPr>
            <a:lstStyle/>
            <a:p>
              <a:pPr marL="0" marR="0" lvl="0" indent="0" defTabSz="912813" rtl="0" eaLnBrk="0" fontAlgn="base" latinLnBrk="0" hangingPunct="0">
                <a:lnSpc>
                  <a:spcPct val="100000"/>
                </a:lnSpc>
                <a:spcBef>
                  <a:spcPct val="0"/>
                </a:spcBef>
                <a:spcAft>
                  <a:spcPts val="0"/>
                </a:spcAft>
                <a:buClrTx/>
                <a:buSzTx/>
                <a:buFontTx/>
                <a:buNone/>
                <a:tabLst/>
                <a:defRPr/>
              </a:pPr>
              <a:r>
                <a:rPr lang="zh-CN" altLang="en-US" sz="1600" b="1" kern="100" dirty="0">
                  <a:latin typeface="猫啃珠圆体" panose="02020500000000000000" pitchFamily="18" charset="-122"/>
                  <a:ea typeface="猫啃珠圆体" panose="02020500000000000000" pitchFamily="18" charset="-122"/>
                  <a:cs typeface="Times New Roman" panose="02020603050405020304" pitchFamily="18" charset="0"/>
                </a:rPr>
                <a:t>逻辑回归</a:t>
              </a:r>
              <a:endPar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endParaRPr>
            </a:p>
          </p:txBody>
        </p:sp>
        <p:pic>
          <p:nvPicPr>
            <p:cNvPr id="29" name="图片 28">
              <a:extLst>
                <a:ext uri="{FF2B5EF4-FFF2-40B4-BE49-F238E27FC236}">
                  <a16:creationId xmlns:a16="http://schemas.microsoft.com/office/drawing/2014/main" id="{B25355FB-DD49-DA31-07D1-E9CC816A2904}"/>
                </a:ext>
              </a:extLst>
            </p:cNvPr>
            <p:cNvPicPr>
              <a:picLocks noChangeAspect="1"/>
            </p:cNvPicPr>
            <p:nvPr/>
          </p:nvPicPr>
          <p:blipFill>
            <a:blip r:embed="rId6"/>
            <a:stretch>
              <a:fillRect/>
            </a:stretch>
          </p:blipFill>
          <p:spPr>
            <a:xfrm>
              <a:off x="3032695" y="2235461"/>
              <a:ext cx="1385255" cy="1385255"/>
            </a:xfrm>
            <a:prstGeom prst="rect">
              <a:avLst/>
            </a:prstGeom>
          </p:spPr>
        </p:pic>
      </p:grpSp>
      <p:pic>
        <p:nvPicPr>
          <p:cNvPr id="4100" name="Picture 4" descr="What is the difference between Bagging and Boosting? | Quantdare">
            <a:extLst>
              <a:ext uri="{FF2B5EF4-FFF2-40B4-BE49-F238E27FC236}">
                <a16:creationId xmlns:a16="http://schemas.microsoft.com/office/drawing/2014/main" id="{0B24B05A-38FE-7CC8-2223-51DA66820671}"/>
              </a:ext>
            </a:extLst>
          </p:cNvPr>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21780" y="2988654"/>
            <a:ext cx="6570384" cy="2521385"/>
          </a:xfrm>
          <a:prstGeom prst="rect">
            <a:avLst/>
          </a:prstGeom>
          <a:noFill/>
          <a:extLst>
            <a:ext uri="{909E8E84-426E-40DD-AFC4-6F175D3DCCD1}">
              <a14:hiddenFill xmlns:a14="http://schemas.microsoft.com/office/drawing/2010/main">
                <a:solidFill>
                  <a:srgbClr val="FFFFFF"/>
                </a:solidFill>
              </a14:hiddenFill>
            </a:ext>
          </a:extLst>
        </p:spPr>
      </p:pic>
      <p:sp>
        <p:nvSpPr>
          <p:cNvPr id="32" name="文本框 31">
            <a:extLst>
              <a:ext uri="{FF2B5EF4-FFF2-40B4-BE49-F238E27FC236}">
                <a16:creationId xmlns:a16="http://schemas.microsoft.com/office/drawing/2014/main" id="{C2129D4C-F744-83D4-9637-7B8B238CAD1F}"/>
              </a:ext>
            </a:extLst>
          </p:cNvPr>
          <p:cNvSpPr txBox="1"/>
          <p:nvPr/>
        </p:nvSpPr>
        <p:spPr>
          <a:xfrm>
            <a:off x="1614906" y="6074744"/>
            <a:ext cx="2659537" cy="369332"/>
          </a:xfrm>
          <a:prstGeom prst="rect">
            <a:avLst/>
          </a:prstGeom>
          <a:noFill/>
        </p:spPr>
        <p:txBody>
          <a:bodyPr wrap="square">
            <a:spAutoFit/>
          </a:bodyPr>
          <a:lstStyle/>
          <a:p>
            <a:pPr algn="ctr"/>
            <a:r>
              <a:rPr lang="zh-CN" altLang="en-US" sz="1800" b="0" i="0" u="none" strike="noStrike" dirty="0">
                <a:solidFill>
                  <a:srgbClr val="000000"/>
                </a:solidFill>
                <a:effectLst/>
                <a:latin typeface="猫啃珠圆体" panose="02020500000000000000" pitchFamily="18" charset="-122"/>
                <a:ea typeface="猫啃珠圆体" panose="02020500000000000000" pitchFamily="18" charset="-122"/>
              </a:rPr>
              <a:t>基础机器学习算法</a:t>
            </a:r>
            <a:endParaRPr lang="zh-CN" altLang="en-US" dirty="0"/>
          </a:p>
        </p:txBody>
      </p:sp>
      <p:sp>
        <p:nvSpPr>
          <p:cNvPr id="33" name="文本框 32">
            <a:extLst>
              <a:ext uri="{FF2B5EF4-FFF2-40B4-BE49-F238E27FC236}">
                <a16:creationId xmlns:a16="http://schemas.microsoft.com/office/drawing/2014/main" id="{2017C37C-6640-E5DC-5049-37E2AE7DB5DC}"/>
              </a:ext>
            </a:extLst>
          </p:cNvPr>
          <p:cNvSpPr txBox="1"/>
          <p:nvPr/>
        </p:nvSpPr>
        <p:spPr>
          <a:xfrm>
            <a:off x="7434712" y="6079920"/>
            <a:ext cx="2659537" cy="369332"/>
          </a:xfrm>
          <a:prstGeom prst="rect">
            <a:avLst/>
          </a:prstGeom>
          <a:noFill/>
        </p:spPr>
        <p:txBody>
          <a:bodyPr wrap="square">
            <a:spAutoFit/>
          </a:bodyPr>
          <a:lstStyle/>
          <a:p>
            <a:pPr algn="ctr"/>
            <a:r>
              <a:rPr lang="zh-CN" altLang="en-US" sz="1800" b="0" i="0" u="none" strike="noStrike" dirty="0">
                <a:solidFill>
                  <a:srgbClr val="000000"/>
                </a:solidFill>
                <a:effectLst/>
                <a:latin typeface="猫啃珠圆体" panose="02020500000000000000" pitchFamily="18" charset="-122"/>
                <a:ea typeface="猫啃珠圆体" panose="02020500000000000000" pitchFamily="18" charset="-122"/>
              </a:rPr>
              <a:t>集成机器学习算法</a:t>
            </a:r>
            <a:endParaRPr lang="zh-CN" altLang="en-US" dirty="0"/>
          </a:p>
        </p:txBody>
      </p:sp>
      <p:sp>
        <p:nvSpPr>
          <p:cNvPr id="34" name="矩形 33">
            <a:extLst>
              <a:ext uri="{FF2B5EF4-FFF2-40B4-BE49-F238E27FC236}">
                <a16:creationId xmlns:a16="http://schemas.microsoft.com/office/drawing/2014/main" id="{26701598-3537-BCE0-7F51-0986259E5AEB}"/>
              </a:ext>
            </a:extLst>
          </p:cNvPr>
          <p:cNvSpPr/>
          <p:nvPr/>
        </p:nvSpPr>
        <p:spPr>
          <a:xfrm>
            <a:off x="8110682" y="2578677"/>
            <a:ext cx="992579" cy="338554"/>
          </a:xfrm>
          <a:prstGeom prst="rect">
            <a:avLst/>
          </a:prstGeom>
          <a:noFill/>
          <a:ln>
            <a:noFill/>
          </a:ln>
        </p:spPr>
        <p:txBody>
          <a:bodyPr wrap="none" rtlCol="0" anchor="ctr">
            <a:spAutoFit/>
          </a:bodyPr>
          <a:lstStyle/>
          <a:p>
            <a:pPr marL="0" marR="0" lvl="0" indent="0" defTabSz="912813" rtl="0" eaLnBrk="0" fontAlgn="base" latinLnBrk="0" hangingPunct="0">
              <a:lnSpc>
                <a:spcPct val="100000"/>
              </a:lnSpc>
              <a:spcBef>
                <a:spcPct val="0"/>
              </a:spcBef>
              <a:spcAft>
                <a:spcPts val="0"/>
              </a:spcAft>
              <a:buClrTx/>
              <a:buSzTx/>
              <a:buFontTx/>
              <a:buNone/>
              <a:tabLst/>
              <a:defRPr/>
            </a:pPr>
            <a:r>
              <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随机森林</a:t>
            </a:r>
          </a:p>
        </p:txBody>
      </p:sp>
      <p:sp>
        <p:nvSpPr>
          <p:cNvPr id="35" name="矩形 34">
            <a:extLst>
              <a:ext uri="{FF2B5EF4-FFF2-40B4-BE49-F238E27FC236}">
                <a16:creationId xmlns:a16="http://schemas.microsoft.com/office/drawing/2014/main" id="{3CD7717B-A6CE-79AE-AD68-7483A4A302D9}"/>
              </a:ext>
            </a:extLst>
          </p:cNvPr>
          <p:cNvSpPr/>
          <p:nvPr/>
        </p:nvSpPr>
        <p:spPr>
          <a:xfrm>
            <a:off x="9637032" y="2455566"/>
            <a:ext cx="2348720" cy="584775"/>
          </a:xfrm>
          <a:prstGeom prst="rect">
            <a:avLst/>
          </a:prstGeom>
          <a:noFill/>
          <a:ln>
            <a:noFill/>
          </a:ln>
        </p:spPr>
        <p:txBody>
          <a:bodyPr wrap="none" rtlCol="0" anchor="ctr">
            <a:spAutoFit/>
          </a:bodyPr>
          <a:lstStyle/>
          <a:p>
            <a:pPr marL="0" marR="0" lvl="0" indent="0" algn="ctr" defTabSz="912813" rtl="0" eaLnBrk="0" fontAlgn="base" latinLnBrk="0" hangingPunct="0">
              <a:lnSpc>
                <a:spcPct val="100000"/>
              </a:lnSpc>
              <a:spcBef>
                <a:spcPct val="0"/>
              </a:spcBef>
              <a:spcAft>
                <a:spcPts val="0"/>
              </a:spcAft>
              <a:buClrTx/>
              <a:buSzTx/>
              <a:buFontTx/>
              <a:buNone/>
              <a:tabLst/>
              <a:defRPr/>
            </a:pPr>
            <a:r>
              <a:rPr kumimoji="0" lang="en-US" altLang="zh-CN"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GBDT</a:t>
            </a:r>
            <a:r>
              <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a:t>
            </a:r>
            <a:r>
              <a:rPr kumimoji="0" lang="en-US" altLang="zh-CN"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XGBoost</a:t>
            </a:r>
          </a:p>
          <a:p>
            <a:pPr marL="0" marR="0" lvl="0" indent="0" algn="ctr" defTabSz="912813" rtl="0" eaLnBrk="0" fontAlgn="base" latinLnBrk="0" hangingPunct="0">
              <a:lnSpc>
                <a:spcPct val="100000"/>
              </a:lnSpc>
              <a:spcBef>
                <a:spcPct val="0"/>
              </a:spcBef>
              <a:spcAft>
                <a:spcPts val="0"/>
              </a:spcAft>
              <a:buClrTx/>
              <a:buSzTx/>
              <a:buFontTx/>
              <a:buNone/>
              <a:tabLst/>
              <a:defRPr/>
            </a:pPr>
            <a:r>
              <a:rPr kumimoji="0" lang="en-US" altLang="zh-CN"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LightGBM</a:t>
            </a:r>
            <a:r>
              <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a:t>
            </a:r>
            <a:r>
              <a:rPr kumimoji="0" lang="en-US" altLang="zh-CN"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CatBoost</a:t>
            </a:r>
            <a:endPar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endParaRPr>
          </a:p>
        </p:txBody>
      </p:sp>
      <p:sp>
        <p:nvSpPr>
          <p:cNvPr id="9" name="矩形 8">
            <a:extLst>
              <a:ext uri="{FF2B5EF4-FFF2-40B4-BE49-F238E27FC236}">
                <a16:creationId xmlns:a16="http://schemas.microsoft.com/office/drawing/2014/main" id="{D75841C3-ECF0-CE92-FE64-1DFB370BC211}"/>
              </a:ext>
            </a:extLst>
          </p:cNvPr>
          <p:cNvSpPr/>
          <p:nvPr/>
        </p:nvSpPr>
        <p:spPr>
          <a:xfrm>
            <a:off x="6003235" y="2578676"/>
            <a:ext cx="800219" cy="338554"/>
          </a:xfrm>
          <a:prstGeom prst="rect">
            <a:avLst/>
          </a:prstGeom>
          <a:noFill/>
          <a:ln>
            <a:noFill/>
          </a:ln>
        </p:spPr>
        <p:txBody>
          <a:bodyPr wrap="none" rtlCol="0" anchor="ctr">
            <a:spAutoFit/>
          </a:bodyPr>
          <a:lstStyle/>
          <a:p>
            <a:pPr marL="0" marR="0" lvl="0" indent="0" defTabSz="912813" rtl="0" eaLnBrk="0" fontAlgn="base" latinLnBrk="0" hangingPunct="0">
              <a:lnSpc>
                <a:spcPct val="100000"/>
              </a:lnSpc>
              <a:spcBef>
                <a:spcPct val="0"/>
              </a:spcBef>
              <a:spcAft>
                <a:spcPts val="0"/>
              </a:spcAft>
              <a:buClrTx/>
              <a:buSzTx/>
              <a:buFontTx/>
              <a:buNone/>
              <a:tabLst/>
              <a:defRPr/>
            </a:pPr>
            <a:r>
              <a:rPr lang="zh-CN" altLang="en-US" sz="1600" b="1" kern="100" dirty="0">
                <a:latin typeface="猫啃珠圆体" panose="02020500000000000000" pitchFamily="18" charset="-122"/>
                <a:ea typeface="猫啃珠圆体" panose="02020500000000000000" pitchFamily="18" charset="-122"/>
                <a:cs typeface="Times New Roman" panose="02020603050405020304" pitchFamily="18" charset="0"/>
              </a:rPr>
              <a:t>决策树</a:t>
            </a:r>
            <a:endPar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endParaRPr>
          </a:p>
        </p:txBody>
      </p:sp>
    </p:spTree>
    <p:extLst>
      <p:ext uri="{BB962C8B-B14F-4D97-AF65-F5344CB8AC3E}">
        <p14:creationId xmlns:p14="http://schemas.microsoft.com/office/powerpoint/2010/main" val="1916496686"/>
      </p:ext>
    </p:extLst>
  </p:cSld>
  <p:clrMapOvr>
    <a:masterClrMapping/>
  </p:clrMapOvr>
  <p:transition spd="slow" advTm="500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55326-07EE-E28A-3631-DD619857503E}"/>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413C03D2-9C0E-8100-D4DA-73FEBD6125DE}"/>
              </a:ext>
            </a:extLst>
          </p:cNvPr>
          <p:cNvSpPr>
            <a:spLocks noGrp="1"/>
          </p:cNvSpPr>
          <p:nvPr>
            <p:ph type="body" sz="quarter" idx="10"/>
          </p:nvPr>
        </p:nvSpPr>
        <p:spPr>
          <a:xfrm>
            <a:off x="839160" y="698363"/>
            <a:ext cx="6570384" cy="494795"/>
          </a:xfrm>
        </p:spPr>
        <p:txBody>
          <a:bodyPr/>
          <a:lstStyle/>
          <a:p>
            <a:r>
              <a:rPr lang="zh-CN" altLang="en-US" dirty="0">
                <a:solidFill>
                  <a:prstClr val="black"/>
                </a:solidFill>
                <a:latin typeface="猫啃珠圆体" panose="02020500000000000000" pitchFamily="18" charset="-122"/>
                <a:ea typeface="猫啃珠圆体" panose="02020500000000000000" pitchFamily="18" charset="-122"/>
                <a:cs typeface="创客贴金刚体" panose="00020600040101010101" pitchFamily="18" charset="-122"/>
              </a:rPr>
              <a:t>机器学习代码实践的核心步骤</a:t>
            </a:r>
          </a:p>
        </p:txBody>
      </p:sp>
      <p:sp>
        <p:nvSpPr>
          <p:cNvPr id="10" name="矩形 13">
            <a:extLst>
              <a:ext uri="{FF2B5EF4-FFF2-40B4-BE49-F238E27FC236}">
                <a16:creationId xmlns:a16="http://schemas.microsoft.com/office/drawing/2014/main" id="{885F29AE-F653-EB04-AB01-9F64F5CF6CB3}"/>
              </a:ext>
            </a:extLst>
          </p:cNvPr>
          <p:cNvSpPr>
            <a:spLocks noChangeArrowheads="1"/>
          </p:cNvSpPr>
          <p:nvPr/>
        </p:nvSpPr>
        <p:spPr bwMode="auto">
          <a:xfrm>
            <a:off x="902794" y="1347961"/>
            <a:ext cx="5100441"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en-US" altLang="zh-CN" dirty="0" err="1">
                <a:solidFill>
                  <a:prstClr val="black"/>
                </a:solidFill>
                <a:latin typeface="猫啃珠圆体" panose="02020500000000000000" pitchFamily="18" charset="-122"/>
                <a:ea typeface="猫啃珠圆体" panose="02020500000000000000" pitchFamily="18" charset="-122"/>
                <a:cs typeface="创客贴金刚体" panose="00020600040101010101" pitchFamily="18" charset="-122"/>
              </a:rPr>
              <a:t>Sklearn</a:t>
            </a:r>
            <a:r>
              <a:rPr lang="zh-CN" altLang="en-US" dirty="0">
                <a:solidFill>
                  <a:prstClr val="black"/>
                </a:solidFill>
                <a:latin typeface="猫啃珠圆体" panose="02020500000000000000" pitchFamily="18" charset="-122"/>
                <a:ea typeface="猫啃珠圆体" panose="02020500000000000000" pitchFamily="18" charset="-122"/>
                <a:cs typeface="创客贴金刚体" panose="00020600040101010101" pitchFamily="18" charset="-122"/>
              </a:rPr>
              <a:t>调用方式</a:t>
            </a:r>
            <a:endPar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endParaRPr>
          </a:p>
        </p:txBody>
      </p:sp>
      <p:sp>
        <p:nvSpPr>
          <p:cNvPr id="11" name="矩形 10">
            <a:extLst>
              <a:ext uri="{FF2B5EF4-FFF2-40B4-BE49-F238E27FC236}">
                <a16:creationId xmlns:a16="http://schemas.microsoft.com/office/drawing/2014/main" id="{41DE6A76-033B-8D91-8F21-142A86028750}"/>
              </a:ext>
            </a:extLst>
          </p:cNvPr>
          <p:cNvSpPr/>
          <p:nvPr/>
        </p:nvSpPr>
        <p:spPr>
          <a:xfrm>
            <a:off x="3382183" y="2294199"/>
            <a:ext cx="1770036" cy="338554"/>
          </a:xfrm>
          <a:prstGeom prst="rect">
            <a:avLst/>
          </a:prstGeom>
          <a:noFill/>
          <a:ln>
            <a:noFill/>
          </a:ln>
        </p:spPr>
        <p:txBody>
          <a:bodyPr wrap="none" rtlCol="0" anchor="ctr">
            <a:spAutoFit/>
          </a:bodyPr>
          <a:lstStyle/>
          <a:p>
            <a:pPr marL="0" marR="0" lvl="0" indent="0" defTabSz="912813" rtl="0" eaLnBrk="0" fontAlgn="base" latinLnBrk="0" hangingPunct="0">
              <a:lnSpc>
                <a:spcPct val="100000"/>
              </a:lnSpc>
              <a:spcBef>
                <a:spcPct val="0"/>
              </a:spcBef>
              <a:spcAft>
                <a:spcPts val="0"/>
              </a:spcAft>
              <a:buClrTx/>
              <a:buSzTx/>
              <a:buFontTx/>
              <a:buNone/>
              <a:tabLst/>
              <a:defRPr/>
            </a:pPr>
            <a:r>
              <a:rPr lang="en-US" altLang="zh-CN" sz="1600" b="1" kern="100" dirty="0" err="1">
                <a:latin typeface="猫啃珠圆体" panose="02020500000000000000" pitchFamily="18" charset="-122"/>
                <a:ea typeface="猫啃珠圆体" panose="02020500000000000000" pitchFamily="18" charset="-122"/>
                <a:cs typeface="Times New Roman" panose="02020603050405020304" pitchFamily="18" charset="0"/>
              </a:rPr>
              <a:t>train_test_split</a:t>
            </a:r>
            <a:endPar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endParaRPr>
          </a:p>
        </p:txBody>
      </p:sp>
      <p:sp>
        <p:nvSpPr>
          <p:cNvPr id="12" name="矩形 11">
            <a:extLst>
              <a:ext uri="{FF2B5EF4-FFF2-40B4-BE49-F238E27FC236}">
                <a16:creationId xmlns:a16="http://schemas.microsoft.com/office/drawing/2014/main" id="{27D1F5B5-D55B-9810-6AC6-99ABCA1AE116}"/>
              </a:ext>
            </a:extLst>
          </p:cNvPr>
          <p:cNvSpPr/>
          <p:nvPr/>
        </p:nvSpPr>
        <p:spPr>
          <a:xfrm>
            <a:off x="1393342" y="2294199"/>
            <a:ext cx="1194558" cy="338554"/>
          </a:xfrm>
          <a:prstGeom prst="rect">
            <a:avLst/>
          </a:prstGeom>
          <a:noFill/>
          <a:ln>
            <a:noFill/>
          </a:ln>
        </p:spPr>
        <p:txBody>
          <a:bodyPr wrap="none" rtlCol="0" anchor="ctr">
            <a:spAutoFit/>
          </a:bodyPr>
          <a:lstStyle/>
          <a:p>
            <a:pPr marL="0" marR="0" lvl="0" indent="0" defTabSz="912813" rtl="0" eaLnBrk="0" fontAlgn="base" latinLnBrk="0" hangingPunct="0">
              <a:lnSpc>
                <a:spcPct val="100000"/>
              </a:lnSpc>
              <a:spcBef>
                <a:spcPct val="0"/>
              </a:spcBef>
              <a:spcAft>
                <a:spcPts val="0"/>
              </a:spcAft>
              <a:buClrTx/>
              <a:buSzTx/>
              <a:buFontTx/>
              <a:buNone/>
              <a:tabLst/>
              <a:defRPr/>
            </a:pPr>
            <a:r>
              <a:rPr lang="zh-CN" altLang="en-US" sz="1600" b="1" kern="100" dirty="0">
                <a:latin typeface="猫啃珠圆体" panose="02020500000000000000" pitchFamily="18" charset="-122"/>
                <a:ea typeface="猫啃珠圆体" panose="02020500000000000000" pitchFamily="18" charset="-122"/>
                <a:cs typeface="Times New Roman" panose="02020603050405020304" pitchFamily="18" charset="0"/>
              </a:rPr>
              <a:t>分割训练集</a:t>
            </a:r>
            <a:endPar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endParaRPr>
          </a:p>
        </p:txBody>
      </p:sp>
      <p:sp>
        <p:nvSpPr>
          <p:cNvPr id="13" name="矩形 12">
            <a:extLst>
              <a:ext uri="{FF2B5EF4-FFF2-40B4-BE49-F238E27FC236}">
                <a16:creationId xmlns:a16="http://schemas.microsoft.com/office/drawing/2014/main" id="{53DFE7CA-394D-5B5F-1802-A462DB141669}"/>
              </a:ext>
            </a:extLst>
          </p:cNvPr>
          <p:cNvSpPr/>
          <p:nvPr/>
        </p:nvSpPr>
        <p:spPr>
          <a:xfrm>
            <a:off x="1425670" y="2870977"/>
            <a:ext cx="797013" cy="338554"/>
          </a:xfrm>
          <a:prstGeom prst="rect">
            <a:avLst/>
          </a:prstGeom>
          <a:noFill/>
          <a:ln>
            <a:noFill/>
          </a:ln>
        </p:spPr>
        <p:txBody>
          <a:bodyPr wrap="none" rtlCol="0" anchor="ctr">
            <a:spAutoFit/>
          </a:bodyPr>
          <a:lstStyle/>
          <a:p>
            <a:pPr marL="0" marR="0" lvl="0" indent="0" defTabSz="912813" rtl="0" eaLnBrk="0" fontAlgn="base" latinLnBrk="0" hangingPunct="0">
              <a:lnSpc>
                <a:spcPct val="100000"/>
              </a:lnSpc>
              <a:spcBef>
                <a:spcPct val="0"/>
              </a:spcBef>
              <a:spcAft>
                <a:spcPts val="0"/>
              </a:spcAft>
              <a:buClrTx/>
              <a:buSzTx/>
              <a:buFontTx/>
              <a:buNone/>
              <a:tabLst/>
              <a:defRPr/>
            </a:pPr>
            <a:r>
              <a:rPr kumimoji="0" lang="en-US" altLang="zh-CN"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fit</a:t>
            </a:r>
            <a:r>
              <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训练</a:t>
            </a:r>
          </a:p>
        </p:txBody>
      </p:sp>
      <p:sp>
        <p:nvSpPr>
          <p:cNvPr id="14" name="矩形 13">
            <a:extLst>
              <a:ext uri="{FF2B5EF4-FFF2-40B4-BE49-F238E27FC236}">
                <a16:creationId xmlns:a16="http://schemas.microsoft.com/office/drawing/2014/main" id="{B28F6CE0-2939-E0F6-D450-ED5446F7DF00}"/>
              </a:ext>
            </a:extLst>
          </p:cNvPr>
          <p:cNvSpPr/>
          <p:nvPr/>
        </p:nvSpPr>
        <p:spPr>
          <a:xfrm>
            <a:off x="3382183" y="2855590"/>
            <a:ext cx="2675732" cy="338554"/>
          </a:xfrm>
          <a:prstGeom prst="rect">
            <a:avLst/>
          </a:prstGeom>
          <a:noFill/>
          <a:ln>
            <a:noFill/>
          </a:ln>
        </p:spPr>
        <p:txBody>
          <a:bodyPr wrap="none" rtlCol="0" anchor="ctr">
            <a:spAutoFit/>
          </a:bodyPr>
          <a:lstStyle/>
          <a:p>
            <a:pPr marL="0" marR="0" lvl="0" indent="0" defTabSz="912813" rtl="0" eaLnBrk="0" fontAlgn="base" latinLnBrk="0" hangingPunct="0">
              <a:lnSpc>
                <a:spcPct val="100000"/>
              </a:lnSpc>
              <a:spcBef>
                <a:spcPct val="0"/>
              </a:spcBef>
              <a:spcAft>
                <a:spcPts val="0"/>
              </a:spcAft>
              <a:buClrTx/>
              <a:buSzTx/>
              <a:buFontTx/>
              <a:buNone/>
              <a:tabLst/>
              <a:defRPr/>
            </a:pPr>
            <a:r>
              <a:rPr kumimoji="0" lang="en-US" altLang="zh-CN"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Al</a:t>
            </a:r>
            <a:r>
              <a:rPr lang="en-US" altLang="zh-CN" sz="1600" b="1" kern="100" dirty="0" err="1">
                <a:latin typeface="猫啃珠圆体" panose="02020500000000000000" pitchFamily="18" charset="-122"/>
                <a:ea typeface="猫啃珠圆体" panose="02020500000000000000" pitchFamily="18" charset="-122"/>
                <a:cs typeface="Times New Roman" panose="02020603050405020304" pitchFamily="18" charset="0"/>
              </a:rPr>
              <a:t>go.fit</a:t>
            </a:r>
            <a:r>
              <a:rPr lang="en-US" altLang="zh-CN" sz="1600" b="1" kern="100" dirty="0">
                <a:latin typeface="猫啃珠圆体" panose="02020500000000000000" pitchFamily="18" charset="-122"/>
                <a:ea typeface="猫啃珠圆体" panose="02020500000000000000" pitchFamily="18" charset="-122"/>
                <a:cs typeface="Times New Roman" panose="02020603050405020304" pitchFamily="18" charset="0"/>
              </a:rPr>
              <a:t>(</a:t>
            </a:r>
            <a:r>
              <a:rPr lang="en-US" altLang="zh-CN" sz="1600" b="1" kern="100" dirty="0" err="1">
                <a:latin typeface="猫啃珠圆体" panose="02020500000000000000" pitchFamily="18" charset="-122"/>
                <a:ea typeface="猫啃珠圆体" panose="02020500000000000000" pitchFamily="18" charset="-122"/>
                <a:cs typeface="Times New Roman" panose="02020603050405020304" pitchFamily="18" charset="0"/>
              </a:rPr>
              <a:t>x_train</a:t>
            </a:r>
            <a:r>
              <a:rPr lang="en-US" altLang="zh-CN" sz="1600" b="1" kern="100" dirty="0">
                <a:latin typeface="猫啃珠圆体" panose="02020500000000000000" pitchFamily="18" charset="-122"/>
                <a:ea typeface="猫啃珠圆体" panose="02020500000000000000" pitchFamily="18" charset="-122"/>
                <a:cs typeface="Times New Roman" panose="02020603050405020304" pitchFamily="18" charset="0"/>
              </a:rPr>
              <a:t>, </a:t>
            </a:r>
            <a:r>
              <a:rPr lang="en-US" altLang="zh-CN" sz="1600" b="1" kern="100" dirty="0" err="1">
                <a:latin typeface="猫啃珠圆体" panose="02020500000000000000" pitchFamily="18" charset="-122"/>
                <a:ea typeface="猫啃珠圆体" panose="02020500000000000000" pitchFamily="18" charset="-122"/>
                <a:cs typeface="Times New Roman" panose="02020603050405020304" pitchFamily="18" charset="0"/>
              </a:rPr>
              <a:t>y_train</a:t>
            </a:r>
            <a:r>
              <a:rPr lang="en-US" altLang="zh-CN" sz="1600" b="1" kern="100" dirty="0">
                <a:latin typeface="猫啃珠圆体" panose="02020500000000000000" pitchFamily="18" charset="-122"/>
                <a:ea typeface="猫啃珠圆体" panose="02020500000000000000" pitchFamily="18" charset="-122"/>
                <a:cs typeface="Times New Roman" panose="02020603050405020304" pitchFamily="18" charset="0"/>
              </a:rPr>
              <a:t>)</a:t>
            </a:r>
            <a:endPar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endParaRPr>
          </a:p>
        </p:txBody>
      </p:sp>
      <p:sp>
        <p:nvSpPr>
          <p:cNvPr id="15" name="矩形 14">
            <a:extLst>
              <a:ext uri="{FF2B5EF4-FFF2-40B4-BE49-F238E27FC236}">
                <a16:creationId xmlns:a16="http://schemas.microsoft.com/office/drawing/2014/main" id="{8412B1E5-D5EB-CD6A-188F-B973B19AF78F}"/>
              </a:ext>
            </a:extLst>
          </p:cNvPr>
          <p:cNvSpPr/>
          <p:nvPr/>
        </p:nvSpPr>
        <p:spPr>
          <a:xfrm>
            <a:off x="1425670" y="3447755"/>
            <a:ext cx="1314784" cy="338554"/>
          </a:xfrm>
          <a:prstGeom prst="rect">
            <a:avLst/>
          </a:prstGeom>
          <a:noFill/>
          <a:ln>
            <a:noFill/>
          </a:ln>
        </p:spPr>
        <p:txBody>
          <a:bodyPr wrap="none" rtlCol="0" anchor="ctr">
            <a:spAutoFit/>
          </a:bodyPr>
          <a:lstStyle/>
          <a:p>
            <a:pPr marL="0" marR="0" lvl="0" indent="0" defTabSz="912813" rtl="0" eaLnBrk="0" fontAlgn="base" latinLnBrk="0" hangingPunct="0">
              <a:lnSpc>
                <a:spcPct val="100000"/>
              </a:lnSpc>
              <a:spcBef>
                <a:spcPct val="0"/>
              </a:spcBef>
              <a:spcAft>
                <a:spcPts val="0"/>
              </a:spcAft>
              <a:buClrTx/>
              <a:buSzTx/>
              <a:buFontTx/>
              <a:buNone/>
              <a:tabLst/>
              <a:defRPr/>
            </a:pPr>
            <a:r>
              <a:rPr lang="en-US" altLang="zh-CN" sz="1600" b="1" kern="100" dirty="0">
                <a:latin typeface="猫啃珠圆体" panose="02020500000000000000" pitchFamily="18" charset="-122"/>
                <a:ea typeface="猫啃珠圆体" panose="02020500000000000000" pitchFamily="18" charset="-122"/>
                <a:cs typeface="Times New Roman" panose="02020603050405020304" pitchFamily="18" charset="0"/>
              </a:rPr>
              <a:t>predict</a:t>
            </a:r>
            <a:r>
              <a:rPr lang="zh-CN" altLang="en-US" sz="1600" b="1" kern="100" dirty="0">
                <a:latin typeface="猫啃珠圆体" panose="02020500000000000000" pitchFamily="18" charset="-122"/>
                <a:ea typeface="猫啃珠圆体" panose="02020500000000000000" pitchFamily="18" charset="-122"/>
                <a:cs typeface="Times New Roman" panose="02020603050405020304" pitchFamily="18" charset="0"/>
              </a:rPr>
              <a:t>预测</a:t>
            </a:r>
            <a:endPar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endParaRPr>
          </a:p>
        </p:txBody>
      </p:sp>
      <p:sp>
        <p:nvSpPr>
          <p:cNvPr id="16" name="矩形 15">
            <a:extLst>
              <a:ext uri="{FF2B5EF4-FFF2-40B4-BE49-F238E27FC236}">
                <a16:creationId xmlns:a16="http://schemas.microsoft.com/office/drawing/2014/main" id="{19E10556-D64A-8222-5DF1-DA51EEA7D417}"/>
              </a:ext>
            </a:extLst>
          </p:cNvPr>
          <p:cNvSpPr/>
          <p:nvPr/>
        </p:nvSpPr>
        <p:spPr>
          <a:xfrm>
            <a:off x="3382183" y="3324645"/>
            <a:ext cx="3996607" cy="584775"/>
          </a:xfrm>
          <a:prstGeom prst="rect">
            <a:avLst/>
          </a:prstGeom>
          <a:noFill/>
          <a:ln>
            <a:noFill/>
          </a:ln>
        </p:spPr>
        <p:txBody>
          <a:bodyPr wrap="none" rtlCol="0" anchor="ctr">
            <a:spAutoFit/>
          </a:bodyPr>
          <a:lstStyle/>
          <a:p>
            <a:pPr marL="0" marR="0" lvl="0" indent="0" defTabSz="912813" rtl="0" eaLnBrk="0" fontAlgn="base" latinLnBrk="0" hangingPunct="0">
              <a:lnSpc>
                <a:spcPct val="100000"/>
              </a:lnSpc>
              <a:spcBef>
                <a:spcPct val="0"/>
              </a:spcBef>
              <a:spcAft>
                <a:spcPts val="0"/>
              </a:spcAft>
              <a:buClrTx/>
              <a:buSzTx/>
              <a:buFontTx/>
              <a:buNone/>
              <a:tabLst/>
              <a:defRPr/>
            </a:pPr>
            <a:r>
              <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预测结果：</a:t>
            </a:r>
            <a:r>
              <a:rPr kumimoji="0" lang="en-US" altLang="zh-CN"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Al</a:t>
            </a:r>
            <a:r>
              <a:rPr lang="en-US" altLang="zh-CN" sz="1600" b="1" kern="100" dirty="0" err="1">
                <a:latin typeface="猫啃珠圆体" panose="02020500000000000000" pitchFamily="18" charset="-122"/>
                <a:ea typeface="猫啃珠圆体" panose="02020500000000000000" pitchFamily="18" charset="-122"/>
                <a:cs typeface="Times New Roman" panose="02020603050405020304" pitchFamily="18" charset="0"/>
              </a:rPr>
              <a:t>go.predict</a:t>
            </a:r>
            <a:r>
              <a:rPr lang="en-US" altLang="zh-CN" sz="1600" b="1" kern="100" dirty="0">
                <a:latin typeface="猫啃珠圆体" panose="02020500000000000000" pitchFamily="18" charset="-122"/>
                <a:ea typeface="猫啃珠圆体" panose="02020500000000000000" pitchFamily="18" charset="-122"/>
                <a:cs typeface="Times New Roman" panose="02020603050405020304" pitchFamily="18" charset="0"/>
              </a:rPr>
              <a:t>(</a:t>
            </a:r>
            <a:r>
              <a:rPr lang="en-US" altLang="zh-CN" sz="1600" b="1" kern="100" dirty="0" err="1">
                <a:latin typeface="猫啃珠圆体" panose="02020500000000000000" pitchFamily="18" charset="-122"/>
                <a:ea typeface="猫啃珠圆体" panose="02020500000000000000" pitchFamily="18" charset="-122"/>
                <a:cs typeface="Times New Roman" panose="02020603050405020304" pitchFamily="18" charset="0"/>
              </a:rPr>
              <a:t>x_test</a:t>
            </a:r>
            <a:r>
              <a:rPr lang="en-US" altLang="zh-CN" sz="1600" b="1" kern="100" dirty="0">
                <a:latin typeface="猫啃珠圆体" panose="02020500000000000000" pitchFamily="18" charset="-122"/>
                <a:ea typeface="猫啃珠圆体" panose="02020500000000000000" pitchFamily="18" charset="-122"/>
                <a:cs typeface="Times New Roman" panose="02020603050405020304" pitchFamily="18" charset="0"/>
              </a:rPr>
              <a:t>)</a:t>
            </a:r>
          </a:p>
          <a:p>
            <a:pPr defTabSz="912813" eaLnBrk="0" fontAlgn="base" hangingPunct="0">
              <a:spcBef>
                <a:spcPct val="0"/>
              </a:spcBef>
              <a:defRPr/>
            </a:pPr>
            <a:r>
              <a:rPr lang="zh-CN" altLang="en-US" sz="1600" b="1" kern="100" dirty="0">
                <a:latin typeface="猫啃珠圆体" panose="02020500000000000000" pitchFamily="18" charset="-122"/>
                <a:ea typeface="猫啃珠圆体" panose="02020500000000000000" pitchFamily="18" charset="-122"/>
                <a:cs typeface="Times New Roman" panose="02020603050405020304" pitchFamily="18" charset="0"/>
              </a:rPr>
              <a:t>分类</a:t>
            </a:r>
            <a:r>
              <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概率：</a:t>
            </a:r>
            <a:r>
              <a:rPr kumimoji="0" lang="en-US" altLang="zh-CN"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Al</a:t>
            </a:r>
            <a:r>
              <a:rPr lang="en-US" altLang="zh-CN" sz="1600" b="1" kern="100" dirty="0" err="1">
                <a:latin typeface="猫啃珠圆体" panose="02020500000000000000" pitchFamily="18" charset="-122"/>
                <a:ea typeface="猫啃珠圆体" panose="02020500000000000000" pitchFamily="18" charset="-122"/>
                <a:cs typeface="Times New Roman" panose="02020603050405020304" pitchFamily="18" charset="0"/>
              </a:rPr>
              <a:t>go.predict_proba</a:t>
            </a:r>
            <a:r>
              <a:rPr lang="en-US" altLang="zh-CN" sz="1600" b="1" kern="100" dirty="0">
                <a:latin typeface="猫啃珠圆体" panose="02020500000000000000" pitchFamily="18" charset="-122"/>
                <a:ea typeface="猫啃珠圆体" panose="02020500000000000000" pitchFamily="18" charset="-122"/>
                <a:cs typeface="Times New Roman" panose="02020603050405020304" pitchFamily="18" charset="0"/>
              </a:rPr>
              <a:t>(</a:t>
            </a:r>
            <a:r>
              <a:rPr lang="en-US" altLang="zh-CN" sz="1600" b="1" kern="100" dirty="0" err="1">
                <a:latin typeface="猫啃珠圆体" panose="02020500000000000000" pitchFamily="18" charset="-122"/>
                <a:ea typeface="猫啃珠圆体" panose="02020500000000000000" pitchFamily="18" charset="-122"/>
                <a:cs typeface="Times New Roman" panose="02020603050405020304" pitchFamily="18" charset="0"/>
              </a:rPr>
              <a:t>x_test</a:t>
            </a:r>
            <a:r>
              <a:rPr lang="en-US" altLang="zh-CN" sz="1600" b="1" kern="100" dirty="0">
                <a:latin typeface="猫啃珠圆体" panose="02020500000000000000" pitchFamily="18" charset="-122"/>
                <a:ea typeface="猫啃珠圆体" panose="02020500000000000000" pitchFamily="18" charset="-122"/>
                <a:cs typeface="Times New Roman" panose="02020603050405020304" pitchFamily="18" charset="0"/>
              </a:rPr>
              <a:t>)</a:t>
            </a:r>
            <a:endPar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endParaRPr>
          </a:p>
        </p:txBody>
      </p:sp>
      <p:sp>
        <p:nvSpPr>
          <p:cNvPr id="17" name="矩形 16">
            <a:extLst>
              <a:ext uri="{FF2B5EF4-FFF2-40B4-BE49-F238E27FC236}">
                <a16:creationId xmlns:a16="http://schemas.microsoft.com/office/drawing/2014/main" id="{3C4B0506-89B6-8433-19DE-B71C86051080}"/>
              </a:ext>
            </a:extLst>
          </p:cNvPr>
          <p:cNvSpPr/>
          <p:nvPr/>
        </p:nvSpPr>
        <p:spPr>
          <a:xfrm>
            <a:off x="1425670" y="4101327"/>
            <a:ext cx="1186543" cy="338554"/>
          </a:xfrm>
          <a:prstGeom prst="rect">
            <a:avLst/>
          </a:prstGeom>
          <a:noFill/>
          <a:ln>
            <a:noFill/>
          </a:ln>
        </p:spPr>
        <p:txBody>
          <a:bodyPr wrap="none" rtlCol="0" anchor="ctr">
            <a:spAutoFit/>
          </a:bodyPr>
          <a:lstStyle/>
          <a:p>
            <a:pPr marL="0" marR="0" lvl="0" indent="0" defTabSz="912813" rtl="0" eaLnBrk="0" fontAlgn="base" latinLnBrk="0" hangingPunct="0">
              <a:lnSpc>
                <a:spcPct val="100000"/>
              </a:lnSpc>
              <a:spcBef>
                <a:spcPct val="0"/>
              </a:spcBef>
              <a:spcAft>
                <a:spcPts val="0"/>
              </a:spcAft>
              <a:buClrTx/>
              <a:buSzTx/>
              <a:buFontTx/>
              <a:buNone/>
              <a:tabLst/>
              <a:defRPr/>
            </a:pPr>
            <a:r>
              <a:rPr lang="en-US" altLang="zh-CN" sz="1600" b="1" kern="100" dirty="0">
                <a:latin typeface="猫啃珠圆体" panose="02020500000000000000" pitchFamily="18" charset="-122"/>
                <a:ea typeface="猫啃珠圆体" panose="02020500000000000000" pitchFamily="18" charset="-122"/>
                <a:cs typeface="Times New Roman" panose="02020603050405020304" pitchFamily="18" charset="0"/>
              </a:rPr>
              <a:t>score</a:t>
            </a:r>
            <a:r>
              <a:rPr lang="zh-CN" altLang="en-US" sz="1600" b="1" kern="100" dirty="0">
                <a:latin typeface="猫啃珠圆体" panose="02020500000000000000" pitchFamily="18" charset="-122"/>
                <a:ea typeface="猫啃珠圆体" panose="02020500000000000000" pitchFamily="18" charset="-122"/>
                <a:cs typeface="Times New Roman" panose="02020603050405020304" pitchFamily="18" charset="0"/>
              </a:rPr>
              <a:t>打分</a:t>
            </a:r>
            <a:endPar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endParaRPr>
          </a:p>
        </p:txBody>
      </p:sp>
      <p:sp>
        <p:nvSpPr>
          <p:cNvPr id="18" name="矩形 17">
            <a:extLst>
              <a:ext uri="{FF2B5EF4-FFF2-40B4-BE49-F238E27FC236}">
                <a16:creationId xmlns:a16="http://schemas.microsoft.com/office/drawing/2014/main" id="{6F81E05A-1629-19FF-8C8B-0B0F79BB68B7}"/>
              </a:ext>
            </a:extLst>
          </p:cNvPr>
          <p:cNvSpPr/>
          <p:nvPr/>
        </p:nvSpPr>
        <p:spPr>
          <a:xfrm>
            <a:off x="3382183" y="3978217"/>
            <a:ext cx="4315605" cy="584775"/>
          </a:xfrm>
          <a:prstGeom prst="rect">
            <a:avLst/>
          </a:prstGeom>
          <a:noFill/>
          <a:ln>
            <a:noFill/>
          </a:ln>
        </p:spPr>
        <p:txBody>
          <a:bodyPr wrap="none" rtlCol="0" anchor="ctr">
            <a:spAutoFit/>
          </a:bodyPr>
          <a:lstStyle/>
          <a:p>
            <a:pPr marL="0" marR="0" lvl="0" indent="0" defTabSz="912813" rtl="0" eaLnBrk="0" fontAlgn="base" latinLnBrk="0" hangingPunct="0">
              <a:lnSpc>
                <a:spcPct val="100000"/>
              </a:lnSpc>
              <a:spcBef>
                <a:spcPct val="0"/>
              </a:spcBef>
              <a:spcAft>
                <a:spcPts val="0"/>
              </a:spcAft>
              <a:buClrTx/>
              <a:buSzTx/>
              <a:buFontTx/>
              <a:buNone/>
              <a:tabLst/>
              <a:defRPr/>
            </a:pPr>
            <a:r>
              <a:rPr kumimoji="0" lang="zh-CN" altLang="en-US"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测试集打分：</a:t>
            </a:r>
            <a:r>
              <a:rPr kumimoji="0" lang="en-US" altLang="zh-CN"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Al</a:t>
            </a:r>
            <a:r>
              <a:rPr lang="en-US" altLang="zh-CN" sz="1600" b="1" kern="100" dirty="0" err="1">
                <a:latin typeface="猫啃珠圆体" panose="02020500000000000000" pitchFamily="18" charset="-122"/>
                <a:ea typeface="猫啃珠圆体" panose="02020500000000000000" pitchFamily="18" charset="-122"/>
                <a:cs typeface="Times New Roman" panose="02020603050405020304" pitchFamily="18" charset="0"/>
              </a:rPr>
              <a:t>go.score</a:t>
            </a:r>
            <a:r>
              <a:rPr lang="en-US" altLang="zh-CN" sz="1600" b="1" kern="100" dirty="0">
                <a:latin typeface="猫啃珠圆体" panose="02020500000000000000" pitchFamily="18" charset="-122"/>
                <a:ea typeface="猫啃珠圆体" panose="02020500000000000000" pitchFamily="18" charset="-122"/>
                <a:cs typeface="Times New Roman" panose="02020603050405020304" pitchFamily="18" charset="0"/>
              </a:rPr>
              <a:t>(</a:t>
            </a:r>
            <a:r>
              <a:rPr lang="en-US" altLang="zh-CN" sz="1600" b="1" kern="100" dirty="0" err="1">
                <a:latin typeface="猫啃珠圆体" panose="02020500000000000000" pitchFamily="18" charset="-122"/>
                <a:ea typeface="猫啃珠圆体" panose="02020500000000000000" pitchFamily="18" charset="-122"/>
                <a:cs typeface="Times New Roman" panose="02020603050405020304" pitchFamily="18" charset="0"/>
              </a:rPr>
              <a:t>x_test</a:t>
            </a:r>
            <a:r>
              <a:rPr lang="en-US" altLang="zh-CN" sz="1600" b="1" kern="100" dirty="0">
                <a:latin typeface="猫啃珠圆体" panose="02020500000000000000" pitchFamily="18" charset="-122"/>
                <a:ea typeface="猫啃珠圆体" panose="02020500000000000000" pitchFamily="18" charset="-122"/>
                <a:cs typeface="Times New Roman" panose="02020603050405020304" pitchFamily="18" charset="0"/>
              </a:rPr>
              <a:t>, </a:t>
            </a:r>
            <a:r>
              <a:rPr lang="en-US" altLang="zh-CN" sz="1600" b="1" kern="100" dirty="0" err="1">
                <a:latin typeface="猫啃珠圆体" panose="02020500000000000000" pitchFamily="18" charset="-122"/>
                <a:ea typeface="猫啃珠圆体" panose="02020500000000000000" pitchFamily="18" charset="-122"/>
                <a:cs typeface="Times New Roman" panose="02020603050405020304" pitchFamily="18" charset="0"/>
              </a:rPr>
              <a:t>y_test</a:t>
            </a:r>
            <a:r>
              <a:rPr lang="en-US" altLang="zh-CN" sz="1600" b="1" kern="100" dirty="0">
                <a:latin typeface="猫啃珠圆体" panose="02020500000000000000" pitchFamily="18" charset="-122"/>
                <a:ea typeface="猫啃珠圆体" panose="02020500000000000000" pitchFamily="18" charset="-122"/>
                <a:cs typeface="Times New Roman" panose="02020603050405020304" pitchFamily="18" charset="0"/>
              </a:rPr>
              <a:t>)</a:t>
            </a:r>
          </a:p>
          <a:p>
            <a:pPr marL="0" marR="0" lvl="0" indent="0" defTabSz="912813" rtl="0" eaLnBrk="0" fontAlgn="base" latinLnBrk="0" hangingPunct="0">
              <a:lnSpc>
                <a:spcPct val="100000"/>
              </a:lnSpc>
              <a:spcBef>
                <a:spcPct val="0"/>
              </a:spcBef>
              <a:spcAft>
                <a:spcPts val="0"/>
              </a:spcAft>
              <a:buClrTx/>
              <a:buSzTx/>
              <a:buFontTx/>
              <a:buNone/>
              <a:tabLst/>
              <a:defRPr/>
            </a:pPr>
            <a:r>
              <a:rPr lang="zh-CN" altLang="en-US" sz="1600" b="1" kern="100" dirty="0">
                <a:latin typeface="猫啃珠圆体" panose="02020500000000000000" pitchFamily="18" charset="-122"/>
                <a:ea typeface="猫啃珠圆体" panose="02020500000000000000" pitchFamily="18" charset="-122"/>
                <a:cs typeface="Times New Roman" panose="02020603050405020304" pitchFamily="18" charset="0"/>
              </a:rPr>
              <a:t>训练集打分：</a:t>
            </a:r>
            <a:r>
              <a:rPr kumimoji="0" lang="en-US" altLang="zh-CN" sz="1600" b="1" i="0" u="none" strike="noStrike" kern="100" cap="none" spc="0" normalizeH="0" baseline="0" noProof="0" dirty="0">
                <a:ln>
                  <a:noFill/>
                </a:ln>
                <a:effectLst/>
                <a:uLnTx/>
                <a:uFillTx/>
                <a:latin typeface="猫啃珠圆体" panose="02020500000000000000" pitchFamily="18" charset="-122"/>
                <a:ea typeface="猫啃珠圆体" panose="02020500000000000000" pitchFamily="18" charset="-122"/>
                <a:cs typeface="Times New Roman" panose="02020603050405020304" pitchFamily="18" charset="0"/>
              </a:rPr>
              <a:t>Al</a:t>
            </a:r>
            <a:r>
              <a:rPr lang="en-US" altLang="zh-CN" sz="1600" b="1" kern="100" dirty="0" err="1">
                <a:latin typeface="猫啃珠圆体" panose="02020500000000000000" pitchFamily="18" charset="-122"/>
                <a:ea typeface="猫啃珠圆体" panose="02020500000000000000" pitchFamily="18" charset="-122"/>
                <a:cs typeface="Times New Roman" panose="02020603050405020304" pitchFamily="18" charset="0"/>
              </a:rPr>
              <a:t>go.score</a:t>
            </a:r>
            <a:r>
              <a:rPr lang="en-US" altLang="zh-CN" sz="1600" b="1" kern="100" dirty="0">
                <a:latin typeface="猫啃珠圆体" panose="02020500000000000000" pitchFamily="18" charset="-122"/>
                <a:ea typeface="猫啃珠圆体" panose="02020500000000000000" pitchFamily="18" charset="-122"/>
                <a:cs typeface="Times New Roman" panose="02020603050405020304" pitchFamily="18" charset="0"/>
              </a:rPr>
              <a:t>(</a:t>
            </a:r>
            <a:r>
              <a:rPr lang="en-US" altLang="zh-CN" sz="1600" b="1" kern="100" dirty="0" err="1">
                <a:latin typeface="猫啃珠圆体" panose="02020500000000000000" pitchFamily="18" charset="-122"/>
                <a:ea typeface="猫啃珠圆体" panose="02020500000000000000" pitchFamily="18" charset="-122"/>
                <a:cs typeface="Times New Roman" panose="02020603050405020304" pitchFamily="18" charset="0"/>
              </a:rPr>
              <a:t>x_train</a:t>
            </a:r>
            <a:r>
              <a:rPr lang="en-US" altLang="zh-CN" sz="1600" b="1" kern="100" dirty="0">
                <a:latin typeface="猫啃珠圆体" panose="02020500000000000000" pitchFamily="18" charset="-122"/>
                <a:ea typeface="猫啃珠圆体" panose="02020500000000000000" pitchFamily="18" charset="-122"/>
                <a:cs typeface="Times New Roman" panose="02020603050405020304" pitchFamily="18" charset="0"/>
              </a:rPr>
              <a:t>, </a:t>
            </a:r>
            <a:r>
              <a:rPr lang="en-US" altLang="zh-CN" sz="1600" b="1" kern="100" dirty="0" err="1">
                <a:latin typeface="猫啃珠圆体" panose="02020500000000000000" pitchFamily="18" charset="-122"/>
                <a:ea typeface="猫啃珠圆体" panose="02020500000000000000" pitchFamily="18" charset="-122"/>
                <a:cs typeface="Times New Roman" panose="02020603050405020304" pitchFamily="18" charset="0"/>
              </a:rPr>
              <a:t>y_train</a:t>
            </a:r>
            <a:r>
              <a:rPr lang="en-US" altLang="zh-CN" sz="1600" b="1" kern="100" dirty="0">
                <a:latin typeface="猫啃珠圆体" panose="02020500000000000000" pitchFamily="18" charset="-122"/>
                <a:ea typeface="猫啃珠圆体" panose="02020500000000000000" pitchFamily="18" charset="-122"/>
                <a:cs typeface="Times New Roman" panose="02020603050405020304" pitchFamily="18" charset="0"/>
              </a:rPr>
              <a:t> )</a:t>
            </a:r>
          </a:p>
        </p:txBody>
      </p:sp>
    </p:spTree>
    <p:extLst>
      <p:ext uri="{BB962C8B-B14F-4D97-AF65-F5344CB8AC3E}">
        <p14:creationId xmlns:p14="http://schemas.microsoft.com/office/powerpoint/2010/main" val="4046388375"/>
      </p:ext>
    </p:extLst>
  </p:cSld>
  <p:clrMapOvr>
    <a:masterClrMapping/>
  </p:clrMapOvr>
  <p:transition spd="slow" advTm="500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34152-C0F0-F3D0-D3C9-F0B02F2ADBBE}"/>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A32C8E71-8683-E208-B940-316AC33B48AA}"/>
              </a:ext>
            </a:extLst>
          </p:cNvPr>
          <p:cNvSpPr>
            <a:spLocks noGrp="1"/>
          </p:cNvSpPr>
          <p:nvPr>
            <p:ph type="body" sz="quarter" idx="10"/>
          </p:nvPr>
        </p:nvSpPr>
        <p:spPr>
          <a:xfrm>
            <a:off x="839160" y="698363"/>
            <a:ext cx="6570384" cy="494795"/>
          </a:xfrm>
        </p:spPr>
        <p:txBody>
          <a:bodyPr/>
          <a:lstStyle/>
          <a:p>
            <a:r>
              <a:rPr lang="zh-CN" altLang="en-US" dirty="0">
                <a:solidFill>
                  <a:prstClr val="black"/>
                </a:solidFill>
                <a:latin typeface="+mn-ea"/>
                <a:cs typeface="创客贴金刚体" panose="00020600040101010101" pitchFamily="18" charset="-122"/>
              </a:rPr>
              <a:t>金融中的应用场景概述</a:t>
            </a:r>
          </a:p>
        </p:txBody>
      </p:sp>
      <p:sp>
        <p:nvSpPr>
          <p:cNvPr id="10" name="矩形 13">
            <a:extLst>
              <a:ext uri="{FF2B5EF4-FFF2-40B4-BE49-F238E27FC236}">
                <a16:creationId xmlns:a16="http://schemas.microsoft.com/office/drawing/2014/main" id="{2820DFE5-8C04-DFA4-421C-FA76F40C8AE7}"/>
              </a:ext>
            </a:extLst>
          </p:cNvPr>
          <p:cNvSpPr>
            <a:spLocks noChangeArrowheads="1"/>
          </p:cNvSpPr>
          <p:nvPr/>
        </p:nvSpPr>
        <p:spPr bwMode="auto">
          <a:xfrm>
            <a:off x="902794" y="1347961"/>
            <a:ext cx="3251369"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mn-ea"/>
                <a:ea typeface="+mn-ea"/>
                <a:cs typeface="创客贴金刚体" panose="00020600040101010101" pitchFamily="18" charset="-122"/>
                <a:sym typeface="Arial" panose="020B0604020202020204" pitchFamily="34" charset="0"/>
              </a:rPr>
              <a:t>金融场景 </a:t>
            </a:r>
            <a:r>
              <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rPr>
              <a:t>+ AI</a:t>
            </a:r>
            <a:r>
              <a:rPr lang="zh-CN" altLang="en-US" sz="1801" b="1" kern="0" dirty="0">
                <a:solidFill>
                  <a:srgbClr val="262626"/>
                </a:solidFill>
                <a:latin typeface="+mn-ea"/>
                <a:ea typeface="+mn-ea"/>
                <a:cs typeface="创客贴金刚体" panose="00020600040101010101" pitchFamily="18" charset="-122"/>
                <a:sym typeface="Arial" panose="020B0604020202020204" pitchFamily="34" charset="0"/>
              </a:rPr>
              <a:t>技术 </a:t>
            </a:r>
            <a:r>
              <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rPr>
              <a:t>= </a:t>
            </a:r>
            <a:r>
              <a:rPr lang="zh-CN" altLang="en-US" sz="1801" b="1" kern="0" dirty="0">
                <a:solidFill>
                  <a:srgbClr val="262626"/>
                </a:solidFill>
                <a:latin typeface="+mn-ea"/>
                <a:ea typeface="+mn-ea"/>
                <a:cs typeface="创客贴金刚体" panose="00020600040101010101" pitchFamily="18" charset="-122"/>
                <a:sym typeface="Arial" panose="020B0604020202020204" pitchFamily="34" charset="0"/>
              </a:rPr>
              <a:t>？</a:t>
            </a:r>
            <a:endPar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endParaRPr>
          </a:p>
        </p:txBody>
      </p:sp>
      <p:grpSp>
        <p:nvGrpSpPr>
          <p:cNvPr id="34" name="组合 33">
            <a:extLst>
              <a:ext uri="{FF2B5EF4-FFF2-40B4-BE49-F238E27FC236}">
                <a16:creationId xmlns:a16="http://schemas.microsoft.com/office/drawing/2014/main" id="{9B6B25CA-4BDE-EA3E-BA7D-DDCA8F82123E}"/>
              </a:ext>
            </a:extLst>
          </p:cNvPr>
          <p:cNvGrpSpPr/>
          <p:nvPr/>
        </p:nvGrpSpPr>
        <p:grpSpPr>
          <a:xfrm>
            <a:off x="1294857" y="3316932"/>
            <a:ext cx="9817091" cy="3339310"/>
            <a:chOff x="1294857" y="2606971"/>
            <a:chExt cx="9817091" cy="3339310"/>
          </a:xfrm>
        </p:grpSpPr>
        <p:sp>
          <p:nvSpPr>
            <p:cNvPr id="17" name="文本框 16">
              <a:extLst>
                <a:ext uri="{FF2B5EF4-FFF2-40B4-BE49-F238E27FC236}">
                  <a16:creationId xmlns:a16="http://schemas.microsoft.com/office/drawing/2014/main" id="{C4EFDC08-349C-0DD1-0703-20FFBC30027F}"/>
                </a:ext>
              </a:extLst>
            </p:cNvPr>
            <p:cNvSpPr txBox="1"/>
            <p:nvPr/>
          </p:nvSpPr>
          <p:spPr>
            <a:xfrm>
              <a:off x="1294857" y="3484168"/>
              <a:ext cx="2337896" cy="7002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信贷业务</a:t>
              </a:r>
            </a:p>
          </p:txBody>
        </p:sp>
        <p:sp>
          <p:nvSpPr>
            <p:cNvPr id="18" name="文本框 17">
              <a:extLst>
                <a:ext uri="{FF2B5EF4-FFF2-40B4-BE49-F238E27FC236}">
                  <a16:creationId xmlns:a16="http://schemas.microsoft.com/office/drawing/2014/main" id="{E2248A47-2116-8731-C9FB-1A86CD002FF4}"/>
                </a:ext>
              </a:extLst>
            </p:cNvPr>
            <p:cNvSpPr txBox="1"/>
            <p:nvPr/>
          </p:nvSpPr>
          <p:spPr>
            <a:xfrm>
              <a:off x="1294857" y="4361363"/>
              <a:ext cx="2337896" cy="7002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财富管理</a:t>
              </a:r>
            </a:p>
          </p:txBody>
        </p:sp>
        <p:sp>
          <p:nvSpPr>
            <p:cNvPr id="19" name="文本框 18">
              <a:extLst>
                <a:ext uri="{FF2B5EF4-FFF2-40B4-BE49-F238E27FC236}">
                  <a16:creationId xmlns:a16="http://schemas.microsoft.com/office/drawing/2014/main" id="{7886BC18-F62F-4C77-A296-592E3BF04EC3}"/>
                </a:ext>
              </a:extLst>
            </p:cNvPr>
            <p:cNvSpPr txBox="1"/>
            <p:nvPr/>
          </p:nvSpPr>
          <p:spPr>
            <a:xfrm>
              <a:off x="1294857" y="5238558"/>
              <a:ext cx="2337896" cy="7002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合规保证</a:t>
              </a:r>
            </a:p>
          </p:txBody>
        </p:sp>
        <p:sp>
          <p:nvSpPr>
            <p:cNvPr id="20" name="文本框 19">
              <a:extLst>
                <a:ext uri="{FF2B5EF4-FFF2-40B4-BE49-F238E27FC236}">
                  <a16:creationId xmlns:a16="http://schemas.microsoft.com/office/drawing/2014/main" id="{F79870C1-5AA8-4112-0203-E20ECDED8E6A}"/>
                </a:ext>
              </a:extLst>
            </p:cNvPr>
            <p:cNvSpPr txBox="1"/>
            <p:nvPr/>
          </p:nvSpPr>
          <p:spPr>
            <a:xfrm>
              <a:off x="1294857" y="2606973"/>
              <a:ext cx="2337896" cy="7002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客户管理</a:t>
              </a:r>
            </a:p>
          </p:txBody>
        </p:sp>
        <p:sp>
          <p:nvSpPr>
            <p:cNvPr id="21" name="矩形 20">
              <a:extLst>
                <a:ext uri="{FF2B5EF4-FFF2-40B4-BE49-F238E27FC236}">
                  <a16:creationId xmlns:a16="http://schemas.microsoft.com/office/drawing/2014/main" id="{EB9D36A2-9B92-1ECA-725C-A25B056122B6}"/>
                </a:ext>
              </a:extLst>
            </p:cNvPr>
            <p:cNvSpPr/>
            <p:nvPr/>
          </p:nvSpPr>
          <p:spPr>
            <a:xfrm>
              <a:off x="4012908" y="2606972"/>
              <a:ext cx="3689918" cy="7002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r>
                <a:rPr lang="zh-CN" altLang="en-US" sz="2000" dirty="0">
                  <a:solidFill>
                    <a:schemeClr val="bg1"/>
                  </a:solidFill>
                  <a:latin typeface="+mn-ea"/>
                  <a:cs typeface="+mn-ea"/>
                  <a:sym typeface="+mn-lt"/>
                </a:rPr>
                <a:t>客户生命周期管理</a:t>
              </a:r>
            </a:p>
          </p:txBody>
        </p:sp>
        <p:sp>
          <p:nvSpPr>
            <p:cNvPr id="22" name="矩形 21">
              <a:extLst>
                <a:ext uri="{FF2B5EF4-FFF2-40B4-BE49-F238E27FC236}">
                  <a16:creationId xmlns:a16="http://schemas.microsoft.com/office/drawing/2014/main" id="{6BD2F8FA-8233-CC72-1308-B5DAF4427DFC}"/>
                </a:ext>
              </a:extLst>
            </p:cNvPr>
            <p:cNvSpPr/>
            <p:nvPr/>
          </p:nvSpPr>
          <p:spPr>
            <a:xfrm>
              <a:off x="4012908" y="3484168"/>
              <a:ext cx="1176131" cy="7002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r>
                <a:rPr lang="zh-CN" altLang="en-US" sz="2000" dirty="0">
                  <a:solidFill>
                    <a:schemeClr val="bg1"/>
                  </a:solidFill>
                  <a:latin typeface="+mn-ea"/>
                  <a:cs typeface="+mn-ea"/>
                  <a:sym typeface="+mn-lt"/>
                </a:rPr>
                <a:t>贷前</a:t>
              </a:r>
            </a:p>
          </p:txBody>
        </p:sp>
        <p:sp>
          <p:nvSpPr>
            <p:cNvPr id="23" name="矩形 22">
              <a:extLst>
                <a:ext uri="{FF2B5EF4-FFF2-40B4-BE49-F238E27FC236}">
                  <a16:creationId xmlns:a16="http://schemas.microsoft.com/office/drawing/2014/main" id="{B5DF6C12-FB7B-BBF9-713C-D951E3182FB0}"/>
                </a:ext>
              </a:extLst>
            </p:cNvPr>
            <p:cNvSpPr/>
            <p:nvPr/>
          </p:nvSpPr>
          <p:spPr>
            <a:xfrm>
              <a:off x="5269801" y="3484167"/>
              <a:ext cx="1176131" cy="7002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r>
                <a:rPr lang="zh-CN" altLang="en-US" sz="2000" dirty="0">
                  <a:solidFill>
                    <a:schemeClr val="bg1"/>
                  </a:solidFill>
                  <a:latin typeface="+mn-ea"/>
                  <a:cs typeface="+mn-ea"/>
                  <a:sym typeface="+mn-lt"/>
                </a:rPr>
                <a:t>贷中</a:t>
              </a:r>
            </a:p>
          </p:txBody>
        </p:sp>
        <p:sp>
          <p:nvSpPr>
            <p:cNvPr id="24" name="矩形 23">
              <a:extLst>
                <a:ext uri="{FF2B5EF4-FFF2-40B4-BE49-F238E27FC236}">
                  <a16:creationId xmlns:a16="http://schemas.microsoft.com/office/drawing/2014/main" id="{4F84F49B-692A-45A4-E906-9D551F19EDC7}"/>
                </a:ext>
              </a:extLst>
            </p:cNvPr>
            <p:cNvSpPr/>
            <p:nvPr/>
          </p:nvSpPr>
          <p:spPr>
            <a:xfrm>
              <a:off x="6526695" y="3484166"/>
              <a:ext cx="1176131" cy="7002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r>
                <a:rPr lang="zh-CN" altLang="en-US" sz="2000" dirty="0">
                  <a:solidFill>
                    <a:schemeClr val="bg1"/>
                  </a:solidFill>
                  <a:latin typeface="+mn-ea"/>
                  <a:cs typeface="+mn-ea"/>
                  <a:sym typeface="+mn-lt"/>
                </a:rPr>
                <a:t>贷后</a:t>
              </a:r>
            </a:p>
          </p:txBody>
        </p:sp>
        <p:sp>
          <p:nvSpPr>
            <p:cNvPr id="25" name="矩形 24">
              <a:extLst>
                <a:ext uri="{FF2B5EF4-FFF2-40B4-BE49-F238E27FC236}">
                  <a16:creationId xmlns:a16="http://schemas.microsoft.com/office/drawing/2014/main" id="{48194F09-D66D-F4CD-6DA3-F4766A94DA02}"/>
                </a:ext>
              </a:extLst>
            </p:cNvPr>
            <p:cNvSpPr/>
            <p:nvPr/>
          </p:nvSpPr>
          <p:spPr>
            <a:xfrm>
              <a:off x="4012908" y="4361361"/>
              <a:ext cx="1774135" cy="7002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r>
                <a:rPr lang="zh-CN" altLang="en-US" sz="2000" dirty="0">
                  <a:solidFill>
                    <a:schemeClr val="bg1"/>
                  </a:solidFill>
                  <a:latin typeface="+mn-ea"/>
                  <a:cs typeface="+mn-ea"/>
                  <a:sym typeface="+mn-lt"/>
                </a:rPr>
                <a:t>股票投资</a:t>
              </a:r>
            </a:p>
          </p:txBody>
        </p:sp>
        <p:sp>
          <p:nvSpPr>
            <p:cNvPr id="26" name="矩形 25">
              <a:extLst>
                <a:ext uri="{FF2B5EF4-FFF2-40B4-BE49-F238E27FC236}">
                  <a16:creationId xmlns:a16="http://schemas.microsoft.com/office/drawing/2014/main" id="{67BB705B-3D88-0AE8-BA96-1A3A8E7154DF}"/>
                </a:ext>
              </a:extLst>
            </p:cNvPr>
            <p:cNvSpPr/>
            <p:nvPr/>
          </p:nvSpPr>
          <p:spPr>
            <a:xfrm>
              <a:off x="5928690" y="4361361"/>
              <a:ext cx="1774135" cy="7002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r>
                <a:rPr lang="zh-CN" altLang="en-US" sz="2000" dirty="0">
                  <a:solidFill>
                    <a:schemeClr val="bg1"/>
                  </a:solidFill>
                  <a:latin typeface="+mn-ea"/>
                  <a:cs typeface="+mn-ea"/>
                  <a:sym typeface="+mn-lt"/>
                </a:rPr>
                <a:t>期货投资</a:t>
              </a:r>
            </a:p>
          </p:txBody>
        </p:sp>
        <p:sp>
          <p:nvSpPr>
            <p:cNvPr id="27" name="矩形 26">
              <a:extLst>
                <a:ext uri="{FF2B5EF4-FFF2-40B4-BE49-F238E27FC236}">
                  <a16:creationId xmlns:a16="http://schemas.microsoft.com/office/drawing/2014/main" id="{0EAC2EF8-05E7-4766-7137-1AA267EE2D44}"/>
                </a:ext>
              </a:extLst>
            </p:cNvPr>
            <p:cNvSpPr/>
            <p:nvPr/>
          </p:nvSpPr>
          <p:spPr>
            <a:xfrm>
              <a:off x="4012908" y="5246076"/>
              <a:ext cx="1774135" cy="7002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r>
                <a:rPr lang="zh-CN" altLang="en-US" sz="2000" dirty="0">
                  <a:solidFill>
                    <a:schemeClr val="bg1"/>
                  </a:solidFill>
                  <a:latin typeface="+mn-ea"/>
                  <a:cs typeface="+mn-ea"/>
                  <a:sym typeface="+mn-lt"/>
                </a:rPr>
                <a:t>保险反欺诈</a:t>
              </a:r>
            </a:p>
          </p:txBody>
        </p:sp>
        <p:sp>
          <p:nvSpPr>
            <p:cNvPr id="28" name="矩形 27">
              <a:extLst>
                <a:ext uri="{FF2B5EF4-FFF2-40B4-BE49-F238E27FC236}">
                  <a16:creationId xmlns:a16="http://schemas.microsoft.com/office/drawing/2014/main" id="{D85A8A47-75D6-D284-5EB4-F1AC9BFA0D2C}"/>
                </a:ext>
              </a:extLst>
            </p:cNvPr>
            <p:cNvSpPr/>
            <p:nvPr/>
          </p:nvSpPr>
          <p:spPr>
            <a:xfrm>
              <a:off x="5928690" y="5246076"/>
              <a:ext cx="1774135" cy="7002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r>
                <a:rPr lang="zh-CN" altLang="en-US" sz="2000" dirty="0">
                  <a:solidFill>
                    <a:schemeClr val="bg1"/>
                  </a:solidFill>
                  <a:latin typeface="+mn-ea"/>
                  <a:cs typeface="+mn-ea"/>
                  <a:sym typeface="+mn-lt"/>
                </a:rPr>
                <a:t>金融反洗钱</a:t>
              </a:r>
            </a:p>
          </p:txBody>
        </p:sp>
        <p:sp>
          <p:nvSpPr>
            <p:cNvPr id="30" name="文本框 29">
              <a:extLst>
                <a:ext uri="{FF2B5EF4-FFF2-40B4-BE49-F238E27FC236}">
                  <a16:creationId xmlns:a16="http://schemas.microsoft.com/office/drawing/2014/main" id="{ED78A2FD-7C55-2E9E-8107-CCDF0DEF28D3}"/>
                </a:ext>
              </a:extLst>
            </p:cNvPr>
            <p:cNvSpPr txBox="1"/>
            <p:nvPr/>
          </p:nvSpPr>
          <p:spPr>
            <a:xfrm>
              <a:off x="8873291" y="2606971"/>
              <a:ext cx="933165" cy="3339310"/>
            </a:xfrm>
            <a:prstGeom prst="rect">
              <a:avLst/>
            </a:prstGeom>
            <a:solidFill>
              <a:srgbClr val="C00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altLang="zh-CN" b="1" dirty="0">
                  <a:solidFill>
                    <a:schemeClr val="bg1"/>
                  </a:solidFill>
                  <a:latin typeface="+mn-ea"/>
                  <a:ea typeface="+mn-ea"/>
                </a:rPr>
                <a:t>AI</a:t>
              </a:r>
            </a:p>
            <a:p>
              <a:pPr algn="ctr"/>
              <a:r>
                <a:rPr lang="zh-CN" altLang="en-US" b="1" dirty="0">
                  <a:solidFill>
                    <a:schemeClr val="bg1"/>
                  </a:solidFill>
                  <a:latin typeface="+mn-ea"/>
                  <a:ea typeface="+mn-ea"/>
                </a:rPr>
                <a:t>机器</a:t>
              </a:r>
              <a:endParaRPr lang="en-US" altLang="zh-CN" b="1" dirty="0">
                <a:solidFill>
                  <a:schemeClr val="bg1"/>
                </a:solidFill>
                <a:latin typeface="+mn-ea"/>
                <a:ea typeface="+mn-ea"/>
              </a:endParaRPr>
            </a:p>
            <a:p>
              <a:pPr algn="ctr"/>
              <a:r>
                <a:rPr lang="zh-CN" altLang="en-US" b="1" dirty="0">
                  <a:solidFill>
                    <a:schemeClr val="bg1"/>
                  </a:solidFill>
                  <a:latin typeface="+mn-ea"/>
                  <a:ea typeface="+mn-ea"/>
                </a:rPr>
                <a:t>学习</a:t>
              </a:r>
            </a:p>
          </p:txBody>
        </p:sp>
        <p:sp>
          <p:nvSpPr>
            <p:cNvPr id="31" name="矩形 13">
              <a:extLst>
                <a:ext uri="{FF2B5EF4-FFF2-40B4-BE49-F238E27FC236}">
                  <a16:creationId xmlns:a16="http://schemas.microsoft.com/office/drawing/2014/main" id="{7097E8A2-21BC-B5C7-9468-667445C64782}"/>
                </a:ext>
              </a:extLst>
            </p:cNvPr>
            <p:cNvSpPr>
              <a:spLocks noChangeArrowheads="1"/>
            </p:cNvSpPr>
            <p:nvPr/>
          </p:nvSpPr>
          <p:spPr bwMode="auto">
            <a:xfrm>
              <a:off x="8092666" y="4091896"/>
              <a:ext cx="466583"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defRPr/>
              </a:pPr>
              <a:r>
                <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rPr>
                <a:t>+</a:t>
              </a:r>
            </a:p>
          </p:txBody>
        </p:sp>
        <p:sp>
          <p:nvSpPr>
            <p:cNvPr id="32" name="矩形 13">
              <a:extLst>
                <a:ext uri="{FF2B5EF4-FFF2-40B4-BE49-F238E27FC236}">
                  <a16:creationId xmlns:a16="http://schemas.microsoft.com/office/drawing/2014/main" id="{6A95F650-D6DA-5BBA-4846-42404817983E}"/>
                </a:ext>
              </a:extLst>
            </p:cNvPr>
            <p:cNvSpPr>
              <a:spLocks noChangeArrowheads="1"/>
            </p:cNvSpPr>
            <p:nvPr/>
          </p:nvSpPr>
          <p:spPr bwMode="auto">
            <a:xfrm>
              <a:off x="10130184" y="4091896"/>
              <a:ext cx="981764"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defRPr/>
              </a:pPr>
              <a:r>
                <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rPr>
                <a:t>=   ?</a:t>
              </a:r>
            </a:p>
          </p:txBody>
        </p:sp>
      </p:grpSp>
      <p:sp>
        <p:nvSpPr>
          <p:cNvPr id="33" name="文本框 32">
            <a:extLst>
              <a:ext uri="{FF2B5EF4-FFF2-40B4-BE49-F238E27FC236}">
                <a16:creationId xmlns:a16="http://schemas.microsoft.com/office/drawing/2014/main" id="{AFB0CA71-FCD5-EE83-A696-EA9A5A4DC7A2}"/>
              </a:ext>
            </a:extLst>
          </p:cNvPr>
          <p:cNvSpPr txBox="1"/>
          <p:nvPr/>
        </p:nvSpPr>
        <p:spPr>
          <a:xfrm>
            <a:off x="1176120" y="1872224"/>
            <a:ext cx="9901041" cy="1289905"/>
          </a:xfrm>
          <a:prstGeom prst="rect">
            <a:avLst/>
          </a:prstGeom>
          <a:noFill/>
        </p:spPr>
        <p:txBody>
          <a:bodyPr wrap="square">
            <a:spAutoFit/>
          </a:bodyPr>
          <a:lstStyle/>
          <a:p>
            <a:pPr>
              <a:lnSpc>
                <a:spcPct val="150000"/>
              </a:lnSpc>
            </a:pPr>
            <a:r>
              <a:rPr lang="zh-CN" altLang="en-US" dirty="0">
                <a:latin typeface="+mn-ea"/>
              </a:rPr>
              <a:t>在金融场景中，往往需要先通过运营手段获取客户，然后根据客户的需求，可以通过信贷业务对客户发放贷款赚取利息收入，也可以向客户发售理财产品通过投资业务赚取投资收益，并且全程需要保证合规性，减少欺诈和洗钱带来的不良影响。这整个过程中都可以用</a:t>
            </a:r>
            <a:r>
              <a:rPr lang="en-US" altLang="zh-CN" dirty="0">
                <a:latin typeface="+mn-ea"/>
              </a:rPr>
              <a:t>AI</a:t>
            </a:r>
            <a:r>
              <a:rPr lang="zh-CN" altLang="en-US" dirty="0">
                <a:latin typeface="+mn-ea"/>
              </a:rPr>
              <a:t>进行场景赋能。</a:t>
            </a:r>
          </a:p>
        </p:txBody>
      </p:sp>
    </p:spTree>
    <p:extLst>
      <p:ext uri="{BB962C8B-B14F-4D97-AF65-F5344CB8AC3E}">
        <p14:creationId xmlns:p14="http://schemas.microsoft.com/office/powerpoint/2010/main" val="3318787466"/>
      </p:ext>
    </p:extLst>
  </p:cSld>
  <p:clrMapOvr>
    <a:masterClrMapping/>
  </p:clrMapOvr>
  <p:transition spd="slow" advTm="500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34152-C0F0-F3D0-D3C9-F0B02F2ADBBE}"/>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A32C8E71-8683-E208-B940-316AC33B48AA}"/>
              </a:ext>
            </a:extLst>
          </p:cNvPr>
          <p:cNvSpPr>
            <a:spLocks noGrp="1"/>
          </p:cNvSpPr>
          <p:nvPr>
            <p:ph type="body" sz="quarter" idx="10"/>
          </p:nvPr>
        </p:nvSpPr>
        <p:spPr>
          <a:xfrm>
            <a:off x="839160" y="698363"/>
            <a:ext cx="3623510" cy="494795"/>
          </a:xfrm>
        </p:spPr>
        <p:txBody>
          <a:bodyPr/>
          <a:lstStyle/>
          <a:p>
            <a:r>
              <a:rPr lang="zh-CN" altLang="en-US" dirty="0">
                <a:solidFill>
                  <a:prstClr val="black"/>
                </a:solidFill>
                <a:latin typeface="+mn-ea"/>
                <a:cs typeface="创客贴金刚体" panose="00020600040101010101" pitchFamily="18" charset="-122"/>
              </a:rPr>
              <a:t>金融产品销售场景</a:t>
            </a:r>
          </a:p>
        </p:txBody>
      </p:sp>
      <p:sp>
        <p:nvSpPr>
          <p:cNvPr id="10" name="矩形 13">
            <a:extLst>
              <a:ext uri="{FF2B5EF4-FFF2-40B4-BE49-F238E27FC236}">
                <a16:creationId xmlns:a16="http://schemas.microsoft.com/office/drawing/2014/main" id="{2820DFE5-8C04-DFA4-421C-FA76F40C8AE7}"/>
              </a:ext>
            </a:extLst>
          </p:cNvPr>
          <p:cNvSpPr>
            <a:spLocks noChangeArrowheads="1"/>
          </p:cNvSpPr>
          <p:nvPr/>
        </p:nvSpPr>
        <p:spPr bwMode="auto">
          <a:xfrm>
            <a:off x="902794" y="1347961"/>
            <a:ext cx="3251369"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mn-ea"/>
                <a:ea typeface="+mn-ea"/>
                <a:cs typeface="创客贴金刚体" panose="00020600040101010101" pitchFamily="18" charset="-122"/>
                <a:sym typeface="Arial" panose="020B0604020202020204" pitchFamily="34" charset="0"/>
              </a:rPr>
              <a:t>客户价值营销模型</a:t>
            </a:r>
            <a:endPar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endParaRPr>
          </a:p>
        </p:txBody>
      </p:sp>
      <p:sp>
        <p:nvSpPr>
          <p:cNvPr id="3" name="文本框 2">
            <a:extLst>
              <a:ext uri="{FF2B5EF4-FFF2-40B4-BE49-F238E27FC236}">
                <a16:creationId xmlns:a16="http://schemas.microsoft.com/office/drawing/2014/main" id="{31B3E043-347C-E1B8-4E26-420EE1BDCE4F}"/>
              </a:ext>
            </a:extLst>
          </p:cNvPr>
          <p:cNvSpPr txBox="1"/>
          <p:nvPr/>
        </p:nvSpPr>
        <p:spPr>
          <a:xfrm>
            <a:off x="1176120" y="1872224"/>
            <a:ext cx="4400351" cy="4198393"/>
          </a:xfrm>
          <a:prstGeom prst="rect">
            <a:avLst/>
          </a:prstGeom>
          <a:noFill/>
        </p:spPr>
        <p:txBody>
          <a:bodyPr wrap="square">
            <a:spAutoFit/>
          </a:bodyPr>
          <a:lstStyle/>
          <a:p>
            <a:pPr>
              <a:lnSpc>
                <a:spcPct val="150000"/>
              </a:lnSpc>
            </a:pPr>
            <a:r>
              <a:rPr lang="zh-CN" altLang="en-US" b="1" dirty="0">
                <a:latin typeface="+mn-ea"/>
              </a:rPr>
              <a:t>业务介绍</a:t>
            </a:r>
            <a:r>
              <a:rPr lang="zh-CN" altLang="en-US" dirty="0">
                <a:latin typeface="+mn-ea"/>
              </a:rPr>
              <a:t>：在金融产品销售中，对客户全生命周期的营销和维护至关重要，如果能精准推荐提升用户对产品的购买意愿，并很好的维护住用户，将产生巨大商业价值。</a:t>
            </a:r>
            <a:endParaRPr lang="en-US" altLang="zh-CN" dirty="0">
              <a:latin typeface="+mn-ea"/>
            </a:endParaRPr>
          </a:p>
          <a:p>
            <a:pPr>
              <a:lnSpc>
                <a:spcPct val="150000"/>
              </a:lnSpc>
            </a:pPr>
            <a:endParaRPr lang="en-US" altLang="zh-CN" dirty="0">
              <a:latin typeface="+mn-ea"/>
            </a:endParaRPr>
          </a:p>
          <a:p>
            <a:pPr>
              <a:lnSpc>
                <a:spcPct val="150000"/>
              </a:lnSpc>
            </a:pPr>
            <a:r>
              <a:rPr lang="zh-CN" altLang="en-US" b="1" dirty="0">
                <a:latin typeface="+mn-ea"/>
              </a:rPr>
              <a:t>技术介绍</a:t>
            </a:r>
            <a:r>
              <a:rPr lang="zh-CN" altLang="en-US" dirty="0">
                <a:latin typeface="+mn-ea"/>
              </a:rPr>
              <a:t>：可以整合客户的基本信息、银行交易流水、行为数据、产品数据等形成一张特征宽表，再构建机器学习模型实现精准营销，并提前预判即将流失的客户进行挽回。</a:t>
            </a:r>
          </a:p>
        </p:txBody>
      </p:sp>
      <p:sp>
        <p:nvSpPr>
          <p:cNvPr id="7" name="矩形 6">
            <a:extLst>
              <a:ext uri="{FF2B5EF4-FFF2-40B4-BE49-F238E27FC236}">
                <a16:creationId xmlns:a16="http://schemas.microsoft.com/office/drawing/2014/main" id="{19F941CC-3607-E417-CF33-6716DF5159A3}"/>
              </a:ext>
            </a:extLst>
          </p:cNvPr>
          <p:cNvSpPr/>
          <p:nvPr/>
        </p:nvSpPr>
        <p:spPr>
          <a:xfrm>
            <a:off x="9653312" y="2814053"/>
            <a:ext cx="878467" cy="2790671"/>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Arial" panose="020B0604020202020204"/>
              <a:ea typeface="微软雅黑" panose="020B0503020204020204" charset="-122"/>
              <a:cs typeface="+mn-ea"/>
              <a:sym typeface="+mn-lt"/>
            </a:endParaRPr>
          </a:p>
        </p:txBody>
      </p:sp>
      <p:sp>
        <p:nvSpPr>
          <p:cNvPr id="26" name="文本框 25">
            <a:extLst>
              <a:ext uri="{FF2B5EF4-FFF2-40B4-BE49-F238E27FC236}">
                <a16:creationId xmlns:a16="http://schemas.microsoft.com/office/drawing/2014/main" id="{B33CD45F-7514-DBAB-E2BA-E09FBA0CADC5}"/>
              </a:ext>
            </a:extLst>
          </p:cNvPr>
          <p:cNvSpPr txBox="1"/>
          <p:nvPr/>
        </p:nvSpPr>
        <p:spPr>
          <a:xfrm>
            <a:off x="9556319" y="2862674"/>
            <a:ext cx="1072451" cy="307777"/>
          </a:xfrm>
          <a:prstGeom prst="rect">
            <a:avLst/>
          </a:prstGeom>
          <a:noFill/>
        </p:spPr>
        <p:txBody>
          <a:bodyPr wrap="square">
            <a:spAutoFit/>
          </a:bodyPr>
          <a:lstStyle/>
          <a:p>
            <a:pPr algn="ctr"/>
            <a:r>
              <a:rPr lang="zh-CN" altLang="en-US" sz="1400" b="1" dirty="0">
                <a:latin typeface="+mn-ea"/>
              </a:rPr>
              <a:t>产品推荐</a:t>
            </a:r>
          </a:p>
        </p:txBody>
      </p:sp>
      <p:sp>
        <p:nvSpPr>
          <p:cNvPr id="29" name="文本框 28">
            <a:extLst>
              <a:ext uri="{FF2B5EF4-FFF2-40B4-BE49-F238E27FC236}">
                <a16:creationId xmlns:a16="http://schemas.microsoft.com/office/drawing/2014/main" id="{61AE81B8-C7A3-FCF0-33F1-18D41A66097E}"/>
              </a:ext>
            </a:extLst>
          </p:cNvPr>
          <p:cNvSpPr txBox="1"/>
          <p:nvPr/>
        </p:nvSpPr>
        <p:spPr>
          <a:xfrm>
            <a:off x="6606821" y="5759527"/>
            <a:ext cx="2096984" cy="400110"/>
          </a:xfrm>
          <a:prstGeom prst="rect">
            <a:avLst/>
          </a:prstGeom>
          <a:noFill/>
        </p:spPr>
        <p:txBody>
          <a:bodyPr wrap="square">
            <a:spAutoFit/>
          </a:bodyPr>
          <a:lstStyle/>
          <a:p>
            <a:pPr algn="ctr"/>
            <a:r>
              <a:rPr lang="zh-CN" altLang="en-US" sz="2000" b="1" i="0" dirty="0">
                <a:effectLst/>
                <a:latin typeface="+mn-ea"/>
              </a:rPr>
              <a:t>相关建模特征</a:t>
            </a:r>
            <a:endParaRPr lang="zh-CN" altLang="en-US" sz="2000" b="1" dirty="0">
              <a:latin typeface="+mn-ea"/>
            </a:endParaRPr>
          </a:p>
        </p:txBody>
      </p:sp>
      <p:sp>
        <p:nvSpPr>
          <p:cNvPr id="30" name="右大括号 29">
            <a:extLst>
              <a:ext uri="{FF2B5EF4-FFF2-40B4-BE49-F238E27FC236}">
                <a16:creationId xmlns:a16="http://schemas.microsoft.com/office/drawing/2014/main" id="{8AC1C392-FC67-AFA7-E281-313DE19FF236}"/>
              </a:ext>
            </a:extLst>
          </p:cNvPr>
          <p:cNvSpPr/>
          <p:nvPr/>
        </p:nvSpPr>
        <p:spPr>
          <a:xfrm rot="5400000">
            <a:off x="7498847" y="3811114"/>
            <a:ext cx="90716" cy="374322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1" name="文本框 30">
            <a:extLst>
              <a:ext uri="{FF2B5EF4-FFF2-40B4-BE49-F238E27FC236}">
                <a16:creationId xmlns:a16="http://schemas.microsoft.com/office/drawing/2014/main" id="{789C0F07-9FD1-381B-8374-146AA549CB8C}"/>
              </a:ext>
            </a:extLst>
          </p:cNvPr>
          <p:cNvSpPr txBox="1"/>
          <p:nvPr/>
        </p:nvSpPr>
        <p:spPr>
          <a:xfrm>
            <a:off x="9661007" y="5759527"/>
            <a:ext cx="2096984" cy="400110"/>
          </a:xfrm>
          <a:prstGeom prst="rect">
            <a:avLst/>
          </a:prstGeom>
          <a:noFill/>
        </p:spPr>
        <p:txBody>
          <a:bodyPr wrap="square">
            <a:spAutoFit/>
          </a:bodyPr>
          <a:lstStyle/>
          <a:p>
            <a:pPr algn="ctr"/>
            <a:r>
              <a:rPr lang="zh-CN" altLang="en-US" sz="2000" b="1" dirty="0">
                <a:latin typeface="+mn-ea"/>
              </a:rPr>
              <a:t>可选建模标签</a:t>
            </a:r>
          </a:p>
        </p:txBody>
      </p:sp>
      <p:sp>
        <p:nvSpPr>
          <p:cNvPr id="32" name="右大括号 31">
            <a:extLst>
              <a:ext uri="{FF2B5EF4-FFF2-40B4-BE49-F238E27FC236}">
                <a16:creationId xmlns:a16="http://schemas.microsoft.com/office/drawing/2014/main" id="{315B3F05-EE09-060E-95D3-B264CED6A2E1}"/>
              </a:ext>
            </a:extLst>
          </p:cNvPr>
          <p:cNvSpPr/>
          <p:nvPr/>
        </p:nvSpPr>
        <p:spPr>
          <a:xfrm rot="5400000">
            <a:off x="10572416" y="4712534"/>
            <a:ext cx="80162" cy="195093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3" name="文本框 32">
            <a:extLst>
              <a:ext uri="{FF2B5EF4-FFF2-40B4-BE49-F238E27FC236}">
                <a16:creationId xmlns:a16="http://schemas.microsoft.com/office/drawing/2014/main" id="{2578E0AA-884E-96C8-5530-56DBBF489A5D}"/>
              </a:ext>
            </a:extLst>
          </p:cNvPr>
          <p:cNvSpPr txBox="1"/>
          <p:nvPr/>
        </p:nvSpPr>
        <p:spPr>
          <a:xfrm>
            <a:off x="9613336" y="3179565"/>
            <a:ext cx="974955" cy="1600438"/>
          </a:xfrm>
          <a:prstGeom prst="rect">
            <a:avLst/>
          </a:prstGeom>
          <a:noFill/>
        </p:spPr>
        <p:txBody>
          <a:bodyPr wrap="square">
            <a:spAutoFit/>
          </a:bodyPr>
          <a:lstStyle/>
          <a:p>
            <a:r>
              <a:rPr lang="zh-CN" altLang="en-US" sz="1400" dirty="0">
                <a:latin typeface="+mn-ea"/>
              </a:rPr>
              <a:t>预测该类用户最可能购买的产品类别，制定对应政策进行营销</a:t>
            </a:r>
            <a:endParaRPr lang="en-US" altLang="zh-CN" sz="1400" dirty="0">
              <a:latin typeface="+mn-ea"/>
            </a:endParaRPr>
          </a:p>
        </p:txBody>
      </p:sp>
      <p:sp>
        <p:nvSpPr>
          <p:cNvPr id="17" name="矩形 16">
            <a:extLst>
              <a:ext uri="{FF2B5EF4-FFF2-40B4-BE49-F238E27FC236}">
                <a16:creationId xmlns:a16="http://schemas.microsoft.com/office/drawing/2014/main" id="{4101AC5A-1AD9-389C-92CB-C25D2457791B}"/>
              </a:ext>
            </a:extLst>
          </p:cNvPr>
          <p:cNvSpPr/>
          <p:nvPr/>
        </p:nvSpPr>
        <p:spPr>
          <a:xfrm>
            <a:off x="5632986" y="2839023"/>
            <a:ext cx="1184639" cy="123749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Arial" panose="020B0604020202020204"/>
              <a:ea typeface="微软雅黑" panose="020B0503020204020204" charset="-122"/>
              <a:cs typeface="+mn-ea"/>
              <a:sym typeface="+mn-lt"/>
            </a:endParaRPr>
          </a:p>
        </p:txBody>
      </p:sp>
      <p:sp>
        <p:nvSpPr>
          <p:cNvPr id="19" name="文本框 18">
            <a:extLst>
              <a:ext uri="{FF2B5EF4-FFF2-40B4-BE49-F238E27FC236}">
                <a16:creationId xmlns:a16="http://schemas.microsoft.com/office/drawing/2014/main" id="{ACA7CBB8-2AEA-1215-6D5A-F4E18F2F83CC}"/>
              </a:ext>
            </a:extLst>
          </p:cNvPr>
          <p:cNvSpPr txBox="1"/>
          <p:nvPr/>
        </p:nvSpPr>
        <p:spPr>
          <a:xfrm>
            <a:off x="5576472" y="2885274"/>
            <a:ext cx="1297665" cy="307777"/>
          </a:xfrm>
          <a:prstGeom prst="rect">
            <a:avLst/>
          </a:prstGeom>
          <a:noFill/>
        </p:spPr>
        <p:txBody>
          <a:bodyPr wrap="square">
            <a:spAutoFit/>
          </a:bodyPr>
          <a:lstStyle/>
          <a:p>
            <a:pPr algn="ctr"/>
            <a:r>
              <a:rPr lang="zh-CN" altLang="en-US" sz="1400" b="1" dirty="0">
                <a:solidFill>
                  <a:schemeClr val="bg1"/>
                </a:solidFill>
                <a:latin typeface="+mn-ea"/>
              </a:rPr>
              <a:t>客户基本信息</a:t>
            </a:r>
          </a:p>
        </p:txBody>
      </p:sp>
      <p:sp>
        <p:nvSpPr>
          <p:cNvPr id="20" name="文本框 19">
            <a:extLst>
              <a:ext uri="{FF2B5EF4-FFF2-40B4-BE49-F238E27FC236}">
                <a16:creationId xmlns:a16="http://schemas.microsoft.com/office/drawing/2014/main" id="{32E75B88-85A2-7926-A721-64F646015BF9}"/>
              </a:ext>
            </a:extLst>
          </p:cNvPr>
          <p:cNvSpPr txBox="1"/>
          <p:nvPr/>
        </p:nvSpPr>
        <p:spPr>
          <a:xfrm>
            <a:off x="5576471" y="3311468"/>
            <a:ext cx="1297665" cy="1169551"/>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年龄性别</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籍贯住所</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职业单位</a:t>
            </a:r>
            <a:endParaRPr lang="en-US" altLang="zh-CN" sz="1400" dirty="0">
              <a:solidFill>
                <a:schemeClr val="bg1"/>
              </a:solidFill>
              <a:latin typeface="+mn-ea"/>
            </a:endParaRPr>
          </a:p>
          <a:p>
            <a:endParaRPr lang="en-US" altLang="zh-CN" sz="1400" dirty="0">
              <a:solidFill>
                <a:schemeClr val="bg1"/>
              </a:solidFill>
              <a:latin typeface="+mn-ea"/>
            </a:endParaRPr>
          </a:p>
          <a:p>
            <a:endParaRPr lang="en-US" altLang="zh-CN" sz="1400" dirty="0">
              <a:solidFill>
                <a:schemeClr val="bg1"/>
              </a:solidFill>
              <a:latin typeface="+mn-ea"/>
            </a:endParaRPr>
          </a:p>
        </p:txBody>
      </p:sp>
      <p:grpSp>
        <p:nvGrpSpPr>
          <p:cNvPr id="4" name="组合 3">
            <a:extLst>
              <a:ext uri="{FF2B5EF4-FFF2-40B4-BE49-F238E27FC236}">
                <a16:creationId xmlns:a16="http://schemas.microsoft.com/office/drawing/2014/main" id="{171FB872-2C13-76BA-E27C-2172969CFB36}"/>
              </a:ext>
            </a:extLst>
          </p:cNvPr>
          <p:cNvGrpSpPr/>
          <p:nvPr/>
        </p:nvGrpSpPr>
        <p:grpSpPr>
          <a:xfrm>
            <a:off x="5583304" y="4201974"/>
            <a:ext cx="1297666" cy="1310554"/>
            <a:chOff x="6890590" y="2814054"/>
            <a:chExt cx="1297666" cy="1310554"/>
          </a:xfrm>
        </p:grpSpPr>
        <p:sp>
          <p:nvSpPr>
            <p:cNvPr id="18" name="矩形 17">
              <a:extLst>
                <a:ext uri="{FF2B5EF4-FFF2-40B4-BE49-F238E27FC236}">
                  <a16:creationId xmlns:a16="http://schemas.microsoft.com/office/drawing/2014/main" id="{010D91B8-D4D6-C8D5-5999-65C8084842FC}"/>
                </a:ext>
              </a:extLst>
            </p:cNvPr>
            <p:cNvSpPr/>
            <p:nvPr/>
          </p:nvSpPr>
          <p:spPr>
            <a:xfrm>
              <a:off x="6941621" y="2814054"/>
              <a:ext cx="1184639" cy="1310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Arial" panose="020B0604020202020204"/>
                <a:ea typeface="微软雅黑" panose="020B0503020204020204" charset="-122"/>
                <a:cs typeface="+mn-ea"/>
                <a:sym typeface="+mn-lt"/>
              </a:endParaRPr>
            </a:p>
          </p:txBody>
        </p:sp>
        <p:sp>
          <p:nvSpPr>
            <p:cNvPr id="21" name="文本框 20">
              <a:extLst>
                <a:ext uri="{FF2B5EF4-FFF2-40B4-BE49-F238E27FC236}">
                  <a16:creationId xmlns:a16="http://schemas.microsoft.com/office/drawing/2014/main" id="{C77C1B9B-E528-BC96-9747-E4B35F9A506F}"/>
                </a:ext>
              </a:extLst>
            </p:cNvPr>
            <p:cNvSpPr txBox="1"/>
            <p:nvPr/>
          </p:nvSpPr>
          <p:spPr>
            <a:xfrm>
              <a:off x="6890591" y="2862675"/>
              <a:ext cx="1297665" cy="307777"/>
            </a:xfrm>
            <a:prstGeom prst="rect">
              <a:avLst/>
            </a:prstGeom>
            <a:noFill/>
          </p:spPr>
          <p:txBody>
            <a:bodyPr wrap="square">
              <a:spAutoFit/>
            </a:bodyPr>
            <a:lstStyle/>
            <a:p>
              <a:pPr algn="ctr"/>
              <a:r>
                <a:rPr lang="zh-CN" altLang="en-US" sz="1400" b="1" dirty="0">
                  <a:solidFill>
                    <a:schemeClr val="bg1"/>
                  </a:solidFill>
                  <a:latin typeface="+mn-ea"/>
                </a:rPr>
                <a:t>银行交易流水</a:t>
              </a:r>
            </a:p>
          </p:txBody>
        </p:sp>
        <p:sp>
          <p:nvSpPr>
            <p:cNvPr id="22" name="文本框 21">
              <a:extLst>
                <a:ext uri="{FF2B5EF4-FFF2-40B4-BE49-F238E27FC236}">
                  <a16:creationId xmlns:a16="http://schemas.microsoft.com/office/drawing/2014/main" id="{715F4A6C-F505-BB0B-F245-5E34337C063C}"/>
                </a:ext>
              </a:extLst>
            </p:cNvPr>
            <p:cNvSpPr txBox="1"/>
            <p:nvPr/>
          </p:nvSpPr>
          <p:spPr>
            <a:xfrm>
              <a:off x="6890590" y="3170501"/>
              <a:ext cx="1297665" cy="954107"/>
            </a:xfrm>
            <a:prstGeom prst="rect">
              <a:avLst/>
            </a:prstGeom>
            <a:noFill/>
          </p:spPr>
          <p:txBody>
            <a:bodyPr wrap="square">
              <a:spAutoFit/>
            </a:bodyPr>
            <a:lstStyle/>
            <a:p>
              <a:pPr marL="171450" indent="-171450">
                <a:buFont typeface="Wingdings" panose="05000000000000000000" pitchFamily="2" charset="2"/>
                <a:buChar char="u"/>
              </a:pPr>
              <a:r>
                <a:rPr lang="en-US" altLang="zh-CN" sz="1400" dirty="0">
                  <a:solidFill>
                    <a:schemeClr val="bg1"/>
                  </a:solidFill>
                  <a:latin typeface="+mn-ea"/>
                </a:rPr>
                <a:t>IP</a:t>
              </a:r>
              <a:r>
                <a:rPr lang="zh-CN" altLang="en-US" sz="1400" dirty="0">
                  <a:solidFill>
                    <a:schemeClr val="bg1"/>
                  </a:solidFill>
                  <a:latin typeface="+mn-ea"/>
                </a:rPr>
                <a:t>电话</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交易日期</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交易金额</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对方账户</a:t>
              </a:r>
              <a:endParaRPr lang="en-US" altLang="zh-CN" sz="1400" dirty="0">
                <a:solidFill>
                  <a:schemeClr val="bg1"/>
                </a:solidFill>
                <a:latin typeface="+mn-ea"/>
              </a:endParaRPr>
            </a:p>
          </p:txBody>
        </p:sp>
      </p:grpSp>
      <p:grpSp>
        <p:nvGrpSpPr>
          <p:cNvPr id="47" name="组合 46">
            <a:extLst>
              <a:ext uri="{FF2B5EF4-FFF2-40B4-BE49-F238E27FC236}">
                <a16:creationId xmlns:a16="http://schemas.microsoft.com/office/drawing/2014/main" id="{41EA2F7F-93C7-300C-9432-2D1969583F5C}"/>
              </a:ext>
            </a:extLst>
          </p:cNvPr>
          <p:cNvGrpSpPr/>
          <p:nvPr/>
        </p:nvGrpSpPr>
        <p:grpSpPr>
          <a:xfrm>
            <a:off x="6817625" y="476837"/>
            <a:ext cx="3951238" cy="1971257"/>
            <a:chOff x="5709769" y="257588"/>
            <a:chExt cx="3951238" cy="1971257"/>
          </a:xfrm>
        </p:grpSpPr>
        <p:sp>
          <p:nvSpPr>
            <p:cNvPr id="5" name="矩形 4">
              <a:extLst>
                <a:ext uri="{FF2B5EF4-FFF2-40B4-BE49-F238E27FC236}">
                  <a16:creationId xmlns:a16="http://schemas.microsoft.com/office/drawing/2014/main" id="{510B3CE9-DCB0-1087-905A-9F179CA7542E}"/>
                </a:ext>
              </a:extLst>
            </p:cNvPr>
            <p:cNvSpPr/>
            <p:nvPr/>
          </p:nvSpPr>
          <p:spPr>
            <a:xfrm>
              <a:off x="6057900" y="273326"/>
              <a:ext cx="700709" cy="1719470"/>
            </a:xfrm>
            <a:prstGeom prst="rect">
              <a:avLst/>
            </a:prstGeom>
            <a:solidFill>
              <a:srgbClr val="B9E3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9" name="矩形 8">
              <a:extLst>
                <a:ext uri="{FF2B5EF4-FFF2-40B4-BE49-F238E27FC236}">
                  <a16:creationId xmlns:a16="http://schemas.microsoft.com/office/drawing/2014/main" id="{83CE9046-05BE-747C-4D0A-DC47B2ABB831}"/>
                </a:ext>
              </a:extLst>
            </p:cNvPr>
            <p:cNvSpPr/>
            <p:nvPr/>
          </p:nvSpPr>
          <p:spPr>
            <a:xfrm>
              <a:off x="6758609" y="270182"/>
              <a:ext cx="700709" cy="1719470"/>
            </a:xfrm>
            <a:prstGeom prst="rect">
              <a:avLst/>
            </a:prstGeom>
            <a:solidFill>
              <a:srgbClr val="E1F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srgbClr val="E1F2CF"/>
                </a:solidFill>
                <a:latin typeface="Arial" panose="020B0604020202020204"/>
                <a:ea typeface="微软雅黑" panose="020B0503020204020204" charset="-122"/>
                <a:cs typeface="+mn-ea"/>
                <a:sym typeface="+mn-lt"/>
              </a:endParaRPr>
            </a:p>
          </p:txBody>
        </p:sp>
        <p:sp>
          <p:nvSpPr>
            <p:cNvPr id="11" name="矩形 10">
              <a:extLst>
                <a:ext uri="{FF2B5EF4-FFF2-40B4-BE49-F238E27FC236}">
                  <a16:creationId xmlns:a16="http://schemas.microsoft.com/office/drawing/2014/main" id="{A2049C63-EAF2-F193-4738-1E88BE7FE3A9}"/>
                </a:ext>
              </a:extLst>
            </p:cNvPr>
            <p:cNvSpPr/>
            <p:nvPr/>
          </p:nvSpPr>
          <p:spPr>
            <a:xfrm>
              <a:off x="7466514" y="257588"/>
              <a:ext cx="700709" cy="1719470"/>
            </a:xfrm>
            <a:prstGeom prst="rect">
              <a:avLst/>
            </a:prstGeom>
            <a:solidFill>
              <a:srgbClr val="B7E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2" name="矩形 11">
              <a:extLst>
                <a:ext uri="{FF2B5EF4-FFF2-40B4-BE49-F238E27FC236}">
                  <a16:creationId xmlns:a16="http://schemas.microsoft.com/office/drawing/2014/main" id="{21E8FE87-4B5E-4639-BBA4-099B459368B9}"/>
                </a:ext>
              </a:extLst>
            </p:cNvPr>
            <p:cNvSpPr/>
            <p:nvPr/>
          </p:nvSpPr>
          <p:spPr>
            <a:xfrm>
              <a:off x="8160027" y="257588"/>
              <a:ext cx="700709" cy="1719470"/>
            </a:xfrm>
            <a:prstGeom prst="rect">
              <a:avLst/>
            </a:prstGeom>
            <a:solidFill>
              <a:srgbClr val="FEE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srgbClr val="E1F2CF"/>
                </a:solidFill>
                <a:latin typeface="Arial" panose="020B0604020202020204"/>
                <a:ea typeface="微软雅黑" panose="020B0503020204020204" charset="-122"/>
                <a:cs typeface="+mn-ea"/>
                <a:sym typeface="+mn-lt"/>
              </a:endParaRPr>
            </a:p>
          </p:txBody>
        </p:sp>
        <p:sp>
          <p:nvSpPr>
            <p:cNvPr id="13" name="矩形 12">
              <a:extLst>
                <a:ext uri="{FF2B5EF4-FFF2-40B4-BE49-F238E27FC236}">
                  <a16:creationId xmlns:a16="http://schemas.microsoft.com/office/drawing/2014/main" id="{C254F73D-8DEE-E051-22E4-550F5067F9F2}"/>
                </a:ext>
              </a:extLst>
            </p:cNvPr>
            <p:cNvSpPr/>
            <p:nvPr/>
          </p:nvSpPr>
          <p:spPr>
            <a:xfrm>
              <a:off x="8855610" y="263948"/>
              <a:ext cx="700709" cy="1719470"/>
            </a:xfrm>
            <a:prstGeom prst="rect">
              <a:avLst/>
            </a:prstGeom>
            <a:solidFill>
              <a:srgbClr val="B7E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5" name="任意多边形: 形状 14">
              <a:extLst>
                <a:ext uri="{FF2B5EF4-FFF2-40B4-BE49-F238E27FC236}">
                  <a16:creationId xmlns:a16="http://schemas.microsoft.com/office/drawing/2014/main" id="{7A2E0C56-76CD-6556-FD48-A76BEDD1C97D}"/>
                </a:ext>
              </a:extLst>
            </p:cNvPr>
            <p:cNvSpPr/>
            <p:nvPr/>
          </p:nvSpPr>
          <p:spPr>
            <a:xfrm>
              <a:off x="6057900" y="870408"/>
              <a:ext cx="3483665" cy="1003118"/>
            </a:xfrm>
            <a:custGeom>
              <a:avLst/>
              <a:gdLst>
                <a:gd name="connsiteX0" fmla="*/ 0 w 3483665"/>
                <a:gd name="connsiteY0" fmla="*/ 1585293 h 1585293"/>
                <a:gd name="connsiteX1" fmla="*/ 1749287 w 3483665"/>
                <a:gd name="connsiteY1" fmla="*/ 2 h 1585293"/>
                <a:gd name="connsiteX2" fmla="*/ 3483665 w 3483665"/>
                <a:gd name="connsiteY2" fmla="*/ 1575354 h 1585293"/>
              </a:gdLst>
              <a:ahLst/>
              <a:cxnLst>
                <a:cxn ang="0">
                  <a:pos x="connsiteX0" y="connsiteY0"/>
                </a:cxn>
                <a:cxn ang="0">
                  <a:pos x="connsiteX1" y="connsiteY1"/>
                </a:cxn>
                <a:cxn ang="0">
                  <a:pos x="connsiteX2" y="connsiteY2"/>
                </a:cxn>
              </a:cxnLst>
              <a:rect l="l" t="t" r="r" b="b"/>
              <a:pathLst>
                <a:path w="3483665" h="1585293">
                  <a:moveTo>
                    <a:pt x="0" y="1585293"/>
                  </a:moveTo>
                  <a:cubicBezTo>
                    <a:pt x="584338" y="793475"/>
                    <a:pt x="1168676" y="1658"/>
                    <a:pt x="1749287" y="2"/>
                  </a:cubicBezTo>
                  <a:cubicBezTo>
                    <a:pt x="2329898" y="-1654"/>
                    <a:pt x="2906781" y="786850"/>
                    <a:pt x="3483665" y="157535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AED6B93C-DCB2-6C57-C735-BA82B5CEAA1E}"/>
                </a:ext>
              </a:extLst>
            </p:cNvPr>
            <p:cNvSpPr txBox="1"/>
            <p:nvPr/>
          </p:nvSpPr>
          <p:spPr>
            <a:xfrm>
              <a:off x="6057900" y="338117"/>
              <a:ext cx="734980" cy="307777"/>
            </a:xfrm>
            <a:prstGeom prst="rect">
              <a:avLst/>
            </a:prstGeom>
            <a:noFill/>
          </p:spPr>
          <p:txBody>
            <a:bodyPr wrap="square">
              <a:spAutoFit/>
            </a:bodyPr>
            <a:lstStyle/>
            <a:p>
              <a:pPr algn="ctr"/>
              <a:r>
                <a:rPr lang="zh-CN" altLang="en-US" sz="1400" b="1" i="0" dirty="0">
                  <a:effectLst/>
                  <a:latin typeface="+mn-ea"/>
                </a:rPr>
                <a:t>导入期</a:t>
              </a:r>
              <a:endParaRPr lang="zh-CN" altLang="en-US" sz="1400" b="1" dirty="0">
                <a:latin typeface="+mn-ea"/>
              </a:endParaRPr>
            </a:p>
          </p:txBody>
        </p:sp>
        <p:sp>
          <p:nvSpPr>
            <p:cNvPr id="23" name="文本框 22">
              <a:extLst>
                <a:ext uri="{FF2B5EF4-FFF2-40B4-BE49-F238E27FC236}">
                  <a16:creationId xmlns:a16="http://schemas.microsoft.com/office/drawing/2014/main" id="{2A35E1AE-66A2-4E63-93B7-44AED1F72A28}"/>
                </a:ext>
              </a:extLst>
            </p:cNvPr>
            <p:cNvSpPr txBox="1"/>
            <p:nvPr/>
          </p:nvSpPr>
          <p:spPr>
            <a:xfrm>
              <a:off x="6731534" y="338117"/>
              <a:ext cx="734980" cy="307777"/>
            </a:xfrm>
            <a:prstGeom prst="rect">
              <a:avLst/>
            </a:prstGeom>
            <a:noFill/>
          </p:spPr>
          <p:txBody>
            <a:bodyPr wrap="square">
              <a:spAutoFit/>
            </a:bodyPr>
            <a:lstStyle/>
            <a:p>
              <a:pPr algn="ctr"/>
              <a:r>
                <a:rPr lang="zh-CN" altLang="en-US" sz="1400" b="1" i="0" dirty="0">
                  <a:effectLst/>
                  <a:latin typeface="+mn-ea"/>
                </a:rPr>
                <a:t>成长期</a:t>
              </a:r>
              <a:endParaRPr lang="zh-CN" altLang="en-US" sz="1400" b="1" dirty="0">
                <a:latin typeface="+mn-ea"/>
              </a:endParaRPr>
            </a:p>
          </p:txBody>
        </p:sp>
        <p:sp>
          <p:nvSpPr>
            <p:cNvPr id="24" name="文本框 23">
              <a:extLst>
                <a:ext uri="{FF2B5EF4-FFF2-40B4-BE49-F238E27FC236}">
                  <a16:creationId xmlns:a16="http://schemas.microsoft.com/office/drawing/2014/main" id="{D57608CE-65EB-3C7A-A822-E8F6502E201D}"/>
                </a:ext>
              </a:extLst>
            </p:cNvPr>
            <p:cNvSpPr txBox="1"/>
            <p:nvPr/>
          </p:nvSpPr>
          <p:spPr>
            <a:xfrm>
              <a:off x="7422484" y="329656"/>
              <a:ext cx="734980" cy="307777"/>
            </a:xfrm>
            <a:prstGeom prst="rect">
              <a:avLst/>
            </a:prstGeom>
            <a:noFill/>
          </p:spPr>
          <p:txBody>
            <a:bodyPr wrap="square">
              <a:spAutoFit/>
            </a:bodyPr>
            <a:lstStyle/>
            <a:p>
              <a:pPr algn="ctr"/>
              <a:r>
                <a:rPr lang="zh-CN" altLang="en-US" sz="1400" b="1" dirty="0">
                  <a:latin typeface="+mn-ea"/>
                </a:rPr>
                <a:t>成熟</a:t>
              </a:r>
              <a:r>
                <a:rPr lang="zh-CN" altLang="en-US" sz="1400" b="1" i="0" dirty="0">
                  <a:effectLst/>
                  <a:latin typeface="+mn-ea"/>
                </a:rPr>
                <a:t>期</a:t>
              </a:r>
              <a:endParaRPr lang="zh-CN" altLang="en-US" sz="1400" b="1" dirty="0">
                <a:latin typeface="+mn-ea"/>
              </a:endParaRPr>
            </a:p>
          </p:txBody>
        </p:sp>
        <p:sp>
          <p:nvSpPr>
            <p:cNvPr id="25" name="文本框 24">
              <a:extLst>
                <a:ext uri="{FF2B5EF4-FFF2-40B4-BE49-F238E27FC236}">
                  <a16:creationId xmlns:a16="http://schemas.microsoft.com/office/drawing/2014/main" id="{DCAE48CD-0083-41E8-A700-40506C0CD102}"/>
                </a:ext>
              </a:extLst>
            </p:cNvPr>
            <p:cNvSpPr txBox="1"/>
            <p:nvPr/>
          </p:nvSpPr>
          <p:spPr>
            <a:xfrm>
              <a:off x="8137766" y="338117"/>
              <a:ext cx="734980" cy="307777"/>
            </a:xfrm>
            <a:prstGeom prst="rect">
              <a:avLst/>
            </a:prstGeom>
            <a:noFill/>
          </p:spPr>
          <p:txBody>
            <a:bodyPr wrap="square">
              <a:spAutoFit/>
            </a:bodyPr>
            <a:lstStyle/>
            <a:p>
              <a:pPr algn="ctr"/>
              <a:r>
                <a:rPr lang="zh-CN" altLang="en-US" sz="1400" b="1" dirty="0">
                  <a:latin typeface="+mn-ea"/>
                </a:rPr>
                <a:t>沉默期</a:t>
              </a:r>
            </a:p>
          </p:txBody>
        </p:sp>
        <p:sp>
          <p:nvSpPr>
            <p:cNvPr id="39" name="文本框 38">
              <a:extLst>
                <a:ext uri="{FF2B5EF4-FFF2-40B4-BE49-F238E27FC236}">
                  <a16:creationId xmlns:a16="http://schemas.microsoft.com/office/drawing/2014/main" id="{4F4A591F-FDCE-769E-068F-4AD05C6F666D}"/>
                </a:ext>
              </a:extLst>
            </p:cNvPr>
            <p:cNvSpPr txBox="1"/>
            <p:nvPr/>
          </p:nvSpPr>
          <p:spPr>
            <a:xfrm>
              <a:off x="8844951" y="334018"/>
              <a:ext cx="734980" cy="307777"/>
            </a:xfrm>
            <a:prstGeom prst="rect">
              <a:avLst/>
            </a:prstGeom>
            <a:noFill/>
          </p:spPr>
          <p:txBody>
            <a:bodyPr wrap="square">
              <a:spAutoFit/>
            </a:bodyPr>
            <a:lstStyle/>
            <a:p>
              <a:pPr algn="ctr"/>
              <a:r>
                <a:rPr lang="zh-CN" altLang="en-US" sz="1400" b="1" dirty="0">
                  <a:latin typeface="+mn-ea"/>
                </a:rPr>
                <a:t>流失期</a:t>
              </a:r>
            </a:p>
          </p:txBody>
        </p:sp>
        <p:grpSp>
          <p:nvGrpSpPr>
            <p:cNvPr id="46" name="组合 45">
              <a:extLst>
                <a:ext uri="{FF2B5EF4-FFF2-40B4-BE49-F238E27FC236}">
                  <a16:creationId xmlns:a16="http://schemas.microsoft.com/office/drawing/2014/main" id="{D4D9AF0A-11A9-A161-6FA8-81080D95F4A9}"/>
                </a:ext>
              </a:extLst>
            </p:cNvPr>
            <p:cNvGrpSpPr/>
            <p:nvPr/>
          </p:nvGrpSpPr>
          <p:grpSpPr>
            <a:xfrm>
              <a:off x="5709769" y="273326"/>
              <a:ext cx="298386" cy="868803"/>
              <a:chOff x="5793784" y="273326"/>
              <a:chExt cx="298386" cy="868803"/>
            </a:xfrm>
          </p:grpSpPr>
          <p:cxnSp>
            <p:nvCxnSpPr>
              <p:cNvPr id="40" name="直接箭头连接符 133">
                <a:extLst>
                  <a:ext uri="{FF2B5EF4-FFF2-40B4-BE49-F238E27FC236}">
                    <a16:creationId xmlns:a16="http://schemas.microsoft.com/office/drawing/2014/main" id="{87D1F492-548C-3EE0-F6CE-714A9078B5D6}"/>
                  </a:ext>
                </a:extLst>
              </p:cNvPr>
              <p:cNvCxnSpPr>
                <a:cxnSpLocks/>
              </p:cNvCxnSpPr>
              <p:nvPr/>
            </p:nvCxnSpPr>
            <p:spPr>
              <a:xfrm flipV="1">
                <a:off x="5793784" y="273326"/>
                <a:ext cx="0" cy="681902"/>
              </a:xfrm>
              <a:prstGeom prst="straightConnector1">
                <a:avLst/>
              </a:prstGeom>
              <a:solidFill>
                <a:srgbClr val="FFC000"/>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E9E4A1EC-65B1-8B53-5D47-83664D186AB0}"/>
                  </a:ext>
                </a:extLst>
              </p:cNvPr>
              <p:cNvSpPr txBox="1"/>
              <p:nvPr/>
            </p:nvSpPr>
            <p:spPr>
              <a:xfrm>
                <a:off x="5847635" y="372688"/>
                <a:ext cx="244535" cy="769441"/>
              </a:xfrm>
              <a:prstGeom prst="rect">
                <a:avLst/>
              </a:prstGeom>
              <a:noFill/>
            </p:spPr>
            <p:txBody>
              <a:bodyPr wrap="square">
                <a:spAutoFit/>
              </a:bodyPr>
              <a:lstStyle/>
              <a:p>
                <a:pPr algn="ctr"/>
                <a:r>
                  <a:rPr lang="zh-CN" altLang="en-US" sz="1100" i="0" dirty="0">
                    <a:effectLst/>
                    <a:latin typeface="+mn-ea"/>
                  </a:rPr>
                  <a:t>用户价值</a:t>
                </a:r>
                <a:endParaRPr lang="zh-CN" altLang="en-US" sz="1100" dirty="0">
                  <a:latin typeface="+mn-ea"/>
                </a:endParaRPr>
              </a:p>
            </p:txBody>
          </p:sp>
        </p:grpSp>
        <p:grpSp>
          <p:nvGrpSpPr>
            <p:cNvPr id="45" name="组合 44">
              <a:extLst>
                <a:ext uri="{FF2B5EF4-FFF2-40B4-BE49-F238E27FC236}">
                  <a16:creationId xmlns:a16="http://schemas.microsoft.com/office/drawing/2014/main" id="{FB4FFDAA-7E35-4ED3-03B8-D2D070F0A859}"/>
                </a:ext>
              </a:extLst>
            </p:cNvPr>
            <p:cNvGrpSpPr/>
            <p:nvPr/>
          </p:nvGrpSpPr>
          <p:grpSpPr>
            <a:xfrm>
              <a:off x="8979105" y="1967235"/>
              <a:ext cx="681902" cy="261610"/>
              <a:chOff x="9036660" y="1895641"/>
              <a:chExt cx="681902" cy="261610"/>
            </a:xfrm>
          </p:grpSpPr>
          <p:cxnSp>
            <p:nvCxnSpPr>
              <p:cNvPr id="42" name="直接箭头连接符 133">
                <a:extLst>
                  <a:ext uri="{FF2B5EF4-FFF2-40B4-BE49-F238E27FC236}">
                    <a16:creationId xmlns:a16="http://schemas.microsoft.com/office/drawing/2014/main" id="{140E7835-65A8-1A51-4A5C-0ECB1D5D63EB}"/>
                  </a:ext>
                </a:extLst>
              </p:cNvPr>
              <p:cNvCxnSpPr>
                <a:cxnSpLocks/>
              </p:cNvCxnSpPr>
              <p:nvPr/>
            </p:nvCxnSpPr>
            <p:spPr>
              <a:xfrm rot="5400000" flipV="1">
                <a:off x="9377611" y="1816300"/>
                <a:ext cx="0" cy="681902"/>
              </a:xfrm>
              <a:prstGeom prst="straightConnector1">
                <a:avLst/>
              </a:prstGeom>
              <a:solidFill>
                <a:srgbClr val="FFC000"/>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7116320A-5D21-C625-61D8-99383881FD6E}"/>
                  </a:ext>
                </a:extLst>
              </p:cNvPr>
              <p:cNvSpPr txBox="1"/>
              <p:nvPr/>
            </p:nvSpPr>
            <p:spPr>
              <a:xfrm>
                <a:off x="9135654" y="1895641"/>
                <a:ext cx="483914" cy="261610"/>
              </a:xfrm>
              <a:prstGeom prst="rect">
                <a:avLst/>
              </a:prstGeom>
              <a:noFill/>
            </p:spPr>
            <p:txBody>
              <a:bodyPr wrap="square">
                <a:spAutoFit/>
              </a:bodyPr>
              <a:lstStyle/>
              <a:p>
                <a:pPr algn="ctr"/>
                <a:r>
                  <a:rPr lang="zh-CN" altLang="en-US" sz="1100" i="0" dirty="0">
                    <a:effectLst/>
                    <a:latin typeface="+mn-ea"/>
                  </a:rPr>
                  <a:t>时间</a:t>
                </a:r>
                <a:endParaRPr lang="zh-CN" altLang="en-US" sz="1100" dirty="0">
                  <a:latin typeface="+mn-ea"/>
                </a:endParaRPr>
              </a:p>
            </p:txBody>
          </p:sp>
        </p:grpSp>
      </p:grpSp>
      <p:sp>
        <p:nvSpPr>
          <p:cNvPr id="48" name="文本框 47">
            <a:extLst>
              <a:ext uri="{FF2B5EF4-FFF2-40B4-BE49-F238E27FC236}">
                <a16:creationId xmlns:a16="http://schemas.microsoft.com/office/drawing/2014/main" id="{6691DB0D-6734-A876-4CB0-A29343614085}"/>
              </a:ext>
            </a:extLst>
          </p:cNvPr>
          <p:cNvSpPr txBox="1"/>
          <p:nvPr/>
        </p:nvSpPr>
        <p:spPr>
          <a:xfrm>
            <a:off x="6894171" y="2240345"/>
            <a:ext cx="3168799" cy="523220"/>
          </a:xfrm>
          <a:prstGeom prst="rect">
            <a:avLst/>
          </a:prstGeom>
          <a:noFill/>
        </p:spPr>
        <p:txBody>
          <a:bodyPr wrap="square">
            <a:spAutoFit/>
          </a:bodyPr>
          <a:lstStyle/>
          <a:p>
            <a:pPr algn="ctr"/>
            <a:r>
              <a:rPr lang="en-US" altLang="zh-CN" sz="1400" b="1" i="0" dirty="0">
                <a:effectLst/>
                <a:latin typeface="+mn-ea"/>
              </a:rPr>
              <a:t>AI</a:t>
            </a:r>
            <a:r>
              <a:rPr lang="zh-CN" altLang="en-US" sz="1400" b="1" dirty="0">
                <a:latin typeface="+mn-ea"/>
              </a:rPr>
              <a:t>有效赋能用户生命周期各环节运营</a:t>
            </a:r>
          </a:p>
        </p:txBody>
      </p:sp>
      <p:sp>
        <p:nvSpPr>
          <p:cNvPr id="49" name="矩形 48">
            <a:extLst>
              <a:ext uri="{FF2B5EF4-FFF2-40B4-BE49-F238E27FC236}">
                <a16:creationId xmlns:a16="http://schemas.microsoft.com/office/drawing/2014/main" id="{8B3C1298-1282-6D39-3B19-0148C2F86E66}"/>
              </a:ext>
            </a:extLst>
          </p:cNvPr>
          <p:cNvSpPr/>
          <p:nvPr/>
        </p:nvSpPr>
        <p:spPr>
          <a:xfrm>
            <a:off x="6941621" y="2839023"/>
            <a:ext cx="1184639" cy="12491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Arial" panose="020B0604020202020204"/>
              <a:ea typeface="微软雅黑" panose="020B0503020204020204" charset="-122"/>
              <a:cs typeface="+mn-ea"/>
              <a:sym typeface="+mn-lt"/>
            </a:endParaRPr>
          </a:p>
        </p:txBody>
      </p:sp>
      <p:sp>
        <p:nvSpPr>
          <p:cNvPr id="50" name="文本框 49">
            <a:extLst>
              <a:ext uri="{FF2B5EF4-FFF2-40B4-BE49-F238E27FC236}">
                <a16:creationId xmlns:a16="http://schemas.microsoft.com/office/drawing/2014/main" id="{06484A34-614C-A7AC-9B75-CB2801597345}"/>
              </a:ext>
            </a:extLst>
          </p:cNvPr>
          <p:cNvSpPr txBox="1"/>
          <p:nvPr/>
        </p:nvSpPr>
        <p:spPr>
          <a:xfrm>
            <a:off x="6890591" y="2889310"/>
            <a:ext cx="1297665" cy="523220"/>
          </a:xfrm>
          <a:prstGeom prst="rect">
            <a:avLst/>
          </a:prstGeom>
          <a:noFill/>
        </p:spPr>
        <p:txBody>
          <a:bodyPr wrap="square">
            <a:spAutoFit/>
          </a:bodyPr>
          <a:lstStyle/>
          <a:p>
            <a:pPr algn="ctr"/>
            <a:r>
              <a:rPr lang="zh-CN" altLang="en-US" sz="1400" b="1" dirty="0">
                <a:solidFill>
                  <a:schemeClr val="bg1"/>
                </a:solidFill>
                <a:latin typeface="+mn-ea"/>
              </a:rPr>
              <a:t>用户行为数据</a:t>
            </a:r>
          </a:p>
        </p:txBody>
      </p:sp>
      <p:sp>
        <p:nvSpPr>
          <p:cNvPr id="51" name="文本框 50">
            <a:extLst>
              <a:ext uri="{FF2B5EF4-FFF2-40B4-BE49-F238E27FC236}">
                <a16:creationId xmlns:a16="http://schemas.microsoft.com/office/drawing/2014/main" id="{DF667DFC-EE20-537B-3A36-F9AAB596869D}"/>
              </a:ext>
            </a:extLst>
          </p:cNvPr>
          <p:cNvSpPr txBox="1"/>
          <p:nvPr/>
        </p:nvSpPr>
        <p:spPr>
          <a:xfrm>
            <a:off x="6890590" y="3182364"/>
            <a:ext cx="1297665" cy="738664"/>
          </a:xfrm>
          <a:prstGeom prst="rect">
            <a:avLst/>
          </a:prstGeom>
          <a:noFill/>
        </p:spPr>
        <p:txBody>
          <a:bodyPr wrap="square">
            <a:spAutoFit/>
          </a:bodyPr>
          <a:lstStyle/>
          <a:p>
            <a:pPr marL="171450" indent="-171450">
              <a:buFont typeface="Wingdings" panose="05000000000000000000" pitchFamily="2" charset="2"/>
              <a:buChar char="u"/>
            </a:pPr>
            <a:r>
              <a:rPr lang="en-US" altLang="zh-CN" sz="1400" dirty="0">
                <a:solidFill>
                  <a:schemeClr val="bg1"/>
                </a:solidFill>
                <a:latin typeface="+mn-ea"/>
              </a:rPr>
              <a:t>App</a:t>
            </a:r>
            <a:r>
              <a:rPr lang="zh-CN" altLang="en-US" sz="1400" dirty="0">
                <a:solidFill>
                  <a:schemeClr val="bg1"/>
                </a:solidFill>
                <a:latin typeface="+mn-ea"/>
              </a:rPr>
              <a:t>埋点</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借贷行为</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产品购买</a:t>
            </a:r>
          </a:p>
        </p:txBody>
      </p:sp>
      <p:grpSp>
        <p:nvGrpSpPr>
          <p:cNvPr id="68" name="组合 67">
            <a:extLst>
              <a:ext uri="{FF2B5EF4-FFF2-40B4-BE49-F238E27FC236}">
                <a16:creationId xmlns:a16="http://schemas.microsoft.com/office/drawing/2014/main" id="{EEE58ED9-33F9-7244-278D-A623F35FBC2A}"/>
              </a:ext>
            </a:extLst>
          </p:cNvPr>
          <p:cNvGrpSpPr/>
          <p:nvPr/>
        </p:nvGrpSpPr>
        <p:grpSpPr>
          <a:xfrm>
            <a:off x="8185470" y="2836653"/>
            <a:ext cx="1338364" cy="1095112"/>
            <a:chOff x="8185470" y="2630078"/>
            <a:chExt cx="1338364" cy="1095112"/>
          </a:xfrm>
        </p:grpSpPr>
        <p:sp>
          <p:nvSpPr>
            <p:cNvPr id="37" name="文本框 36">
              <a:extLst>
                <a:ext uri="{FF2B5EF4-FFF2-40B4-BE49-F238E27FC236}">
                  <a16:creationId xmlns:a16="http://schemas.microsoft.com/office/drawing/2014/main" id="{D9880E93-3A10-A103-551E-DB33F0A34C86}"/>
                </a:ext>
              </a:extLst>
            </p:cNvPr>
            <p:cNvSpPr txBox="1"/>
            <p:nvPr/>
          </p:nvSpPr>
          <p:spPr>
            <a:xfrm>
              <a:off x="8185470" y="2862675"/>
              <a:ext cx="1297665" cy="307777"/>
            </a:xfrm>
            <a:prstGeom prst="rect">
              <a:avLst/>
            </a:prstGeom>
            <a:noFill/>
          </p:spPr>
          <p:txBody>
            <a:bodyPr wrap="square">
              <a:spAutoFit/>
            </a:bodyPr>
            <a:lstStyle/>
            <a:p>
              <a:pPr algn="ctr"/>
              <a:r>
                <a:rPr lang="zh-CN" altLang="en-US" sz="1400" b="1" dirty="0">
                  <a:solidFill>
                    <a:schemeClr val="bg1"/>
                  </a:solidFill>
                  <a:latin typeface="+mn-ea"/>
                </a:rPr>
                <a:t>客户</a:t>
              </a:r>
            </a:p>
          </p:txBody>
        </p:sp>
        <p:sp>
          <p:nvSpPr>
            <p:cNvPr id="38" name="文本框 37">
              <a:extLst>
                <a:ext uri="{FF2B5EF4-FFF2-40B4-BE49-F238E27FC236}">
                  <a16:creationId xmlns:a16="http://schemas.microsoft.com/office/drawing/2014/main" id="{9EE1EDED-979A-AC79-132E-043AC3943788}"/>
                </a:ext>
              </a:extLst>
            </p:cNvPr>
            <p:cNvSpPr txBox="1"/>
            <p:nvPr/>
          </p:nvSpPr>
          <p:spPr>
            <a:xfrm>
              <a:off x="8190040" y="3160596"/>
              <a:ext cx="1297665" cy="307777"/>
            </a:xfrm>
            <a:prstGeom prst="rect">
              <a:avLst/>
            </a:prstGeom>
            <a:noFill/>
          </p:spPr>
          <p:txBody>
            <a:bodyPr wrap="square">
              <a:spAutoFit/>
            </a:bodyPr>
            <a:lstStyle/>
            <a:p>
              <a:pPr marL="171450" indent="-171450">
                <a:buFont typeface="Wingdings" panose="05000000000000000000" pitchFamily="2" charset="2"/>
                <a:buChar char="u"/>
              </a:pPr>
              <a:endParaRPr lang="zh-CN" altLang="en-US" sz="1400" dirty="0">
                <a:solidFill>
                  <a:schemeClr val="bg1"/>
                </a:solidFill>
                <a:latin typeface="+mn-ea"/>
              </a:endParaRPr>
            </a:p>
          </p:txBody>
        </p:sp>
        <p:sp>
          <p:nvSpPr>
            <p:cNvPr id="52" name="矩形 51">
              <a:extLst>
                <a:ext uri="{FF2B5EF4-FFF2-40B4-BE49-F238E27FC236}">
                  <a16:creationId xmlns:a16="http://schemas.microsoft.com/office/drawing/2014/main" id="{4526E85E-6667-CF26-A3EB-9A5A7C59800E}"/>
                </a:ext>
              </a:extLst>
            </p:cNvPr>
            <p:cNvSpPr/>
            <p:nvPr/>
          </p:nvSpPr>
          <p:spPr>
            <a:xfrm>
              <a:off x="8277199" y="2630078"/>
              <a:ext cx="1184639" cy="105905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Arial" panose="020B0604020202020204"/>
                <a:ea typeface="微软雅黑" panose="020B0503020204020204" charset="-122"/>
                <a:cs typeface="+mn-ea"/>
                <a:sym typeface="+mn-lt"/>
              </a:endParaRPr>
            </a:p>
          </p:txBody>
        </p:sp>
        <p:sp>
          <p:nvSpPr>
            <p:cNvPr id="53" name="文本框 52">
              <a:extLst>
                <a:ext uri="{FF2B5EF4-FFF2-40B4-BE49-F238E27FC236}">
                  <a16:creationId xmlns:a16="http://schemas.microsoft.com/office/drawing/2014/main" id="{2585ECB4-85BB-BA57-0909-2DF4A8317ADE}"/>
                </a:ext>
              </a:extLst>
            </p:cNvPr>
            <p:cNvSpPr txBox="1"/>
            <p:nvPr/>
          </p:nvSpPr>
          <p:spPr>
            <a:xfrm>
              <a:off x="8226169" y="2678700"/>
              <a:ext cx="1297665" cy="307777"/>
            </a:xfrm>
            <a:prstGeom prst="rect">
              <a:avLst/>
            </a:prstGeom>
            <a:noFill/>
          </p:spPr>
          <p:txBody>
            <a:bodyPr wrap="square">
              <a:spAutoFit/>
            </a:bodyPr>
            <a:lstStyle/>
            <a:p>
              <a:pPr algn="ctr"/>
              <a:r>
                <a:rPr lang="zh-CN" altLang="en-US" sz="1400" b="1" dirty="0">
                  <a:solidFill>
                    <a:schemeClr val="bg1"/>
                  </a:solidFill>
                  <a:latin typeface="+mn-ea"/>
                </a:rPr>
                <a:t>产品数据</a:t>
              </a:r>
            </a:p>
          </p:txBody>
        </p:sp>
        <p:sp>
          <p:nvSpPr>
            <p:cNvPr id="54" name="文本框 53">
              <a:extLst>
                <a:ext uri="{FF2B5EF4-FFF2-40B4-BE49-F238E27FC236}">
                  <a16:creationId xmlns:a16="http://schemas.microsoft.com/office/drawing/2014/main" id="{0F0237B1-337E-A345-05FD-31D6E202546E}"/>
                </a:ext>
              </a:extLst>
            </p:cNvPr>
            <p:cNvSpPr txBox="1"/>
            <p:nvPr/>
          </p:nvSpPr>
          <p:spPr>
            <a:xfrm>
              <a:off x="8226168" y="2986526"/>
              <a:ext cx="1297665" cy="738664"/>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投资产品</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信贷产品</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保险产品</a:t>
              </a:r>
              <a:endParaRPr lang="en-US" altLang="zh-CN" sz="1400" dirty="0">
                <a:solidFill>
                  <a:schemeClr val="bg1"/>
                </a:solidFill>
                <a:latin typeface="+mn-ea"/>
              </a:endParaRPr>
            </a:p>
          </p:txBody>
        </p:sp>
      </p:grpSp>
      <p:sp>
        <p:nvSpPr>
          <p:cNvPr id="56" name="矩形 55">
            <a:extLst>
              <a:ext uri="{FF2B5EF4-FFF2-40B4-BE49-F238E27FC236}">
                <a16:creationId xmlns:a16="http://schemas.microsoft.com/office/drawing/2014/main" id="{3F86AAE7-F7BC-F08E-B3FF-4B24A7848D3D}"/>
              </a:ext>
            </a:extLst>
          </p:cNvPr>
          <p:cNvSpPr/>
          <p:nvPr/>
        </p:nvSpPr>
        <p:spPr>
          <a:xfrm>
            <a:off x="6949949" y="4201974"/>
            <a:ext cx="1184639" cy="13216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Arial" panose="020B0604020202020204"/>
              <a:ea typeface="微软雅黑" panose="020B0503020204020204" charset="-122"/>
              <a:cs typeface="+mn-ea"/>
              <a:sym typeface="+mn-lt"/>
            </a:endParaRPr>
          </a:p>
        </p:txBody>
      </p:sp>
      <p:sp>
        <p:nvSpPr>
          <p:cNvPr id="57" name="文本框 56">
            <a:extLst>
              <a:ext uri="{FF2B5EF4-FFF2-40B4-BE49-F238E27FC236}">
                <a16:creationId xmlns:a16="http://schemas.microsoft.com/office/drawing/2014/main" id="{8D2733DF-F649-6D58-65A5-F900018CCE97}"/>
              </a:ext>
            </a:extLst>
          </p:cNvPr>
          <p:cNvSpPr txBox="1"/>
          <p:nvPr/>
        </p:nvSpPr>
        <p:spPr>
          <a:xfrm>
            <a:off x="6898919" y="4250595"/>
            <a:ext cx="1297665" cy="307777"/>
          </a:xfrm>
          <a:prstGeom prst="rect">
            <a:avLst/>
          </a:prstGeom>
          <a:noFill/>
        </p:spPr>
        <p:txBody>
          <a:bodyPr wrap="square">
            <a:spAutoFit/>
          </a:bodyPr>
          <a:lstStyle/>
          <a:p>
            <a:pPr algn="ctr"/>
            <a:r>
              <a:rPr lang="zh-CN" altLang="en-US" sz="1400" b="1" dirty="0">
                <a:solidFill>
                  <a:schemeClr val="bg1"/>
                </a:solidFill>
                <a:latin typeface="+mn-ea"/>
              </a:rPr>
              <a:t>外部数据</a:t>
            </a:r>
          </a:p>
        </p:txBody>
      </p:sp>
      <p:sp>
        <p:nvSpPr>
          <p:cNvPr id="63" name="文本框 62">
            <a:extLst>
              <a:ext uri="{FF2B5EF4-FFF2-40B4-BE49-F238E27FC236}">
                <a16:creationId xmlns:a16="http://schemas.microsoft.com/office/drawing/2014/main" id="{FF021DA9-3548-90F0-E539-840A5C5FFD45}"/>
              </a:ext>
            </a:extLst>
          </p:cNvPr>
          <p:cNvSpPr txBox="1"/>
          <p:nvPr/>
        </p:nvSpPr>
        <p:spPr>
          <a:xfrm>
            <a:off x="6898918" y="4558421"/>
            <a:ext cx="1297665" cy="738664"/>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购物消费</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旅游消费</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其他行为分</a:t>
            </a:r>
          </a:p>
        </p:txBody>
      </p:sp>
      <p:grpSp>
        <p:nvGrpSpPr>
          <p:cNvPr id="69" name="组合 68">
            <a:extLst>
              <a:ext uri="{FF2B5EF4-FFF2-40B4-BE49-F238E27FC236}">
                <a16:creationId xmlns:a16="http://schemas.microsoft.com/office/drawing/2014/main" id="{F0086661-E8E8-9AA9-2903-92626EC821B1}"/>
              </a:ext>
            </a:extLst>
          </p:cNvPr>
          <p:cNvGrpSpPr/>
          <p:nvPr/>
        </p:nvGrpSpPr>
        <p:grpSpPr>
          <a:xfrm>
            <a:off x="8190040" y="3948101"/>
            <a:ext cx="1338364" cy="1575494"/>
            <a:chOff x="8185470" y="2630079"/>
            <a:chExt cx="1338364" cy="1964304"/>
          </a:xfrm>
        </p:grpSpPr>
        <p:sp>
          <p:nvSpPr>
            <p:cNvPr id="70" name="文本框 69">
              <a:extLst>
                <a:ext uri="{FF2B5EF4-FFF2-40B4-BE49-F238E27FC236}">
                  <a16:creationId xmlns:a16="http://schemas.microsoft.com/office/drawing/2014/main" id="{624651DB-78CE-5DA8-6BC0-02BAF8E5A26C}"/>
                </a:ext>
              </a:extLst>
            </p:cNvPr>
            <p:cNvSpPr txBox="1"/>
            <p:nvPr/>
          </p:nvSpPr>
          <p:spPr>
            <a:xfrm>
              <a:off x="8185470" y="2862675"/>
              <a:ext cx="1297665" cy="307777"/>
            </a:xfrm>
            <a:prstGeom prst="rect">
              <a:avLst/>
            </a:prstGeom>
            <a:noFill/>
          </p:spPr>
          <p:txBody>
            <a:bodyPr wrap="square">
              <a:spAutoFit/>
            </a:bodyPr>
            <a:lstStyle/>
            <a:p>
              <a:pPr algn="ctr"/>
              <a:r>
                <a:rPr lang="zh-CN" altLang="en-US" sz="1400" b="1" dirty="0">
                  <a:solidFill>
                    <a:schemeClr val="bg1"/>
                  </a:solidFill>
                  <a:latin typeface="+mn-ea"/>
                </a:rPr>
                <a:t>客户</a:t>
              </a:r>
            </a:p>
          </p:txBody>
        </p:sp>
        <p:sp>
          <p:nvSpPr>
            <p:cNvPr id="71" name="文本框 70">
              <a:extLst>
                <a:ext uri="{FF2B5EF4-FFF2-40B4-BE49-F238E27FC236}">
                  <a16:creationId xmlns:a16="http://schemas.microsoft.com/office/drawing/2014/main" id="{333F1E05-FD50-B838-C9DF-3AE5DD4FC832}"/>
                </a:ext>
              </a:extLst>
            </p:cNvPr>
            <p:cNvSpPr txBox="1"/>
            <p:nvPr/>
          </p:nvSpPr>
          <p:spPr>
            <a:xfrm>
              <a:off x="8190040" y="3160596"/>
              <a:ext cx="1297665" cy="307777"/>
            </a:xfrm>
            <a:prstGeom prst="rect">
              <a:avLst/>
            </a:prstGeom>
            <a:noFill/>
          </p:spPr>
          <p:txBody>
            <a:bodyPr wrap="square">
              <a:spAutoFit/>
            </a:bodyPr>
            <a:lstStyle/>
            <a:p>
              <a:pPr marL="171450" indent="-171450">
                <a:buFont typeface="Wingdings" panose="05000000000000000000" pitchFamily="2" charset="2"/>
                <a:buChar char="u"/>
              </a:pPr>
              <a:endParaRPr lang="zh-CN" altLang="en-US" sz="1400" dirty="0">
                <a:solidFill>
                  <a:schemeClr val="bg1"/>
                </a:solidFill>
                <a:latin typeface="+mn-ea"/>
              </a:endParaRPr>
            </a:p>
          </p:txBody>
        </p:sp>
        <p:sp>
          <p:nvSpPr>
            <p:cNvPr id="72" name="矩形 71">
              <a:extLst>
                <a:ext uri="{FF2B5EF4-FFF2-40B4-BE49-F238E27FC236}">
                  <a16:creationId xmlns:a16="http://schemas.microsoft.com/office/drawing/2014/main" id="{13A39BCB-E48C-8C21-41ED-1BF72F43B9E8}"/>
                </a:ext>
              </a:extLst>
            </p:cNvPr>
            <p:cNvSpPr/>
            <p:nvPr/>
          </p:nvSpPr>
          <p:spPr>
            <a:xfrm>
              <a:off x="8277199" y="2630079"/>
              <a:ext cx="1184639" cy="19643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Arial" panose="020B0604020202020204"/>
                <a:ea typeface="微软雅黑" panose="020B0503020204020204" charset="-122"/>
                <a:cs typeface="+mn-ea"/>
                <a:sym typeface="+mn-lt"/>
              </a:endParaRPr>
            </a:p>
          </p:txBody>
        </p:sp>
        <p:sp>
          <p:nvSpPr>
            <p:cNvPr id="73" name="文本框 72">
              <a:extLst>
                <a:ext uri="{FF2B5EF4-FFF2-40B4-BE49-F238E27FC236}">
                  <a16:creationId xmlns:a16="http://schemas.microsoft.com/office/drawing/2014/main" id="{5A9B72A7-4ECD-7AA5-3F31-78DADD764C4D}"/>
                </a:ext>
              </a:extLst>
            </p:cNvPr>
            <p:cNvSpPr txBox="1"/>
            <p:nvPr/>
          </p:nvSpPr>
          <p:spPr>
            <a:xfrm>
              <a:off x="8226169" y="2678700"/>
              <a:ext cx="1297665" cy="307777"/>
            </a:xfrm>
            <a:prstGeom prst="rect">
              <a:avLst/>
            </a:prstGeom>
            <a:noFill/>
          </p:spPr>
          <p:txBody>
            <a:bodyPr wrap="square">
              <a:spAutoFit/>
            </a:bodyPr>
            <a:lstStyle/>
            <a:p>
              <a:pPr algn="ctr"/>
              <a:r>
                <a:rPr lang="zh-CN" altLang="en-US" sz="1400" b="1" dirty="0">
                  <a:solidFill>
                    <a:schemeClr val="bg1"/>
                  </a:solidFill>
                  <a:latin typeface="+mn-ea"/>
                </a:rPr>
                <a:t>客服交互数据</a:t>
              </a:r>
            </a:p>
          </p:txBody>
        </p:sp>
        <p:sp>
          <p:nvSpPr>
            <p:cNvPr id="74" name="文本框 73">
              <a:extLst>
                <a:ext uri="{FF2B5EF4-FFF2-40B4-BE49-F238E27FC236}">
                  <a16:creationId xmlns:a16="http://schemas.microsoft.com/office/drawing/2014/main" id="{334ED0D7-D0AE-BB95-8B99-BDA18028AB0F}"/>
                </a:ext>
              </a:extLst>
            </p:cNvPr>
            <p:cNvSpPr txBox="1"/>
            <p:nvPr/>
          </p:nvSpPr>
          <p:spPr>
            <a:xfrm>
              <a:off x="8226168" y="2986526"/>
              <a:ext cx="1297665" cy="1169551"/>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用户咨询</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用户投诉</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短信促销</a:t>
              </a:r>
              <a:endParaRPr lang="en-US" altLang="zh-CN" sz="1400" dirty="0">
                <a:solidFill>
                  <a:schemeClr val="bg1"/>
                </a:solidFill>
                <a:latin typeface="+mn-ea"/>
              </a:endParaRPr>
            </a:p>
            <a:p>
              <a:pPr marL="171450" indent="-171450">
                <a:buFont typeface="Wingdings" panose="05000000000000000000" pitchFamily="2" charset="2"/>
                <a:buChar char="u"/>
              </a:pPr>
              <a:r>
                <a:rPr lang="en-US" altLang="zh-CN" sz="1400" dirty="0">
                  <a:solidFill>
                    <a:schemeClr val="bg1"/>
                  </a:solidFill>
                  <a:latin typeface="+mn-ea"/>
                </a:rPr>
                <a:t>AI</a:t>
              </a:r>
              <a:r>
                <a:rPr lang="zh-CN" altLang="en-US" sz="1400" dirty="0">
                  <a:solidFill>
                    <a:schemeClr val="bg1"/>
                  </a:solidFill>
                  <a:latin typeface="+mn-ea"/>
                </a:rPr>
                <a:t>语音营销</a:t>
              </a:r>
              <a:endParaRPr lang="en-US" altLang="zh-CN" sz="1400" dirty="0">
                <a:solidFill>
                  <a:schemeClr val="bg1"/>
                </a:solidFill>
                <a:latin typeface="+mn-ea"/>
              </a:endParaRPr>
            </a:p>
            <a:p>
              <a:pPr marL="171450" indent="-171450">
                <a:buFont typeface="Wingdings" panose="05000000000000000000" pitchFamily="2" charset="2"/>
                <a:buChar char="u"/>
              </a:pPr>
              <a:endParaRPr lang="en-US" altLang="zh-CN" sz="1400" dirty="0">
                <a:solidFill>
                  <a:schemeClr val="bg1"/>
                </a:solidFill>
                <a:latin typeface="+mn-ea"/>
              </a:endParaRPr>
            </a:p>
          </p:txBody>
        </p:sp>
      </p:grpSp>
      <p:grpSp>
        <p:nvGrpSpPr>
          <p:cNvPr id="81" name="组合 80">
            <a:extLst>
              <a:ext uri="{FF2B5EF4-FFF2-40B4-BE49-F238E27FC236}">
                <a16:creationId xmlns:a16="http://schemas.microsoft.com/office/drawing/2014/main" id="{28D857F3-D03A-B5DC-0905-7CB04D2159E1}"/>
              </a:ext>
            </a:extLst>
          </p:cNvPr>
          <p:cNvGrpSpPr/>
          <p:nvPr/>
        </p:nvGrpSpPr>
        <p:grpSpPr>
          <a:xfrm>
            <a:off x="10661253" y="2814054"/>
            <a:ext cx="994350" cy="2790670"/>
            <a:chOff x="10661253" y="2814054"/>
            <a:chExt cx="994350" cy="2790670"/>
          </a:xfrm>
        </p:grpSpPr>
        <p:sp>
          <p:nvSpPr>
            <p:cNvPr id="82" name="矩形 81">
              <a:extLst>
                <a:ext uri="{FF2B5EF4-FFF2-40B4-BE49-F238E27FC236}">
                  <a16:creationId xmlns:a16="http://schemas.microsoft.com/office/drawing/2014/main" id="{4AEC4FAD-5DFF-795F-2185-A52CAB202C3E}"/>
                </a:ext>
              </a:extLst>
            </p:cNvPr>
            <p:cNvSpPr/>
            <p:nvPr/>
          </p:nvSpPr>
          <p:spPr>
            <a:xfrm>
              <a:off x="10709499" y="2814054"/>
              <a:ext cx="878467" cy="2790670"/>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Arial" panose="020B0604020202020204"/>
                <a:ea typeface="微软雅黑" panose="020B0503020204020204" charset="-122"/>
                <a:cs typeface="+mn-ea"/>
                <a:sym typeface="+mn-lt"/>
              </a:endParaRPr>
            </a:p>
          </p:txBody>
        </p:sp>
        <p:sp>
          <p:nvSpPr>
            <p:cNvPr id="83" name="文本框 82">
              <a:extLst>
                <a:ext uri="{FF2B5EF4-FFF2-40B4-BE49-F238E27FC236}">
                  <a16:creationId xmlns:a16="http://schemas.microsoft.com/office/drawing/2014/main" id="{232FB9C6-48A3-64E9-1645-914F7C53918F}"/>
                </a:ext>
              </a:extLst>
            </p:cNvPr>
            <p:cNvSpPr txBox="1"/>
            <p:nvPr/>
          </p:nvSpPr>
          <p:spPr>
            <a:xfrm>
              <a:off x="10661253" y="2862674"/>
              <a:ext cx="974955" cy="307777"/>
            </a:xfrm>
            <a:prstGeom prst="rect">
              <a:avLst/>
            </a:prstGeom>
            <a:noFill/>
          </p:spPr>
          <p:txBody>
            <a:bodyPr wrap="square">
              <a:spAutoFit/>
            </a:bodyPr>
            <a:lstStyle/>
            <a:p>
              <a:pPr algn="ctr"/>
              <a:r>
                <a:rPr lang="zh-CN" altLang="en-US" sz="1400" b="1" dirty="0">
                  <a:latin typeface="+mn-ea"/>
                </a:rPr>
                <a:t>流失预测</a:t>
              </a:r>
            </a:p>
          </p:txBody>
        </p:sp>
        <p:sp>
          <p:nvSpPr>
            <p:cNvPr id="84" name="文本框 83">
              <a:extLst>
                <a:ext uri="{FF2B5EF4-FFF2-40B4-BE49-F238E27FC236}">
                  <a16:creationId xmlns:a16="http://schemas.microsoft.com/office/drawing/2014/main" id="{8AA4C58F-3967-13BA-5F08-BCD6BE072991}"/>
                </a:ext>
              </a:extLst>
            </p:cNvPr>
            <p:cNvSpPr txBox="1"/>
            <p:nvPr/>
          </p:nvSpPr>
          <p:spPr>
            <a:xfrm>
              <a:off x="10680648" y="3188293"/>
              <a:ext cx="974955" cy="1384995"/>
            </a:xfrm>
            <a:prstGeom prst="rect">
              <a:avLst/>
            </a:prstGeom>
            <a:noFill/>
          </p:spPr>
          <p:txBody>
            <a:bodyPr wrap="square">
              <a:spAutoFit/>
            </a:bodyPr>
            <a:lstStyle/>
            <a:p>
              <a:r>
                <a:rPr lang="zh-CN" altLang="en-US" sz="1400" dirty="0">
                  <a:latin typeface="+mn-ea"/>
                </a:rPr>
                <a:t>提前预测哪些用户可能流失，采取针对策略进行挽回</a:t>
              </a:r>
            </a:p>
          </p:txBody>
        </p:sp>
      </p:grpSp>
    </p:spTree>
    <p:extLst>
      <p:ext uri="{BB962C8B-B14F-4D97-AF65-F5344CB8AC3E}">
        <p14:creationId xmlns:p14="http://schemas.microsoft.com/office/powerpoint/2010/main" val="3496747794"/>
      </p:ext>
    </p:extLst>
  </p:cSld>
  <p:clrMapOvr>
    <a:masterClrMapping/>
  </p:clrMapOvr>
  <p:transition spd="slow" advTm="500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34152-C0F0-F3D0-D3C9-F0B02F2ADBBE}"/>
            </a:ext>
          </a:extLst>
        </p:cNvPr>
        <p:cNvGrpSpPr/>
        <p:nvPr/>
      </p:nvGrpSpPr>
      <p:grpSpPr>
        <a:xfrm>
          <a:off x="0" y="0"/>
          <a:ext cx="0" cy="0"/>
          <a:chOff x="0" y="0"/>
          <a:chExt cx="0" cy="0"/>
        </a:xfrm>
      </p:grpSpPr>
      <p:sp>
        <p:nvSpPr>
          <p:cNvPr id="67" name="对话气泡: 矩形 66">
            <a:extLst>
              <a:ext uri="{FF2B5EF4-FFF2-40B4-BE49-F238E27FC236}">
                <a16:creationId xmlns:a16="http://schemas.microsoft.com/office/drawing/2014/main" id="{E54F54EA-4C77-D161-160E-83EE73C62082}"/>
              </a:ext>
            </a:extLst>
          </p:cNvPr>
          <p:cNvSpPr/>
          <p:nvPr/>
        </p:nvSpPr>
        <p:spPr>
          <a:xfrm flipH="1" flipV="1">
            <a:off x="5576469" y="2659289"/>
            <a:ext cx="6079134" cy="3500347"/>
          </a:xfrm>
          <a:prstGeom prst="wedgeRectCallout">
            <a:avLst>
              <a:gd name="adj1" fmla="val -1893"/>
              <a:gd name="adj2" fmla="val 53786"/>
            </a:avLst>
          </a:prstGeom>
          <a:solidFill>
            <a:srgbClr val="F7F7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mn-ea"/>
              <a:cs typeface="+mn-ea"/>
              <a:sym typeface="+mn-lt"/>
            </a:endParaRPr>
          </a:p>
        </p:txBody>
      </p:sp>
      <p:sp>
        <p:nvSpPr>
          <p:cNvPr id="2" name="文本占位符 1">
            <a:extLst>
              <a:ext uri="{FF2B5EF4-FFF2-40B4-BE49-F238E27FC236}">
                <a16:creationId xmlns:a16="http://schemas.microsoft.com/office/drawing/2014/main" id="{A32C8E71-8683-E208-B940-316AC33B48AA}"/>
              </a:ext>
            </a:extLst>
          </p:cNvPr>
          <p:cNvSpPr>
            <a:spLocks noGrp="1"/>
          </p:cNvSpPr>
          <p:nvPr>
            <p:ph type="body" sz="quarter" idx="10"/>
          </p:nvPr>
        </p:nvSpPr>
        <p:spPr>
          <a:xfrm>
            <a:off x="839160" y="698363"/>
            <a:ext cx="6570384" cy="494795"/>
          </a:xfrm>
        </p:spPr>
        <p:txBody>
          <a:bodyPr/>
          <a:lstStyle/>
          <a:p>
            <a:r>
              <a:rPr lang="zh-CN" altLang="en-US" dirty="0">
                <a:solidFill>
                  <a:prstClr val="black"/>
                </a:solidFill>
                <a:latin typeface="+mn-ea"/>
                <a:cs typeface="创客贴金刚体" panose="00020600040101010101" pitchFamily="18" charset="-122"/>
              </a:rPr>
              <a:t>消费金融信贷业务场景</a:t>
            </a:r>
          </a:p>
        </p:txBody>
      </p:sp>
      <p:sp>
        <p:nvSpPr>
          <p:cNvPr id="10" name="矩形 13">
            <a:extLst>
              <a:ext uri="{FF2B5EF4-FFF2-40B4-BE49-F238E27FC236}">
                <a16:creationId xmlns:a16="http://schemas.microsoft.com/office/drawing/2014/main" id="{2820DFE5-8C04-DFA4-421C-FA76F40C8AE7}"/>
              </a:ext>
            </a:extLst>
          </p:cNvPr>
          <p:cNvSpPr>
            <a:spLocks noChangeArrowheads="1"/>
          </p:cNvSpPr>
          <p:nvPr/>
        </p:nvSpPr>
        <p:spPr bwMode="auto">
          <a:xfrm>
            <a:off x="902794" y="1347961"/>
            <a:ext cx="3251369"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mn-ea"/>
                <a:ea typeface="+mn-ea"/>
                <a:cs typeface="创客贴金刚体" panose="00020600040101010101" pitchFamily="18" charset="-122"/>
                <a:sym typeface="Arial" panose="020B0604020202020204" pitchFamily="34" charset="0"/>
              </a:rPr>
              <a:t>贷前风控授信放款模型</a:t>
            </a:r>
            <a:endPar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endParaRPr>
          </a:p>
        </p:txBody>
      </p:sp>
      <p:sp>
        <p:nvSpPr>
          <p:cNvPr id="3" name="文本框 2">
            <a:extLst>
              <a:ext uri="{FF2B5EF4-FFF2-40B4-BE49-F238E27FC236}">
                <a16:creationId xmlns:a16="http://schemas.microsoft.com/office/drawing/2014/main" id="{31B3E043-347C-E1B8-4E26-420EE1BDCE4F}"/>
              </a:ext>
            </a:extLst>
          </p:cNvPr>
          <p:cNvSpPr txBox="1"/>
          <p:nvPr/>
        </p:nvSpPr>
        <p:spPr>
          <a:xfrm>
            <a:off x="1176120" y="1872224"/>
            <a:ext cx="4400351" cy="4613892"/>
          </a:xfrm>
          <a:prstGeom prst="rect">
            <a:avLst/>
          </a:prstGeom>
          <a:noFill/>
        </p:spPr>
        <p:txBody>
          <a:bodyPr wrap="square">
            <a:spAutoFit/>
          </a:bodyPr>
          <a:lstStyle/>
          <a:p>
            <a:pPr>
              <a:lnSpc>
                <a:spcPct val="150000"/>
              </a:lnSpc>
            </a:pPr>
            <a:r>
              <a:rPr lang="zh-CN" altLang="en-US" b="1" dirty="0">
                <a:latin typeface="+mn-ea"/>
              </a:rPr>
              <a:t>业务介绍</a:t>
            </a:r>
            <a:r>
              <a:rPr lang="zh-CN" altLang="en-US" dirty="0">
                <a:latin typeface="+mn-ea"/>
              </a:rPr>
              <a:t>：在消费金融类的信贷业务场景中，贷前的风控授信模型是最重要的模型，该模型的预测效果的好坏将直接影响到贷款的回收效果。</a:t>
            </a:r>
            <a:endParaRPr lang="en-US" altLang="zh-CN" dirty="0">
              <a:latin typeface="+mn-ea"/>
            </a:endParaRPr>
          </a:p>
          <a:p>
            <a:pPr>
              <a:lnSpc>
                <a:spcPct val="150000"/>
              </a:lnSpc>
            </a:pPr>
            <a:endParaRPr lang="en-US" altLang="zh-CN" dirty="0">
              <a:latin typeface="+mn-ea"/>
            </a:endParaRPr>
          </a:p>
          <a:p>
            <a:pPr>
              <a:lnSpc>
                <a:spcPct val="150000"/>
              </a:lnSpc>
            </a:pPr>
            <a:r>
              <a:rPr lang="zh-CN" altLang="en-US" b="1" dirty="0">
                <a:latin typeface="+mn-ea"/>
              </a:rPr>
              <a:t>技术介绍</a:t>
            </a:r>
            <a:r>
              <a:rPr lang="zh-CN" altLang="en-US" dirty="0">
                <a:latin typeface="+mn-ea"/>
              </a:rPr>
              <a:t>：利用用户基本信息、行为数据、历史借贷以及外部数据等建模特征，定义是否授信以及放款额度标签，可以通过历史数据构建更加科学的授信放款</a:t>
            </a:r>
            <a:r>
              <a:rPr lang="zh-CN" altLang="en-US" u="sng" dirty="0">
                <a:latin typeface="+mn-ea"/>
              </a:rPr>
              <a:t>机器学习模型</a:t>
            </a:r>
            <a:r>
              <a:rPr lang="zh-CN" altLang="en-US" dirty="0">
                <a:latin typeface="+mn-ea"/>
              </a:rPr>
              <a:t>，降低过审用户的违约率，减少公司的坏账损失。</a:t>
            </a:r>
          </a:p>
        </p:txBody>
      </p:sp>
      <p:sp>
        <p:nvSpPr>
          <p:cNvPr id="19" name="矩形 18">
            <a:extLst>
              <a:ext uri="{FF2B5EF4-FFF2-40B4-BE49-F238E27FC236}">
                <a16:creationId xmlns:a16="http://schemas.microsoft.com/office/drawing/2014/main" id="{62856E85-DA61-F691-95D0-5733B855D7AA}"/>
              </a:ext>
            </a:extLst>
          </p:cNvPr>
          <p:cNvSpPr/>
          <p:nvPr/>
        </p:nvSpPr>
        <p:spPr>
          <a:xfrm>
            <a:off x="6936134" y="4307290"/>
            <a:ext cx="1184639" cy="12052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5" name="矩形 4">
            <a:extLst>
              <a:ext uri="{FF2B5EF4-FFF2-40B4-BE49-F238E27FC236}">
                <a16:creationId xmlns:a16="http://schemas.microsoft.com/office/drawing/2014/main" id="{4D74ABD9-740D-E0D3-CA36-5A22D3D07059}"/>
              </a:ext>
            </a:extLst>
          </p:cNvPr>
          <p:cNvSpPr/>
          <p:nvPr/>
        </p:nvSpPr>
        <p:spPr>
          <a:xfrm>
            <a:off x="5632986" y="2814054"/>
            <a:ext cx="1184639" cy="26984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7" name="矩形 6">
            <a:extLst>
              <a:ext uri="{FF2B5EF4-FFF2-40B4-BE49-F238E27FC236}">
                <a16:creationId xmlns:a16="http://schemas.microsoft.com/office/drawing/2014/main" id="{19F941CC-3607-E417-CF33-6716DF5159A3}"/>
              </a:ext>
            </a:extLst>
          </p:cNvPr>
          <p:cNvSpPr/>
          <p:nvPr/>
        </p:nvSpPr>
        <p:spPr>
          <a:xfrm>
            <a:off x="9653313" y="2814054"/>
            <a:ext cx="878467" cy="2698474"/>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4" name="矩形 3">
            <a:extLst>
              <a:ext uri="{FF2B5EF4-FFF2-40B4-BE49-F238E27FC236}">
                <a16:creationId xmlns:a16="http://schemas.microsoft.com/office/drawing/2014/main" id="{3377507D-49A9-6C43-BD67-DF77E84E7656}"/>
              </a:ext>
            </a:extLst>
          </p:cNvPr>
          <p:cNvSpPr/>
          <p:nvPr/>
        </p:nvSpPr>
        <p:spPr>
          <a:xfrm>
            <a:off x="6941621" y="2814054"/>
            <a:ext cx="1184639" cy="13216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9" name="文本框 8">
            <a:extLst>
              <a:ext uri="{FF2B5EF4-FFF2-40B4-BE49-F238E27FC236}">
                <a16:creationId xmlns:a16="http://schemas.microsoft.com/office/drawing/2014/main" id="{D66AFB32-D7FF-6B8D-7753-D04B5BCF6857}"/>
              </a:ext>
            </a:extLst>
          </p:cNvPr>
          <p:cNvSpPr txBox="1"/>
          <p:nvPr/>
        </p:nvSpPr>
        <p:spPr>
          <a:xfrm>
            <a:off x="5576472" y="2862675"/>
            <a:ext cx="1297665" cy="307777"/>
          </a:xfrm>
          <a:prstGeom prst="rect">
            <a:avLst/>
          </a:prstGeom>
          <a:noFill/>
        </p:spPr>
        <p:txBody>
          <a:bodyPr wrap="square">
            <a:spAutoFit/>
          </a:bodyPr>
          <a:lstStyle/>
          <a:p>
            <a:pPr algn="ctr"/>
            <a:r>
              <a:rPr lang="zh-CN" altLang="en-US" sz="1400" b="1" dirty="0">
                <a:solidFill>
                  <a:schemeClr val="bg1"/>
                </a:solidFill>
                <a:latin typeface="+mn-ea"/>
              </a:rPr>
              <a:t>用户基本信息</a:t>
            </a:r>
          </a:p>
        </p:txBody>
      </p:sp>
      <p:sp>
        <p:nvSpPr>
          <p:cNvPr id="11" name="文本框 10">
            <a:extLst>
              <a:ext uri="{FF2B5EF4-FFF2-40B4-BE49-F238E27FC236}">
                <a16:creationId xmlns:a16="http://schemas.microsoft.com/office/drawing/2014/main" id="{E3029C10-7C14-3B9C-B5D9-CF31EB771908}"/>
              </a:ext>
            </a:extLst>
          </p:cNvPr>
          <p:cNvSpPr txBox="1"/>
          <p:nvPr/>
        </p:nvSpPr>
        <p:spPr>
          <a:xfrm>
            <a:off x="5576471" y="3188295"/>
            <a:ext cx="1297665" cy="1815882"/>
          </a:xfrm>
          <a:prstGeom prst="rect">
            <a:avLst/>
          </a:prstGeom>
          <a:noFill/>
        </p:spPr>
        <p:txBody>
          <a:bodyPr wrap="square">
            <a:spAutoFit/>
          </a:bodyPr>
          <a:lstStyle/>
          <a:p>
            <a:pPr marL="171450" indent="-171450" algn="ctr">
              <a:buFont typeface="Wingdings" panose="05000000000000000000" pitchFamily="2" charset="2"/>
              <a:buChar char="u"/>
            </a:pPr>
            <a:r>
              <a:rPr lang="zh-CN" altLang="en-US" sz="1400" dirty="0">
                <a:solidFill>
                  <a:schemeClr val="bg1"/>
                </a:solidFill>
                <a:latin typeface="+mn-ea"/>
              </a:rPr>
              <a:t>基本情况</a:t>
            </a:r>
            <a:endParaRPr lang="en-US" altLang="zh-CN" sz="1400" dirty="0">
              <a:solidFill>
                <a:schemeClr val="bg1"/>
              </a:solidFill>
              <a:latin typeface="+mn-ea"/>
            </a:endParaRPr>
          </a:p>
          <a:p>
            <a:pPr marL="171450" indent="-171450" algn="ctr">
              <a:buFont typeface="Wingdings" panose="05000000000000000000" pitchFamily="2" charset="2"/>
              <a:buChar char="u"/>
            </a:pPr>
            <a:r>
              <a:rPr lang="zh-CN" altLang="en-US" sz="1400" dirty="0">
                <a:solidFill>
                  <a:schemeClr val="bg1"/>
                </a:solidFill>
                <a:latin typeface="+mn-ea"/>
              </a:rPr>
              <a:t>家庭情况</a:t>
            </a:r>
            <a:endParaRPr lang="en-US" altLang="zh-CN" sz="1400" dirty="0">
              <a:solidFill>
                <a:schemeClr val="bg1"/>
              </a:solidFill>
              <a:latin typeface="+mn-ea"/>
            </a:endParaRPr>
          </a:p>
          <a:p>
            <a:pPr marL="171450" indent="-171450" algn="ctr">
              <a:buFont typeface="Wingdings" panose="05000000000000000000" pitchFamily="2" charset="2"/>
              <a:buChar char="u"/>
            </a:pPr>
            <a:r>
              <a:rPr lang="zh-CN" altLang="en-US" sz="1400" dirty="0">
                <a:solidFill>
                  <a:schemeClr val="bg1"/>
                </a:solidFill>
                <a:latin typeface="+mn-ea"/>
              </a:rPr>
              <a:t>工作情况</a:t>
            </a:r>
            <a:endParaRPr lang="en-US" altLang="zh-CN" sz="1400" dirty="0">
              <a:solidFill>
                <a:schemeClr val="bg1"/>
              </a:solidFill>
              <a:latin typeface="+mn-ea"/>
            </a:endParaRPr>
          </a:p>
          <a:p>
            <a:pPr marL="171450" indent="-171450" algn="ctr">
              <a:buFont typeface="Wingdings" panose="05000000000000000000" pitchFamily="2" charset="2"/>
              <a:buChar char="u"/>
            </a:pPr>
            <a:r>
              <a:rPr lang="zh-CN" altLang="en-US" sz="1400" dirty="0">
                <a:solidFill>
                  <a:schemeClr val="bg1"/>
                </a:solidFill>
                <a:latin typeface="+mn-ea"/>
              </a:rPr>
              <a:t>收入情况</a:t>
            </a:r>
            <a:endParaRPr lang="en-US" altLang="zh-CN" sz="1400" dirty="0">
              <a:solidFill>
                <a:schemeClr val="bg1"/>
              </a:solidFill>
              <a:latin typeface="+mn-ea"/>
            </a:endParaRPr>
          </a:p>
          <a:p>
            <a:pPr marL="171450" indent="-171450" algn="ctr">
              <a:buFont typeface="Wingdings" panose="05000000000000000000" pitchFamily="2" charset="2"/>
              <a:buChar char="u"/>
            </a:pPr>
            <a:r>
              <a:rPr lang="zh-CN" altLang="en-US" sz="1400" dirty="0">
                <a:solidFill>
                  <a:schemeClr val="bg1"/>
                </a:solidFill>
                <a:latin typeface="+mn-ea"/>
              </a:rPr>
              <a:t>自由资产</a:t>
            </a:r>
            <a:endParaRPr lang="en-US" altLang="zh-CN" sz="1400" dirty="0">
              <a:solidFill>
                <a:schemeClr val="bg1"/>
              </a:solidFill>
              <a:latin typeface="+mn-ea"/>
            </a:endParaRPr>
          </a:p>
          <a:p>
            <a:pPr marL="171450" indent="-171450" algn="ctr">
              <a:buFont typeface="Wingdings" panose="05000000000000000000" pitchFamily="2" charset="2"/>
              <a:buChar char="u"/>
            </a:pPr>
            <a:r>
              <a:rPr lang="zh-CN" altLang="en-US" sz="1400" dirty="0">
                <a:solidFill>
                  <a:schemeClr val="bg1"/>
                </a:solidFill>
                <a:latin typeface="+mn-ea"/>
              </a:rPr>
              <a:t>借贷信息</a:t>
            </a:r>
            <a:endParaRPr lang="en-US" altLang="zh-CN" sz="1400" dirty="0">
              <a:solidFill>
                <a:schemeClr val="bg1"/>
              </a:solidFill>
              <a:latin typeface="+mn-ea"/>
            </a:endParaRPr>
          </a:p>
          <a:p>
            <a:pPr marL="171450" indent="-171450" algn="ctr">
              <a:buFont typeface="Wingdings" panose="05000000000000000000" pitchFamily="2" charset="2"/>
              <a:buChar char="u"/>
            </a:pPr>
            <a:r>
              <a:rPr lang="zh-CN" altLang="en-US" sz="1400" dirty="0">
                <a:solidFill>
                  <a:schemeClr val="bg1"/>
                </a:solidFill>
                <a:latin typeface="+mn-ea"/>
              </a:rPr>
              <a:t>公共服务</a:t>
            </a:r>
            <a:endParaRPr lang="en-US" altLang="zh-CN" sz="1400" dirty="0">
              <a:solidFill>
                <a:schemeClr val="bg1"/>
              </a:solidFill>
              <a:latin typeface="+mn-ea"/>
            </a:endParaRPr>
          </a:p>
          <a:p>
            <a:pPr marL="171450" indent="-171450" algn="ctr">
              <a:buFont typeface="Wingdings" panose="05000000000000000000" pitchFamily="2" charset="2"/>
              <a:buChar char="u"/>
            </a:pPr>
            <a:r>
              <a:rPr lang="zh-CN" altLang="en-US" sz="1400" dirty="0">
                <a:solidFill>
                  <a:schemeClr val="bg1"/>
                </a:solidFill>
                <a:latin typeface="+mn-ea"/>
              </a:rPr>
              <a:t>地址信息</a:t>
            </a:r>
          </a:p>
        </p:txBody>
      </p:sp>
      <p:sp>
        <p:nvSpPr>
          <p:cNvPr id="15" name="文本框 14">
            <a:extLst>
              <a:ext uri="{FF2B5EF4-FFF2-40B4-BE49-F238E27FC236}">
                <a16:creationId xmlns:a16="http://schemas.microsoft.com/office/drawing/2014/main" id="{D5B87DCE-7472-F4BB-83C1-DD9DC3289173}"/>
              </a:ext>
            </a:extLst>
          </p:cNvPr>
          <p:cNvSpPr txBox="1"/>
          <p:nvPr/>
        </p:nvSpPr>
        <p:spPr>
          <a:xfrm>
            <a:off x="6890591" y="2862675"/>
            <a:ext cx="1297665" cy="307777"/>
          </a:xfrm>
          <a:prstGeom prst="rect">
            <a:avLst/>
          </a:prstGeom>
          <a:noFill/>
        </p:spPr>
        <p:txBody>
          <a:bodyPr wrap="square">
            <a:spAutoFit/>
          </a:bodyPr>
          <a:lstStyle/>
          <a:p>
            <a:pPr algn="ctr"/>
            <a:r>
              <a:rPr lang="zh-CN" altLang="en-US" sz="1400" b="1" dirty="0">
                <a:solidFill>
                  <a:schemeClr val="bg1"/>
                </a:solidFill>
                <a:latin typeface="+mn-ea"/>
              </a:rPr>
              <a:t>用户行为数据</a:t>
            </a:r>
          </a:p>
        </p:txBody>
      </p:sp>
      <p:sp>
        <p:nvSpPr>
          <p:cNvPr id="16" name="文本框 15">
            <a:extLst>
              <a:ext uri="{FF2B5EF4-FFF2-40B4-BE49-F238E27FC236}">
                <a16:creationId xmlns:a16="http://schemas.microsoft.com/office/drawing/2014/main" id="{D54176ED-E455-968C-1B38-C2F715DFCBFE}"/>
              </a:ext>
            </a:extLst>
          </p:cNvPr>
          <p:cNvSpPr txBox="1"/>
          <p:nvPr/>
        </p:nvSpPr>
        <p:spPr>
          <a:xfrm>
            <a:off x="6890590" y="3170501"/>
            <a:ext cx="1297665" cy="954107"/>
          </a:xfrm>
          <a:prstGeom prst="rect">
            <a:avLst/>
          </a:prstGeom>
          <a:noFill/>
        </p:spPr>
        <p:txBody>
          <a:bodyPr wrap="square">
            <a:spAutoFit/>
          </a:bodyPr>
          <a:lstStyle/>
          <a:p>
            <a:pPr marL="171450" indent="-171450">
              <a:buFont typeface="Wingdings" panose="05000000000000000000" pitchFamily="2" charset="2"/>
              <a:buChar char="u"/>
            </a:pPr>
            <a:r>
              <a:rPr lang="en-US" altLang="zh-CN" sz="1400" dirty="0">
                <a:solidFill>
                  <a:schemeClr val="bg1"/>
                </a:solidFill>
                <a:latin typeface="+mn-ea"/>
              </a:rPr>
              <a:t>App</a:t>
            </a:r>
            <a:r>
              <a:rPr lang="zh-CN" altLang="en-US" sz="1400" dirty="0">
                <a:solidFill>
                  <a:schemeClr val="bg1"/>
                </a:solidFill>
                <a:latin typeface="+mn-ea"/>
              </a:rPr>
              <a:t>埋点</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服务端埋点</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网页浏览</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消费行为</a:t>
            </a:r>
          </a:p>
        </p:txBody>
      </p:sp>
      <p:sp>
        <p:nvSpPr>
          <p:cNvPr id="17" name="文本框 16">
            <a:extLst>
              <a:ext uri="{FF2B5EF4-FFF2-40B4-BE49-F238E27FC236}">
                <a16:creationId xmlns:a16="http://schemas.microsoft.com/office/drawing/2014/main" id="{6826469A-899A-4D7B-6C1D-815CB07CC39E}"/>
              </a:ext>
            </a:extLst>
          </p:cNvPr>
          <p:cNvSpPr txBox="1"/>
          <p:nvPr/>
        </p:nvSpPr>
        <p:spPr>
          <a:xfrm>
            <a:off x="6869133" y="4351228"/>
            <a:ext cx="1297665" cy="307777"/>
          </a:xfrm>
          <a:prstGeom prst="rect">
            <a:avLst/>
          </a:prstGeom>
          <a:noFill/>
        </p:spPr>
        <p:txBody>
          <a:bodyPr wrap="square">
            <a:spAutoFit/>
          </a:bodyPr>
          <a:lstStyle/>
          <a:p>
            <a:pPr algn="ctr"/>
            <a:r>
              <a:rPr lang="en-US" altLang="zh-CN" sz="1400" b="1" dirty="0">
                <a:solidFill>
                  <a:schemeClr val="bg1"/>
                </a:solidFill>
                <a:latin typeface="+mn-ea"/>
              </a:rPr>
              <a:t>ID</a:t>
            </a:r>
            <a:r>
              <a:rPr lang="zh-CN" altLang="en-US" sz="1400" b="1" dirty="0">
                <a:solidFill>
                  <a:schemeClr val="bg1"/>
                </a:solidFill>
                <a:latin typeface="+mn-ea"/>
              </a:rPr>
              <a:t>关联数据</a:t>
            </a:r>
          </a:p>
        </p:txBody>
      </p:sp>
      <p:sp>
        <p:nvSpPr>
          <p:cNvPr id="18" name="文本框 17">
            <a:extLst>
              <a:ext uri="{FF2B5EF4-FFF2-40B4-BE49-F238E27FC236}">
                <a16:creationId xmlns:a16="http://schemas.microsoft.com/office/drawing/2014/main" id="{4EC2B1E6-2BE4-A594-67DF-B19A3978231D}"/>
              </a:ext>
            </a:extLst>
          </p:cNvPr>
          <p:cNvSpPr txBox="1"/>
          <p:nvPr/>
        </p:nvSpPr>
        <p:spPr>
          <a:xfrm>
            <a:off x="6869132" y="4610934"/>
            <a:ext cx="1297665" cy="954107"/>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身份证</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手机号</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设备</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银行卡</a:t>
            </a:r>
          </a:p>
        </p:txBody>
      </p:sp>
      <p:sp>
        <p:nvSpPr>
          <p:cNvPr id="20" name="矩形 19">
            <a:extLst>
              <a:ext uri="{FF2B5EF4-FFF2-40B4-BE49-F238E27FC236}">
                <a16:creationId xmlns:a16="http://schemas.microsoft.com/office/drawing/2014/main" id="{6825EB5F-CE20-5D93-66AA-D18538F4DFB7}"/>
              </a:ext>
            </a:extLst>
          </p:cNvPr>
          <p:cNvSpPr/>
          <p:nvPr/>
        </p:nvSpPr>
        <p:spPr>
          <a:xfrm>
            <a:off x="8271712" y="4307290"/>
            <a:ext cx="1184639" cy="12052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21" name="矩形 20">
            <a:extLst>
              <a:ext uri="{FF2B5EF4-FFF2-40B4-BE49-F238E27FC236}">
                <a16:creationId xmlns:a16="http://schemas.microsoft.com/office/drawing/2014/main" id="{0D36EF5D-14CB-F0AA-4993-84966798841F}"/>
              </a:ext>
            </a:extLst>
          </p:cNvPr>
          <p:cNvSpPr/>
          <p:nvPr/>
        </p:nvSpPr>
        <p:spPr>
          <a:xfrm>
            <a:off x="8277199" y="2814054"/>
            <a:ext cx="1184639" cy="13216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22" name="文本框 21">
            <a:extLst>
              <a:ext uri="{FF2B5EF4-FFF2-40B4-BE49-F238E27FC236}">
                <a16:creationId xmlns:a16="http://schemas.microsoft.com/office/drawing/2014/main" id="{F477E5C0-F40B-9EF0-E258-CD3EDAAFD630}"/>
              </a:ext>
            </a:extLst>
          </p:cNvPr>
          <p:cNvSpPr txBox="1"/>
          <p:nvPr/>
        </p:nvSpPr>
        <p:spPr>
          <a:xfrm>
            <a:off x="8226169" y="2862675"/>
            <a:ext cx="1297665" cy="307777"/>
          </a:xfrm>
          <a:prstGeom prst="rect">
            <a:avLst/>
          </a:prstGeom>
          <a:noFill/>
        </p:spPr>
        <p:txBody>
          <a:bodyPr wrap="square">
            <a:spAutoFit/>
          </a:bodyPr>
          <a:lstStyle/>
          <a:p>
            <a:pPr algn="ctr"/>
            <a:r>
              <a:rPr lang="zh-CN" altLang="en-US" sz="1400" b="1" dirty="0">
                <a:solidFill>
                  <a:schemeClr val="bg1"/>
                </a:solidFill>
                <a:latin typeface="+mn-ea"/>
              </a:rPr>
              <a:t>外部数据</a:t>
            </a:r>
          </a:p>
        </p:txBody>
      </p:sp>
      <p:sp>
        <p:nvSpPr>
          <p:cNvPr id="23" name="文本框 22">
            <a:extLst>
              <a:ext uri="{FF2B5EF4-FFF2-40B4-BE49-F238E27FC236}">
                <a16:creationId xmlns:a16="http://schemas.microsoft.com/office/drawing/2014/main" id="{EBAABEC1-92AE-8B42-00E9-2E999A1BC336}"/>
              </a:ext>
            </a:extLst>
          </p:cNvPr>
          <p:cNvSpPr txBox="1"/>
          <p:nvPr/>
        </p:nvSpPr>
        <p:spPr>
          <a:xfrm>
            <a:off x="8226168" y="3170501"/>
            <a:ext cx="1297665" cy="954107"/>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多头借贷</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电商消费</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人行征信</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其他行为分</a:t>
            </a:r>
            <a:endParaRPr lang="en-US" altLang="zh-CN" sz="1400" dirty="0">
              <a:solidFill>
                <a:schemeClr val="bg1"/>
              </a:solidFill>
              <a:latin typeface="+mn-ea"/>
            </a:endParaRPr>
          </a:p>
        </p:txBody>
      </p:sp>
      <p:sp>
        <p:nvSpPr>
          <p:cNvPr id="24" name="文本框 23">
            <a:extLst>
              <a:ext uri="{FF2B5EF4-FFF2-40B4-BE49-F238E27FC236}">
                <a16:creationId xmlns:a16="http://schemas.microsoft.com/office/drawing/2014/main" id="{B5B187D3-4A83-D4BC-C8BB-3D85D320BC5B}"/>
              </a:ext>
            </a:extLst>
          </p:cNvPr>
          <p:cNvSpPr txBox="1"/>
          <p:nvPr/>
        </p:nvSpPr>
        <p:spPr>
          <a:xfrm>
            <a:off x="8204711" y="4351228"/>
            <a:ext cx="1297665" cy="307777"/>
          </a:xfrm>
          <a:prstGeom prst="rect">
            <a:avLst/>
          </a:prstGeom>
          <a:noFill/>
        </p:spPr>
        <p:txBody>
          <a:bodyPr wrap="square">
            <a:spAutoFit/>
          </a:bodyPr>
          <a:lstStyle/>
          <a:p>
            <a:pPr algn="ctr"/>
            <a:r>
              <a:rPr lang="zh-CN" altLang="en-US" sz="1400" b="1" dirty="0">
                <a:solidFill>
                  <a:schemeClr val="bg1"/>
                </a:solidFill>
                <a:latin typeface="+mn-ea"/>
              </a:rPr>
              <a:t>历史借贷数据</a:t>
            </a:r>
          </a:p>
        </p:txBody>
      </p:sp>
      <p:sp>
        <p:nvSpPr>
          <p:cNvPr id="25" name="文本框 24">
            <a:extLst>
              <a:ext uri="{FF2B5EF4-FFF2-40B4-BE49-F238E27FC236}">
                <a16:creationId xmlns:a16="http://schemas.microsoft.com/office/drawing/2014/main" id="{E8B0A7AC-7355-FC5F-1C3E-7BC901C0F112}"/>
              </a:ext>
            </a:extLst>
          </p:cNvPr>
          <p:cNvSpPr txBox="1"/>
          <p:nvPr/>
        </p:nvSpPr>
        <p:spPr>
          <a:xfrm>
            <a:off x="8204710" y="4610934"/>
            <a:ext cx="1297665" cy="1169551"/>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历史申请</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历史放款</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历史还款</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联系人关联</a:t>
            </a:r>
            <a:endParaRPr lang="en-US" altLang="zh-CN" sz="1400" dirty="0">
              <a:solidFill>
                <a:schemeClr val="bg1"/>
              </a:solidFill>
              <a:latin typeface="+mn-ea"/>
            </a:endParaRPr>
          </a:p>
          <a:p>
            <a:pPr marL="171450" indent="-171450">
              <a:buFont typeface="Wingdings" panose="05000000000000000000" pitchFamily="2" charset="2"/>
              <a:buChar char="u"/>
            </a:pPr>
            <a:endParaRPr lang="en-US" altLang="zh-CN" sz="1400" dirty="0">
              <a:solidFill>
                <a:schemeClr val="bg1"/>
              </a:solidFill>
              <a:latin typeface="+mn-ea"/>
            </a:endParaRPr>
          </a:p>
        </p:txBody>
      </p:sp>
      <p:sp>
        <p:nvSpPr>
          <p:cNvPr id="26" name="文本框 25">
            <a:extLst>
              <a:ext uri="{FF2B5EF4-FFF2-40B4-BE49-F238E27FC236}">
                <a16:creationId xmlns:a16="http://schemas.microsoft.com/office/drawing/2014/main" id="{B33CD45F-7514-DBAB-E2BA-E09FBA0CADC5}"/>
              </a:ext>
            </a:extLst>
          </p:cNvPr>
          <p:cNvSpPr txBox="1"/>
          <p:nvPr/>
        </p:nvSpPr>
        <p:spPr>
          <a:xfrm>
            <a:off x="9605067" y="2862674"/>
            <a:ext cx="974955" cy="307777"/>
          </a:xfrm>
          <a:prstGeom prst="rect">
            <a:avLst/>
          </a:prstGeom>
          <a:noFill/>
        </p:spPr>
        <p:txBody>
          <a:bodyPr wrap="square">
            <a:spAutoFit/>
          </a:bodyPr>
          <a:lstStyle/>
          <a:p>
            <a:pPr algn="ctr"/>
            <a:r>
              <a:rPr lang="zh-CN" altLang="en-US" sz="1400" b="1" dirty="0">
                <a:latin typeface="+mn-ea"/>
              </a:rPr>
              <a:t>是否授信</a:t>
            </a:r>
          </a:p>
        </p:txBody>
      </p:sp>
      <p:sp>
        <p:nvSpPr>
          <p:cNvPr id="27" name="矩形 26">
            <a:extLst>
              <a:ext uri="{FF2B5EF4-FFF2-40B4-BE49-F238E27FC236}">
                <a16:creationId xmlns:a16="http://schemas.microsoft.com/office/drawing/2014/main" id="{EFB36B76-22F4-39EE-9EA9-50824B47F9D6}"/>
              </a:ext>
            </a:extLst>
          </p:cNvPr>
          <p:cNvSpPr/>
          <p:nvPr/>
        </p:nvSpPr>
        <p:spPr>
          <a:xfrm>
            <a:off x="10709499" y="2814054"/>
            <a:ext cx="878467" cy="2698474"/>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28" name="文本框 27">
            <a:extLst>
              <a:ext uri="{FF2B5EF4-FFF2-40B4-BE49-F238E27FC236}">
                <a16:creationId xmlns:a16="http://schemas.microsoft.com/office/drawing/2014/main" id="{F3B7A5A2-EA2C-3102-D906-3F5D2DECBBEB}"/>
              </a:ext>
            </a:extLst>
          </p:cNvPr>
          <p:cNvSpPr txBox="1"/>
          <p:nvPr/>
        </p:nvSpPr>
        <p:spPr>
          <a:xfrm>
            <a:off x="10661253" y="2862674"/>
            <a:ext cx="974955" cy="307777"/>
          </a:xfrm>
          <a:prstGeom prst="rect">
            <a:avLst/>
          </a:prstGeom>
          <a:noFill/>
        </p:spPr>
        <p:txBody>
          <a:bodyPr wrap="square">
            <a:spAutoFit/>
          </a:bodyPr>
          <a:lstStyle/>
          <a:p>
            <a:pPr algn="ctr"/>
            <a:r>
              <a:rPr lang="zh-CN" altLang="en-US" sz="1400" b="1" dirty="0">
                <a:latin typeface="+mn-ea"/>
              </a:rPr>
              <a:t>放款额度</a:t>
            </a:r>
          </a:p>
        </p:txBody>
      </p:sp>
      <p:sp>
        <p:nvSpPr>
          <p:cNvPr id="29" name="文本框 28">
            <a:extLst>
              <a:ext uri="{FF2B5EF4-FFF2-40B4-BE49-F238E27FC236}">
                <a16:creationId xmlns:a16="http://schemas.microsoft.com/office/drawing/2014/main" id="{61AE81B8-C7A3-FCF0-33F1-18D41A66097E}"/>
              </a:ext>
            </a:extLst>
          </p:cNvPr>
          <p:cNvSpPr txBox="1"/>
          <p:nvPr/>
        </p:nvSpPr>
        <p:spPr>
          <a:xfrm>
            <a:off x="6606821" y="5759527"/>
            <a:ext cx="2096984" cy="400110"/>
          </a:xfrm>
          <a:prstGeom prst="rect">
            <a:avLst/>
          </a:prstGeom>
          <a:noFill/>
        </p:spPr>
        <p:txBody>
          <a:bodyPr wrap="square">
            <a:spAutoFit/>
          </a:bodyPr>
          <a:lstStyle/>
          <a:p>
            <a:pPr algn="ctr"/>
            <a:r>
              <a:rPr lang="zh-CN" altLang="en-US" sz="2000" b="1" i="0" dirty="0">
                <a:effectLst/>
                <a:latin typeface="+mn-ea"/>
              </a:rPr>
              <a:t>相关建模特征</a:t>
            </a:r>
            <a:endParaRPr lang="zh-CN" altLang="en-US" sz="2000" b="1" dirty="0">
              <a:latin typeface="+mn-ea"/>
            </a:endParaRPr>
          </a:p>
        </p:txBody>
      </p:sp>
      <p:sp>
        <p:nvSpPr>
          <p:cNvPr id="30" name="右大括号 29">
            <a:extLst>
              <a:ext uri="{FF2B5EF4-FFF2-40B4-BE49-F238E27FC236}">
                <a16:creationId xmlns:a16="http://schemas.microsoft.com/office/drawing/2014/main" id="{8AC1C392-FC67-AFA7-E281-313DE19FF236}"/>
              </a:ext>
            </a:extLst>
          </p:cNvPr>
          <p:cNvSpPr/>
          <p:nvPr/>
        </p:nvSpPr>
        <p:spPr>
          <a:xfrm rot="5400000">
            <a:off x="7498847" y="3811114"/>
            <a:ext cx="90716" cy="374322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sp>
        <p:nvSpPr>
          <p:cNvPr id="31" name="文本框 30">
            <a:extLst>
              <a:ext uri="{FF2B5EF4-FFF2-40B4-BE49-F238E27FC236}">
                <a16:creationId xmlns:a16="http://schemas.microsoft.com/office/drawing/2014/main" id="{789C0F07-9FD1-381B-8374-146AA549CB8C}"/>
              </a:ext>
            </a:extLst>
          </p:cNvPr>
          <p:cNvSpPr txBox="1"/>
          <p:nvPr/>
        </p:nvSpPr>
        <p:spPr>
          <a:xfrm>
            <a:off x="9661007" y="5759527"/>
            <a:ext cx="2096984" cy="400110"/>
          </a:xfrm>
          <a:prstGeom prst="rect">
            <a:avLst/>
          </a:prstGeom>
          <a:noFill/>
        </p:spPr>
        <p:txBody>
          <a:bodyPr wrap="square">
            <a:spAutoFit/>
          </a:bodyPr>
          <a:lstStyle/>
          <a:p>
            <a:pPr algn="ctr"/>
            <a:r>
              <a:rPr lang="zh-CN" altLang="en-US" sz="2000" b="1" dirty="0">
                <a:latin typeface="+mn-ea"/>
              </a:rPr>
              <a:t>可选建模标签</a:t>
            </a:r>
          </a:p>
        </p:txBody>
      </p:sp>
      <p:sp>
        <p:nvSpPr>
          <p:cNvPr id="32" name="右大括号 31">
            <a:extLst>
              <a:ext uri="{FF2B5EF4-FFF2-40B4-BE49-F238E27FC236}">
                <a16:creationId xmlns:a16="http://schemas.microsoft.com/office/drawing/2014/main" id="{315B3F05-EE09-060E-95D3-B264CED6A2E1}"/>
              </a:ext>
            </a:extLst>
          </p:cNvPr>
          <p:cNvSpPr/>
          <p:nvPr/>
        </p:nvSpPr>
        <p:spPr>
          <a:xfrm rot="5400000">
            <a:off x="10572417" y="4712534"/>
            <a:ext cx="80162" cy="195093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sp>
        <p:nvSpPr>
          <p:cNvPr id="33" name="文本框 32">
            <a:extLst>
              <a:ext uri="{FF2B5EF4-FFF2-40B4-BE49-F238E27FC236}">
                <a16:creationId xmlns:a16="http://schemas.microsoft.com/office/drawing/2014/main" id="{2578E0AA-884E-96C8-5530-56DBBF489A5D}"/>
              </a:ext>
            </a:extLst>
          </p:cNvPr>
          <p:cNvSpPr txBox="1"/>
          <p:nvPr/>
        </p:nvSpPr>
        <p:spPr>
          <a:xfrm>
            <a:off x="9613336" y="3179565"/>
            <a:ext cx="974955" cy="2246769"/>
          </a:xfrm>
          <a:prstGeom prst="rect">
            <a:avLst/>
          </a:prstGeom>
          <a:noFill/>
        </p:spPr>
        <p:txBody>
          <a:bodyPr wrap="square">
            <a:spAutoFit/>
          </a:bodyPr>
          <a:lstStyle/>
          <a:p>
            <a:r>
              <a:rPr lang="zh-CN" altLang="en-US" sz="1400" dirty="0">
                <a:latin typeface="+mn-ea"/>
              </a:rPr>
              <a:t>根据公司</a:t>
            </a:r>
            <a:endParaRPr lang="en-US" altLang="zh-CN" sz="1400" dirty="0">
              <a:latin typeface="+mn-ea"/>
            </a:endParaRPr>
          </a:p>
          <a:p>
            <a:r>
              <a:rPr lang="zh-CN" altLang="en-US" sz="1400" dirty="0">
                <a:latin typeface="+mn-ea"/>
              </a:rPr>
              <a:t>需求进行定义，如</a:t>
            </a:r>
            <a:r>
              <a:rPr lang="en-US" altLang="zh-CN" sz="1400" dirty="0">
                <a:latin typeface="+mn-ea"/>
              </a:rPr>
              <a:t>M6</a:t>
            </a:r>
            <a:r>
              <a:rPr lang="zh-CN" altLang="en-US" sz="1400" dirty="0">
                <a:latin typeface="+mn-ea"/>
              </a:rPr>
              <a:t>内逾期客户为坏客户，如果模型预测为坏客户则拒绝授信</a:t>
            </a:r>
          </a:p>
        </p:txBody>
      </p:sp>
      <p:sp>
        <p:nvSpPr>
          <p:cNvPr id="34" name="文本框 33">
            <a:extLst>
              <a:ext uri="{FF2B5EF4-FFF2-40B4-BE49-F238E27FC236}">
                <a16:creationId xmlns:a16="http://schemas.microsoft.com/office/drawing/2014/main" id="{240D498C-2782-404D-F2D1-09E62ADBAE4E}"/>
              </a:ext>
            </a:extLst>
          </p:cNvPr>
          <p:cNvSpPr txBox="1"/>
          <p:nvPr/>
        </p:nvSpPr>
        <p:spPr>
          <a:xfrm>
            <a:off x="10680648" y="3188293"/>
            <a:ext cx="974955" cy="954107"/>
          </a:xfrm>
          <a:prstGeom prst="rect">
            <a:avLst/>
          </a:prstGeom>
          <a:noFill/>
        </p:spPr>
        <p:txBody>
          <a:bodyPr wrap="square">
            <a:spAutoFit/>
          </a:bodyPr>
          <a:lstStyle/>
          <a:p>
            <a:r>
              <a:rPr lang="zh-CN" altLang="en-US" sz="1400" dirty="0">
                <a:latin typeface="+mn-ea"/>
              </a:rPr>
              <a:t>对已经授信的用户决定放款的额度</a:t>
            </a:r>
          </a:p>
        </p:txBody>
      </p:sp>
      <p:sp>
        <p:nvSpPr>
          <p:cNvPr id="55" name="文本框 54">
            <a:extLst>
              <a:ext uri="{FF2B5EF4-FFF2-40B4-BE49-F238E27FC236}">
                <a16:creationId xmlns:a16="http://schemas.microsoft.com/office/drawing/2014/main" id="{966FA0A4-8417-8395-60BD-B7967988EC35}"/>
              </a:ext>
            </a:extLst>
          </p:cNvPr>
          <p:cNvSpPr txBox="1"/>
          <p:nvPr/>
        </p:nvSpPr>
        <p:spPr>
          <a:xfrm>
            <a:off x="9087196" y="1132583"/>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贷中运营</a:t>
            </a:r>
          </a:p>
        </p:txBody>
      </p:sp>
      <p:sp>
        <p:nvSpPr>
          <p:cNvPr id="58" name="文本框 57">
            <a:extLst>
              <a:ext uri="{FF2B5EF4-FFF2-40B4-BE49-F238E27FC236}">
                <a16:creationId xmlns:a16="http://schemas.microsoft.com/office/drawing/2014/main" id="{827A44EF-8000-8366-7F8E-A924029967E0}"/>
              </a:ext>
            </a:extLst>
          </p:cNvPr>
          <p:cNvSpPr txBox="1"/>
          <p:nvPr/>
        </p:nvSpPr>
        <p:spPr>
          <a:xfrm>
            <a:off x="10127267" y="113258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贷后催收</a:t>
            </a:r>
          </a:p>
        </p:txBody>
      </p:sp>
      <p:sp>
        <p:nvSpPr>
          <p:cNvPr id="59" name="文本框 58">
            <a:extLst>
              <a:ext uri="{FF2B5EF4-FFF2-40B4-BE49-F238E27FC236}">
                <a16:creationId xmlns:a16="http://schemas.microsoft.com/office/drawing/2014/main" id="{4BCBE7B2-CA84-179A-8587-654D7C921542}"/>
              </a:ext>
            </a:extLst>
          </p:cNvPr>
          <p:cNvSpPr txBox="1"/>
          <p:nvPr/>
        </p:nvSpPr>
        <p:spPr>
          <a:xfrm>
            <a:off x="8571064" y="1132633"/>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授信审批</a:t>
            </a:r>
          </a:p>
        </p:txBody>
      </p:sp>
      <p:sp>
        <p:nvSpPr>
          <p:cNvPr id="60" name="文本框 59">
            <a:extLst>
              <a:ext uri="{FF2B5EF4-FFF2-40B4-BE49-F238E27FC236}">
                <a16:creationId xmlns:a16="http://schemas.microsoft.com/office/drawing/2014/main" id="{BDECABFA-4C84-EF51-E43F-76F9611925CD}"/>
              </a:ext>
            </a:extLst>
          </p:cNvPr>
          <p:cNvSpPr txBox="1"/>
          <p:nvPr/>
        </p:nvSpPr>
        <p:spPr>
          <a:xfrm>
            <a:off x="8032182" y="113258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准入策略</a:t>
            </a:r>
          </a:p>
        </p:txBody>
      </p:sp>
      <p:sp>
        <p:nvSpPr>
          <p:cNvPr id="61" name="文本框 60">
            <a:extLst>
              <a:ext uri="{FF2B5EF4-FFF2-40B4-BE49-F238E27FC236}">
                <a16:creationId xmlns:a16="http://schemas.microsoft.com/office/drawing/2014/main" id="{68541080-2709-5451-010A-1B600A8BEB75}"/>
              </a:ext>
            </a:extLst>
          </p:cNvPr>
          <p:cNvSpPr txBox="1"/>
          <p:nvPr/>
        </p:nvSpPr>
        <p:spPr>
          <a:xfrm>
            <a:off x="7516050" y="113263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客户申请</a:t>
            </a:r>
          </a:p>
        </p:txBody>
      </p:sp>
      <p:sp>
        <p:nvSpPr>
          <p:cNvPr id="62" name="箭头: 右 61">
            <a:extLst>
              <a:ext uri="{FF2B5EF4-FFF2-40B4-BE49-F238E27FC236}">
                <a16:creationId xmlns:a16="http://schemas.microsoft.com/office/drawing/2014/main" id="{8C99216D-0DE2-DDAA-D4EA-0425BB503726}"/>
              </a:ext>
            </a:extLst>
          </p:cNvPr>
          <p:cNvSpPr/>
          <p:nvPr/>
        </p:nvSpPr>
        <p:spPr>
          <a:xfrm>
            <a:off x="6999917" y="822739"/>
            <a:ext cx="4107061" cy="22880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mn-ea"/>
              <a:cs typeface="+mn-ea"/>
              <a:sym typeface="+mn-lt"/>
            </a:endParaRPr>
          </a:p>
        </p:txBody>
      </p:sp>
      <p:sp>
        <p:nvSpPr>
          <p:cNvPr id="64" name="文本框 63">
            <a:extLst>
              <a:ext uri="{FF2B5EF4-FFF2-40B4-BE49-F238E27FC236}">
                <a16:creationId xmlns:a16="http://schemas.microsoft.com/office/drawing/2014/main" id="{CC5703CC-C40D-6F6A-B34D-F9346975FEA8}"/>
              </a:ext>
            </a:extLst>
          </p:cNvPr>
          <p:cNvSpPr txBox="1"/>
          <p:nvPr/>
        </p:nvSpPr>
        <p:spPr>
          <a:xfrm>
            <a:off x="9603328" y="113258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还款监控</a:t>
            </a:r>
          </a:p>
        </p:txBody>
      </p:sp>
      <p:sp>
        <p:nvSpPr>
          <p:cNvPr id="65" name="文本框 64">
            <a:extLst>
              <a:ext uri="{FF2B5EF4-FFF2-40B4-BE49-F238E27FC236}">
                <a16:creationId xmlns:a16="http://schemas.microsoft.com/office/drawing/2014/main" id="{D5CAE28D-D86F-F25D-1A83-A2E2503B9AA5}"/>
              </a:ext>
            </a:extLst>
          </p:cNvPr>
          <p:cNvSpPr txBox="1"/>
          <p:nvPr/>
        </p:nvSpPr>
        <p:spPr>
          <a:xfrm>
            <a:off x="6999918" y="1138534"/>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广告投放</a:t>
            </a:r>
          </a:p>
        </p:txBody>
      </p:sp>
      <p:sp>
        <p:nvSpPr>
          <p:cNvPr id="66" name="文本框 65">
            <a:extLst>
              <a:ext uri="{FF2B5EF4-FFF2-40B4-BE49-F238E27FC236}">
                <a16:creationId xmlns:a16="http://schemas.microsoft.com/office/drawing/2014/main" id="{2383BE31-1B17-4187-96AC-1399E222005E}"/>
              </a:ext>
            </a:extLst>
          </p:cNvPr>
          <p:cNvSpPr txBox="1"/>
          <p:nvPr/>
        </p:nvSpPr>
        <p:spPr>
          <a:xfrm>
            <a:off x="10651206" y="113797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坏账定价</a:t>
            </a:r>
          </a:p>
        </p:txBody>
      </p:sp>
    </p:spTree>
    <p:extLst>
      <p:ext uri="{BB962C8B-B14F-4D97-AF65-F5344CB8AC3E}">
        <p14:creationId xmlns:p14="http://schemas.microsoft.com/office/powerpoint/2010/main" val="1718064149"/>
      </p:ext>
    </p:extLst>
  </p:cSld>
  <p:clrMapOvr>
    <a:masterClrMapping/>
  </p:clrMapOvr>
  <p:transition spd="slow" advTm="500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34152-C0F0-F3D0-D3C9-F0B02F2ADBBE}"/>
            </a:ext>
          </a:extLst>
        </p:cNvPr>
        <p:cNvGrpSpPr/>
        <p:nvPr/>
      </p:nvGrpSpPr>
      <p:grpSpPr>
        <a:xfrm>
          <a:off x="0" y="0"/>
          <a:ext cx="0" cy="0"/>
          <a:chOff x="0" y="0"/>
          <a:chExt cx="0" cy="0"/>
        </a:xfrm>
      </p:grpSpPr>
      <p:sp>
        <p:nvSpPr>
          <p:cNvPr id="67" name="对话气泡: 矩形 66">
            <a:extLst>
              <a:ext uri="{FF2B5EF4-FFF2-40B4-BE49-F238E27FC236}">
                <a16:creationId xmlns:a16="http://schemas.microsoft.com/office/drawing/2014/main" id="{E54F54EA-4C77-D161-160E-83EE73C62082}"/>
              </a:ext>
            </a:extLst>
          </p:cNvPr>
          <p:cNvSpPr/>
          <p:nvPr/>
        </p:nvSpPr>
        <p:spPr>
          <a:xfrm flipH="1" flipV="1">
            <a:off x="5576469" y="2659289"/>
            <a:ext cx="6079134" cy="3500347"/>
          </a:xfrm>
          <a:prstGeom prst="wedgeRectCallout">
            <a:avLst>
              <a:gd name="adj1" fmla="val -9823"/>
              <a:gd name="adj2" fmla="val 54070"/>
            </a:avLst>
          </a:prstGeom>
          <a:solidFill>
            <a:srgbClr val="F7F7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mn-ea"/>
              <a:cs typeface="+mn-ea"/>
              <a:sym typeface="+mn-lt"/>
            </a:endParaRPr>
          </a:p>
        </p:txBody>
      </p:sp>
      <p:sp>
        <p:nvSpPr>
          <p:cNvPr id="2" name="文本占位符 1">
            <a:extLst>
              <a:ext uri="{FF2B5EF4-FFF2-40B4-BE49-F238E27FC236}">
                <a16:creationId xmlns:a16="http://schemas.microsoft.com/office/drawing/2014/main" id="{A32C8E71-8683-E208-B940-316AC33B48AA}"/>
              </a:ext>
            </a:extLst>
          </p:cNvPr>
          <p:cNvSpPr>
            <a:spLocks noGrp="1"/>
          </p:cNvSpPr>
          <p:nvPr>
            <p:ph type="body" sz="quarter" idx="10"/>
          </p:nvPr>
        </p:nvSpPr>
        <p:spPr>
          <a:xfrm>
            <a:off x="839160" y="698363"/>
            <a:ext cx="6570384" cy="494795"/>
          </a:xfrm>
        </p:spPr>
        <p:txBody>
          <a:bodyPr/>
          <a:lstStyle/>
          <a:p>
            <a:r>
              <a:rPr lang="zh-CN" altLang="en-US" dirty="0">
                <a:solidFill>
                  <a:prstClr val="black"/>
                </a:solidFill>
                <a:latin typeface="+mn-ea"/>
                <a:cs typeface="创客贴金刚体" panose="00020600040101010101" pitchFamily="18" charset="-122"/>
              </a:rPr>
              <a:t>消费金融信贷业务场景</a:t>
            </a:r>
          </a:p>
        </p:txBody>
      </p:sp>
      <p:sp>
        <p:nvSpPr>
          <p:cNvPr id="10" name="矩形 13">
            <a:extLst>
              <a:ext uri="{FF2B5EF4-FFF2-40B4-BE49-F238E27FC236}">
                <a16:creationId xmlns:a16="http://schemas.microsoft.com/office/drawing/2014/main" id="{2820DFE5-8C04-DFA4-421C-FA76F40C8AE7}"/>
              </a:ext>
            </a:extLst>
          </p:cNvPr>
          <p:cNvSpPr>
            <a:spLocks noChangeArrowheads="1"/>
          </p:cNvSpPr>
          <p:nvPr/>
        </p:nvSpPr>
        <p:spPr bwMode="auto">
          <a:xfrm>
            <a:off x="902794" y="1347961"/>
            <a:ext cx="3251369"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mn-ea"/>
                <a:ea typeface="+mn-ea"/>
                <a:cs typeface="创客贴金刚体" panose="00020600040101010101" pitchFamily="18" charset="-122"/>
                <a:sym typeface="Arial" panose="020B0604020202020204" pitchFamily="34" charset="0"/>
              </a:rPr>
              <a:t>贷中用户运营相关模型</a:t>
            </a:r>
            <a:endPar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endParaRPr>
          </a:p>
        </p:txBody>
      </p:sp>
      <p:sp>
        <p:nvSpPr>
          <p:cNvPr id="3" name="文本框 2">
            <a:extLst>
              <a:ext uri="{FF2B5EF4-FFF2-40B4-BE49-F238E27FC236}">
                <a16:creationId xmlns:a16="http://schemas.microsoft.com/office/drawing/2014/main" id="{31B3E043-347C-E1B8-4E26-420EE1BDCE4F}"/>
              </a:ext>
            </a:extLst>
          </p:cNvPr>
          <p:cNvSpPr txBox="1"/>
          <p:nvPr/>
        </p:nvSpPr>
        <p:spPr>
          <a:xfrm>
            <a:off x="1176120" y="1872224"/>
            <a:ext cx="4400351" cy="4613892"/>
          </a:xfrm>
          <a:prstGeom prst="rect">
            <a:avLst/>
          </a:prstGeom>
          <a:noFill/>
        </p:spPr>
        <p:txBody>
          <a:bodyPr wrap="square">
            <a:spAutoFit/>
          </a:bodyPr>
          <a:lstStyle/>
          <a:p>
            <a:pPr>
              <a:lnSpc>
                <a:spcPct val="150000"/>
              </a:lnSpc>
            </a:pPr>
            <a:r>
              <a:rPr lang="zh-CN" altLang="en-US" b="1" dirty="0">
                <a:latin typeface="+mn-ea"/>
              </a:rPr>
              <a:t>业务介绍</a:t>
            </a:r>
            <a:r>
              <a:rPr lang="zh-CN" altLang="en-US" dirty="0">
                <a:latin typeface="+mn-ea"/>
              </a:rPr>
              <a:t>：在消费金融类的信贷业务场景中，已经放款的用户如果提前清贷，那利息收入就会减少；此外，当前行业获客成本较高，老客复贷是非常的优质案源，所以需要防范用户流失，以及唤醒沉睡用户。</a:t>
            </a:r>
            <a:endParaRPr lang="en-US" altLang="zh-CN" dirty="0">
              <a:latin typeface="+mn-ea"/>
            </a:endParaRPr>
          </a:p>
          <a:p>
            <a:pPr>
              <a:lnSpc>
                <a:spcPct val="150000"/>
              </a:lnSpc>
            </a:pPr>
            <a:endParaRPr lang="en-US" altLang="zh-CN" dirty="0">
              <a:latin typeface="+mn-ea"/>
            </a:endParaRPr>
          </a:p>
          <a:p>
            <a:pPr>
              <a:lnSpc>
                <a:spcPct val="150000"/>
              </a:lnSpc>
            </a:pPr>
            <a:r>
              <a:rPr lang="zh-CN" altLang="en-US" b="1" dirty="0">
                <a:latin typeface="+mn-ea"/>
              </a:rPr>
              <a:t>技术介绍</a:t>
            </a:r>
            <a:r>
              <a:rPr lang="zh-CN" altLang="en-US" dirty="0">
                <a:latin typeface="+mn-ea"/>
              </a:rPr>
              <a:t>：除利用贷前授信放款模型中的相关数据外，结合贷中的行为数据和相关数据变化，可以构建精细化运营模型，提升用户的</a:t>
            </a:r>
            <a:r>
              <a:rPr lang="en-US" altLang="zh-CN" dirty="0">
                <a:latin typeface="+mn-ea"/>
              </a:rPr>
              <a:t>LTV</a:t>
            </a:r>
            <a:r>
              <a:rPr lang="zh-CN" altLang="en-US" dirty="0">
                <a:latin typeface="+mn-ea"/>
              </a:rPr>
              <a:t>（生命周期价值），并挽回更多的老客户，提升公司复贷业务规模。</a:t>
            </a:r>
          </a:p>
        </p:txBody>
      </p:sp>
      <p:sp>
        <p:nvSpPr>
          <p:cNvPr id="5" name="矩形 4">
            <a:extLst>
              <a:ext uri="{FF2B5EF4-FFF2-40B4-BE49-F238E27FC236}">
                <a16:creationId xmlns:a16="http://schemas.microsoft.com/office/drawing/2014/main" id="{4D74ABD9-740D-E0D3-CA36-5A22D3D07059}"/>
              </a:ext>
            </a:extLst>
          </p:cNvPr>
          <p:cNvSpPr/>
          <p:nvPr/>
        </p:nvSpPr>
        <p:spPr>
          <a:xfrm>
            <a:off x="5632986" y="2814054"/>
            <a:ext cx="1184639" cy="26984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7" name="矩形 6">
            <a:extLst>
              <a:ext uri="{FF2B5EF4-FFF2-40B4-BE49-F238E27FC236}">
                <a16:creationId xmlns:a16="http://schemas.microsoft.com/office/drawing/2014/main" id="{19F941CC-3607-E417-CF33-6716DF5159A3}"/>
              </a:ext>
            </a:extLst>
          </p:cNvPr>
          <p:cNvSpPr/>
          <p:nvPr/>
        </p:nvSpPr>
        <p:spPr>
          <a:xfrm>
            <a:off x="9653312" y="2814053"/>
            <a:ext cx="878467" cy="2790671"/>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9" name="文本框 8">
            <a:extLst>
              <a:ext uri="{FF2B5EF4-FFF2-40B4-BE49-F238E27FC236}">
                <a16:creationId xmlns:a16="http://schemas.microsoft.com/office/drawing/2014/main" id="{D66AFB32-D7FF-6B8D-7753-D04B5BCF6857}"/>
              </a:ext>
            </a:extLst>
          </p:cNvPr>
          <p:cNvSpPr txBox="1"/>
          <p:nvPr/>
        </p:nvSpPr>
        <p:spPr>
          <a:xfrm>
            <a:off x="5576472" y="3294073"/>
            <a:ext cx="1297665" cy="1754326"/>
          </a:xfrm>
          <a:prstGeom prst="rect">
            <a:avLst/>
          </a:prstGeom>
          <a:noFill/>
        </p:spPr>
        <p:txBody>
          <a:bodyPr wrap="square">
            <a:spAutoFit/>
          </a:bodyPr>
          <a:lstStyle/>
          <a:p>
            <a:pPr algn="ctr"/>
            <a:r>
              <a:rPr lang="zh-CN" altLang="en-US" b="1" dirty="0">
                <a:solidFill>
                  <a:schemeClr val="bg1"/>
                </a:solidFill>
                <a:latin typeface="+mn-ea"/>
              </a:rPr>
              <a:t>贷前</a:t>
            </a:r>
            <a:endParaRPr lang="en-US" altLang="zh-CN" b="1" dirty="0">
              <a:solidFill>
                <a:schemeClr val="bg1"/>
              </a:solidFill>
              <a:latin typeface="+mn-ea"/>
            </a:endParaRPr>
          </a:p>
          <a:p>
            <a:pPr algn="ctr"/>
            <a:r>
              <a:rPr lang="zh-CN" altLang="en-US" b="1" dirty="0">
                <a:solidFill>
                  <a:schemeClr val="bg1"/>
                </a:solidFill>
                <a:latin typeface="+mn-ea"/>
              </a:rPr>
              <a:t>授信</a:t>
            </a:r>
            <a:endParaRPr lang="en-US" altLang="zh-CN" b="1" dirty="0">
              <a:solidFill>
                <a:schemeClr val="bg1"/>
              </a:solidFill>
              <a:latin typeface="+mn-ea"/>
            </a:endParaRPr>
          </a:p>
          <a:p>
            <a:pPr algn="ctr"/>
            <a:r>
              <a:rPr lang="zh-CN" altLang="en-US" b="1" dirty="0">
                <a:solidFill>
                  <a:schemeClr val="bg1"/>
                </a:solidFill>
                <a:latin typeface="+mn-ea"/>
              </a:rPr>
              <a:t>放款</a:t>
            </a:r>
            <a:endParaRPr lang="en-US" altLang="zh-CN" b="1" dirty="0">
              <a:solidFill>
                <a:schemeClr val="bg1"/>
              </a:solidFill>
              <a:latin typeface="+mn-ea"/>
            </a:endParaRPr>
          </a:p>
          <a:p>
            <a:pPr algn="ctr"/>
            <a:r>
              <a:rPr lang="zh-CN" altLang="en-US" b="1" dirty="0">
                <a:solidFill>
                  <a:schemeClr val="bg1"/>
                </a:solidFill>
                <a:latin typeface="+mn-ea"/>
              </a:rPr>
              <a:t>建模</a:t>
            </a:r>
            <a:endParaRPr lang="en-US" altLang="zh-CN" b="1" dirty="0">
              <a:solidFill>
                <a:schemeClr val="bg1"/>
              </a:solidFill>
              <a:latin typeface="+mn-ea"/>
            </a:endParaRPr>
          </a:p>
          <a:p>
            <a:pPr algn="ctr"/>
            <a:r>
              <a:rPr lang="zh-CN" altLang="en-US" b="1" dirty="0">
                <a:solidFill>
                  <a:schemeClr val="bg1"/>
                </a:solidFill>
                <a:latin typeface="+mn-ea"/>
              </a:rPr>
              <a:t>相关</a:t>
            </a:r>
            <a:endParaRPr lang="en-US" altLang="zh-CN" b="1" dirty="0">
              <a:solidFill>
                <a:schemeClr val="bg1"/>
              </a:solidFill>
              <a:latin typeface="+mn-ea"/>
            </a:endParaRPr>
          </a:p>
          <a:p>
            <a:pPr algn="ctr"/>
            <a:r>
              <a:rPr lang="zh-CN" altLang="en-US" b="1" dirty="0">
                <a:solidFill>
                  <a:schemeClr val="bg1"/>
                </a:solidFill>
                <a:latin typeface="+mn-ea"/>
              </a:rPr>
              <a:t>数据</a:t>
            </a:r>
          </a:p>
        </p:txBody>
      </p:sp>
      <p:grpSp>
        <p:nvGrpSpPr>
          <p:cNvPr id="6" name="组合 5">
            <a:extLst>
              <a:ext uri="{FF2B5EF4-FFF2-40B4-BE49-F238E27FC236}">
                <a16:creationId xmlns:a16="http://schemas.microsoft.com/office/drawing/2014/main" id="{E3DB74F9-7885-42D8-814E-75EB5B78C71E}"/>
              </a:ext>
            </a:extLst>
          </p:cNvPr>
          <p:cNvGrpSpPr/>
          <p:nvPr/>
        </p:nvGrpSpPr>
        <p:grpSpPr>
          <a:xfrm>
            <a:off x="8225248" y="2814054"/>
            <a:ext cx="1319124" cy="2750987"/>
            <a:chOff x="6869132" y="2814054"/>
            <a:chExt cx="1319124" cy="2750987"/>
          </a:xfrm>
        </p:grpSpPr>
        <p:sp>
          <p:nvSpPr>
            <p:cNvPr id="19" name="矩形 18">
              <a:extLst>
                <a:ext uri="{FF2B5EF4-FFF2-40B4-BE49-F238E27FC236}">
                  <a16:creationId xmlns:a16="http://schemas.microsoft.com/office/drawing/2014/main" id="{62856E85-DA61-F691-95D0-5733B855D7AA}"/>
                </a:ext>
              </a:extLst>
            </p:cNvPr>
            <p:cNvSpPr/>
            <p:nvPr/>
          </p:nvSpPr>
          <p:spPr>
            <a:xfrm>
              <a:off x="6936134" y="4307290"/>
              <a:ext cx="1184639" cy="12052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4" name="矩形 3">
              <a:extLst>
                <a:ext uri="{FF2B5EF4-FFF2-40B4-BE49-F238E27FC236}">
                  <a16:creationId xmlns:a16="http://schemas.microsoft.com/office/drawing/2014/main" id="{3377507D-49A9-6C43-BD67-DF77E84E7656}"/>
                </a:ext>
              </a:extLst>
            </p:cNvPr>
            <p:cNvSpPr/>
            <p:nvPr/>
          </p:nvSpPr>
          <p:spPr>
            <a:xfrm>
              <a:off x="6941621" y="2814054"/>
              <a:ext cx="1184639" cy="13216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15" name="文本框 14">
              <a:extLst>
                <a:ext uri="{FF2B5EF4-FFF2-40B4-BE49-F238E27FC236}">
                  <a16:creationId xmlns:a16="http://schemas.microsoft.com/office/drawing/2014/main" id="{D5B87DCE-7472-F4BB-83C1-DD9DC3289173}"/>
                </a:ext>
              </a:extLst>
            </p:cNvPr>
            <p:cNvSpPr txBox="1"/>
            <p:nvPr/>
          </p:nvSpPr>
          <p:spPr>
            <a:xfrm>
              <a:off x="6890591" y="2862675"/>
              <a:ext cx="1297665" cy="307777"/>
            </a:xfrm>
            <a:prstGeom prst="rect">
              <a:avLst/>
            </a:prstGeom>
            <a:noFill/>
          </p:spPr>
          <p:txBody>
            <a:bodyPr wrap="square">
              <a:spAutoFit/>
            </a:bodyPr>
            <a:lstStyle/>
            <a:p>
              <a:pPr algn="ctr"/>
              <a:r>
                <a:rPr lang="zh-CN" altLang="en-US" sz="1400" b="1" dirty="0">
                  <a:solidFill>
                    <a:schemeClr val="bg1"/>
                  </a:solidFill>
                  <a:latin typeface="+mn-ea"/>
                </a:rPr>
                <a:t>贷中行为数据</a:t>
              </a:r>
            </a:p>
          </p:txBody>
        </p:sp>
        <p:sp>
          <p:nvSpPr>
            <p:cNvPr id="16" name="文本框 15">
              <a:extLst>
                <a:ext uri="{FF2B5EF4-FFF2-40B4-BE49-F238E27FC236}">
                  <a16:creationId xmlns:a16="http://schemas.microsoft.com/office/drawing/2014/main" id="{D54176ED-E455-968C-1B38-C2F715DFCBFE}"/>
                </a:ext>
              </a:extLst>
            </p:cNvPr>
            <p:cNvSpPr txBox="1"/>
            <p:nvPr/>
          </p:nvSpPr>
          <p:spPr>
            <a:xfrm>
              <a:off x="6890590" y="3170501"/>
              <a:ext cx="1297665" cy="954107"/>
            </a:xfrm>
            <a:prstGeom prst="rect">
              <a:avLst/>
            </a:prstGeom>
            <a:noFill/>
          </p:spPr>
          <p:txBody>
            <a:bodyPr wrap="square">
              <a:spAutoFit/>
            </a:bodyPr>
            <a:lstStyle/>
            <a:p>
              <a:pPr marL="171450" indent="-171450">
                <a:buFont typeface="Wingdings" panose="05000000000000000000" pitchFamily="2" charset="2"/>
                <a:buChar char="u"/>
              </a:pPr>
              <a:r>
                <a:rPr lang="en-US" altLang="zh-CN" sz="1400" dirty="0">
                  <a:solidFill>
                    <a:schemeClr val="bg1"/>
                  </a:solidFill>
                  <a:latin typeface="+mn-ea"/>
                </a:rPr>
                <a:t>App</a:t>
              </a:r>
              <a:r>
                <a:rPr lang="zh-CN" altLang="en-US" sz="1400" dirty="0">
                  <a:solidFill>
                    <a:schemeClr val="bg1"/>
                  </a:solidFill>
                  <a:latin typeface="+mn-ea"/>
                </a:rPr>
                <a:t>埋点</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服务端埋点</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网页浏览</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消费行为</a:t>
              </a:r>
            </a:p>
          </p:txBody>
        </p:sp>
        <p:sp>
          <p:nvSpPr>
            <p:cNvPr id="17" name="文本框 16">
              <a:extLst>
                <a:ext uri="{FF2B5EF4-FFF2-40B4-BE49-F238E27FC236}">
                  <a16:creationId xmlns:a16="http://schemas.microsoft.com/office/drawing/2014/main" id="{6826469A-899A-4D7B-6C1D-815CB07CC39E}"/>
                </a:ext>
              </a:extLst>
            </p:cNvPr>
            <p:cNvSpPr txBox="1"/>
            <p:nvPr/>
          </p:nvSpPr>
          <p:spPr>
            <a:xfrm>
              <a:off x="6869133" y="4351228"/>
              <a:ext cx="1297665" cy="307777"/>
            </a:xfrm>
            <a:prstGeom prst="rect">
              <a:avLst/>
            </a:prstGeom>
            <a:noFill/>
          </p:spPr>
          <p:txBody>
            <a:bodyPr wrap="square">
              <a:spAutoFit/>
            </a:bodyPr>
            <a:lstStyle/>
            <a:p>
              <a:pPr algn="ctr"/>
              <a:r>
                <a:rPr lang="zh-CN" altLang="en-US" sz="1400" b="1" dirty="0">
                  <a:solidFill>
                    <a:schemeClr val="bg1"/>
                  </a:solidFill>
                  <a:latin typeface="+mn-ea"/>
                </a:rPr>
                <a:t>未完结订单</a:t>
              </a:r>
            </a:p>
          </p:txBody>
        </p:sp>
        <p:sp>
          <p:nvSpPr>
            <p:cNvPr id="18" name="文本框 17">
              <a:extLst>
                <a:ext uri="{FF2B5EF4-FFF2-40B4-BE49-F238E27FC236}">
                  <a16:creationId xmlns:a16="http://schemas.microsoft.com/office/drawing/2014/main" id="{4EC2B1E6-2BE4-A594-67DF-B19A3978231D}"/>
                </a:ext>
              </a:extLst>
            </p:cNvPr>
            <p:cNvSpPr txBox="1"/>
            <p:nvPr/>
          </p:nvSpPr>
          <p:spPr>
            <a:xfrm>
              <a:off x="6869132" y="4610934"/>
              <a:ext cx="1297665" cy="954107"/>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身份证</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手机号</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设备</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银行卡</a:t>
              </a:r>
            </a:p>
          </p:txBody>
        </p:sp>
      </p:grpSp>
      <p:grpSp>
        <p:nvGrpSpPr>
          <p:cNvPr id="8" name="组合 7">
            <a:extLst>
              <a:ext uri="{FF2B5EF4-FFF2-40B4-BE49-F238E27FC236}">
                <a16:creationId xmlns:a16="http://schemas.microsoft.com/office/drawing/2014/main" id="{FA57C54A-3387-AFAB-B73B-30A7144C4629}"/>
              </a:ext>
            </a:extLst>
          </p:cNvPr>
          <p:cNvGrpSpPr/>
          <p:nvPr/>
        </p:nvGrpSpPr>
        <p:grpSpPr>
          <a:xfrm>
            <a:off x="6890587" y="2814054"/>
            <a:ext cx="1319124" cy="2966431"/>
            <a:chOff x="8204710" y="2814054"/>
            <a:chExt cx="1319124" cy="2966431"/>
          </a:xfrm>
        </p:grpSpPr>
        <p:sp>
          <p:nvSpPr>
            <p:cNvPr id="20" name="矩形 19">
              <a:extLst>
                <a:ext uri="{FF2B5EF4-FFF2-40B4-BE49-F238E27FC236}">
                  <a16:creationId xmlns:a16="http://schemas.microsoft.com/office/drawing/2014/main" id="{6825EB5F-CE20-5D93-66AA-D18538F4DFB7}"/>
                </a:ext>
              </a:extLst>
            </p:cNvPr>
            <p:cNvSpPr/>
            <p:nvPr/>
          </p:nvSpPr>
          <p:spPr>
            <a:xfrm>
              <a:off x="8271712" y="4307290"/>
              <a:ext cx="1184639" cy="12052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21" name="矩形 20">
              <a:extLst>
                <a:ext uri="{FF2B5EF4-FFF2-40B4-BE49-F238E27FC236}">
                  <a16:creationId xmlns:a16="http://schemas.microsoft.com/office/drawing/2014/main" id="{0D36EF5D-14CB-F0AA-4993-84966798841F}"/>
                </a:ext>
              </a:extLst>
            </p:cNvPr>
            <p:cNvSpPr/>
            <p:nvPr/>
          </p:nvSpPr>
          <p:spPr>
            <a:xfrm>
              <a:off x="8277199" y="2814054"/>
              <a:ext cx="1184639" cy="13216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22" name="文本框 21">
              <a:extLst>
                <a:ext uri="{FF2B5EF4-FFF2-40B4-BE49-F238E27FC236}">
                  <a16:creationId xmlns:a16="http://schemas.microsoft.com/office/drawing/2014/main" id="{F477E5C0-F40B-9EF0-E258-CD3EDAAFD630}"/>
                </a:ext>
              </a:extLst>
            </p:cNvPr>
            <p:cNvSpPr txBox="1"/>
            <p:nvPr/>
          </p:nvSpPr>
          <p:spPr>
            <a:xfrm>
              <a:off x="8226169" y="2862675"/>
              <a:ext cx="1297665" cy="307777"/>
            </a:xfrm>
            <a:prstGeom prst="rect">
              <a:avLst/>
            </a:prstGeom>
            <a:noFill/>
          </p:spPr>
          <p:txBody>
            <a:bodyPr wrap="square">
              <a:spAutoFit/>
            </a:bodyPr>
            <a:lstStyle/>
            <a:p>
              <a:pPr algn="ctr"/>
              <a:r>
                <a:rPr lang="zh-CN" altLang="en-US" sz="1400" b="1" dirty="0">
                  <a:solidFill>
                    <a:schemeClr val="bg1"/>
                  </a:solidFill>
                  <a:latin typeface="+mn-ea"/>
                </a:rPr>
                <a:t>贷前变化数据</a:t>
              </a:r>
            </a:p>
          </p:txBody>
        </p:sp>
        <p:sp>
          <p:nvSpPr>
            <p:cNvPr id="23" name="文本框 22">
              <a:extLst>
                <a:ext uri="{FF2B5EF4-FFF2-40B4-BE49-F238E27FC236}">
                  <a16:creationId xmlns:a16="http://schemas.microsoft.com/office/drawing/2014/main" id="{EBAABEC1-92AE-8B42-00E9-2E999A1BC336}"/>
                </a:ext>
              </a:extLst>
            </p:cNvPr>
            <p:cNvSpPr txBox="1"/>
            <p:nvPr/>
          </p:nvSpPr>
          <p:spPr>
            <a:xfrm>
              <a:off x="8226168" y="3170501"/>
              <a:ext cx="1297665" cy="954107"/>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联系人信息</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映射表关系</a:t>
              </a:r>
              <a:endParaRPr lang="en-US" altLang="zh-CN" sz="1400" dirty="0">
                <a:solidFill>
                  <a:schemeClr val="bg1"/>
                </a:solidFill>
                <a:latin typeface="+mn-ea"/>
              </a:endParaRPr>
            </a:p>
            <a:p>
              <a:pPr marL="171450" indent="-171450">
                <a:buFont typeface="Wingdings" panose="05000000000000000000" pitchFamily="2" charset="2"/>
                <a:buChar char="u"/>
              </a:pPr>
              <a:r>
                <a:rPr lang="en-US" altLang="zh-CN" sz="1400" dirty="0">
                  <a:solidFill>
                    <a:schemeClr val="bg1"/>
                  </a:solidFill>
                  <a:latin typeface="+mn-ea"/>
                </a:rPr>
                <a:t>GPS</a:t>
              </a:r>
              <a:r>
                <a:rPr lang="zh-CN" altLang="en-US" sz="1400" dirty="0">
                  <a:solidFill>
                    <a:schemeClr val="bg1"/>
                  </a:solidFill>
                  <a:latin typeface="+mn-ea"/>
                </a:rPr>
                <a:t>位置</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设备指纹</a:t>
              </a:r>
              <a:endParaRPr lang="en-US" altLang="zh-CN" sz="1400" dirty="0">
                <a:solidFill>
                  <a:schemeClr val="bg1"/>
                </a:solidFill>
                <a:latin typeface="+mn-ea"/>
              </a:endParaRPr>
            </a:p>
          </p:txBody>
        </p:sp>
        <p:sp>
          <p:nvSpPr>
            <p:cNvPr id="24" name="文本框 23">
              <a:extLst>
                <a:ext uri="{FF2B5EF4-FFF2-40B4-BE49-F238E27FC236}">
                  <a16:creationId xmlns:a16="http://schemas.microsoft.com/office/drawing/2014/main" id="{B5B187D3-4A83-D4BC-C8BB-3D85D320BC5B}"/>
                </a:ext>
              </a:extLst>
            </p:cNvPr>
            <p:cNvSpPr txBox="1"/>
            <p:nvPr/>
          </p:nvSpPr>
          <p:spPr>
            <a:xfrm>
              <a:off x="8204711" y="4351228"/>
              <a:ext cx="1297665" cy="307777"/>
            </a:xfrm>
            <a:prstGeom prst="rect">
              <a:avLst/>
            </a:prstGeom>
            <a:noFill/>
          </p:spPr>
          <p:txBody>
            <a:bodyPr wrap="square">
              <a:spAutoFit/>
            </a:bodyPr>
            <a:lstStyle/>
            <a:p>
              <a:pPr algn="ctr"/>
              <a:r>
                <a:rPr lang="zh-CN" altLang="en-US" sz="1400" b="1" dirty="0">
                  <a:solidFill>
                    <a:schemeClr val="bg1"/>
                  </a:solidFill>
                  <a:latin typeface="+mn-ea"/>
                </a:rPr>
                <a:t>历史借贷数据</a:t>
              </a:r>
            </a:p>
          </p:txBody>
        </p:sp>
        <p:sp>
          <p:nvSpPr>
            <p:cNvPr id="25" name="文本框 24">
              <a:extLst>
                <a:ext uri="{FF2B5EF4-FFF2-40B4-BE49-F238E27FC236}">
                  <a16:creationId xmlns:a16="http://schemas.microsoft.com/office/drawing/2014/main" id="{E8B0A7AC-7355-FC5F-1C3E-7BC901C0F112}"/>
                </a:ext>
              </a:extLst>
            </p:cNvPr>
            <p:cNvSpPr txBox="1"/>
            <p:nvPr/>
          </p:nvSpPr>
          <p:spPr>
            <a:xfrm>
              <a:off x="8204710" y="4610934"/>
              <a:ext cx="1297665" cy="1169551"/>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历史申请</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历史放款</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历史还款</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联系人关联</a:t>
              </a:r>
              <a:endParaRPr lang="en-US" altLang="zh-CN" sz="1400" dirty="0">
                <a:solidFill>
                  <a:schemeClr val="bg1"/>
                </a:solidFill>
                <a:latin typeface="+mn-ea"/>
              </a:endParaRPr>
            </a:p>
            <a:p>
              <a:pPr marL="171450" indent="-171450">
                <a:buFont typeface="Wingdings" panose="05000000000000000000" pitchFamily="2" charset="2"/>
                <a:buChar char="u"/>
              </a:pPr>
              <a:endParaRPr lang="en-US" altLang="zh-CN" sz="1400" dirty="0">
                <a:solidFill>
                  <a:schemeClr val="bg1"/>
                </a:solidFill>
                <a:latin typeface="+mn-ea"/>
              </a:endParaRPr>
            </a:p>
          </p:txBody>
        </p:sp>
      </p:grpSp>
      <p:sp>
        <p:nvSpPr>
          <p:cNvPr id="26" name="文本框 25">
            <a:extLst>
              <a:ext uri="{FF2B5EF4-FFF2-40B4-BE49-F238E27FC236}">
                <a16:creationId xmlns:a16="http://schemas.microsoft.com/office/drawing/2014/main" id="{B33CD45F-7514-DBAB-E2BA-E09FBA0CADC5}"/>
              </a:ext>
            </a:extLst>
          </p:cNvPr>
          <p:cNvSpPr txBox="1"/>
          <p:nvPr/>
        </p:nvSpPr>
        <p:spPr>
          <a:xfrm>
            <a:off x="9605067" y="2862674"/>
            <a:ext cx="974955" cy="307777"/>
          </a:xfrm>
          <a:prstGeom prst="rect">
            <a:avLst/>
          </a:prstGeom>
          <a:noFill/>
        </p:spPr>
        <p:txBody>
          <a:bodyPr wrap="square">
            <a:spAutoFit/>
          </a:bodyPr>
          <a:lstStyle/>
          <a:p>
            <a:pPr algn="ctr"/>
            <a:r>
              <a:rPr lang="zh-CN" altLang="en-US" sz="1400" b="1" dirty="0">
                <a:latin typeface="+mn-ea"/>
              </a:rPr>
              <a:t>提前清贷</a:t>
            </a:r>
          </a:p>
        </p:txBody>
      </p:sp>
      <p:sp>
        <p:nvSpPr>
          <p:cNvPr id="29" name="文本框 28">
            <a:extLst>
              <a:ext uri="{FF2B5EF4-FFF2-40B4-BE49-F238E27FC236}">
                <a16:creationId xmlns:a16="http://schemas.microsoft.com/office/drawing/2014/main" id="{61AE81B8-C7A3-FCF0-33F1-18D41A66097E}"/>
              </a:ext>
            </a:extLst>
          </p:cNvPr>
          <p:cNvSpPr txBox="1"/>
          <p:nvPr/>
        </p:nvSpPr>
        <p:spPr>
          <a:xfrm>
            <a:off x="6606821" y="5759527"/>
            <a:ext cx="2096984" cy="400110"/>
          </a:xfrm>
          <a:prstGeom prst="rect">
            <a:avLst/>
          </a:prstGeom>
          <a:noFill/>
        </p:spPr>
        <p:txBody>
          <a:bodyPr wrap="square">
            <a:spAutoFit/>
          </a:bodyPr>
          <a:lstStyle/>
          <a:p>
            <a:pPr algn="ctr"/>
            <a:r>
              <a:rPr lang="zh-CN" altLang="en-US" sz="2000" b="1" i="0" dirty="0">
                <a:effectLst/>
                <a:latin typeface="+mn-ea"/>
              </a:rPr>
              <a:t>相关建模特征</a:t>
            </a:r>
            <a:endParaRPr lang="zh-CN" altLang="en-US" sz="2000" b="1" dirty="0">
              <a:latin typeface="+mn-ea"/>
            </a:endParaRPr>
          </a:p>
        </p:txBody>
      </p:sp>
      <p:sp>
        <p:nvSpPr>
          <p:cNvPr id="30" name="右大括号 29">
            <a:extLst>
              <a:ext uri="{FF2B5EF4-FFF2-40B4-BE49-F238E27FC236}">
                <a16:creationId xmlns:a16="http://schemas.microsoft.com/office/drawing/2014/main" id="{8AC1C392-FC67-AFA7-E281-313DE19FF236}"/>
              </a:ext>
            </a:extLst>
          </p:cNvPr>
          <p:cNvSpPr/>
          <p:nvPr/>
        </p:nvSpPr>
        <p:spPr>
          <a:xfrm rot="5400000">
            <a:off x="7498847" y="3811114"/>
            <a:ext cx="90716" cy="374322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sp>
        <p:nvSpPr>
          <p:cNvPr id="31" name="文本框 30">
            <a:extLst>
              <a:ext uri="{FF2B5EF4-FFF2-40B4-BE49-F238E27FC236}">
                <a16:creationId xmlns:a16="http://schemas.microsoft.com/office/drawing/2014/main" id="{789C0F07-9FD1-381B-8374-146AA549CB8C}"/>
              </a:ext>
            </a:extLst>
          </p:cNvPr>
          <p:cNvSpPr txBox="1"/>
          <p:nvPr/>
        </p:nvSpPr>
        <p:spPr>
          <a:xfrm>
            <a:off x="9661007" y="5759527"/>
            <a:ext cx="2096984" cy="400110"/>
          </a:xfrm>
          <a:prstGeom prst="rect">
            <a:avLst/>
          </a:prstGeom>
          <a:noFill/>
        </p:spPr>
        <p:txBody>
          <a:bodyPr wrap="square">
            <a:spAutoFit/>
          </a:bodyPr>
          <a:lstStyle/>
          <a:p>
            <a:pPr algn="ctr"/>
            <a:r>
              <a:rPr lang="zh-CN" altLang="en-US" sz="2000" b="1" dirty="0">
                <a:latin typeface="+mn-ea"/>
              </a:rPr>
              <a:t>可选建模标签</a:t>
            </a:r>
          </a:p>
        </p:txBody>
      </p:sp>
      <p:sp>
        <p:nvSpPr>
          <p:cNvPr id="32" name="右大括号 31">
            <a:extLst>
              <a:ext uri="{FF2B5EF4-FFF2-40B4-BE49-F238E27FC236}">
                <a16:creationId xmlns:a16="http://schemas.microsoft.com/office/drawing/2014/main" id="{315B3F05-EE09-060E-95D3-B264CED6A2E1}"/>
              </a:ext>
            </a:extLst>
          </p:cNvPr>
          <p:cNvSpPr/>
          <p:nvPr/>
        </p:nvSpPr>
        <p:spPr>
          <a:xfrm rot="5400000">
            <a:off x="10572416" y="4712534"/>
            <a:ext cx="80162" cy="195093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sp>
        <p:nvSpPr>
          <p:cNvPr id="33" name="文本框 32">
            <a:extLst>
              <a:ext uri="{FF2B5EF4-FFF2-40B4-BE49-F238E27FC236}">
                <a16:creationId xmlns:a16="http://schemas.microsoft.com/office/drawing/2014/main" id="{2578E0AA-884E-96C8-5530-56DBBF489A5D}"/>
              </a:ext>
            </a:extLst>
          </p:cNvPr>
          <p:cNvSpPr txBox="1"/>
          <p:nvPr/>
        </p:nvSpPr>
        <p:spPr>
          <a:xfrm>
            <a:off x="9613336" y="3179565"/>
            <a:ext cx="974955" cy="2246769"/>
          </a:xfrm>
          <a:prstGeom prst="rect">
            <a:avLst/>
          </a:prstGeom>
          <a:noFill/>
        </p:spPr>
        <p:txBody>
          <a:bodyPr wrap="square">
            <a:spAutoFit/>
          </a:bodyPr>
          <a:lstStyle/>
          <a:p>
            <a:r>
              <a:rPr lang="zh-CN" altLang="en-US" sz="1400" dirty="0">
                <a:latin typeface="+mn-ea"/>
              </a:rPr>
              <a:t>提前预测哪些用户可能有提前结清贷款的可能，对客户推出活动，从而最大化利息收入</a:t>
            </a:r>
          </a:p>
        </p:txBody>
      </p:sp>
      <p:grpSp>
        <p:nvGrpSpPr>
          <p:cNvPr id="35" name="组合 34">
            <a:extLst>
              <a:ext uri="{FF2B5EF4-FFF2-40B4-BE49-F238E27FC236}">
                <a16:creationId xmlns:a16="http://schemas.microsoft.com/office/drawing/2014/main" id="{0CFE2F1E-33B3-552E-7321-C1836CC19B14}"/>
              </a:ext>
            </a:extLst>
          </p:cNvPr>
          <p:cNvGrpSpPr/>
          <p:nvPr/>
        </p:nvGrpSpPr>
        <p:grpSpPr>
          <a:xfrm>
            <a:off x="10661253" y="2814054"/>
            <a:ext cx="994350" cy="1796880"/>
            <a:chOff x="10661253" y="2814054"/>
            <a:chExt cx="994350" cy="1796880"/>
          </a:xfrm>
        </p:grpSpPr>
        <p:sp>
          <p:nvSpPr>
            <p:cNvPr id="27" name="矩形 26">
              <a:extLst>
                <a:ext uri="{FF2B5EF4-FFF2-40B4-BE49-F238E27FC236}">
                  <a16:creationId xmlns:a16="http://schemas.microsoft.com/office/drawing/2014/main" id="{EFB36B76-22F4-39EE-9EA9-50824B47F9D6}"/>
                </a:ext>
              </a:extLst>
            </p:cNvPr>
            <p:cNvSpPr/>
            <p:nvPr/>
          </p:nvSpPr>
          <p:spPr>
            <a:xfrm>
              <a:off x="10709499" y="2814054"/>
              <a:ext cx="878467" cy="1796880"/>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28" name="文本框 27">
              <a:extLst>
                <a:ext uri="{FF2B5EF4-FFF2-40B4-BE49-F238E27FC236}">
                  <a16:creationId xmlns:a16="http://schemas.microsoft.com/office/drawing/2014/main" id="{F3B7A5A2-EA2C-3102-D906-3F5D2DECBBEB}"/>
                </a:ext>
              </a:extLst>
            </p:cNvPr>
            <p:cNvSpPr txBox="1"/>
            <p:nvPr/>
          </p:nvSpPr>
          <p:spPr>
            <a:xfrm>
              <a:off x="10661253" y="2862674"/>
              <a:ext cx="974955" cy="307777"/>
            </a:xfrm>
            <a:prstGeom prst="rect">
              <a:avLst/>
            </a:prstGeom>
            <a:noFill/>
          </p:spPr>
          <p:txBody>
            <a:bodyPr wrap="square">
              <a:spAutoFit/>
            </a:bodyPr>
            <a:lstStyle/>
            <a:p>
              <a:pPr algn="ctr"/>
              <a:r>
                <a:rPr lang="zh-CN" altLang="en-US" sz="1400" b="1" dirty="0">
                  <a:latin typeface="+mn-ea"/>
                </a:rPr>
                <a:t>流失预测</a:t>
              </a:r>
            </a:p>
          </p:txBody>
        </p:sp>
        <p:sp>
          <p:nvSpPr>
            <p:cNvPr id="34" name="文本框 33">
              <a:extLst>
                <a:ext uri="{FF2B5EF4-FFF2-40B4-BE49-F238E27FC236}">
                  <a16:creationId xmlns:a16="http://schemas.microsoft.com/office/drawing/2014/main" id="{240D498C-2782-404D-F2D1-09E62ADBAE4E}"/>
                </a:ext>
              </a:extLst>
            </p:cNvPr>
            <p:cNvSpPr txBox="1"/>
            <p:nvPr/>
          </p:nvSpPr>
          <p:spPr>
            <a:xfrm>
              <a:off x="10680648" y="3188293"/>
              <a:ext cx="974955" cy="1384995"/>
            </a:xfrm>
            <a:prstGeom prst="rect">
              <a:avLst/>
            </a:prstGeom>
            <a:noFill/>
          </p:spPr>
          <p:txBody>
            <a:bodyPr wrap="square">
              <a:spAutoFit/>
            </a:bodyPr>
            <a:lstStyle/>
            <a:p>
              <a:r>
                <a:rPr lang="zh-CN" altLang="en-US" sz="1400" dirty="0">
                  <a:latin typeface="+mn-ea"/>
                </a:rPr>
                <a:t>提前预测哪些用户可能流失，采取针对策略进行挽回</a:t>
              </a:r>
            </a:p>
          </p:txBody>
        </p:sp>
      </p:grpSp>
      <p:sp>
        <p:nvSpPr>
          <p:cNvPr id="55" name="文本框 54">
            <a:extLst>
              <a:ext uri="{FF2B5EF4-FFF2-40B4-BE49-F238E27FC236}">
                <a16:creationId xmlns:a16="http://schemas.microsoft.com/office/drawing/2014/main" id="{966FA0A4-8417-8395-60BD-B7967988EC35}"/>
              </a:ext>
            </a:extLst>
          </p:cNvPr>
          <p:cNvSpPr txBox="1"/>
          <p:nvPr/>
        </p:nvSpPr>
        <p:spPr>
          <a:xfrm>
            <a:off x="9087196" y="1132583"/>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贷中运营</a:t>
            </a:r>
          </a:p>
        </p:txBody>
      </p:sp>
      <p:sp>
        <p:nvSpPr>
          <p:cNvPr id="58" name="文本框 57">
            <a:extLst>
              <a:ext uri="{FF2B5EF4-FFF2-40B4-BE49-F238E27FC236}">
                <a16:creationId xmlns:a16="http://schemas.microsoft.com/office/drawing/2014/main" id="{827A44EF-8000-8366-7F8E-A924029967E0}"/>
              </a:ext>
            </a:extLst>
          </p:cNvPr>
          <p:cNvSpPr txBox="1"/>
          <p:nvPr/>
        </p:nvSpPr>
        <p:spPr>
          <a:xfrm>
            <a:off x="10127267" y="113258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贷后催收</a:t>
            </a:r>
          </a:p>
        </p:txBody>
      </p:sp>
      <p:sp>
        <p:nvSpPr>
          <p:cNvPr id="59" name="文本框 58">
            <a:extLst>
              <a:ext uri="{FF2B5EF4-FFF2-40B4-BE49-F238E27FC236}">
                <a16:creationId xmlns:a16="http://schemas.microsoft.com/office/drawing/2014/main" id="{4BCBE7B2-CA84-179A-8587-654D7C921542}"/>
              </a:ext>
            </a:extLst>
          </p:cNvPr>
          <p:cNvSpPr txBox="1"/>
          <p:nvPr/>
        </p:nvSpPr>
        <p:spPr>
          <a:xfrm>
            <a:off x="8571064" y="1132633"/>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授信审批</a:t>
            </a:r>
          </a:p>
        </p:txBody>
      </p:sp>
      <p:sp>
        <p:nvSpPr>
          <p:cNvPr id="60" name="文本框 59">
            <a:extLst>
              <a:ext uri="{FF2B5EF4-FFF2-40B4-BE49-F238E27FC236}">
                <a16:creationId xmlns:a16="http://schemas.microsoft.com/office/drawing/2014/main" id="{BDECABFA-4C84-EF51-E43F-76F9611925CD}"/>
              </a:ext>
            </a:extLst>
          </p:cNvPr>
          <p:cNvSpPr txBox="1"/>
          <p:nvPr/>
        </p:nvSpPr>
        <p:spPr>
          <a:xfrm>
            <a:off x="8032182" y="113258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准入策略</a:t>
            </a:r>
          </a:p>
        </p:txBody>
      </p:sp>
      <p:sp>
        <p:nvSpPr>
          <p:cNvPr id="61" name="文本框 60">
            <a:extLst>
              <a:ext uri="{FF2B5EF4-FFF2-40B4-BE49-F238E27FC236}">
                <a16:creationId xmlns:a16="http://schemas.microsoft.com/office/drawing/2014/main" id="{68541080-2709-5451-010A-1B600A8BEB75}"/>
              </a:ext>
            </a:extLst>
          </p:cNvPr>
          <p:cNvSpPr txBox="1"/>
          <p:nvPr/>
        </p:nvSpPr>
        <p:spPr>
          <a:xfrm>
            <a:off x="7516050" y="113263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客户申请</a:t>
            </a:r>
          </a:p>
        </p:txBody>
      </p:sp>
      <p:sp>
        <p:nvSpPr>
          <p:cNvPr id="62" name="箭头: 右 61">
            <a:extLst>
              <a:ext uri="{FF2B5EF4-FFF2-40B4-BE49-F238E27FC236}">
                <a16:creationId xmlns:a16="http://schemas.microsoft.com/office/drawing/2014/main" id="{8C99216D-0DE2-DDAA-D4EA-0425BB503726}"/>
              </a:ext>
            </a:extLst>
          </p:cNvPr>
          <p:cNvSpPr/>
          <p:nvPr/>
        </p:nvSpPr>
        <p:spPr>
          <a:xfrm>
            <a:off x="6999917" y="822739"/>
            <a:ext cx="4107061" cy="22880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mn-ea"/>
              <a:cs typeface="+mn-ea"/>
              <a:sym typeface="+mn-lt"/>
            </a:endParaRPr>
          </a:p>
        </p:txBody>
      </p:sp>
      <p:sp>
        <p:nvSpPr>
          <p:cNvPr id="64" name="文本框 63">
            <a:extLst>
              <a:ext uri="{FF2B5EF4-FFF2-40B4-BE49-F238E27FC236}">
                <a16:creationId xmlns:a16="http://schemas.microsoft.com/office/drawing/2014/main" id="{CC5703CC-C40D-6F6A-B34D-F9346975FEA8}"/>
              </a:ext>
            </a:extLst>
          </p:cNvPr>
          <p:cNvSpPr txBox="1"/>
          <p:nvPr/>
        </p:nvSpPr>
        <p:spPr>
          <a:xfrm>
            <a:off x="9603328" y="113258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还款监控</a:t>
            </a:r>
          </a:p>
        </p:txBody>
      </p:sp>
      <p:sp>
        <p:nvSpPr>
          <p:cNvPr id="65" name="文本框 64">
            <a:extLst>
              <a:ext uri="{FF2B5EF4-FFF2-40B4-BE49-F238E27FC236}">
                <a16:creationId xmlns:a16="http://schemas.microsoft.com/office/drawing/2014/main" id="{D5CAE28D-D86F-F25D-1A83-A2E2503B9AA5}"/>
              </a:ext>
            </a:extLst>
          </p:cNvPr>
          <p:cNvSpPr txBox="1"/>
          <p:nvPr/>
        </p:nvSpPr>
        <p:spPr>
          <a:xfrm>
            <a:off x="6999918" y="1138534"/>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广告投放</a:t>
            </a:r>
          </a:p>
        </p:txBody>
      </p:sp>
      <p:sp>
        <p:nvSpPr>
          <p:cNvPr id="66" name="文本框 65">
            <a:extLst>
              <a:ext uri="{FF2B5EF4-FFF2-40B4-BE49-F238E27FC236}">
                <a16:creationId xmlns:a16="http://schemas.microsoft.com/office/drawing/2014/main" id="{2383BE31-1B17-4187-96AC-1399E222005E}"/>
              </a:ext>
            </a:extLst>
          </p:cNvPr>
          <p:cNvSpPr txBox="1"/>
          <p:nvPr/>
        </p:nvSpPr>
        <p:spPr>
          <a:xfrm>
            <a:off x="10651206" y="113797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坏账定价</a:t>
            </a:r>
          </a:p>
        </p:txBody>
      </p:sp>
      <p:grpSp>
        <p:nvGrpSpPr>
          <p:cNvPr id="36" name="组合 35">
            <a:extLst>
              <a:ext uri="{FF2B5EF4-FFF2-40B4-BE49-F238E27FC236}">
                <a16:creationId xmlns:a16="http://schemas.microsoft.com/office/drawing/2014/main" id="{2DE6FCEE-FDC1-36F4-EFB2-9FAC4367A303}"/>
              </a:ext>
            </a:extLst>
          </p:cNvPr>
          <p:cNvGrpSpPr/>
          <p:nvPr/>
        </p:nvGrpSpPr>
        <p:grpSpPr>
          <a:xfrm>
            <a:off x="10658353" y="4659005"/>
            <a:ext cx="994350" cy="1013758"/>
            <a:chOff x="10661253" y="2814054"/>
            <a:chExt cx="994350" cy="1013758"/>
          </a:xfrm>
        </p:grpSpPr>
        <p:sp>
          <p:nvSpPr>
            <p:cNvPr id="38" name="矩形 37">
              <a:extLst>
                <a:ext uri="{FF2B5EF4-FFF2-40B4-BE49-F238E27FC236}">
                  <a16:creationId xmlns:a16="http://schemas.microsoft.com/office/drawing/2014/main" id="{8E59067B-2155-E607-3A73-547F920FE9AC}"/>
                </a:ext>
              </a:extLst>
            </p:cNvPr>
            <p:cNvSpPr/>
            <p:nvPr/>
          </p:nvSpPr>
          <p:spPr>
            <a:xfrm>
              <a:off x="10709499" y="2814054"/>
              <a:ext cx="878467" cy="951110"/>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39" name="文本框 38">
              <a:extLst>
                <a:ext uri="{FF2B5EF4-FFF2-40B4-BE49-F238E27FC236}">
                  <a16:creationId xmlns:a16="http://schemas.microsoft.com/office/drawing/2014/main" id="{D8DF348D-635E-D72E-4A38-1F80C2ABAB44}"/>
                </a:ext>
              </a:extLst>
            </p:cNvPr>
            <p:cNvSpPr txBox="1"/>
            <p:nvPr/>
          </p:nvSpPr>
          <p:spPr>
            <a:xfrm>
              <a:off x="10661253" y="2862674"/>
              <a:ext cx="974955" cy="307777"/>
            </a:xfrm>
            <a:prstGeom prst="rect">
              <a:avLst/>
            </a:prstGeom>
            <a:noFill/>
          </p:spPr>
          <p:txBody>
            <a:bodyPr wrap="square">
              <a:spAutoFit/>
            </a:bodyPr>
            <a:lstStyle/>
            <a:p>
              <a:pPr algn="ctr"/>
              <a:r>
                <a:rPr lang="zh-CN" altLang="en-US" sz="1400" b="1" dirty="0">
                  <a:latin typeface="+mn-ea"/>
                </a:rPr>
                <a:t>沉睡唤醒</a:t>
              </a:r>
            </a:p>
          </p:txBody>
        </p:sp>
        <p:sp>
          <p:nvSpPr>
            <p:cNvPr id="40" name="文本框 39">
              <a:extLst>
                <a:ext uri="{FF2B5EF4-FFF2-40B4-BE49-F238E27FC236}">
                  <a16:creationId xmlns:a16="http://schemas.microsoft.com/office/drawing/2014/main" id="{ECCA5572-3862-CDF5-880C-6919E56E3DB4}"/>
                </a:ext>
              </a:extLst>
            </p:cNvPr>
            <p:cNvSpPr txBox="1"/>
            <p:nvPr/>
          </p:nvSpPr>
          <p:spPr>
            <a:xfrm>
              <a:off x="10680648" y="3089148"/>
              <a:ext cx="974955" cy="738664"/>
            </a:xfrm>
            <a:prstGeom prst="rect">
              <a:avLst/>
            </a:prstGeom>
            <a:noFill/>
          </p:spPr>
          <p:txBody>
            <a:bodyPr wrap="square">
              <a:spAutoFit/>
            </a:bodyPr>
            <a:lstStyle/>
            <a:p>
              <a:r>
                <a:rPr lang="zh-CN" altLang="en-US" sz="1400" dirty="0">
                  <a:latin typeface="+mn-ea"/>
                </a:rPr>
                <a:t>预测哪些用户最可能被唤醒</a:t>
              </a:r>
            </a:p>
          </p:txBody>
        </p:sp>
      </p:grpSp>
    </p:spTree>
    <p:extLst>
      <p:ext uri="{BB962C8B-B14F-4D97-AF65-F5344CB8AC3E}">
        <p14:creationId xmlns:p14="http://schemas.microsoft.com/office/powerpoint/2010/main" val="2935089449"/>
      </p:ext>
    </p:extLst>
  </p:cSld>
  <p:clrMapOvr>
    <a:masterClrMapping/>
  </p:clrMapOvr>
  <p:transition spd="slow" advTm="500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34152-C0F0-F3D0-D3C9-F0B02F2ADBBE}"/>
            </a:ext>
          </a:extLst>
        </p:cNvPr>
        <p:cNvGrpSpPr/>
        <p:nvPr/>
      </p:nvGrpSpPr>
      <p:grpSpPr>
        <a:xfrm>
          <a:off x="0" y="0"/>
          <a:ext cx="0" cy="0"/>
          <a:chOff x="0" y="0"/>
          <a:chExt cx="0" cy="0"/>
        </a:xfrm>
      </p:grpSpPr>
      <p:sp>
        <p:nvSpPr>
          <p:cNvPr id="67" name="对话气泡: 矩形 66">
            <a:extLst>
              <a:ext uri="{FF2B5EF4-FFF2-40B4-BE49-F238E27FC236}">
                <a16:creationId xmlns:a16="http://schemas.microsoft.com/office/drawing/2014/main" id="{E54F54EA-4C77-D161-160E-83EE73C62082}"/>
              </a:ext>
            </a:extLst>
          </p:cNvPr>
          <p:cNvSpPr/>
          <p:nvPr/>
        </p:nvSpPr>
        <p:spPr>
          <a:xfrm flipH="1" flipV="1">
            <a:off x="5576469" y="2659289"/>
            <a:ext cx="6079134" cy="3500347"/>
          </a:xfrm>
          <a:prstGeom prst="wedgeRectCallout">
            <a:avLst>
              <a:gd name="adj1" fmla="val -27235"/>
              <a:gd name="adj2" fmla="val 53928"/>
            </a:avLst>
          </a:prstGeom>
          <a:solidFill>
            <a:srgbClr val="F7F7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mn-ea"/>
              <a:cs typeface="+mn-ea"/>
              <a:sym typeface="+mn-lt"/>
            </a:endParaRPr>
          </a:p>
        </p:txBody>
      </p:sp>
      <p:sp>
        <p:nvSpPr>
          <p:cNvPr id="2" name="文本占位符 1">
            <a:extLst>
              <a:ext uri="{FF2B5EF4-FFF2-40B4-BE49-F238E27FC236}">
                <a16:creationId xmlns:a16="http://schemas.microsoft.com/office/drawing/2014/main" id="{A32C8E71-8683-E208-B940-316AC33B48AA}"/>
              </a:ext>
            </a:extLst>
          </p:cNvPr>
          <p:cNvSpPr>
            <a:spLocks noGrp="1"/>
          </p:cNvSpPr>
          <p:nvPr>
            <p:ph type="body" sz="quarter" idx="10"/>
          </p:nvPr>
        </p:nvSpPr>
        <p:spPr>
          <a:xfrm>
            <a:off x="839160" y="698363"/>
            <a:ext cx="6570384" cy="494795"/>
          </a:xfrm>
        </p:spPr>
        <p:txBody>
          <a:bodyPr/>
          <a:lstStyle/>
          <a:p>
            <a:r>
              <a:rPr lang="zh-CN" altLang="en-US" dirty="0">
                <a:solidFill>
                  <a:prstClr val="black"/>
                </a:solidFill>
                <a:latin typeface="+mn-ea"/>
                <a:cs typeface="创客贴金刚体" panose="00020600040101010101" pitchFamily="18" charset="-122"/>
              </a:rPr>
              <a:t>消费金融信贷业务场景</a:t>
            </a:r>
          </a:p>
        </p:txBody>
      </p:sp>
      <p:sp>
        <p:nvSpPr>
          <p:cNvPr id="10" name="矩形 13">
            <a:extLst>
              <a:ext uri="{FF2B5EF4-FFF2-40B4-BE49-F238E27FC236}">
                <a16:creationId xmlns:a16="http://schemas.microsoft.com/office/drawing/2014/main" id="{2820DFE5-8C04-DFA4-421C-FA76F40C8AE7}"/>
              </a:ext>
            </a:extLst>
          </p:cNvPr>
          <p:cNvSpPr>
            <a:spLocks noChangeArrowheads="1"/>
          </p:cNvSpPr>
          <p:nvPr/>
        </p:nvSpPr>
        <p:spPr bwMode="auto">
          <a:xfrm>
            <a:off x="902794" y="1347961"/>
            <a:ext cx="3251369"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mn-ea"/>
                <a:ea typeface="+mn-ea"/>
                <a:cs typeface="创客贴金刚体" panose="00020600040101010101" pitchFamily="18" charset="-122"/>
                <a:sym typeface="Arial" panose="020B0604020202020204" pitchFamily="34" charset="0"/>
              </a:rPr>
              <a:t>贷后用户催收投诉模型</a:t>
            </a:r>
            <a:endPar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endParaRPr>
          </a:p>
        </p:txBody>
      </p:sp>
      <p:sp>
        <p:nvSpPr>
          <p:cNvPr id="3" name="文本框 2">
            <a:extLst>
              <a:ext uri="{FF2B5EF4-FFF2-40B4-BE49-F238E27FC236}">
                <a16:creationId xmlns:a16="http://schemas.microsoft.com/office/drawing/2014/main" id="{31B3E043-347C-E1B8-4E26-420EE1BDCE4F}"/>
              </a:ext>
            </a:extLst>
          </p:cNvPr>
          <p:cNvSpPr txBox="1"/>
          <p:nvPr/>
        </p:nvSpPr>
        <p:spPr>
          <a:xfrm>
            <a:off x="1176120" y="1872224"/>
            <a:ext cx="4400351" cy="5029390"/>
          </a:xfrm>
          <a:prstGeom prst="rect">
            <a:avLst/>
          </a:prstGeom>
          <a:noFill/>
        </p:spPr>
        <p:txBody>
          <a:bodyPr wrap="square">
            <a:spAutoFit/>
          </a:bodyPr>
          <a:lstStyle/>
          <a:p>
            <a:pPr>
              <a:lnSpc>
                <a:spcPct val="150000"/>
              </a:lnSpc>
            </a:pPr>
            <a:r>
              <a:rPr lang="zh-CN" altLang="en-US" b="1" dirty="0">
                <a:latin typeface="+mn-ea"/>
              </a:rPr>
              <a:t>业务介绍</a:t>
            </a:r>
            <a:r>
              <a:rPr lang="zh-CN" altLang="en-US" dirty="0">
                <a:latin typeface="+mn-ea"/>
              </a:rPr>
              <a:t>：在消费金融类的信贷业务场景中，如果客户逾期将会进行贷后的催收，但是由于人力资源有限，往往会选择将一部分难催的案件进行委外催收，并且催收不当如果导致客户投诉也会有舆论风险。</a:t>
            </a:r>
            <a:endParaRPr lang="en-US" altLang="zh-CN" dirty="0">
              <a:latin typeface="+mn-ea"/>
            </a:endParaRPr>
          </a:p>
          <a:p>
            <a:pPr>
              <a:lnSpc>
                <a:spcPct val="150000"/>
              </a:lnSpc>
            </a:pPr>
            <a:endParaRPr lang="en-US" altLang="zh-CN" dirty="0">
              <a:latin typeface="+mn-ea"/>
            </a:endParaRPr>
          </a:p>
          <a:p>
            <a:pPr>
              <a:lnSpc>
                <a:spcPct val="150000"/>
              </a:lnSpc>
            </a:pPr>
            <a:r>
              <a:rPr lang="zh-CN" altLang="en-US" b="1" dirty="0">
                <a:latin typeface="+mn-ea"/>
              </a:rPr>
              <a:t>技术介绍</a:t>
            </a:r>
            <a:r>
              <a:rPr lang="zh-CN" altLang="en-US" dirty="0">
                <a:latin typeface="+mn-ea"/>
              </a:rPr>
              <a:t>：除利用贷前贷中相关数据之外，还可以使用贷后跟进的相关记录数据，构建模型来预测哪些案件的还款概率更大，以此更精准地将容易案件内催、难催案件委外，有效提升回收率；并能构建投诉模型，减少舆论风险和监管压力。</a:t>
            </a:r>
          </a:p>
        </p:txBody>
      </p:sp>
      <p:sp>
        <p:nvSpPr>
          <p:cNvPr id="7" name="矩形 6">
            <a:extLst>
              <a:ext uri="{FF2B5EF4-FFF2-40B4-BE49-F238E27FC236}">
                <a16:creationId xmlns:a16="http://schemas.microsoft.com/office/drawing/2014/main" id="{19F941CC-3607-E417-CF33-6716DF5159A3}"/>
              </a:ext>
            </a:extLst>
          </p:cNvPr>
          <p:cNvSpPr/>
          <p:nvPr/>
        </p:nvSpPr>
        <p:spPr>
          <a:xfrm>
            <a:off x="9653312" y="2814053"/>
            <a:ext cx="878467" cy="2790671"/>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grpSp>
        <p:nvGrpSpPr>
          <p:cNvPr id="11" name="组合 10">
            <a:extLst>
              <a:ext uri="{FF2B5EF4-FFF2-40B4-BE49-F238E27FC236}">
                <a16:creationId xmlns:a16="http://schemas.microsoft.com/office/drawing/2014/main" id="{7B188048-FED4-FC72-9C30-BB7730132B0C}"/>
              </a:ext>
            </a:extLst>
          </p:cNvPr>
          <p:cNvGrpSpPr/>
          <p:nvPr/>
        </p:nvGrpSpPr>
        <p:grpSpPr>
          <a:xfrm>
            <a:off x="5576472" y="2814054"/>
            <a:ext cx="1297665" cy="2698474"/>
            <a:chOff x="5576472" y="2814054"/>
            <a:chExt cx="1297665" cy="2698474"/>
          </a:xfrm>
        </p:grpSpPr>
        <p:sp>
          <p:nvSpPr>
            <p:cNvPr id="5" name="矩形 4">
              <a:extLst>
                <a:ext uri="{FF2B5EF4-FFF2-40B4-BE49-F238E27FC236}">
                  <a16:creationId xmlns:a16="http://schemas.microsoft.com/office/drawing/2014/main" id="{4D74ABD9-740D-E0D3-CA36-5A22D3D07059}"/>
                </a:ext>
              </a:extLst>
            </p:cNvPr>
            <p:cNvSpPr/>
            <p:nvPr/>
          </p:nvSpPr>
          <p:spPr>
            <a:xfrm>
              <a:off x="5632986" y="2814054"/>
              <a:ext cx="1184639" cy="26984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9" name="文本框 8">
              <a:extLst>
                <a:ext uri="{FF2B5EF4-FFF2-40B4-BE49-F238E27FC236}">
                  <a16:creationId xmlns:a16="http://schemas.microsoft.com/office/drawing/2014/main" id="{D66AFB32-D7FF-6B8D-7753-D04B5BCF6857}"/>
                </a:ext>
              </a:extLst>
            </p:cNvPr>
            <p:cNvSpPr txBox="1"/>
            <p:nvPr/>
          </p:nvSpPr>
          <p:spPr>
            <a:xfrm>
              <a:off x="5576472" y="3294073"/>
              <a:ext cx="1297665" cy="1754326"/>
            </a:xfrm>
            <a:prstGeom prst="rect">
              <a:avLst/>
            </a:prstGeom>
            <a:noFill/>
          </p:spPr>
          <p:txBody>
            <a:bodyPr wrap="square">
              <a:spAutoFit/>
            </a:bodyPr>
            <a:lstStyle/>
            <a:p>
              <a:pPr algn="ctr"/>
              <a:r>
                <a:rPr lang="zh-CN" altLang="en-US" b="1" dirty="0">
                  <a:solidFill>
                    <a:schemeClr val="bg1"/>
                  </a:solidFill>
                  <a:latin typeface="+mn-ea"/>
                </a:rPr>
                <a:t>贷前</a:t>
              </a:r>
              <a:endParaRPr lang="en-US" altLang="zh-CN" b="1" dirty="0">
                <a:solidFill>
                  <a:schemeClr val="bg1"/>
                </a:solidFill>
                <a:latin typeface="+mn-ea"/>
              </a:endParaRPr>
            </a:p>
            <a:p>
              <a:pPr algn="ctr"/>
              <a:r>
                <a:rPr lang="zh-CN" altLang="en-US" b="1" dirty="0">
                  <a:solidFill>
                    <a:schemeClr val="bg1"/>
                  </a:solidFill>
                  <a:latin typeface="+mn-ea"/>
                </a:rPr>
                <a:t>授信</a:t>
              </a:r>
              <a:endParaRPr lang="en-US" altLang="zh-CN" b="1" dirty="0">
                <a:solidFill>
                  <a:schemeClr val="bg1"/>
                </a:solidFill>
                <a:latin typeface="+mn-ea"/>
              </a:endParaRPr>
            </a:p>
            <a:p>
              <a:pPr algn="ctr"/>
              <a:r>
                <a:rPr lang="zh-CN" altLang="en-US" b="1" dirty="0">
                  <a:solidFill>
                    <a:schemeClr val="bg1"/>
                  </a:solidFill>
                  <a:latin typeface="+mn-ea"/>
                </a:rPr>
                <a:t>放款</a:t>
              </a:r>
              <a:endParaRPr lang="en-US" altLang="zh-CN" b="1" dirty="0">
                <a:solidFill>
                  <a:schemeClr val="bg1"/>
                </a:solidFill>
                <a:latin typeface="+mn-ea"/>
              </a:endParaRPr>
            </a:p>
            <a:p>
              <a:pPr algn="ctr"/>
              <a:r>
                <a:rPr lang="zh-CN" altLang="en-US" b="1" dirty="0">
                  <a:solidFill>
                    <a:schemeClr val="bg1"/>
                  </a:solidFill>
                  <a:latin typeface="+mn-ea"/>
                </a:rPr>
                <a:t>建模</a:t>
              </a:r>
              <a:endParaRPr lang="en-US" altLang="zh-CN" b="1" dirty="0">
                <a:solidFill>
                  <a:schemeClr val="bg1"/>
                </a:solidFill>
                <a:latin typeface="+mn-ea"/>
              </a:endParaRPr>
            </a:p>
            <a:p>
              <a:pPr algn="ctr"/>
              <a:r>
                <a:rPr lang="zh-CN" altLang="en-US" b="1" dirty="0">
                  <a:solidFill>
                    <a:schemeClr val="bg1"/>
                  </a:solidFill>
                  <a:latin typeface="+mn-ea"/>
                </a:rPr>
                <a:t>相关</a:t>
              </a:r>
              <a:endParaRPr lang="en-US" altLang="zh-CN" b="1" dirty="0">
                <a:solidFill>
                  <a:schemeClr val="bg1"/>
                </a:solidFill>
                <a:latin typeface="+mn-ea"/>
              </a:endParaRPr>
            </a:p>
            <a:p>
              <a:pPr algn="ctr"/>
              <a:r>
                <a:rPr lang="zh-CN" altLang="en-US" b="1" dirty="0">
                  <a:solidFill>
                    <a:schemeClr val="bg1"/>
                  </a:solidFill>
                  <a:latin typeface="+mn-ea"/>
                </a:rPr>
                <a:t>数据</a:t>
              </a:r>
            </a:p>
          </p:txBody>
        </p:sp>
      </p:grpSp>
      <p:sp>
        <p:nvSpPr>
          <p:cNvPr id="4" name="矩形 3">
            <a:extLst>
              <a:ext uri="{FF2B5EF4-FFF2-40B4-BE49-F238E27FC236}">
                <a16:creationId xmlns:a16="http://schemas.microsoft.com/office/drawing/2014/main" id="{3377507D-49A9-6C43-BD67-DF77E84E7656}"/>
              </a:ext>
            </a:extLst>
          </p:cNvPr>
          <p:cNvSpPr/>
          <p:nvPr/>
        </p:nvSpPr>
        <p:spPr>
          <a:xfrm>
            <a:off x="8297737" y="2814054"/>
            <a:ext cx="1184639" cy="26984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15" name="文本框 14">
            <a:extLst>
              <a:ext uri="{FF2B5EF4-FFF2-40B4-BE49-F238E27FC236}">
                <a16:creationId xmlns:a16="http://schemas.microsoft.com/office/drawing/2014/main" id="{D5B87DCE-7472-F4BB-83C1-DD9DC3289173}"/>
              </a:ext>
            </a:extLst>
          </p:cNvPr>
          <p:cNvSpPr txBox="1"/>
          <p:nvPr/>
        </p:nvSpPr>
        <p:spPr>
          <a:xfrm>
            <a:off x="8246707" y="3205949"/>
            <a:ext cx="1297665" cy="307777"/>
          </a:xfrm>
          <a:prstGeom prst="rect">
            <a:avLst/>
          </a:prstGeom>
          <a:noFill/>
        </p:spPr>
        <p:txBody>
          <a:bodyPr wrap="square">
            <a:spAutoFit/>
          </a:bodyPr>
          <a:lstStyle/>
          <a:p>
            <a:pPr algn="ctr"/>
            <a:r>
              <a:rPr lang="zh-CN" altLang="en-US" sz="1400" b="1" dirty="0">
                <a:solidFill>
                  <a:schemeClr val="bg1"/>
                </a:solidFill>
                <a:latin typeface="+mn-ea"/>
              </a:rPr>
              <a:t>贷后跟进记录</a:t>
            </a:r>
          </a:p>
        </p:txBody>
      </p:sp>
      <p:sp>
        <p:nvSpPr>
          <p:cNvPr id="16" name="文本框 15">
            <a:extLst>
              <a:ext uri="{FF2B5EF4-FFF2-40B4-BE49-F238E27FC236}">
                <a16:creationId xmlns:a16="http://schemas.microsoft.com/office/drawing/2014/main" id="{D54176ED-E455-968C-1B38-C2F715DFCBFE}"/>
              </a:ext>
            </a:extLst>
          </p:cNvPr>
          <p:cNvSpPr txBox="1"/>
          <p:nvPr/>
        </p:nvSpPr>
        <p:spPr>
          <a:xfrm>
            <a:off x="8246706" y="3513775"/>
            <a:ext cx="1297665" cy="1600438"/>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贷后提醒</a:t>
            </a:r>
            <a:endParaRPr lang="en-US" altLang="zh-CN" sz="1400" dirty="0">
              <a:solidFill>
                <a:schemeClr val="bg1"/>
              </a:solidFill>
              <a:latin typeface="+mn-ea"/>
            </a:endParaRPr>
          </a:p>
          <a:p>
            <a:pPr marL="171450" indent="-171450">
              <a:buFont typeface="Wingdings" panose="05000000000000000000" pitchFamily="2" charset="2"/>
              <a:buChar char="u"/>
            </a:pPr>
            <a:r>
              <a:rPr lang="en-US" altLang="zh-CN" sz="1400" dirty="0">
                <a:solidFill>
                  <a:schemeClr val="bg1"/>
                </a:solidFill>
                <a:latin typeface="+mn-ea"/>
              </a:rPr>
              <a:t>AI</a:t>
            </a:r>
            <a:r>
              <a:rPr lang="zh-CN" altLang="en-US" sz="1400" dirty="0">
                <a:solidFill>
                  <a:schemeClr val="bg1"/>
                </a:solidFill>
                <a:latin typeface="+mn-ea"/>
              </a:rPr>
              <a:t>语音催收</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人工催收</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投诉记录</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客服记录</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委外记录</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监管反馈</a:t>
            </a:r>
            <a:endParaRPr lang="en-US" altLang="zh-CN" sz="1400" dirty="0">
              <a:solidFill>
                <a:schemeClr val="bg1"/>
              </a:solidFill>
              <a:latin typeface="+mn-ea"/>
            </a:endParaRPr>
          </a:p>
        </p:txBody>
      </p:sp>
      <p:sp>
        <p:nvSpPr>
          <p:cNvPr id="26" name="文本框 25">
            <a:extLst>
              <a:ext uri="{FF2B5EF4-FFF2-40B4-BE49-F238E27FC236}">
                <a16:creationId xmlns:a16="http://schemas.microsoft.com/office/drawing/2014/main" id="{B33CD45F-7514-DBAB-E2BA-E09FBA0CADC5}"/>
              </a:ext>
            </a:extLst>
          </p:cNvPr>
          <p:cNvSpPr txBox="1"/>
          <p:nvPr/>
        </p:nvSpPr>
        <p:spPr>
          <a:xfrm>
            <a:off x="9605067" y="2862674"/>
            <a:ext cx="974955" cy="307777"/>
          </a:xfrm>
          <a:prstGeom prst="rect">
            <a:avLst/>
          </a:prstGeom>
          <a:noFill/>
        </p:spPr>
        <p:txBody>
          <a:bodyPr wrap="square">
            <a:spAutoFit/>
          </a:bodyPr>
          <a:lstStyle/>
          <a:p>
            <a:pPr algn="ctr"/>
            <a:r>
              <a:rPr lang="zh-CN" altLang="en-US" sz="1400" b="1" dirty="0">
                <a:latin typeface="+mn-ea"/>
              </a:rPr>
              <a:t>还款概率</a:t>
            </a:r>
          </a:p>
        </p:txBody>
      </p:sp>
      <p:sp>
        <p:nvSpPr>
          <p:cNvPr id="29" name="文本框 28">
            <a:extLst>
              <a:ext uri="{FF2B5EF4-FFF2-40B4-BE49-F238E27FC236}">
                <a16:creationId xmlns:a16="http://schemas.microsoft.com/office/drawing/2014/main" id="{61AE81B8-C7A3-FCF0-33F1-18D41A66097E}"/>
              </a:ext>
            </a:extLst>
          </p:cNvPr>
          <p:cNvSpPr txBox="1"/>
          <p:nvPr/>
        </p:nvSpPr>
        <p:spPr>
          <a:xfrm>
            <a:off x="6606821" y="5759527"/>
            <a:ext cx="2096984" cy="400110"/>
          </a:xfrm>
          <a:prstGeom prst="rect">
            <a:avLst/>
          </a:prstGeom>
          <a:noFill/>
        </p:spPr>
        <p:txBody>
          <a:bodyPr wrap="square">
            <a:spAutoFit/>
          </a:bodyPr>
          <a:lstStyle/>
          <a:p>
            <a:pPr algn="ctr"/>
            <a:r>
              <a:rPr lang="zh-CN" altLang="en-US" sz="2000" b="1" i="0" dirty="0">
                <a:effectLst/>
                <a:latin typeface="+mn-ea"/>
              </a:rPr>
              <a:t>相关建模特征</a:t>
            </a:r>
            <a:endParaRPr lang="zh-CN" altLang="en-US" sz="2000" b="1" dirty="0">
              <a:latin typeface="+mn-ea"/>
            </a:endParaRPr>
          </a:p>
        </p:txBody>
      </p:sp>
      <p:sp>
        <p:nvSpPr>
          <p:cNvPr id="30" name="右大括号 29">
            <a:extLst>
              <a:ext uri="{FF2B5EF4-FFF2-40B4-BE49-F238E27FC236}">
                <a16:creationId xmlns:a16="http://schemas.microsoft.com/office/drawing/2014/main" id="{8AC1C392-FC67-AFA7-E281-313DE19FF236}"/>
              </a:ext>
            </a:extLst>
          </p:cNvPr>
          <p:cNvSpPr/>
          <p:nvPr/>
        </p:nvSpPr>
        <p:spPr>
          <a:xfrm rot="5400000">
            <a:off x="7498847" y="3811114"/>
            <a:ext cx="90716" cy="374322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sp>
        <p:nvSpPr>
          <p:cNvPr id="31" name="文本框 30">
            <a:extLst>
              <a:ext uri="{FF2B5EF4-FFF2-40B4-BE49-F238E27FC236}">
                <a16:creationId xmlns:a16="http://schemas.microsoft.com/office/drawing/2014/main" id="{789C0F07-9FD1-381B-8374-146AA549CB8C}"/>
              </a:ext>
            </a:extLst>
          </p:cNvPr>
          <p:cNvSpPr txBox="1"/>
          <p:nvPr/>
        </p:nvSpPr>
        <p:spPr>
          <a:xfrm>
            <a:off x="9661007" y="5759527"/>
            <a:ext cx="2096984" cy="400110"/>
          </a:xfrm>
          <a:prstGeom prst="rect">
            <a:avLst/>
          </a:prstGeom>
          <a:noFill/>
        </p:spPr>
        <p:txBody>
          <a:bodyPr wrap="square">
            <a:spAutoFit/>
          </a:bodyPr>
          <a:lstStyle/>
          <a:p>
            <a:pPr algn="ctr"/>
            <a:r>
              <a:rPr lang="zh-CN" altLang="en-US" sz="2000" b="1" dirty="0">
                <a:latin typeface="+mn-ea"/>
              </a:rPr>
              <a:t>可选建模标签</a:t>
            </a:r>
          </a:p>
        </p:txBody>
      </p:sp>
      <p:sp>
        <p:nvSpPr>
          <p:cNvPr id="32" name="右大括号 31">
            <a:extLst>
              <a:ext uri="{FF2B5EF4-FFF2-40B4-BE49-F238E27FC236}">
                <a16:creationId xmlns:a16="http://schemas.microsoft.com/office/drawing/2014/main" id="{315B3F05-EE09-060E-95D3-B264CED6A2E1}"/>
              </a:ext>
            </a:extLst>
          </p:cNvPr>
          <p:cNvSpPr/>
          <p:nvPr/>
        </p:nvSpPr>
        <p:spPr>
          <a:xfrm rot="5400000">
            <a:off x="10572416" y="4712534"/>
            <a:ext cx="80162" cy="195093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sp>
        <p:nvSpPr>
          <p:cNvPr id="33" name="文本框 32">
            <a:extLst>
              <a:ext uri="{FF2B5EF4-FFF2-40B4-BE49-F238E27FC236}">
                <a16:creationId xmlns:a16="http://schemas.microsoft.com/office/drawing/2014/main" id="{2578E0AA-884E-96C8-5530-56DBBF489A5D}"/>
              </a:ext>
            </a:extLst>
          </p:cNvPr>
          <p:cNvSpPr txBox="1"/>
          <p:nvPr/>
        </p:nvSpPr>
        <p:spPr>
          <a:xfrm>
            <a:off x="9613336" y="3179565"/>
            <a:ext cx="974955" cy="1815882"/>
          </a:xfrm>
          <a:prstGeom prst="rect">
            <a:avLst/>
          </a:prstGeom>
          <a:noFill/>
        </p:spPr>
        <p:txBody>
          <a:bodyPr wrap="square">
            <a:spAutoFit/>
          </a:bodyPr>
          <a:lstStyle/>
          <a:p>
            <a:r>
              <a:rPr lang="zh-CN" altLang="en-US" sz="1400" dirty="0">
                <a:latin typeface="+mn-ea"/>
              </a:rPr>
              <a:t>预测哪些用户容易催收还款，可以在人力限制的情况下优先内催，否则委外</a:t>
            </a:r>
          </a:p>
        </p:txBody>
      </p:sp>
      <p:grpSp>
        <p:nvGrpSpPr>
          <p:cNvPr id="35" name="组合 34">
            <a:extLst>
              <a:ext uri="{FF2B5EF4-FFF2-40B4-BE49-F238E27FC236}">
                <a16:creationId xmlns:a16="http://schemas.microsoft.com/office/drawing/2014/main" id="{0CFE2F1E-33B3-552E-7321-C1836CC19B14}"/>
              </a:ext>
            </a:extLst>
          </p:cNvPr>
          <p:cNvGrpSpPr/>
          <p:nvPr/>
        </p:nvGrpSpPr>
        <p:grpSpPr>
          <a:xfrm>
            <a:off x="10661253" y="2814054"/>
            <a:ext cx="994350" cy="2802424"/>
            <a:chOff x="10661253" y="2814054"/>
            <a:chExt cx="994350" cy="1796880"/>
          </a:xfrm>
        </p:grpSpPr>
        <p:sp>
          <p:nvSpPr>
            <p:cNvPr id="27" name="矩形 26">
              <a:extLst>
                <a:ext uri="{FF2B5EF4-FFF2-40B4-BE49-F238E27FC236}">
                  <a16:creationId xmlns:a16="http://schemas.microsoft.com/office/drawing/2014/main" id="{EFB36B76-22F4-39EE-9EA9-50824B47F9D6}"/>
                </a:ext>
              </a:extLst>
            </p:cNvPr>
            <p:cNvSpPr/>
            <p:nvPr/>
          </p:nvSpPr>
          <p:spPr>
            <a:xfrm>
              <a:off x="10709499" y="2814054"/>
              <a:ext cx="878467" cy="1796880"/>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28" name="文本框 27">
              <a:extLst>
                <a:ext uri="{FF2B5EF4-FFF2-40B4-BE49-F238E27FC236}">
                  <a16:creationId xmlns:a16="http://schemas.microsoft.com/office/drawing/2014/main" id="{F3B7A5A2-EA2C-3102-D906-3F5D2DECBBEB}"/>
                </a:ext>
              </a:extLst>
            </p:cNvPr>
            <p:cNvSpPr txBox="1"/>
            <p:nvPr/>
          </p:nvSpPr>
          <p:spPr>
            <a:xfrm>
              <a:off x="10661253" y="2842870"/>
              <a:ext cx="974955" cy="197343"/>
            </a:xfrm>
            <a:prstGeom prst="rect">
              <a:avLst/>
            </a:prstGeom>
            <a:noFill/>
          </p:spPr>
          <p:txBody>
            <a:bodyPr wrap="square">
              <a:spAutoFit/>
            </a:bodyPr>
            <a:lstStyle/>
            <a:p>
              <a:pPr algn="ctr"/>
              <a:r>
                <a:rPr lang="zh-CN" altLang="en-US" sz="1400" b="1" dirty="0">
                  <a:latin typeface="+mn-ea"/>
                </a:rPr>
                <a:t>投诉概率</a:t>
              </a:r>
            </a:p>
          </p:txBody>
        </p:sp>
        <p:sp>
          <p:nvSpPr>
            <p:cNvPr id="34" name="文本框 33">
              <a:extLst>
                <a:ext uri="{FF2B5EF4-FFF2-40B4-BE49-F238E27FC236}">
                  <a16:creationId xmlns:a16="http://schemas.microsoft.com/office/drawing/2014/main" id="{240D498C-2782-404D-F2D1-09E62ADBAE4E}"/>
                </a:ext>
              </a:extLst>
            </p:cNvPr>
            <p:cNvSpPr txBox="1"/>
            <p:nvPr/>
          </p:nvSpPr>
          <p:spPr>
            <a:xfrm>
              <a:off x="10680648" y="3065332"/>
              <a:ext cx="974955" cy="1164321"/>
            </a:xfrm>
            <a:prstGeom prst="rect">
              <a:avLst/>
            </a:prstGeom>
            <a:noFill/>
          </p:spPr>
          <p:txBody>
            <a:bodyPr wrap="square">
              <a:spAutoFit/>
            </a:bodyPr>
            <a:lstStyle/>
            <a:p>
              <a:r>
                <a:rPr lang="zh-CN" altLang="en-US" sz="1400" dirty="0">
                  <a:latin typeface="+mn-ea"/>
                </a:rPr>
                <a:t>预测哪些用户容易投诉，可以对这些用户采用一些怀柔的催收方法 </a:t>
              </a:r>
            </a:p>
          </p:txBody>
        </p:sp>
      </p:grpSp>
      <p:sp>
        <p:nvSpPr>
          <p:cNvPr id="55" name="文本框 54">
            <a:extLst>
              <a:ext uri="{FF2B5EF4-FFF2-40B4-BE49-F238E27FC236}">
                <a16:creationId xmlns:a16="http://schemas.microsoft.com/office/drawing/2014/main" id="{966FA0A4-8417-8395-60BD-B7967988EC35}"/>
              </a:ext>
            </a:extLst>
          </p:cNvPr>
          <p:cNvSpPr txBox="1"/>
          <p:nvPr/>
        </p:nvSpPr>
        <p:spPr>
          <a:xfrm>
            <a:off x="9087196" y="1132583"/>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贷中运营</a:t>
            </a:r>
          </a:p>
        </p:txBody>
      </p:sp>
      <p:sp>
        <p:nvSpPr>
          <p:cNvPr id="58" name="文本框 57">
            <a:extLst>
              <a:ext uri="{FF2B5EF4-FFF2-40B4-BE49-F238E27FC236}">
                <a16:creationId xmlns:a16="http://schemas.microsoft.com/office/drawing/2014/main" id="{827A44EF-8000-8366-7F8E-A924029967E0}"/>
              </a:ext>
            </a:extLst>
          </p:cNvPr>
          <p:cNvSpPr txBox="1"/>
          <p:nvPr/>
        </p:nvSpPr>
        <p:spPr>
          <a:xfrm>
            <a:off x="10127267" y="113258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贷后催收</a:t>
            </a:r>
          </a:p>
        </p:txBody>
      </p:sp>
      <p:sp>
        <p:nvSpPr>
          <p:cNvPr id="59" name="文本框 58">
            <a:extLst>
              <a:ext uri="{FF2B5EF4-FFF2-40B4-BE49-F238E27FC236}">
                <a16:creationId xmlns:a16="http://schemas.microsoft.com/office/drawing/2014/main" id="{4BCBE7B2-CA84-179A-8587-654D7C921542}"/>
              </a:ext>
            </a:extLst>
          </p:cNvPr>
          <p:cNvSpPr txBox="1"/>
          <p:nvPr/>
        </p:nvSpPr>
        <p:spPr>
          <a:xfrm>
            <a:off x="8571064" y="1132633"/>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授信审批</a:t>
            </a:r>
          </a:p>
        </p:txBody>
      </p:sp>
      <p:sp>
        <p:nvSpPr>
          <p:cNvPr id="60" name="文本框 59">
            <a:extLst>
              <a:ext uri="{FF2B5EF4-FFF2-40B4-BE49-F238E27FC236}">
                <a16:creationId xmlns:a16="http://schemas.microsoft.com/office/drawing/2014/main" id="{BDECABFA-4C84-EF51-E43F-76F9611925CD}"/>
              </a:ext>
            </a:extLst>
          </p:cNvPr>
          <p:cNvSpPr txBox="1"/>
          <p:nvPr/>
        </p:nvSpPr>
        <p:spPr>
          <a:xfrm>
            <a:off x="8032182" y="113258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准入策略</a:t>
            </a:r>
          </a:p>
        </p:txBody>
      </p:sp>
      <p:sp>
        <p:nvSpPr>
          <p:cNvPr id="61" name="文本框 60">
            <a:extLst>
              <a:ext uri="{FF2B5EF4-FFF2-40B4-BE49-F238E27FC236}">
                <a16:creationId xmlns:a16="http://schemas.microsoft.com/office/drawing/2014/main" id="{68541080-2709-5451-010A-1B600A8BEB75}"/>
              </a:ext>
            </a:extLst>
          </p:cNvPr>
          <p:cNvSpPr txBox="1"/>
          <p:nvPr/>
        </p:nvSpPr>
        <p:spPr>
          <a:xfrm>
            <a:off x="7516050" y="113263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客户申请</a:t>
            </a:r>
          </a:p>
        </p:txBody>
      </p:sp>
      <p:sp>
        <p:nvSpPr>
          <p:cNvPr id="62" name="箭头: 右 61">
            <a:extLst>
              <a:ext uri="{FF2B5EF4-FFF2-40B4-BE49-F238E27FC236}">
                <a16:creationId xmlns:a16="http://schemas.microsoft.com/office/drawing/2014/main" id="{8C99216D-0DE2-DDAA-D4EA-0425BB503726}"/>
              </a:ext>
            </a:extLst>
          </p:cNvPr>
          <p:cNvSpPr/>
          <p:nvPr/>
        </p:nvSpPr>
        <p:spPr>
          <a:xfrm>
            <a:off x="6999917" y="822739"/>
            <a:ext cx="4107061" cy="22880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mn-ea"/>
              <a:cs typeface="+mn-ea"/>
              <a:sym typeface="+mn-lt"/>
            </a:endParaRPr>
          </a:p>
        </p:txBody>
      </p:sp>
      <p:sp>
        <p:nvSpPr>
          <p:cNvPr id="64" name="文本框 63">
            <a:extLst>
              <a:ext uri="{FF2B5EF4-FFF2-40B4-BE49-F238E27FC236}">
                <a16:creationId xmlns:a16="http://schemas.microsoft.com/office/drawing/2014/main" id="{CC5703CC-C40D-6F6A-B34D-F9346975FEA8}"/>
              </a:ext>
            </a:extLst>
          </p:cNvPr>
          <p:cNvSpPr txBox="1"/>
          <p:nvPr/>
        </p:nvSpPr>
        <p:spPr>
          <a:xfrm>
            <a:off x="9603328" y="113258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还款监控</a:t>
            </a:r>
          </a:p>
        </p:txBody>
      </p:sp>
      <p:sp>
        <p:nvSpPr>
          <p:cNvPr id="65" name="文本框 64">
            <a:extLst>
              <a:ext uri="{FF2B5EF4-FFF2-40B4-BE49-F238E27FC236}">
                <a16:creationId xmlns:a16="http://schemas.microsoft.com/office/drawing/2014/main" id="{D5CAE28D-D86F-F25D-1A83-A2E2503B9AA5}"/>
              </a:ext>
            </a:extLst>
          </p:cNvPr>
          <p:cNvSpPr txBox="1"/>
          <p:nvPr/>
        </p:nvSpPr>
        <p:spPr>
          <a:xfrm>
            <a:off x="6999918" y="1138534"/>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广告投放</a:t>
            </a:r>
          </a:p>
        </p:txBody>
      </p:sp>
      <p:sp>
        <p:nvSpPr>
          <p:cNvPr id="66" name="文本框 65">
            <a:extLst>
              <a:ext uri="{FF2B5EF4-FFF2-40B4-BE49-F238E27FC236}">
                <a16:creationId xmlns:a16="http://schemas.microsoft.com/office/drawing/2014/main" id="{2383BE31-1B17-4187-96AC-1399E222005E}"/>
              </a:ext>
            </a:extLst>
          </p:cNvPr>
          <p:cNvSpPr txBox="1"/>
          <p:nvPr/>
        </p:nvSpPr>
        <p:spPr>
          <a:xfrm>
            <a:off x="10651206" y="113797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坏账定价</a:t>
            </a:r>
          </a:p>
        </p:txBody>
      </p:sp>
      <p:grpSp>
        <p:nvGrpSpPr>
          <p:cNvPr id="12" name="组合 11">
            <a:extLst>
              <a:ext uri="{FF2B5EF4-FFF2-40B4-BE49-F238E27FC236}">
                <a16:creationId xmlns:a16="http://schemas.microsoft.com/office/drawing/2014/main" id="{B6A7EB94-56A3-ACB8-23F2-119134F92007}"/>
              </a:ext>
            </a:extLst>
          </p:cNvPr>
          <p:cNvGrpSpPr/>
          <p:nvPr/>
        </p:nvGrpSpPr>
        <p:grpSpPr>
          <a:xfrm>
            <a:off x="6903829" y="2821999"/>
            <a:ext cx="1297665" cy="2698474"/>
            <a:chOff x="5576472" y="2814054"/>
            <a:chExt cx="1297665" cy="2698474"/>
          </a:xfrm>
        </p:grpSpPr>
        <p:sp>
          <p:nvSpPr>
            <p:cNvPr id="13" name="矩形 12">
              <a:extLst>
                <a:ext uri="{FF2B5EF4-FFF2-40B4-BE49-F238E27FC236}">
                  <a16:creationId xmlns:a16="http://schemas.microsoft.com/office/drawing/2014/main" id="{5BB665C8-3F56-4E8A-1708-D94E8E242BA4}"/>
                </a:ext>
              </a:extLst>
            </p:cNvPr>
            <p:cNvSpPr/>
            <p:nvPr/>
          </p:nvSpPr>
          <p:spPr>
            <a:xfrm>
              <a:off x="5632986" y="2814054"/>
              <a:ext cx="1184639" cy="26984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14" name="文本框 13">
              <a:extLst>
                <a:ext uri="{FF2B5EF4-FFF2-40B4-BE49-F238E27FC236}">
                  <a16:creationId xmlns:a16="http://schemas.microsoft.com/office/drawing/2014/main" id="{A3F31CA5-771F-776A-2EE4-614E8951E08F}"/>
                </a:ext>
              </a:extLst>
            </p:cNvPr>
            <p:cNvSpPr txBox="1"/>
            <p:nvPr/>
          </p:nvSpPr>
          <p:spPr>
            <a:xfrm>
              <a:off x="5576472" y="3397708"/>
              <a:ext cx="1297665" cy="1477328"/>
            </a:xfrm>
            <a:prstGeom prst="rect">
              <a:avLst/>
            </a:prstGeom>
            <a:noFill/>
          </p:spPr>
          <p:txBody>
            <a:bodyPr wrap="square">
              <a:spAutoFit/>
            </a:bodyPr>
            <a:lstStyle/>
            <a:p>
              <a:pPr algn="ctr"/>
              <a:r>
                <a:rPr lang="zh-CN" altLang="en-US" b="1" dirty="0">
                  <a:solidFill>
                    <a:schemeClr val="bg1"/>
                  </a:solidFill>
                  <a:latin typeface="+mn-ea"/>
                </a:rPr>
                <a:t>贷中</a:t>
              </a:r>
              <a:endParaRPr lang="en-US" altLang="zh-CN" b="1" dirty="0">
                <a:solidFill>
                  <a:schemeClr val="bg1"/>
                </a:solidFill>
                <a:latin typeface="+mn-ea"/>
              </a:endParaRPr>
            </a:p>
            <a:p>
              <a:pPr algn="ctr"/>
              <a:r>
                <a:rPr lang="zh-CN" altLang="en-US" b="1" dirty="0">
                  <a:solidFill>
                    <a:schemeClr val="bg1"/>
                  </a:solidFill>
                  <a:latin typeface="+mn-ea"/>
                </a:rPr>
                <a:t>用户</a:t>
              </a:r>
              <a:endParaRPr lang="en-US" altLang="zh-CN" b="1" dirty="0">
                <a:solidFill>
                  <a:schemeClr val="bg1"/>
                </a:solidFill>
                <a:latin typeface="+mn-ea"/>
              </a:endParaRPr>
            </a:p>
            <a:p>
              <a:pPr algn="ctr"/>
              <a:r>
                <a:rPr lang="zh-CN" altLang="en-US" b="1" dirty="0">
                  <a:solidFill>
                    <a:schemeClr val="bg1"/>
                  </a:solidFill>
                  <a:latin typeface="+mn-ea"/>
                </a:rPr>
                <a:t>运营</a:t>
              </a:r>
              <a:endParaRPr lang="en-US" altLang="zh-CN" b="1" dirty="0">
                <a:solidFill>
                  <a:schemeClr val="bg1"/>
                </a:solidFill>
                <a:latin typeface="+mn-ea"/>
              </a:endParaRPr>
            </a:p>
            <a:p>
              <a:pPr algn="ctr"/>
              <a:r>
                <a:rPr lang="zh-CN" altLang="en-US" b="1" dirty="0">
                  <a:solidFill>
                    <a:schemeClr val="bg1"/>
                  </a:solidFill>
                  <a:latin typeface="+mn-ea"/>
                </a:rPr>
                <a:t>相关</a:t>
              </a:r>
              <a:endParaRPr lang="en-US" altLang="zh-CN" b="1" dirty="0">
                <a:solidFill>
                  <a:schemeClr val="bg1"/>
                </a:solidFill>
                <a:latin typeface="+mn-ea"/>
              </a:endParaRPr>
            </a:p>
            <a:p>
              <a:pPr algn="ctr"/>
              <a:r>
                <a:rPr lang="zh-CN" altLang="en-US" b="1" dirty="0">
                  <a:solidFill>
                    <a:schemeClr val="bg1"/>
                  </a:solidFill>
                  <a:latin typeface="+mn-ea"/>
                </a:rPr>
                <a:t>数据</a:t>
              </a:r>
            </a:p>
          </p:txBody>
        </p:sp>
      </p:grpSp>
    </p:spTree>
    <p:extLst>
      <p:ext uri="{BB962C8B-B14F-4D97-AF65-F5344CB8AC3E}">
        <p14:creationId xmlns:p14="http://schemas.microsoft.com/office/powerpoint/2010/main" val="3633390540"/>
      </p:ext>
    </p:extLst>
  </p:cSld>
  <p:clrMapOvr>
    <a:masterClrMapping/>
  </p:clrMapOvr>
  <p:transition spd="slow" advTm="5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362B013-60EF-1409-39F1-244307E1F5CE}"/>
              </a:ext>
            </a:extLst>
          </p:cNvPr>
          <p:cNvSpPr>
            <a:spLocks noGrp="1"/>
          </p:cNvSpPr>
          <p:nvPr>
            <p:ph type="body" sz="quarter" idx="10"/>
          </p:nvPr>
        </p:nvSpPr>
        <p:spPr/>
        <p:txBody>
          <a:bodyPr/>
          <a:lstStyle/>
          <a:p>
            <a:r>
              <a:rPr lang="en-US" altLang="zh-CN" dirty="0"/>
              <a:t>AI</a:t>
            </a:r>
            <a:r>
              <a:rPr lang="zh-CN" altLang="en-US" dirty="0"/>
              <a:t>技术发展回顾</a:t>
            </a:r>
          </a:p>
        </p:txBody>
      </p:sp>
      <p:sp>
        <p:nvSpPr>
          <p:cNvPr id="3" name="任意多边形: 形状 2">
            <a:extLst>
              <a:ext uri="{FF2B5EF4-FFF2-40B4-BE49-F238E27FC236}">
                <a16:creationId xmlns:a16="http://schemas.microsoft.com/office/drawing/2014/main" id="{EE713FCB-7137-38CC-2260-6172BC2E338D}"/>
              </a:ext>
            </a:extLst>
          </p:cNvPr>
          <p:cNvSpPr/>
          <p:nvPr/>
        </p:nvSpPr>
        <p:spPr>
          <a:xfrm>
            <a:off x="7681278" y="4146383"/>
            <a:ext cx="2013253" cy="2013253"/>
          </a:xfrm>
          <a:custGeom>
            <a:avLst/>
            <a:gdLst>
              <a:gd name="connsiteX0" fmla="*/ 0 w 2013252"/>
              <a:gd name="connsiteY0" fmla="*/ 2013252 h 2013252"/>
              <a:gd name="connsiteX1" fmla="*/ 1006626 w 2013252"/>
              <a:gd name="connsiteY1" fmla="*/ 0 h 2013252"/>
              <a:gd name="connsiteX2" fmla="*/ 2013252 w 2013252"/>
              <a:gd name="connsiteY2" fmla="*/ 2013252 h 2013252"/>
              <a:gd name="connsiteX3" fmla="*/ 0 w 2013252"/>
              <a:gd name="connsiteY3" fmla="*/ 2013252 h 2013252"/>
            </a:gdLst>
            <a:ahLst/>
            <a:cxnLst>
              <a:cxn ang="0">
                <a:pos x="connsiteX0" y="connsiteY0"/>
              </a:cxn>
              <a:cxn ang="0">
                <a:pos x="connsiteX1" y="connsiteY1"/>
              </a:cxn>
              <a:cxn ang="0">
                <a:pos x="connsiteX2" y="connsiteY2"/>
              </a:cxn>
              <a:cxn ang="0">
                <a:pos x="connsiteX3" y="connsiteY3"/>
              </a:cxn>
            </a:cxnLst>
            <a:rect l="l" t="t" r="r" b="b"/>
            <a:pathLst>
              <a:path w="2013252" h="2013252">
                <a:moveTo>
                  <a:pt x="2013252" y="0"/>
                </a:moveTo>
                <a:lnTo>
                  <a:pt x="1006626" y="2013252"/>
                </a:lnTo>
                <a:lnTo>
                  <a:pt x="0" y="0"/>
                </a:lnTo>
                <a:lnTo>
                  <a:pt x="2013252" y="0"/>
                </a:lnTo>
                <a:close/>
              </a:path>
            </a:pathLst>
          </a:custGeom>
          <a:no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556653" tIns="53341" rIns="556653" bIns="1059966"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solidFill>
                <a:schemeClr val="tx1"/>
              </a:solidFill>
              <a:latin typeface="+mn-ea"/>
            </a:endParaRPr>
          </a:p>
        </p:txBody>
      </p:sp>
      <p:grpSp>
        <p:nvGrpSpPr>
          <p:cNvPr id="6" name="组合 5">
            <a:extLst>
              <a:ext uri="{FF2B5EF4-FFF2-40B4-BE49-F238E27FC236}">
                <a16:creationId xmlns:a16="http://schemas.microsoft.com/office/drawing/2014/main" id="{D28CE64B-5ECD-21EA-997B-E428C1CD2600}"/>
              </a:ext>
            </a:extLst>
          </p:cNvPr>
          <p:cNvGrpSpPr/>
          <p:nvPr/>
        </p:nvGrpSpPr>
        <p:grpSpPr>
          <a:xfrm>
            <a:off x="839159" y="2062987"/>
            <a:ext cx="4270657" cy="4280855"/>
            <a:chOff x="492716" y="2085323"/>
            <a:chExt cx="4270657" cy="4280855"/>
          </a:xfrm>
        </p:grpSpPr>
        <p:sp>
          <p:nvSpPr>
            <p:cNvPr id="7" name="椭圆 6">
              <a:extLst>
                <a:ext uri="{FF2B5EF4-FFF2-40B4-BE49-F238E27FC236}">
                  <a16:creationId xmlns:a16="http://schemas.microsoft.com/office/drawing/2014/main" id="{916DE50D-8A2D-2888-066B-0339A53EBFA5}"/>
                </a:ext>
              </a:extLst>
            </p:cNvPr>
            <p:cNvSpPr/>
            <p:nvPr/>
          </p:nvSpPr>
          <p:spPr bwMode="auto">
            <a:xfrm>
              <a:off x="509243" y="2085323"/>
              <a:ext cx="4254130" cy="4280855"/>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2813"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ea"/>
              </a:endParaRPr>
            </a:p>
          </p:txBody>
        </p:sp>
        <p:sp>
          <p:nvSpPr>
            <p:cNvPr id="8" name="椭圆 7">
              <a:extLst>
                <a:ext uri="{FF2B5EF4-FFF2-40B4-BE49-F238E27FC236}">
                  <a16:creationId xmlns:a16="http://schemas.microsoft.com/office/drawing/2014/main" id="{F92BDB66-AB26-181B-14D8-BD5D58AB71E1}"/>
                </a:ext>
              </a:extLst>
            </p:cNvPr>
            <p:cNvSpPr/>
            <p:nvPr/>
          </p:nvSpPr>
          <p:spPr bwMode="auto">
            <a:xfrm>
              <a:off x="1836753" y="2885833"/>
              <a:ext cx="2905628" cy="2923881"/>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2813"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ea"/>
              </a:endParaRPr>
            </a:p>
          </p:txBody>
        </p:sp>
        <p:sp>
          <p:nvSpPr>
            <p:cNvPr id="9" name="椭圆 8">
              <a:extLst>
                <a:ext uri="{FF2B5EF4-FFF2-40B4-BE49-F238E27FC236}">
                  <a16:creationId xmlns:a16="http://schemas.microsoft.com/office/drawing/2014/main" id="{12ABD0BD-56DA-168B-34A0-B50A5B04D3DC}"/>
                </a:ext>
              </a:extLst>
            </p:cNvPr>
            <p:cNvSpPr/>
            <p:nvPr/>
          </p:nvSpPr>
          <p:spPr bwMode="auto">
            <a:xfrm>
              <a:off x="2886737" y="3490892"/>
              <a:ext cx="1848451" cy="1860063"/>
            </a:xfrm>
            <a:prstGeom prst="ellipse">
              <a:avLst/>
            </a:prstGeom>
            <a:solidFill>
              <a:schemeClr val="accent5">
                <a:lumMod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2813"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mn-ea"/>
              </a:endParaRPr>
            </a:p>
          </p:txBody>
        </p:sp>
        <p:sp>
          <p:nvSpPr>
            <p:cNvPr id="10" name="矩形 9">
              <a:extLst>
                <a:ext uri="{FF2B5EF4-FFF2-40B4-BE49-F238E27FC236}">
                  <a16:creationId xmlns:a16="http://schemas.microsoft.com/office/drawing/2014/main" id="{B52756EE-37DF-8FD1-E1AE-EBFD5F4DB23C}"/>
                </a:ext>
              </a:extLst>
            </p:cNvPr>
            <p:cNvSpPr/>
            <p:nvPr/>
          </p:nvSpPr>
          <p:spPr>
            <a:xfrm>
              <a:off x="2801871" y="3970127"/>
              <a:ext cx="1090362" cy="830997"/>
            </a:xfrm>
            <a:prstGeom prst="rect">
              <a:avLst/>
            </a:prstGeom>
            <a:noFill/>
            <a:ln>
              <a:noFill/>
            </a:ln>
          </p:spPr>
          <p:txBody>
            <a:bodyPr wrap="none" rtlCol="0" anchor="ctr">
              <a:spAutoFit/>
            </a:bodyPr>
            <a:lstStyle/>
            <a:p>
              <a:pPr marL="0" marR="0" lvl="0" indent="0" algn="ctr" defTabSz="912813" rtl="0" eaLnBrk="0" fontAlgn="base" latinLnBrk="0" hangingPunct="0">
                <a:lnSpc>
                  <a:spcPct val="100000"/>
                </a:lnSpc>
                <a:spcBef>
                  <a:spcPct val="0"/>
                </a:spcBef>
                <a:spcAft>
                  <a:spcPts val="0"/>
                </a:spcAft>
                <a:buClrTx/>
                <a:buSzTx/>
                <a:buFontTx/>
                <a:buNone/>
                <a:tabLst/>
                <a:defRPr/>
              </a:pPr>
              <a:r>
                <a:rPr kumimoji="0" lang="en-US" altLang="zh-CN" sz="1600" b="1" i="0" u="none" strike="noStrike" kern="100" cap="none" spc="0" normalizeH="0" baseline="0" noProof="0" dirty="0">
                  <a:ln>
                    <a:noFill/>
                  </a:ln>
                  <a:solidFill>
                    <a:srgbClr val="FFFFFF"/>
                  </a:solidFill>
                  <a:effectLst/>
                  <a:uLnTx/>
                  <a:uFillTx/>
                  <a:latin typeface="+mn-ea"/>
                  <a:cs typeface="Times New Roman" panose="02020603050405020304" pitchFamily="18" charset="0"/>
                </a:rPr>
                <a:t>Deep </a:t>
              </a:r>
            </a:p>
            <a:p>
              <a:pPr marL="0" marR="0" lvl="0" indent="0" algn="ctr" defTabSz="912813" rtl="0" eaLnBrk="0" fontAlgn="base" latinLnBrk="0" hangingPunct="0">
                <a:lnSpc>
                  <a:spcPct val="100000"/>
                </a:lnSpc>
                <a:spcBef>
                  <a:spcPct val="0"/>
                </a:spcBef>
                <a:spcAft>
                  <a:spcPts val="0"/>
                </a:spcAft>
                <a:buClrTx/>
                <a:buSzTx/>
                <a:buFontTx/>
                <a:buNone/>
                <a:tabLst/>
                <a:defRPr/>
              </a:pPr>
              <a:r>
                <a:rPr kumimoji="0" lang="en-US" altLang="zh-CN" sz="1600" b="1" i="0" u="none" strike="noStrike" kern="100" cap="none" spc="0" normalizeH="0" baseline="0" noProof="0" dirty="0">
                  <a:ln>
                    <a:noFill/>
                  </a:ln>
                  <a:solidFill>
                    <a:srgbClr val="FFFFFF"/>
                  </a:solidFill>
                  <a:effectLst/>
                  <a:uLnTx/>
                  <a:uFillTx/>
                  <a:latin typeface="+mn-ea"/>
                  <a:cs typeface="Times New Roman" panose="02020603050405020304" pitchFamily="18" charset="0"/>
                </a:rPr>
                <a:t>Learning</a:t>
              </a:r>
            </a:p>
            <a:p>
              <a:pPr marL="0" marR="0" lvl="0" indent="0" algn="ctr" defTabSz="912813" rtl="0" eaLnBrk="0" fontAlgn="base" latinLnBrk="0" hangingPunct="0">
                <a:lnSpc>
                  <a:spcPct val="100000"/>
                </a:lnSpc>
                <a:spcBef>
                  <a:spcPct val="0"/>
                </a:spcBef>
                <a:spcAft>
                  <a:spcPts val="0"/>
                </a:spcAft>
                <a:buClrTx/>
                <a:buSzTx/>
                <a:buFontTx/>
                <a:buNone/>
                <a:tabLst/>
                <a:defRPr/>
              </a:pPr>
              <a:r>
                <a:rPr lang="zh-CN" altLang="en-US" sz="1600" b="1" kern="100" dirty="0">
                  <a:solidFill>
                    <a:srgbClr val="FFFFFF"/>
                  </a:solidFill>
                  <a:latin typeface="+mn-ea"/>
                  <a:cs typeface="Times New Roman" panose="02020603050405020304" pitchFamily="18" charset="0"/>
                </a:rPr>
                <a:t>深度学习</a:t>
              </a:r>
              <a:endParaRPr kumimoji="0" lang="zh-CN" altLang="en-US" sz="1600" b="1" i="0" u="none" strike="noStrike" kern="10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11" name="矩形 10">
              <a:extLst>
                <a:ext uri="{FF2B5EF4-FFF2-40B4-BE49-F238E27FC236}">
                  <a16:creationId xmlns:a16="http://schemas.microsoft.com/office/drawing/2014/main" id="{98D43D00-870B-258F-7592-E9BEDA3A285E}"/>
                </a:ext>
              </a:extLst>
            </p:cNvPr>
            <p:cNvSpPr/>
            <p:nvPr/>
          </p:nvSpPr>
          <p:spPr>
            <a:xfrm>
              <a:off x="1823935" y="4005426"/>
              <a:ext cx="1128835" cy="830997"/>
            </a:xfrm>
            <a:prstGeom prst="rect">
              <a:avLst/>
            </a:prstGeom>
            <a:noFill/>
            <a:ln>
              <a:noFill/>
            </a:ln>
          </p:spPr>
          <p:txBody>
            <a:bodyPr wrap="none" rtlCol="0" anchor="ctr">
              <a:spAutoFit/>
            </a:bodyPr>
            <a:lstStyle/>
            <a:p>
              <a:pPr marL="0" marR="0" lvl="0" indent="0" algn="ctr" defTabSz="912813" rtl="0" eaLnBrk="0" fontAlgn="base" latinLnBrk="0" hangingPunct="0">
                <a:lnSpc>
                  <a:spcPct val="100000"/>
                </a:lnSpc>
                <a:spcBef>
                  <a:spcPct val="0"/>
                </a:spcBef>
                <a:spcAft>
                  <a:spcPts val="0"/>
                </a:spcAft>
                <a:buClrTx/>
                <a:buSzTx/>
                <a:buFontTx/>
                <a:buNone/>
                <a:tabLst/>
                <a:defRPr/>
              </a:pPr>
              <a:r>
                <a:rPr lang="en-US" altLang="zh-CN" sz="1600" b="1" kern="100" dirty="0">
                  <a:latin typeface="+mn-ea"/>
                  <a:cs typeface="Times New Roman" panose="02020603050405020304" pitchFamily="18" charset="0"/>
                </a:rPr>
                <a:t>Machine</a:t>
              </a:r>
              <a:r>
                <a:rPr kumimoji="0" lang="en-US" altLang="zh-CN" sz="1600" b="1" i="0" u="none" strike="noStrike" kern="100" cap="none" spc="0" normalizeH="0" baseline="0" noProof="0" dirty="0">
                  <a:ln>
                    <a:noFill/>
                  </a:ln>
                  <a:effectLst/>
                  <a:uLnTx/>
                  <a:uFillTx/>
                  <a:latin typeface="+mn-ea"/>
                  <a:cs typeface="Times New Roman" panose="02020603050405020304" pitchFamily="18" charset="0"/>
                </a:rPr>
                <a:t> </a:t>
              </a:r>
            </a:p>
            <a:p>
              <a:pPr marL="0" marR="0" lvl="0" indent="0" algn="ctr" defTabSz="912813" rtl="0" eaLnBrk="0" fontAlgn="base" latinLnBrk="0" hangingPunct="0">
                <a:lnSpc>
                  <a:spcPct val="100000"/>
                </a:lnSpc>
                <a:spcBef>
                  <a:spcPct val="0"/>
                </a:spcBef>
                <a:spcAft>
                  <a:spcPts val="0"/>
                </a:spcAft>
                <a:buClrTx/>
                <a:buSzTx/>
                <a:buFontTx/>
                <a:buNone/>
                <a:tabLst/>
                <a:defRPr/>
              </a:pPr>
              <a:r>
                <a:rPr kumimoji="0" lang="en-US" altLang="zh-CN" sz="1600" b="1" i="0" u="none" strike="noStrike" kern="100" cap="none" spc="0" normalizeH="0" baseline="0" noProof="0" dirty="0">
                  <a:ln>
                    <a:noFill/>
                  </a:ln>
                  <a:effectLst/>
                  <a:uLnTx/>
                  <a:uFillTx/>
                  <a:latin typeface="+mn-ea"/>
                  <a:cs typeface="Times New Roman" panose="02020603050405020304" pitchFamily="18" charset="0"/>
                </a:rPr>
                <a:t>Learning</a:t>
              </a:r>
            </a:p>
            <a:p>
              <a:pPr marL="0" marR="0" lvl="0" indent="0" algn="ctr" defTabSz="912813" rtl="0" eaLnBrk="0" fontAlgn="base" latinLnBrk="0" hangingPunct="0">
                <a:lnSpc>
                  <a:spcPct val="100000"/>
                </a:lnSpc>
                <a:spcBef>
                  <a:spcPct val="0"/>
                </a:spcBef>
                <a:spcAft>
                  <a:spcPts val="0"/>
                </a:spcAft>
                <a:buClrTx/>
                <a:buSzTx/>
                <a:buFontTx/>
                <a:buNone/>
                <a:tabLst/>
                <a:defRPr/>
              </a:pPr>
              <a:r>
                <a:rPr lang="zh-CN" altLang="en-US" sz="1600" b="1" kern="100" dirty="0">
                  <a:latin typeface="+mn-ea"/>
                  <a:cs typeface="Times New Roman" panose="02020603050405020304" pitchFamily="18" charset="0"/>
                </a:rPr>
                <a:t>机器学习</a:t>
              </a:r>
              <a:endParaRPr kumimoji="0" lang="zh-CN" altLang="en-US" sz="1600" b="1" i="0" u="none" strike="noStrike" kern="100" cap="none" spc="0" normalizeH="0" baseline="0" noProof="0" dirty="0">
                <a:ln>
                  <a:noFill/>
                </a:ln>
                <a:effectLst/>
                <a:uLnTx/>
                <a:uFillTx/>
                <a:latin typeface="+mn-ea"/>
                <a:cs typeface="Times New Roman" panose="02020603050405020304" pitchFamily="18" charset="0"/>
              </a:endParaRPr>
            </a:p>
          </p:txBody>
        </p:sp>
        <p:sp>
          <p:nvSpPr>
            <p:cNvPr id="12" name="矩形 11">
              <a:extLst>
                <a:ext uri="{FF2B5EF4-FFF2-40B4-BE49-F238E27FC236}">
                  <a16:creationId xmlns:a16="http://schemas.microsoft.com/office/drawing/2014/main" id="{91078E1E-D5B3-2749-E86E-1A1A762CFC3B}"/>
                </a:ext>
              </a:extLst>
            </p:cNvPr>
            <p:cNvSpPr/>
            <p:nvPr/>
          </p:nvSpPr>
          <p:spPr>
            <a:xfrm>
              <a:off x="492716" y="4005426"/>
              <a:ext cx="1407758" cy="830997"/>
            </a:xfrm>
            <a:prstGeom prst="rect">
              <a:avLst/>
            </a:prstGeom>
            <a:noFill/>
            <a:ln>
              <a:noFill/>
            </a:ln>
          </p:spPr>
          <p:txBody>
            <a:bodyPr wrap="none" rtlCol="0" anchor="ctr">
              <a:spAutoFit/>
            </a:bodyPr>
            <a:lstStyle/>
            <a:p>
              <a:pPr marL="0" marR="0" lvl="0" indent="0" algn="ctr" defTabSz="912813" rtl="0" eaLnBrk="0" fontAlgn="base" latinLnBrk="0" hangingPunct="0">
                <a:lnSpc>
                  <a:spcPct val="100000"/>
                </a:lnSpc>
                <a:spcBef>
                  <a:spcPct val="0"/>
                </a:spcBef>
                <a:spcAft>
                  <a:spcPts val="0"/>
                </a:spcAft>
                <a:buClrTx/>
                <a:buSzTx/>
                <a:buFontTx/>
                <a:buNone/>
                <a:tabLst/>
                <a:defRPr/>
              </a:pPr>
              <a:r>
                <a:rPr lang="en-US" altLang="zh-CN" sz="1600" b="1" kern="100" dirty="0">
                  <a:solidFill>
                    <a:srgbClr val="FFFFFF"/>
                  </a:solidFill>
                  <a:latin typeface="+mn-ea"/>
                  <a:cs typeface="Times New Roman" panose="02020603050405020304" pitchFamily="18" charset="0"/>
                </a:rPr>
                <a:t>Artificial</a:t>
              </a:r>
            </a:p>
            <a:p>
              <a:pPr marL="0" marR="0" lvl="0" indent="0" algn="ctr" defTabSz="912813" rtl="0" eaLnBrk="0" fontAlgn="base" latinLnBrk="0" hangingPunct="0">
                <a:lnSpc>
                  <a:spcPct val="100000"/>
                </a:lnSpc>
                <a:spcBef>
                  <a:spcPct val="0"/>
                </a:spcBef>
                <a:spcAft>
                  <a:spcPts val="0"/>
                </a:spcAft>
                <a:buClrTx/>
                <a:buSzTx/>
                <a:buFontTx/>
                <a:buNone/>
                <a:tabLst/>
                <a:defRPr/>
              </a:pPr>
              <a:r>
                <a:rPr kumimoji="0" lang="en-US" altLang="zh-CN" sz="1600" b="1" i="0" u="none" strike="noStrike" kern="100" cap="none" spc="0" normalizeH="0" baseline="0" noProof="0" dirty="0">
                  <a:ln>
                    <a:noFill/>
                  </a:ln>
                  <a:solidFill>
                    <a:srgbClr val="FFFFFF"/>
                  </a:solidFill>
                  <a:effectLst/>
                  <a:uLnTx/>
                  <a:uFillTx/>
                  <a:latin typeface="+mn-ea"/>
                  <a:cs typeface="Times New Roman" panose="02020603050405020304" pitchFamily="18" charset="0"/>
                </a:rPr>
                <a:t>Intelligence</a:t>
              </a:r>
            </a:p>
            <a:p>
              <a:pPr marL="0" marR="0" lvl="0" indent="0" algn="ctr" defTabSz="912813" rtl="0" eaLnBrk="0" fontAlgn="base" latinLnBrk="0" hangingPunct="0">
                <a:lnSpc>
                  <a:spcPct val="100000"/>
                </a:lnSpc>
                <a:spcBef>
                  <a:spcPct val="0"/>
                </a:spcBef>
                <a:spcAft>
                  <a:spcPts val="0"/>
                </a:spcAft>
                <a:buClrTx/>
                <a:buSzTx/>
                <a:buFontTx/>
                <a:buNone/>
                <a:tabLst/>
                <a:defRPr/>
              </a:pPr>
              <a:r>
                <a:rPr lang="en-US" altLang="zh-CN" sz="1600" b="1" kern="100" dirty="0">
                  <a:solidFill>
                    <a:srgbClr val="FFFFFF"/>
                  </a:solidFill>
                  <a:latin typeface="+mn-ea"/>
                  <a:cs typeface="Times New Roman" panose="02020603050405020304" pitchFamily="18" charset="0"/>
                </a:rPr>
                <a:t>AI </a:t>
              </a:r>
              <a:r>
                <a:rPr lang="zh-CN" altLang="en-US" sz="1600" b="1" kern="100" dirty="0">
                  <a:solidFill>
                    <a:srgbClr val="FFFFFF"/>
                  </a:solidFill>
                  <a:latin typeface="+mn-ea"/>
                  <a:cs typeface="Times New Roman" panose="02020603050405020304" pitchFamily="18" charset="0"/>
                </a:rPr>
                <a:t>人工智能</a:t>
              </a:r>
              <a:endParaRPr kumimoji="0" lang="zh-CN" altLang="en-US" sz="1600" b="1" i="0" u="none" strike="noStrike" kern="100" cap="none" spc="0" normalizeH="0" baseline="0" noProof="0" dirty="0">
                <a:ln>
                  <a:noFill/>
                </a:ln>
                <a:solidFill>
                  <a:srgbClr val="FFFFFF"/>
                </a:solidFill>
                <a:effectLst/>
                <a:uLnTx/>
                <a:uFillTx/>
                <a:latin typeface="+mn-ea"/>
                <a:cs typeface="Times New Roman" panose="02020603050405020304" pitchFamily="18" charset="0"/>
              </a:endParaRPr>
            </a:p>
          </p:txBody>
        </p:sp>
      </p:grpSp>
      <p:sp>
        <p:nvSpPr>
          <p:cNvPr id="13" name="文本框 12">
            <a:extLst>
              <a:ext uri="{FF2B5EF4-FFF2-40B4-BE49-F238E27FC236}">
                <a16:creationId xmlns:a16="http://schemas.microsoft.com/office/drawing/2014/main" id="{12FA5686-92F0-6069-8B0F-051B3264ED14}"/>
              </a:ext>
            </a:extLst>
          </p:cNvPr>
          <p:cNvSpPr txBox="1"/>
          <p:nvPr/>
        </p:nvSpPr>
        <p:spPr>
          <a:xfrm>
            <a:off x="7895933" y="4325437"/>
            <a:ext cx="1583941" cy="646331"/>
          </a:xfrm>
          <a:prstGeom prst="rect">
            <a:avLst/>
          </a:prstGeom>
          <a:noFill/>
        </p:spPr>
        <p:txBody>
          <a:bodyPr wrap="square">
            <a:spAutoFit/>
          </a:bodyPr>
          <a:lstStyle/>
          <a:p>
            <a:pPr lvl="0" algn="ctr"/>
            <a:r>
              <a:rPr lang="zh-CN" altLang="en-US" sz="1800" dirty="0">
                <a:solidFill>
                  <a:schemeClr val="tx1"/>
                </a:solidFill>
                <a:latin typeface="+mn-ea"/>
              </a:rPr>
              <a:t>三类</a:t>
            </a:r>
            <a:endParaRPr lang="en-US" altLang="zh-CN" dirty="0">
              <a:latin typeface="+mn-ea"/>
            </a:endParaRPr>
          </a:p>
          <a:p>
            <a:pPr lvl="0" algn="ctr"/>
            <a:r>
              <a:rPr lang="en-US" altLang="zh-CN" sz="1800" dirty="0">
                <a:solidFill>
                  <a:schemeClr val="tx1"/>
                </a:solidFill>
                <a:latin typeface="+mn-ea"/>
              </a:rPr>
              <a:t>Learning</a:t>
            </a:r>
            <a:endParaRPr lang="zh-CN" altLang="en-US" sz="1800" dirty="0">
              <a:solidFill>
                <a:schemeClr val="tx1"/>
              </a:solidFill>
              <a:latin typeface="+mn-ea"/>
            </a:endParaRPr>
          </a:p>
        </p:txBody>
      </p:sp>
      <p:sp>
        <p:nvSpPr>
          <p:cNvPr id="15" name="AutoShape 10">
            <a:extLst>
              <a:ext uri="{FF2B5EF4-FFF2-40B4-BE49-F238E27FC236}">
                <a16:creationId xmlns:a16="http://schemas.microsoft.com/office/drawing/2014/main" id="{9D4A62C9-1AA4-D85B-456F-82891C8C4146}"/>
              </a:ext>
            </a:extLst>
          </p:cNvPr>
          <p:cNvSpPr>
            <a:spLocks noChangeAspect="1" noChangeArrowheads="1"/>
          </p:cNvSpPr>
          <p:nvPr/>
        </p:nvSpPr>
        <p:spPr bwMode="auto">
          <a:xfrm>
            <a:off x="5775069" y="353750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grpSp>
        <p:nvGrpSpPr>
          <p:cNvPr id="16" name="组合 15">
            <a:extLst>
              <a:ext uri="{FF2B5EF4-FFF2-40B4-BE49-F238E27FC236}">
                <a16:creationId xmlns:a16="http://schemas.microsoft.com/office/drawing/2014/main" id="{758DD223-D39F-A8E2-8DFA-E61D6051E61A}"/>
              </a:ext>
            </a:extLst>
          </p:cNvPr>
          <p:cNvGrpSpPr/>
          <p:nvPr/>
        </p:nvGrpSpPr>
        <p:grpSpPr>
          <a:xfrm>
            <a:off x="5211669" y="4146384"/>
            <a:ext cx="3476235" cy="2031911"/>
            <a:chOff x="5380200" y="3885476"/>
            <a:chExt cx="3476235" cy="2031911"/>
          </a:xfrm>
        </p:grpSpPr>
        <p:sp>
          <p:nvSpPr>
            <p:cNvPr id="17" name="任意多边形: 形状 16">
              <a:extLst>
                <a:ext uri="{FF2B5EF4-FFF2-40B4-BE49-F238E27FC236}">
                  <a16:creationId xmlns:a16="http://schemas.microsoft.com/office/drawing/2014/main" id="{55C916A2-77B9-1CAF-1B50-D012BE7C41FF}"/>
                </a:ext>
              </a:extLst>
            </p:cNvPr>
            <p:cNvSpPr/>
            <p:nvPr/>
          </p:nvSpPr>
          <p:spPr>
            <a:xfrm>
              <a:off x="6843182" y="3885476"/>
              <a:ext cx="2013252" cy="2013252"/>
            </a:xfrm>
            <a:custGeom>
              <a:avLst/>
              <a:gdLst>
                <a:gd name="connsiteX0" fmla="*/ 0 w 2013252"/>
                <a:gd name="connsiteY0" fmla="*/ 2013252 h 2013252"/>
                <a:gd name="connsiteX1" fmla="*/ 1006626 w 2013252"/>
                <a:gd name="connsiteY1" fmla="*/ 0 h 2013252"/>
                <a:gd name="connsiteX2" fmla="*/ 2013252 w 2013252"/>
                <a:gd name="connsiteY2" fmla="*/ 2013252 h 2013252"/>
                <a:gd name="connsiteX3" fmla="*/ 0 w 2013252"/>
                <a:gd name="connsiteY3" fmla="*/ 2013252 h 2013252"/>
              </a:gdLst>
              <a:ahLst/>
              <a:cxnLst>
                <a:cxn ang="0">
                  <a:pos x="connsiteX0" y="connsiteY0"/>
                </a:cxn>
                <a:cxn ang="0">
                  <a:pos x="connsiteX1" y="connsiteY1"/>
                </a:cxn>
                <a:cxn ang="0">
                  <a:pos x="connsiteX2" y="connsiteY2"/>
                </a:cxn>
                <a:cxn ang="0">
                  <a:pos x="connsiteX3" y="connsiteY3"/>
                </a:cxn>
              </a:cxnLst>
              <a:rect l="l" t="t" r="r" b="b"/>
              <a:pathLst>
                <a:path w="2013252" h="2013252">
                  <a:moveTo>
                    <a:pt x="0" y="2013252"/>
                  </a:moveTo>
                  <a:lnTo>
                    <a:pt x="1006626" y="0"/>
                  </a:lnTo>
                  <a:lnTo>
                    <a:pt x="2013252" y="2013252"/>
                  </a:lnTo>
                  <a:lnTo>
                    <a:pt x="0" y="2013252"/>
                  </a:lnTo>
                  <a:close/>
                </a:path>
              </a:pathLst>
            </a:custGeom>
            <a:solidFill>
              <a:srgbClr val="101C32"/>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541413" tIns="1044726" rIns="541413" bIns="38100" numCol="1" spcCol="1270" anchor="ctr" anchorCtr="0">
              <a:noAutofit/>
            </a:bodyPr>
            <a:lstStyle/>
            <a:p>
              <a:pPr marL="0" lvl="0" indent="0" algn="ctr" defTabSz="444500">
                <a:lnSpc>
                  <a:spcPct val="90000"/>
                </a:lnSpc>
                <a:spcBef>
                  <a:spcPct val="0"/>
                </a:spcBef>
                <a:spcAft>
                  <a:spcPct val="35000"/>
                </a:spcAft>
                <a:buNone/>
              </a:pPr>
              <a:endParaRPr lang="zh-CN" altLang="en-US" sz="1000" kern="1200" dirty="0">
                <a:solidFill>
                  <a:schemeClr val="bg1"/>
                </a:solidFill>
                <a:latin typeface="+mn-ea"/>
              </a:endParaRPr>
            </a:p>
          </p:txBody>
        </p:sp>
        <p:sp>
          <p:nvSpPr>
            <p:cNvPr id="18" name="文本框 17">
              <a:extLst>
                <a:ext uri="{FF2B5EF4-FFF2-40B4-BE49-F238E27FC236}">
                  <a16:creationId xmlns:a16="http://schemas.microsoft.com/office/drawing/2014/main" id="{EB8B2651-BD98-3936-BDB3-458F25FC54B5}"/>
                </a:ext>
              </a:extLst>
            </p:cNvPr>
            <p:cNvSpPr txBox="1"/>
            <p:nvPr/>
          </p:nvSpPr>
          <p:spPr>
            <a:xfrm>
              <a:off x="6811801" y="5224224"/>
              <a:ext cx="2044634" cy="646331"/>
            </a:xfrm>
            <a:prstGeom prst="rect">
              <a:avLst/>
            </a:prstGeom>
            <a:noFill/>
          </p:spPr>
          <p:txBody>
            <a:bodyPr wrap="square">
              <a:spAutoFit/>
            </a:bodyPr>
            <a:lstStyle/>
            <a:p>
              <a:pPr lvl="0" algn="ctr"/>
              <a:r>
                <a:rPr lang="zh-CN" altLang="en-US" sz="1800" dirty="0">
                  <a:solidFill>
                    <a:schemeClr val="bg1"/>
                  </a:solidFill>
                  <a:latin typeface="+mn-ea"/>
                </a:rPr>
                <a:t>无监督学习</a:t>
              </a:r>
              <a:endParaRPr lang="en-US" altLang="zh-CN" sz="1800" dirty="0">
                <a:solidFill>
                  <a:schemeClr val="bg1"/>
                </a:solidFill>
                <a:latin typeface="+mn-ea"/>
              </a:endParaRPr>
            </a:p>
            <a:p>
              <a:pPr lvl="0" algn="ctr"/>
              <a:r>
                <a:rPr lang="en-US" altLang="zh-CN" sz="1800" dirty="0">
                  <a:solidFill>
                    <a:schemeClr val="bg1"/>
                  </a:solidFill>
                  <a:latin typeface="+mn-ea"/>
                </a:rPr>
                <a:t>Unsupervised</a:t>
              </a:r>
            </a:p>
          </p:txBody>
        </p:sp>
        <p:sp>
          <p:nvSpPr>
            <p:cNvPr id="19" name="文本框 18">
              <a:extLst>
                <a:ext uri="{FF2B5EF4-FFF2-40B4-BE49-F238E27FC236}">
                  <a16:creationId xmlns:a16="http://schemas.microsoft.com/office/drawing/2014/main" id="{BF50157D-46FA-16CA-1CB9-433CBCE3480C}"/>
                </a:ext>
              </a:extLst>
            </p:cNvPr>
            <p:cNvSpPr txBox="1"/>
            <p:nvPr/>
          </p:nvSpPr>
          <p:spPr>
            <a:xfrm>
              <a:off x="5380200" y="4994057"/>
              <a:ext cx="1583941" cy="923330"/>
            </a:xfrm>
            <a:prstGeom prst="rect">
              <a:avLst/>
            </a:prstGeom>
            <a:noFill/>
          </p:spPr>
          <p:txBody>
            <a:bodyPr wrap="square">
              <a:spAutoFit/>
            </a:bodyPr>
            <a:lstStyle/>
            <a:p>
              <a:pPr marL="285750" lvl="0" indent="-285750">
                <a:buFont typeface="Arial" panose="020B0604020202020204" pitchFamily="34" charset="0"/>
                <a:buChar char="•"/>
              </a:pPr>
              <a:r>
                <a:rPr lang="zh-CN" altLang="en-US" sz="1800" dirty="0">
                  <a:solidFill>
                    <a:schemeClr val="tx1"/>
                  </a:solidFill>
                  <a:latin typeface="+mn-ea"/>
                </a:rPr>
                <a:t>给题目</a:t>
              </a:r>
              <a:endParaRPr lang="en-US" altLang="zh-CN" sz="1800" dirty="0">
                <a:solidFill>
                  <a:schemeClr val="tx1"/>
                </a:solidFill>
                <a:latin typeface="+mn-ea"/>
              </a:endParaRPr>
            </a:p>
            <a:p>
              <a:pPr marL="285750" lvl="0" indent="-285750">
                <a:buFont typeface="Arial" panose="020B0604020202020204" pitchFamily="34" charset="0"/>
                <a:buChar char="•"/>
              </a:pPr>
              <a:r>
                <a:rPr lang="zh-CN" altLang="en-US" dirty="0">
                  <a:latin typeface="+mn-ea"/>
                </a:rPr>
                <a:t>不给答案</a:t>
              </a:r>
              <a:endParaRPr lang="en-US" altLang="zh-CN" dirty="0">
                <a:latin typeface="+mn-ea"/>
              </a:endParaRPr>
            </a:p>
            <a:p>
              <a:pPr marL="285750" lvl="0" indent="-285750">
                <a:buFont typeface="Arial" panose="020B0604020202020204" pitchFamily="34" charset="0"/>
                <a:buChar char="•"/>
              </a:pPr>
              <a:r>
                <a:rPr lang="zh-CN" altLang="en-US" dirty="0">
                  <a:solidFill>
                    <a:srgbClr val="C00000"/>
                  </a:solidFill>
                  <a:latin typeface="+mn-ea"/>
                </a:rPr>
                <a:t>探索规律</a:t>
              </a:r>
              <a:endParaRPr lang="zh-CN" altLang="en-US" sz="1800" dirty="0">
                <a:solidFill>
                  <a:srgbClr val="C00000"/>
                </a:solidFill>
                <a:latin typeface="+mn-ea"/>
              </a:endParaRPr>
            </a:p>
          </p:txBody>
        </p:sp>
        <p:pic>
          <p:nvPicPr>
            <p:cNvPr id="20" name="图片 19" descr="图片包含 图示&#10;&#10;描述已自动生成">
              <a:extLst>
                <a:ext uri="{FF2B5EF4-FFF2-40B4-BE49-F238E27FC236}">
                  <a16:creationId xmlns:a16="http://schemas.microsoft.com/office/drawing/2014/main" id="{D452CAA9-3928-E25C-2CFF-CF845BA36F9E}"/>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7604" b="99570" l="1143" r="96857">
                          <a14:foregroundMark x1="80922" y1="99388" x2="81048" y2="99570"/>
                          <a14:foregroundMark x1="14000" y1="3013" x2="79210" y2="96924"/>
                          <a14:foregroundMark x1="81048" y1="99570" x2="81048" y2="99570"/>
                          <a14:foregroundMark x1="90095" y1="16499" x2="19810" y2="71736"/>
                          <a14:foregroundMark x1="19810" y1="71736" x2="19810" y2="71736"/>
                          <a14:foregroundMark x1="45810" y1="21521" x2="45810" y2="86370"/>
                          <a14:foregroundMark x1="59238" y1="28551" x2="20571" y2="58680"/>
                          <a14:foregroundMark x1="57524" y1="23242" x2="51619" y2="75753"/>
                          <a14:foregroundMark x1="52667" y1="22669" x2="30095" y2="25968"/>
                          <a14:foregroundMark x1="47810" y1="53372" x2="41905" y2="75179"/>
                          <a14:foregroundMark x1="33143" y1="69440" x2="54381" y2="79053"/>
                          <a14:foregroundMark x1="85143" y1="59971" x2="48286" y2="69154"/>
                          <a14:foregroundMark x1="81619" y1="60689" x2="76571" y2="40172"/>
                          <a14:foregroundMark x1="64190" y1="67288" x2="70476" y2="62267"/>
                          <a14:foregroundMark x1="66095" y1="41607" x2="53048" y2="76758"/>
                          <a14:foregroundMark x1="68190" y1="50072" x2="5619" y2="43329"/>
                          <a14:foregroundMark x1="57143" y1="42037" x2="19143" y2="42755"/>
                          <a14:foregroundMark x1="28857" y1="29125" x2="23429" y2="70158"/>
                          <a14:foregroundMark x1="24476" y1="32568" x2="22286" y2="78623"/>
                          <a14:foregroundMark x1="5238" y1="49498" x2="52762" y2="89527"/>
                          <a14:foregroundMark x1="52762" y1="89527" x2="64000" y2="89096"/>
                          <a14:foregroundMark x1="15714" y1="72740" x2="78857" y2="76471"/>
                          <a14:foregroundMark x1="10667" y1="60258" x2="72381" y2="88522"/>
                          <a14:foregroundMark x1="10381" y1="69727" x2="60000" y2="94405"/>
                          <a14:foregroundMark x1="13143" y1="39598" x2="46476" y2="24390"/>
                          <a14:foregroundMark x1="15905" y1="35294" x2="67524" y2="24247"/>
                          <a14:foregroundMark x1="71333" y1="22238" x2="12381" y2="32712"/>
                          <a14:foregroundMark x1="28667" y1="21808" x2="86952" y2="55524"/>
                          <a14:foregroundMark x1="86952" y1="55524" x2="86952" y2="55524"/>
                          <a14:foregroundMark x1="81429" y1="39598" x2="27524" y2="19082"/>
                          <a14:foregroundMark x1="40762" y1="14347" x2="78190" y2="31707"/>
                          <a14:foregroundMark x1="67524" y1="17217" x2="23714" y2="10043"/>
                          <a14:foregroundMark x1="54476" y1="12769" x2="78286" y2="37590"/>
                          <a14:foregroundMark x1="66381" y1="18364" x2="91905" y2="50646"/>
                          <a14:foregroundMark x1="94952" y1="50072" x2="82000" y2="87088"/>
                          <a14:foregroundMark x1="93714" y1="63128" x2="93714" y2="63128"/>
                          <a14:foregroundMark x1="44381" y1="96270" x2="5143" y2="42324"/>
                          <a14:foregroundMark x1="24762" y1="90244" x2="1238" y2="62123"/>
                          <a14:foregroundMark x1="24095" y1="15638" x2="4381" y2="30416"/>
                          <a14:foregroundMark x1="32476" y1="8034" x2="55905" y2="7747"/>
                          <a14:foregroundMark x1="60667" y1="11191" x2="78857" y2="24103"/>
                          <a14:foregroundMark x1="89143" y1="31564" x2="93619" y2="40029"/>
                          <a14:foregroundMark x1="94667" y1="34864" x2="96857" y2="57389"/>
                          <a14:foregroundMark x1="92952" y1="65854" x2="90190" y2="77475"/>
                          <a14:backgroundMark x1="7619" y1="83357" x2="17048" y2="96557"/>
                          <a14:backgroundMark x1="79238" y1="96844" x2="99619" y2="85366"/>
                          <a14:backgroundMark x1="99524" y1="68867" x2="94000" y2="81062"/>
                          <a14:backgroundMark x1="98286" y1="31277" x2="99619" y2="48637"/>
                        </a14:backgroundRemoval>
                      </a14:imgEffect>
                    </a14:imgLayer>
                  </a14:imgProps>
                </a:ext>
                <a:ext uri="{28A0092B-C50C-407E-A947-70E740481C1C}">
                  <a14:useLocalDpi xmlns:a14="http://schemas.microsoft.com/office/drawing/2010/main" val="0"/>
                </a:ext>
              </a:extLst>
            </a:blip>
            <a:stretch>
              <a:fillRect/>
            </a:stretch>
          </p:blipFill>
          <p:spPr>
            <a:xfrm>
              <a:off x="5664678" y="4251237"/>
              <a:ext cx="909723" cy="603883"/>
            </a:xfrm>
            <a:prstGeom prst="rect">
              <a:avLst/>
            </a:prstGeom>
          </p:spPr>
        </p:pic>
        <p:sp>
          <p:nvSpPr>
            <p:cNvPr id="21" name="文本框 20">
              <a:extLst>
                <a:ext uri="{FF2B5EF4-FFF2-40B4-BE49-F238E27FC236}">
                  <a16:creationId xmlns:a16="http://schemas.microsoft.com/office/drawing/2014/main" id="{1ABCC355-8215-ADB5-FB19-C8DEBF3C5F79}"/>
                </a:ext>
              </a:extLst>
            </p:cNvPr>
            <p:cNvSpPr txBox="1"/>
            <p:nvPr/>
          </p:nvSpPr>
          <p:spPr>
            <a:xfrm>
              <a:off x="6469562" y="4254935"/>
              <a:ext cx="756253" cy="646331"/>
            </a:xfrm>
            <a:prstGeom prst="rect">
              <a:avLst/>
            </a:prstGeom>
            <a:noFill/>
            <a:ln>
              <a:noFill/>
            </a:ln>
          </p:spPr>
          <p:txBody>
            <a:bodyPr wrap="square" rtlCol="0">
              <a:spAutoFit/>
            </a:bodyPr>
            <a:lstStyle/>
            <a:p>
              <a:pPr algn="ctr"/>
              <a:r>
                <a:rPr lang="zh-CN" altLang="en-US" dirty="0">
                  <a:latin typeface="+mn-ea"/>
                </a:rPr>
                <a:t>主题聚类</a:t>
              </a:r>
            </a:p>
          </p:txBody>
        </p:sp>
      </p:grpSp>
      <p:grpSp>
        <p:nvGrpSpPr>
          <p:cNvPr id="22" name="组合 21">
            <a:extLst>
              <a:ext uri="{FF2B5EF4-FFF2-40B4-BE49-F238E27FC236}">
                <a16:creationId xmlns:a16="http://schemas.microsoft.com/office/drawing/2014/main" id="{396653AF-A882-4576-C0C3-A56FE40D4AC7}"/>
              </a:ext>
            </a:extLst>
          </p:cNvPr>
          <p:cNvGrpSpPr/>
          <p:nvPr/>
        </p:nvGrpSpPr>
        <p:grpSpPr>
          <a:xfrm>
            <a:off x="7543341" y="2133132"/>
            <a:ext cx="3900897" cy="2013252"/>
            <a:chOff x="7711872" y="1872224"/>
            <a:chExt cx="3900897" cy="2013252"/>
          </a:xfrm>
        </p:grpSpPr>
        <p:sp>
          <p:nvSpPr>
            <p:cNvPr id="23" name="任意多边形: 形状 22">
              <a:extLst>
                <a:ext uri="{FF2B5EF4-FFF2-40B4-BE49-F238E27FC236}">
                  <a16:creationId xmlns:a16="http://schemas.microsoft.com/office/drawing/2014/main" id="{9CD059E2-79CD-43A4-6E20-CAD1F541F40B}"/>
                </a:ext>
              </a:extLst>
            </p:cNvPr>
            <p:cNvSpPr/>
            <p:nvPr/>
          </p:nvSpPr>
          <p:spPr>
            <a:xfrm>
              <a:off x="7849809" y="1872224"/>
              <a:ext cx="2013252" cy="2013252"/>
            </a:xfrm>
            <a:custGeom>
              <a:avLst/>
              <a:gdLst>
                <a:gd name="connsiteX0" fmla="*/ 0 w 2013252"/>
                <a:gd name="connsiteY0" fmla="*/ 2013252 h 2013252"/>
                <a:gd name="connsiteX1" fmla="*/ 1006626 w 2013252"/>
                <a:gd name="connsiteY1" fmla="*/ 0 h 2013252"/>
                <a:gd name="connsiteX2" fmla="*/ 2013252 w 2013252"/>
                <a:gd name="connsiteY2" fmla="*/ 2013252 h 2013252"/>
                <a:gd name="connsiteX3" fmla="*/ 0 w 2013252"/>
                <a:gd name="connsiteY3" fmla="*/ 2013252 h 2013252"/>
              </a:gdLst>
              <a:ahLst/>
              <a:cxnLst>
                <a:cxn ang="0">
                  <a:pos x="connsiteX0" y="connsiteY0"/>
                </a:cxn>
                <a:cxn ang="0">
                  <a:pos x="connsiteX1" y="connsiteY1"/>
                </a:cxn>
                <a:cxn ang="0">
                  <a:pos x="connsiteX2" y="connsiteY2"/>
                </a:cxn>
                <a:cxn ang="0">
                  <a:pos x="connsiteX3" y="connsiteY3"/>
                </a:cxn>
              </a:cxnLst>
              <a:rect l="l" t="t" r="r" b="b"/>
              <a:pathLst>
                <a:path w="2013252" h="2013252">
                  <a:moveTo>
                    <a:pt x="0" y="2013252"/>
                  </a:moveTo>
                  <a:lnTo>
                    <a:pt x="1006626" y="0"/>
                  </a:lnTo>
                  <a:lnTo>
                    <a:pt x="2013252" y="2013252"/>
                  </a:lnTo>
                  <a:lnTo>
                    <a:pt x="0" y="2013252"/>
                  </a:lnTo>
                  <a:close/>
                </a:path>
              </a:pathLst>
            </a:custGeom>
            <a:solidFill>
              <a:srgbClr val="FFC00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541413" tIns="1044726" rIns="541413" bIns="38100" numCol="1" spcCol="1270" anchor="ctr" anchorCtr="0">
              <a:noAutofit/>
            </a:bodyPr>
            <a:lstStyle/>
            <a:p>
              <a:pPr marL="0" lvl="0" indent="0" algn="ctr" defTabSz="444500">
                <a:lnSpc>
                  <a:spcPct val="90000"/>
                </a:lnSpc>
                <a:spcBef>
                  <a:spcPct val="0"/>
                </a:spcBef>
                <a:spcAft>
                  <a:spcPct val="35000"/>
                </a:spcAft>
                <a:buNone/>
              </a:pPr>
              <a:endParaRPr lang="zh-CN" altLang="en-US" sz="1000" kern="1200" dirty="0">
                <a:solidFill>
                  <a:schemeClr val="bg1"/>
                </a:solidFill>
                <a:latin typeface="+mn-ea"/>
              </a:endParaRPr>
            </a:p>
          </p:txBody>
        </p:sp>
        <p:sp>
          <p:nvSpPr>
            <p:cNvPr id="24" name="文本框 23">
              <a:extLst>
                <a:ext uri="{FF2B5EF4-FFF2-40B4-BE49-F238E27FC236}">
                  <a16:creationId xmlns:a16="http://schemas.microsoft.com/office/drawing/2014/main" id="{46958D00-0A41-AC08-5E8C-DC64DDBCCC14}"/>
                </a:ext>
              </a:extLst>
            </p:cNvPr>
            <p:cNvSpPr txBox="1"/>
            <p:nvPr/>
          </p:nvSpPr>
          <p:spPr>
            <a:xfrm>
              <a:off x="7711872" y="3092625"/>
              <a:ext cx="2289126" cy="646331"/>
            </a:xfrm>
            <a:prstGeom prst="rect">
              <a:avLst/>
            </a:prstGeom>
            <a:noFill/>
          </p:spPr>
          <p:txBody>
            <a:bodyPr wrap="square">
              <a:spAutoFit/>
            </a:bodyPr>
            <a:lstStyle/>
            <a:p>
              <a:pPr lvl="0" algn="ctr"/>
              <a:r>
                <a:rPr lang="zh-CN" altLang="en-US" sz="1800" dirty="0">
                  <a:latin typeface="+mn-ea"/>
                </a:rPr>
                <a:t>有监督学习</a:t>
              </a:r>
              <a:endParaRPr lang="en-US" altLang="zh-CN" sz="1800" dirty="0">
                <a:latin typeface="+mn-ea"/>
              </a:endParaRPr>
            </a:p>
            <a:p>
              <a:pPr lvl="0" algn="ctr"/>
              <a:r>
                <a:rPr lang="en-US" altLang="zh-CN" sz="1800" dirty="0">
                  <a:latin typeface="+mn-ea"/>
                </a:rPr>
                <a:t>Supervised</a:t>
              </a:r>
              <a:endParaRPr lang="zh-CN" altLang="en-US" sz="1800" dirty="0">
                <a:latin typeface="+mn-ea"/>
              </a:endParaRPr>
            </a:p>
          </p:txBody>
        </p:sp>
        <p:sp>
          <p:nvSpPr>
            <p:cNvPr id="25" name="文本框 24">
              <a:extLst>
                <a:ext uri="{FF2B5EF4-FFF2-40B4-BE49-F238E27FC236}">
                  <a16:creationId xmlns:a16="http://schemas.microsoft.com/office/drawing/2014/main" id="{07B8F564-D14F-3FFF-0904-F1921167BCD7}"/>
                </a:ext>
              </a:extLst>
            </p:cNvPr>
            <p:cNvSpPr txBox="1"/>
            <p:nvPr/>
          </p:nvSpPr>
          <p:spPr>
            <a:xfrm>
              <a:off x="9878752" y="2954125"/>
              <a:ext cx="1583941" cy="923330"/>
            </a:xfrm>
            <a:prstGeom prst="rect">
              <a:avLst/>
            </a:prstGeom>
            <a:noFill/>
          </p:spPr>
          <p:txBody>
            <a:bodyPr wrap="square">
              <a:spAutoFit/>
            </a:bodyPr>
            <a:lstStyle/>
            <a:p>
              <a:pPr marL="285750" lvl="0" indent="-285750">
                <a:buFont typeface="Arial" panose="020B0604020202020204" pitchFamily="34" charset="0"/>
                <a:buChar char="•"/>
              </a:pPr>
              <a:r>
                <a:rPr lang="zh-CN" altLang="en-US" sz="1800" dirty="0">
                  <a:solidFill>
                    <a:schemeClr val="tx1"/>
                  </a:solidFill>
                  <a:latin typeface="+mn-ea"/>
                </a:rPr>
                <a:t>给题目</a:t>
              </a:r>
              <a:endParaRPr lang="en-US" altLang="zh-CN" sz="1800" dirty="0">
                <a:solidFill>
                  <a:schemeClr val="tx1"/>
                </a:solidFill>
                <a:latin typeface="+mn-ea"/>
              </a:endParaRPr>
            </a:p>
            <a:p>
              <a:pPr marL="285750" lvl="0" indent="-285750">
                <a:buFont typeface="Arial" panose="020B0604020202020204" pitchFamily="34" charset="0"/>
                <a:buChar char="•"/>
              </a:pPr>
              <a:r>
                <a:rPr lang="zh-CN" altLang="en-US" dirty="0">
                  <a:latin typeface="+mn-ea"/>
                </a:rPr>
                <a:t>给答案</a:t>
              </a:r>
              <a:endParaRPr lang="en-US" altLang="zh-CN" dirty="0">
                <a:latin typeface="+mn-ea"/>
              </a:endParaRPr>
            </a:p>
            <a:p>
              <a:pPr marL="285750" lvl="0" indent="-285750">
                <a:buFont typeface="Arial" panose="020B0604020202020204" pitchFamily="34" charset="0"/>
                <a:buChar char="•"/>
              </a:pPr>
              <a:r>
                <a:rPr lang="zh-CN" altLang="en-US" dirty="0">
                  <a:solidFill>
                    <a:srgbClr val="C00000"/>
                  </a:solidFill>
                  <a:latin typeface="+mn-ea"/>
                </a:rPr>
                <a:t>预测结果</a:t>
              </a:r>
              <a:endParaRPr lang="zh-CN" altLang="en-US" sz="1800" dirty="0">
                <a:solidFill>
                  <a:srgbClr val="C00000"/>
                </a:solidFill>
                <a:latin typeface="+mn-ea"/>
              </a:endParaRPr>
            </a:p>
          </p:txBody>
        </p:sp>
        <p:pic>
          <p:nvPicPr>
            <p:cNvPr id="26" name="图片 25">
              <a:extLst>
                <a:ext uri="{FF2B5EF4-FFF2-40B4-BE49-F238E27FC236}">
                  <a16:creationId xmlns:a16="http://schemas.microsoft.com/office/drawing/2014/main" id="{B6088365-727C-1200-0CC5-59EFB35E3139}"/>
                </a:ext>
              </a:extLst>
            </p:cNvPr>
            <p:cNvPicPr>
              <a:picLocks noChangeAspect="1"/>
            </p:cNvPicPr>
            <p:nvPr/>
          </p:nvPicPr>
          <p:blipFill>
            <a:blip r:embed="rId5"/>
            <a:stretch>
              <a:fillRect/>
            </a:stretch>
          </p:blipFill>
          <p:spPr>
            <a:xfrm>
              <a:off x="10121237" y="2138011"/>
              <a:ext cx="771176" cy="771176"/>
            </a:xfrm>
            <a:prstGeom prst="rect">
              <a:avLst/>
            </a:prstGeom>
          </p:spPr>
        </p:pic>
        <p:sp>
          <p:nvSpPr>
            <p:cNvPr id="27" name="文本框 26">
              <a:extLst>
                <a:ext uri="{FF2B5EF4-FFF2-40B4-BE49-F238E27FC236}">
                  <a16:creationId xmlns:a16="http://schemas.microsoft.com/office/drawing/2014/main" id="{25E0E8D7-AF41-9736-6A0A-9883C16A39FA}"/>
                </a:ext>
              </a:extLst>
            </p:cNvPr>
            <p:cNvSpPr txBox="1"/>
            <p:nvPr/>
          </p:nvSpPr>
          <p:spPr>
            <a:xfrm>
              <a:off x="10856516" y="2135737"/>
              <a:ext cx="756253" cy="646331"/>
            </a:xfrm>
            <a:prstGeom prst="rect">
              <a:avLst/>
            </a:prstGeom>
            <a:noFill/>
            <a:ln>
              <a:noFill/>
            </a:ln>
          </p:spPr>
          <p:txBody>
            <a:bodyPr wrap="square" rtlCol="0">
              <a:spAutoFit/>
            </a:bodyPr>
            <a:lstStyle/>
            <a:p>
              <a:pPr algn="ctr"/>
              <a:r>
                <a:rPr lang="zh-CN" altLang="en-US" dirty="0">
                  <a:latin typeface="+mn-ea"/>
                </a:rPr>
                <a:t>疾病诊断</a:t>
              </a:r>
            </a:p>
          </p:txBody>
        </p:sp>
      </p:grpSp>
      <p:grpSp>
        <p:nvGrpSpPr>
          <p:cNvPr id="28" name="组合 27">
            <a:extLst>
              <a:ext uri="{FF2B5EF4-FFF2-40B4-BE49-F238E27FC236}">
                <a16:creationId xmlns:a16="http://schemas.microsoft.com/office/drawing/2014/main" id="{5BDD6AC3-4625-2A97-FC77-5DE30DF4DB81}"/>
              </a:ext>
            </a:extLst>
          </p:cNvPr>
          <p:cNvGrpSpPr/>
          <p:nvPr/>
        </p:nvGrpSpPr>
        <p:grpSpPr>
          <a:xfrm>
            <a:off x="8687903" y="4146384"/>
            <a:ext cx="3507501" cy="2031911"/>
            <a:chOff x="8856434" y="3885476"/>
            <a:chExt cx="3507501" cy="2031911"/>
          </a:xfrm>
        </p:grpSpPr>
        <p:sp>
          <p:nvSpPr>
            <p:cNvPr id="29" name="任意多边形: 形状 28">
              <a:extLst>
                <a:ext uri="{FF2B5EF4-FFF2-40B4-BE49-F238E27FC236}">
                  <a16:creationId xmlns:a16="http://schemas.microsoft.com/office/drawing/2014/main" id="{A8F4FEA3-67BD-70F7-B836-F5274DA0F539}"/>
                </a:ext>
              </a:extLst>
            </p:cNvPr>
            <p:cNvSpPr/>
            <p:nvPr/>
          </p:nvSpPr>
          <p:spPr>
            <a:xfrm>
              <a:off x="8856434" y="3885476"/>
              <a:ext cx="2013252" cy="2013252"/>
            </a:xfrm>
            <a:custGeom>
              <a:avLst/>
              <a:gdLst>
                <a:gd name="connsiteX0" fmla="*/ 0 w 2013252"/>
                <a:gd name="connsiteY0" fmla="*/ 2013252 h 2013252"/>
                <a:gd name="connsiteX1" fmla="*/ 1006626 w 2013252"/>
                <a:gd name="connsiteY1" fmla="*/ 0 h 2013252"/>
                <a:gd name="connsiteX2" fmla="*/ 2013252 w 2013252"/>
                <a:gd name="connsiteY2" fmla="*/ 2013252 h 2013252"/>
                <a:gd name="connsiteX3" fmla="*/ 0 w 2013252"/>
                <a:gd name="connsiteY3" fmla="*/ 2013252 h 2013252"/>
              </a:gdLst>
              <a:ahLst/>
              <a:cxnLst>
                <a:cxn ang="0">
                  <a:pos x="connsiteX0" y="connsiteY0"/>
                </a:cxn>
                <a:cxn ang="0">
                  <a:pos x="connsiteX1" y="connsiteY1"/>
                </a:cxn>
                <a:cxn ang="0">
                  <a:pos x="connsiteX2" y="connsiteY2"/>
                </a:cxn>
                <a:cxn ang="0">
                  <a:pos x="connsiteX3" y="connsiteY3"/>
                </a:cxn>
              </a:cxnLst>
              <a:rect l="l" t="t" r="r" b="b"/>
              <a:pathLst>
                <a:path w="2013252" h="2013252">
                  <a:moveTo>
                    <a:pt x="0" y="2013252"/>
                  </a:moveTo>
                  <a:lnTo>
                    <a:pt x="1006626" y="0"/>
                  </a:lnTo>
                  <a:lnTo>
                    <a:pt x="2013252" y="2013252"/>
                  </a:lnTo>
                  <a:lnTo>
                    <a:pt x="0" y="2013252"/>
                  </a:lnTo>
                  <a:close/>
                </a:path>
              </a:pathLst>
            </a:custGeom>
            <a:solidFill>
              <a:srgbClr val="0070C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541413" tIns="1044726" rIns="541413" bIns="38100" numCol="1" spcCol="1270" anchor="ctr" anchorCtr="0">
              <a:noAutofit/>
            </a:bodyPr>
            <a:lstStyle/>
            <a:p>
              <a:pPr marL="0" lvl="0" indent="0" algn="ctr" defTabSz="444500">
                <a:lnSpc>
                  <a:spcPct val="90000"/>
                </a:lnSpc>
                <a:spcBef>
                  <a:spcPct val="0"/>
                </a:spcBef>
                <a:spcAft>
                  <a:spcPct val="35000"/>
                </a:spcAft>
                <a:buNone/>
              </a:pPr>
              <a:endParaRPr lang="zh-CN" altLang="en-US" sz="1000" kern="1200" dirty="0">
                <a:solidFill>
                  <a:schemeClr val="bg1"/>
                </a:solidFill>
                <a:latin typeface="+mn-ea"/>
              </a:endParaRPr>
            </a:p>
          </p:txBody>
        </p:sp>
        <p:sp>
          <p:nvSpPr>
            <p:cNvPr id="30" name="文本框 29">
              <a:extLst>
                <a:ext uri="{FF2B5EF4-FFF2-40B4-BE49-F238E27FC236}">
                  <a16:creationId xmlns:a16="http://schemas.microsoft.com/office/drawing/2014/main" id="{7A2428C5-4333-C051-8863-18DA29B3653F}"/>
                </a:ext>
              </a:extLst>
            </p:cNvPr>
            <p:cNvSpPr txBox="1"/>
            <p:nvPr/>
          </p:nvSpPr>
          <p:spPr>
            <a:xfrm>
              <a:off x="8856435" y="5227850"/>
              <a:ext cx="2044634" cy="646331"/>
            </a:xfrm>
            <a:prstGeom prst="rect">
              <a:avLst/>
            </a:prstGeom>
            <a:noFill/>
          </p:spPr>
          <p:txBody>
            <a:bodyPr wrap="square">
              <a:spAutoFit/>
            </a:bodyPr>
            <a:lstStyle/>
            <a:p>
              <a:pPr lvl="0" algn="ctr"/>
              <a:r>
                <a:rPr lang="zh-CN" altLang="en-US" sz="1800" dirty="0">
                  <a:solidFill>
                    <a:schemeClr val="bg1"/>
                  </a:solidFill>
                  <a:latin typeface="+mn-ea"/>
                </a:rPr>
                <a:t>强化学习</a:t>
              </a:r>
              <a:endParaRPr lang="en-US" altLang="zh-CN" sz="1800" dirty="0">
                <a:solidFill>
                  <a:schemeClr val="bg1"/>
                </a:solidFill>
                <a:latin typeface="+mn-ea"/>
              </a:endParaRPr>
            </a:p>
            <a:p>
              <a:pPr lvl="0" algn="ctr"/>
              <a:r>
                <a:rPr lang="en-US" altLang="zh-CN" sz="1800" dirty="0">
                  <a:solidFill>
                    <a:schemeClr val="bg1"/>
                  </a:solidFill>
                  <a:latin typeface="+mn-ea"/>
                </a:rPr>
                <a:t>Reinforcement</a:t>
              </a:r>
            </a:p>
          </p:txBody>
        </p:sp>
        <p:sp>
          <p:nvSpPr>
            <p:cNvPr id="31" name="文本框 30">
              <a:extLst>
                <a:ext uri="{FF2B5EF4-FFF2-40B4-BE49-F238E27FC236}">
                  <a16:creationId xmlns:a16="http://schemas.microsoft.com/office/drawing/2014/main" id="{A0D9621A-49CA-9887-75C5-A9A1CA33CF43}"/>
                </a:ext>
              </a:extLst>
            </p:cNvPr>
            <p:cNvSpPr txBox="1"/>
            <p:nvPr/>
          </p:nvSpPr>
          <p:spPr>
            <a:xfrm>
              <a:off x="10779994" y="4994057"/>
              <a:ext cx="1583941" cy="923330"/>
            </a:xfrm>
            <a:prstGeom prst="rect">
              <a:avLst/>
            </a:prstGeom>
            <a:noFill/>
          </p:spPr>
          <p:txBody>
            <a:bodyPr wrap="square">
              <a:spAutoFit/>
            </a:bodyPr>
            <a:lstStyle/>
            <a:p>
              <a:pPr marL="285750" lvl="0" indent="-285750">
                <a:buFont typeface="Arial" panose="020B0604020202020204" pitchFamily="34" charset="0"/>
                <a:buChar char="•"/>
              </a:pPr>
              <a:r>
                <a:rPr lang="zh-CN" altLang="en-US" dirty="0">
                  <a:solidFill>
                    <a:schemeClr val="tx1"/>
                  </a:solidFill>
                  <a:latin typeface="+mn-ea"/>
                </a:rPr>
                <a:t>给题目</a:t>
              </a:r>
              <a:endParaRPr lang="en-US" altLang="zh-CN" dirty="0">
                <a:solidFill>
                  <a:schemeClr val="tx1"/>
                </a:solidFill>
                <a:latin typeface="+mn-ea"/>
              </a:endParaRPr>
            </a:p>
            <a:p>
              <a:pPr marL="285750" lvl="0" indent="-285750">
                <a:buFont typeface="Arial" panose="020B0604020202020204" pitchFamily="34" charset="0"/>
                <a:buChar char="•"/>
              </a:pPr>
              <a:r>
                <a:rPr lang="zh-CN" altLang="en-US" dirty="0">
                  <a:latin typeface="+mn-ea"/>
                </a:rPr>
                <a:t>给环境</a:t>
              </a:r>
              <a:endParaRPr lang="en-US" altLang="zh-CN" dirty="0">
                <a:latin typeface="+mn-ea"/>
              </a:endParaRPr>
            </a:p>
            <a:p>
              <a:pPr marL="285750" lvl="0" indent="-285750">
                <a:buFont typeface="Arial" panose="020B0604020202020204" pitchFamily="34" charset="0"/>
                <a:buChar char="•"/>
              </a:pPr>
              <a:r>
                <a:rPr lang="zh-CN" altLang="en-US" dirty="0">
                  <a:solidFill>
                    <a:srgbClr val="C00000"/>
                  </a:solidFill>
                  <a:latin typeface="+mn-ea"/>
                </a:rPr>
                <a:t>学习策略</a:t>
              </a:r>
            </a:p>
          </p:txBody>
        </p:sp>
        <p:pic>
          <p:nvPicPr>
            <p:cNvPr id="32" name="Picture 2">
              <a:extLst>
                <a:ext uri="{FF2B5EF4-FFF2-40B4-BE49-F238E27FC236}">
                  <a16:creationId xmlns:a16="http://schemas.microsoft.com/office/drawing/2014/main" id="{F3F14FD4-F917-5AC9-4781-F39649E3EB0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02958" y="4485009"/>
              <a:ext cx="1269006" cy="333114"/>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32">
              <a:extLst>
                <a:ext uri="{FF2B5EF4-FFF2-40B4-BE49-F238E27FC236}">
                  <a16:creationId xmlns:a16="http://schemas.microsoft.com/office/drawing/2014/main" id="{B292910A-9BC7-8ED3-98C5-7F945DB2958D}"/>
                </a:ext>
              </a:extLst>
            </p:cNvPr>
            <p:cNvSpPr txBox="1"/>
            <p:nvPr/>
          </p:nvSpPr>
          <p:spPr>
            <a:xfrm>
              <a:off x="11476363" y="4314399"/>
              <a:ext cx="756253" cy="646331"/>
            </a:xfrm>
            <a:prstGeom prst="rect">
              <a:avLst/>
            </a:prstGeom>
            <a:noFill/>
            <a:ln>
              <a:noFill/>
            </a:ln>
          </p:spPr>
          <p:txBody>
            <a:bodyPr wrap="square" rtlCol="0">
              <a:spAutoFit/>
            </a:bodyPr>
            <a:lstStyle/>
            <a:p>
              <a:pPr algn="ctr"/>
              <a:r>
                <a:rPr lang="zh-CN" altLang="en-US" dirty="0">
                  <a:latin typeface="+mn-ea"/>
                </a:rPr>
                <a:t>围棋博弈</a:t>
              </a:r>
            </a:p>
          </p:txBody>
        </p:sp>
      </p:grpSp>
      <p:sp>
        <p:nvSpPr>
          <p:cNvPr id="42" name="矩形 13">
            <a:extLst>
              <a:ext uri="{FF2B5EF4-FFF2-40B4-BE49-F238E27FC236}">
                <a16:creationId xmlns:a16="http://schemas.microsoft.com/office/drawing/2014/main" id="{0657D23A-97C6-0D38-339B-0CF562A4CF20}"/>
              </a:ext>
            </a:extLst>
          </p:cNvPr>
          <p:cNvSpPr>
            <a:spLocks noChangeArrowheads="1"/>
          </p:cNvSpPr>
          <p:nvPr/>
        </p:nvSpPr>
        <p:spPr bwMode="auto">
          <a:xfrm>
            <a:off x="902794" y="1347961"/>
            <a:ext cx="5100441"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rPr>
              <a:t>AI</a:t>
            </a:r>
            <a:r>
              <a:rPr lang="zh-CN" altLang="en-US" sz="1801" b="1" kern="0" dirty="0">
                <a:solidFill>
                  <a:srgbClr val="262626"/>
                </a:solidFill>
                <a:latin typeface="+mn-ea"/>
                <a:ea typeface="+mn-ea"/>
                <a:cs typeface="创客贴金刚体" panose="00020600040101010101" pitchFamily="18" charset="-122"/>
                <a:sym typeface="Arial" panose="020B0604020202020204" pitchFamily="34" charset="0"/>
              </a:rPr>
              <a:t>基础</a:t>
            </a:r>
            <a:r>
              <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rPr>
              <a:t>——AI</a:t>
            </a:r>
            <a:r>
              <a:rPr lang="zh-CN" altLang="en-US" sz="1801" b="1" kern="0" dirty="0">
                <a:solidFill>
                  <a:srgbClr val="262626"/>
                </a:solidFill>
                <a:latin typeface="+mn-ea"/>
                <a:ea typeface="+mn-ea"/>
                <a:cs typeface="创客贴金刚体" panose="00020600040101010101" pitchFamily="18" charset="-122"/>
                <a:sym typeface="Arial" panose="020B0604020202020204" pitchFamily="34" charset="0"/>
              </a:rPr>
              <a:t>和机器学习</a:t>
            </a:r>
          </a:p>
        </p:txBody>
      </p:sp>
      <p:sp>
        <p:nvSpPr>
          <p:cNvPr id="43" name="椭圆 42">
            <a:extLst>
              <a:ext uri="{FF2B5EF4-FFF2-40B4-BE49-F238E27FC236}">
                <a16:creationId xmlns:a16="http://schemas.microsoft.com/office/drawing/2014/main" id="{E9EBF104-870F-DDBF-06D7-6C03B83813CC}"/>
              </a:ext>
            </a:extLst>
          </p:cNvPr>
          <p:cNvSpPr/>
          <p:nvPr/>
        </p:nvSpPr>
        <p:spPr bwMode="auto">
          <a:xfrm>
            <a:off x="4122912" y="3875852"/>
            <a:ext cx="973758" cy="979875"/>
          </a:xfrm>
          <a:prstGeom prst="ellipse">
            <a:avLst/>
          </a:prstGeom>
          <a:solidFill>
            <a:srgbClr val="4BA18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2813"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mn-ea"/>
            </a:endParaRPr>
          </a:p>
        </p:txBody>
      </p:sp>
      <p:sp>
        <p:nvSpPr>
          <p:cNvPr id="44" name="矩形 43">
            <a:extLst>
              <a:ext uri="{FF2B5EF4-FFF2-40B4-BE49-F238E27FC236}">
                <a16:creationId xmlns:a16="http://schemas.microsoft.com/office/drawing/2014/main" id="{259DE98D-E967-5CE9-4074-D050A799CF0B}"/>
              </a:ext>
            </a:extLst>
          </p:cNvPr>
          <p:cNvSpPr/>
          <p:nvPr/>
        </p:nvSpPr>
        <p:spPr>
          <a:xfrm>
            <a:off x="4215016" y="4106031"/>
            <a:ext cx="800219" cy="584775"/>
          </a:xfrm>
          <a:prstGeom prst="rect">
            <a:avLst/>
          </a:prstGeom>
          <a:noFill/>
          <a:ln>
            <a:noFill/>
          </a:ln>
        </p:spPr>
        <p:txBody>
          <a:bodyPr wrap="none" rtlCol="0" anchor="ctr">
            <a:spAutoFit/>
          </a:bodyPr>
          <a:lstStyle/>
          <a:p>
            <a:pPr marL="0" marR="0" lvl="0" indent="0" algn="ctr" defTabSz="912813" rtl="0" eaLnBrk="0" fontAlgn="base" latinLnBrk="0" hangingPunct="0">
              <a:lnSpc>
                <a:spcPct val="100000"/>
              </a:lnSpc>
              <a:spcBef>
                <a:spcPct val="0"/>
              </a:spcBef>
              <a:spcAft>
                <a:spcPts val="0"/>
              </a:spcAft>
              <a:buClrTx/>
              <a:buSzTx/>
              <a:buFontTx/>
              <a:buNone/>
              <a:tabLst/>
              <a:defRPr/>
            </a:pPr>
            <a:r>
              <a:rPr kumimoji="0" lang="en-US" altLang="zh-CN" sz="1600" b="1" i="0" u="none" strike="noStrike" kern="100" cap="none" spc="0" normalizeH="0" baseline="0" noProof="0" dirty="0">
                <a:ln>
                  <a:noFill/>
                </a:ln>
                <a:solidFill>
                  <a:srgbClr val="FFFFFF"/>
                </a:solidFill>
                <a:effectLst/>
                <a:uLnTx/>
                <a:uFillTx/>
                <a:latin typeface="+mn-ea"/>
                <a:cs typeface="Times New Roman" panose="02020603050405020304" pitchFamily="18" charset="0"/>
              </a:rPr>
              <a:t>LLM</a:t>
            </a:r>
          </a:p>
          <a:p>
            <a:pPr marL="0" marR="0" lvl="0" indent="0" algn="ctr" defTabSz="912813" rtl="0" eaLnBrk="0" fontAlgn="base" latinLnBrk="0" hangingPunct="0">
              <a:lnSpc>
                <a:spcPct val="100000"/>
              </a:lnSpc>
              <a:spcBef>
                <a:spcPct val="0"/>
              </a:spcBef>
              <a:spcAft>
                <a:spcPts val="0"/>
              </a:spcAft>
              <a:buClrTx/>
              <a:buSzTx/>
              <a:buFontTx/>
              <a:buNone/>
              <a:tabLst/>
              <a:defRPr/>
            </a:pPr>
            <a:r>
              <a:rPr lang="zh-CN" altLang="en-US" sz="1600" b="1" kern="100" dirty="0">
                <a:solidFill>
                  <a:srgbClr val="FFFFFF"/>
                </a:solidFill>
                <a:latin typeface="+mn-ea"/>
                <a:cs typeface="Times New Roman" panose="02020603050405020304" pitchFamily="18" charset="0"/>
              </a:rPr>
              <a:t>大模型</a:t>
            </a:r>
            <a:endParaRPr kumimoji="0" lang="zh-CN" altLang="en-US" sz="1600" b="1" i="0" u="none" strike="noStrike" kern="100" cap="none" spc="0" normalizeH="0" baseline="0" noProof="0" dirty="0">
              <a:ln>
                <a:noFill/>
              </a:ln>
              <a:solidFill>
                <a:srgbClr val="FFFFFF"/>
              </a:solidFill>
              <a:effectLst/>
              <a:uLnTx/>
              <a:uFillTx/>
              <a:latin typeface="+mn-ea"/>
              <a:cs typeface="Times New Roman" panose="02020603050405020304" pitchFamily="18" charset="0"/>
            </a:endParaRPr>
          </a:p>
        </p:txBody>
      </p:sp>
    </p:spTree>
    <p:extLst>
      <p:ext uri="{BB962C8B-B14F-4D97-AF65-F5344CB8AC3E}">
        <p14:creationId xmlns:p14="http://schemas.microsoft.com/office/powerpoint/2010/main" val="12430212"/>
      </p:ext>
    </p:extLst>
  </p:cSld>
  <p:clrMapOvr>
    <a:masterClrMapping/>
  </p:clrMapOvr>
  <p:transition spd="slow" advTm="5000">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34152-C0F0-F3D0-D3C9-F0B02F2ADBBE}"/>
            </a:ext>
          </a:extLst>
        </p:cNvPr>
        <p:cNvGrpSpPr/>
        <p:nvPr/>
      </p:nvGrpSpPr>
      <p:grpSpPr>
        <a:xfrm>
          <a:off x="0" y="0"/>
          <a:ext cx="0" cy="0"/>
          <a:chOff x="0" y="0"/>
          <a:chExt cx="0" cy="0"/>
        </a:xfrm>
      </p:grpSpPr>
      <p:sp>
        <p:nvSpPr>
          <p:cNvPr id="67" name="对话气泡: 矩形 66">
            <a:extLst>
              <a:ext uri="{FF2B5EF4-FFF2-40B4-BE49-F238E27FC236}">
                <a16:creationId xmlns:a16="http://schemas.microsoft.com/office/drawing/2014/main" id="{E54F54EA-4C77-D161-160E-83EE73C62082}"/>
              </a:ext>
            </a:extLst>
          </p:cNvPr>
          <p:cNvSpPr/>
          <p:nvPr/>
        </p:nvSpPr>
        <p:spPr>
          <a:xfrm flipH="1" flipV="1">
            <a:off x="5576469" y="2659289"/>
            <a:ext cx="6079134" cy="3500347"/>
          </a:xfrm>
          <a:prstGeom prst="wedgeRectCallout">
            <a:avLst>
              <a:gd name="adj1" fmla="val 10696"/>
              <a:gd name="adj2" fmla="val 50946"/>
            </a:avLst>
          </a:prstGeom>
          <a:solidFill>
            <a:srgbClr val="F7F7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mn-ea"/>
              <a:cs typeface="+mn-ea"/>
              <a:sym typeface="+mn-lt"/>
            </a:endParaRPr>
          </a:p>
        </p:txBody>
      </p:sp>
      <p:sp>
        <p:nvSpPr>
          <p:cNvPr id="2" name="文本占位符 1">
            <a:extLst>
              <a:ext uri="{FF2B5EF4-FFF2-40B4-BE49-F238E27FC236}">
                <a16:creationId xmlns:a16="http://schemas.microsoft.com/office/drawing/2014/main" id="{A32C8E71-8683-E208-B940-316AC33B48AA}"/>
              </a:ext>
            </a:extLst>
          </p:cNvPr>
          <p:cNvSpPr>
            <a:spLocks noGrp="1"/>
          </p:cNvSpPr>
          <p:nvPr>
            <p:ph type="body" sz="quarter" idx="10"/>
          </p:nvPr>
        </p:nvSpPr>
        <p:spPr>
          <a:xfrm>
            <a:off x="839160" y="698363"/>
            <a:ext cx="3623510" cy="494795"/>
          </a:xfrm>
        </p:spPr>
        <p:txBody>
          <a:bodyPr/>
          <a:lstStyle/>
          <a:p>
            <a:r>
              <a:rPr lang="zh-CN" altLang="en-US" dirty="0">
                <a:solidFill>
                  <a:prstClr val="black"/>
                </a:solidFill>
                <a:latin typeface="+mn-ea"/>
                <a:cs typeface="创客贴金刚体" panose="00020600040101010101" pitchFamily="18" charset="-122"/>
              </a:rPr>
              <a:t>财富管理投资场景</a:t>
            </a:r>
          </a:p>
        </p:txBody>
      </p:sp>
      <p:sp>
        <p:nvSpPr>
          <p:cNvPr id="10" name="矩形 13">
            <a:extLst>
              <a:ext uri="{FF2B5EF4-FFF2-40B4-BE49-F238E27FC236}">
                <a16:creationId xmlns:a16="http://schemas.microsoft.com/office/drawing/2014/main" id="{2820DFE5-8C04-DFA4-421C-FA76F40C8AE7}"/>
              </a:ext>
            </a:extLst>
          </p:cNvPr>
          <p:cNvSpPr>
            <a:spLocks noChangeArrowheads="1"/>
          </p:cNvSpPr>
          <p:nvPr/>
        </p:nvSpPr>
        <p:spPr bwMode="auto">
          <a:xfrm>
            <a:off x="902794" y="1347961"/>
            <a:ext cx="3251369"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mn-ea"/>
                <a:ea typeface="+mn-ea"/>
                <a:cs typeface="创客贴金刚体" panose="00020600040101010101" pitchFamily="18" charset="-122"/>
                <a:sym typeface="Arial" panose="020B0604020202020204" pitchFamily="34" charset="0"/>
              </a:rPr>
              <a:t>股票量化投资模型</a:t>
            </a:r>
            <a:endPar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endParaRPr>
          </a:p>
        </p:txBody>
      </p:sp>
      <p:sp>
        <p:nvSpPr>
          <p:cNvPr id="3" name="文本框 2">
            <a:extLst>
              <a:ext uri="{FF2B5EF4-FFF2-40B4-BE49-F238E27FC236}">
                <a16:creationId xmlns:a16="http://schemas.microsoft.com/office/drawing/2014/main" id="{31B3E043-347C-E1B8-4E26-420EE1BDCE4F}"/>
              </a:ext>
            </a:extLst>
          </p:cNvPr>
          <p:cNvSpPr txBox="1"/>
          <p:nvPr/>
        </p:nvSpPr>
        <p:spPr>
          <a:xfrm>
            <a:off x="1176120" y="1872224"/>
            <a:ext cx="4400351" cy="4613892"/>
          </a:xfrm>
          <a:prstGeom prst="rect">
            <a:avLst/>
          </a:prstGeom>
          <a:noFill/>
        </p:spPr>
        <p:txBody>
          <a:bodyPr wrap="square">
            <a:spAutoFit/>
          </a:bodyPr>
          <a:lstStyle/>
          <a:p>
            <a:pPr>
              <a:lnSpc>
                <a:spcPct val="150000"/>
              </a:lnSpc>
            </a:pPr>
            <a:r>
              <a:rPr lang="zh-CN" altLang="en-US" b="1" dirty="0">
                <a:latin typeface="+mn-ea"/>
              </a:rPr>
              <a:t>业务介绍</a:t>
            </a:r>
            <a:r>
              <a:rPr lang="zh-CN" altLang="en-US" dirty="0">
                <a:latin typeface="+mn-ea"/>
              </a:rPr>
              <a:t>：在股票投资的经典量化策略中，量化研究员需要进行因子的挖掘和组合优化，如果是中低频就对未来</a:t>
            </a:r>
            <a:r>
              <a:rPr lang="en-US" altLang="zh-CN" dirty="0">
                <a:latin typeface="+mn-ea"/>
              </a:rPr>
              <a:t>T</a:t>
            </a:r>
            <a:r>
              <a:rPr lang="zh-CN" altLang="en-US" dirty="0">
                <a:latin typeface="+mn-ea"/>
              </a:rPr>
              <a:t>日预测，如果是中高频就对未来几秒几分钟预测，以此投资以期获取收益。</a:t>
            </a:r>
            <a:endParaRPr lang="en-US" altLang="zh-CN" dirty="0">
              <a:latin typeface="+mn-ea"/>
            </a:endParaRPr>
          </a:p>
          <a:p>
            <a:pPr>
              <a:lnSpc>
                <a:spcPct val="150000"/>
              </a:lnSpc>
            </a:pPr>
            <a:endParaRPr lang="en-US" altLang="zh-CN" dirty="0">
              <a:latin typeface="+mn-ea"/>
            </a:endParaRPr>
          </a:p>
          <a:p>
            <a:pPr>
              <a:lnSpc>
                <a:spcPct val="150000"/>
              </a:lnSpc>
            </a:pPr>
            <a:r>
              <a:rPr lang="zh-CN" altLang="en-US" b="1" dirty="0">
                <a:latin typeface="+mn-ea"/>
              </a:rPr>
              <a:t>技术介绍</a:t>
            </a:r>
            <a:r>
              <a:rPr lang="zh-CN" altLang="en-US" dirty="0">
                <a:latin typeface="+mn-ea"/>
              </a:rPr>
              <a:t>：可以接入股票的行情、基本面以及另类数据，构建机器学习模型来预测未来</a:t>
            </a:r>
            <a:r>
              <a:rPr lang="en-US" altLang="zh-CN" dirty="0">
                <a:latin typeface="+mn-ea"/>
              </a:rPr>
              <a:t>T</a:t>
            </a:r>
            <a:r>
              <a:rPr lang="zh-CN" altLang="en-US" dirty="0">
                <a:latin typeface="+mn-ea"/>
              </a:rPr>
              <a:t>日或高频收益率，如果具备</a:t>
            </a:r>
            <a:r>
              <a:rPr lang="en-US" altLang="zh-CN" dirty="0" err="1">
                <a:latin typeface="+mn-ea"/>
              </a:rPr>
              <a:t>AutoFE</a:t>
            </a:r>
            <a:r>
              <a:rPr lang="zh-CN" altLang="en-US" dirty="0">
                <a:latin typeface="+mn-ea"/>
              </a:rPr>
              <a:t>自动化特征工程构造能力，甚至可以跳过因子挖掘步骤，一步到位实现组合优化。</a:t>
            </a:r>
          </a:p>
        </p:txBody>
      </p:sp>
      <p:sp>
        <p:nvSpPr>
          <p:cNvPr id="7" name="矩形 6">
            <a:extLst>
              <a:ext uri="{FF2B5EF4-FFF2-40B4-BE49-F238E27FC236}">
                <a16:creationId xmlns:a16="http://schemas.microsoft.com/office/drawing/2014/main" id="{19F941CC-3607-E417-CF33-6716DF5159A3}"/>
              </a:ext>
            </a:extLst>
          </p:cNvPr>
          <p:cNvSpPr/>
          <p:nvPr/>
        </p:nvSpPr>
        <p:spPr>
          <a:xfrm>
            <a:off x="9653312" y="2814053"/>
            <a:ext cx="878467" cy="2790671"/>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26" name="文本框 25">
            <a:extLst>
              <a:ext uri="{FF2B5EF4-FFF2-40B4-BE49-F238E27FC236}">
                <a16:creationId xmlns:a16="http://schemas.microsoft.com/office/drawing/2014/main" id="{B33CD45F-7514-DBAB-E2BA-E09FBA0CADC5}"/>
              </a:ext>
            </a:extLst>
          </p:cNvPr>
          <p:cNvSpPr txBox="1"/>
          <p:nvPr/>
        </p:nvSpPr>
        <p:spPr>
          <a:xfrm>
            <a:off x="9556319" y="2862674"/>
            <a:ext cx="1072451" cy="307777"/>
          </a:xfrm>
          <a:prstGeom prst="rect">
            <a:avLst/>
          </a:prstGeom>
          <a:noFill/>
        </p:spPr>
        <p:txBody>
          <a:bodyPr wrap="square">
            <a:spAutoFit/>
          </a:bodyPr>
          <a:lstStyle/>
          <a:p>
            <a:pPr algn="ctr"/>
            <a:r>
              <a:rPr lang="en-US" altLang="zh-CN" sz="1400" b="1" dirty="0">
                <a:latin typeface="+mn-ea"/>
              </a:rPr>
              <a:t>T</a:t>
            </a:r>
            <a:r>
              <a:rPr lang="zh-CN" altLang="en-US" sz="1400" b="1" dirty="0">
                <a:latin typeface="+mn-ea"/>
              </a:rPr>
              <a:t>日收益率</a:t>
            </a:r>
          </a:p>
        </p:txBody>
      </p:sp>
      <p:sp>
        <p:nvSpPr>
          <p:cNvPr id="29" name="文本框 28">
            <a:extLst>
              <a:ext uri="{FF2B5EF4-FFF2-40B4-BE49-F238E27FC236}">
                <a16:creationId xmlns:a16="http://schemas.microsoft.com/office/drawing/2014/main" id="{61AE81B8-C7A3-FCF0-33F1-18D41A66097E}"/>
              </a:ext>
            </a:extLst>
          </p:cNvPr>
          <p:cNvSpPr txBox="1"/>
          <p:nvPr/>
        </p:nvSpPr>
        <p:spPr>
          <a:xfrm>
            <a:off x="6606821" y="5759527"/>
            <a:ext cx="2096984" cy="400110"/>
          </a:xfrm>
          <a:prstGeom prst="rect">
            <a:avLst/>
          </a:prstGeom>
          <a:noFill/>
        </p:spPr>
        <p:txBody>
          <a:bodyPr wrap="square">
            <a:spAutoFit/>
          </a:bodyPr>
          <a:lstStyle/>
          <a:p>
            <a:pPr algn="ctr"/>
            <a:r>
              <a:rPr lang="zh-CN" altLang="en-US" sz="2000" b="1" i="0" dirty="0">
                <a:effectLst/>
                <a:latin typeface="+mn-ea"/>
              </a:rPr>
              <a:t>相关建模特征</a:t>
            </a:r>
            <a:endParaRPr lang="zh-CN" altLang="en-US" sz="2000" b="1" dirty="0">
              <a:latin typeface="+mn-ea"/>
            </a:endParaRPr>
          </a:p>
        </p:txBody>
      </p:sp>
      <p:sp>
        <p:nvSpPr>
          <p:cNvPr id="30" name="右大括号 29">
            <a:extLst>
              <a:ext uri="{FF2B5EF4-FFF2-40B4-BE49-F238E27FC236}">
                <a16:creationId xmlns:a16="http://schemas.microsoft.com/office/drawing/2014/main" id="{8AC1C392-FC67-AFA7-E281-313DE19FF236}"/>
              </a:ext>
            </a:extLst>
          </p:cNvPr>
          <p:cNvSpPr/>
          <p:nvPr/>
        </p:nvSpPr>
        <p:spPr>
          <a:xfrm rot="5400000">
            <a:off x="7498847" y="3811114"/>
            <a:ext cx="90716" cy="374322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sp>
        <p:nvSpPr>
          <p:cNvPr id="31" name="文本框 30">
            <a:extLst>
              <a:ext uri="{FF2B5EF4-FFF2-40B4-BE49-F238E27FC236}">
                <a16:creationId xmlns:a16="http://schemas.microsoft.com/office/drawing/2014/main" id="{789C0F07-9FD1-381B-8374-146AA549CB8C}"/>
              </a:ext>
            </a:extLst>
          </p:cNvPr>
          <p:cNvSpPr txBox="1"/>
          <p:nvPr/>
        </p:nvSpPr>
        <p:spPr>
          <a:xfrm>
            <a:off x="9661007" y="5759527"/>
            <a:ext cx="2096984" cy="400110"/>
          </a:xfrm>
          <a:prstGeom prst="rect">
            <a:avLst/>
          </a:prstGeom>
          <a:noFill/>
        </p:spPr>
        <p:txBody>
          <a:bodyPr wrap="square">
            <a:spAutoFit/>
          </a:bodyPr>
          <a:lstStyle/>
          <a:p>
            <a:pPr algn="ctr"/>
            <a:r>
              <a:rPr lang="zh-CN" altLang="en-US" sz="2000" b="1" dirty="0">
                <a:latin typeface="+mn-ea"/>
              </a:rPr>
              <a:t>可选建模标签</a:t>
            </a:r>
          </a:p>
        </p:txBody>
      </p:sp>
      <p:sp>
        <p:nvSpPr>
          <p:cNvPr id="32" name="右大括号 31">
            <a:extLst>
              <a:ext uri="{FF2B5EF4-FFF2-40B4-BE49-F238E27FC236}">
                <a16:creationId xmlns:a16="http://schemas.microsoft.com/office/drawing/2014/main" id="{315B3F05-EE09-060E-95D3-B264CED6A2E1}"/>
              </a:ext>
            </a:extLst>
          </p:cNvPr>
          <p:cNvSpPr/>
          <p:nvPr/>
        </p:nvSpPr>
        <p:spPr>
          <a:xfrm rot="5400000">
            <a:off x="10572416" y="4712534"/>
            <a:ext cx="80162" cy="195093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sp>
        <p:nvSpPr>
          <p:cNvPr id="33" name="文本框 32">
            <a:extLst>
              <a:ext uri="{FF2B5EF4-FFF2-40B4-BE49-F238E27FC236}">
                <a16:creationId xmlns:a16="http://schemas.microsoft.com/office/drawing/2014/main" id="{2578E0AA-884E-96C8-5530-56DBBF489A5D}"/>
              </a:ext>
            </a:extLst>
          </p:cNvPr>
          <p:cNvSpPr txBox="1"/>
          <p:nvPr/>
        </p:nvSpPr>
        <p:spPr>
          <a:xfrm>
            <a:off x="9613336" y="3179565"/>
            <a:ext cx="974955" cy="1815882"/>
          </a:xfrm>
          <a:prstGeom prst="rect">
            <a:avLst/>
          </a:prstGeom>
          <a:noFill/>
        </p:spPr>
        <p:txBody>
          <a:bodyPr wrap="square">
            <a:spAutoFit/>
          </a:bodyPr>
          <a:lstStyle/>
          <a:p>
            <a:r>
              <a:rPr lang="zh-CN" altLang="en-US" sz="1400" dirty="0">
                <a:latin typeface="+mn-ea"/>
              </a:rPr>
              <a:t>预测每只股票</a:t>
            </a:r>
            <a:r>
              <a:rPr lang="en-US" altLang="zh-CN" sz="1400" dirty="0">
                <a:latin typeface="+mn-ea"/>
              </a:rPr>
              <a:t>T</a:t>
            </a:r>
            <a:r>
              <a:rPr lang="zh-CN" altLang="en-US" sz="1400" dirty="0">
                <a:latin typeface="+mn-ea"/>
              </a:rPr>
              <a:t>日的收益率，如果是多头策略就投资排名靠前的股票即可</a:t>
            </a:r>
          </a:p>
        </p:txBody>
      </p:sp>
      <p:grpSp>
        <p:nvGrpSpPr>
          <p:cNvPr id="35" name="组合 34">
            <a:extLst>
              <a:ext uri="{FF2B5EF4-FFF2-40B4-BE49-F238E27FC236}">
                <a16:creationId xmlns:a16="http://schemas.microsoft.com/office/drawing/2014/main" id="{0CFE2F1E-33B3-552E-7321-C1836CC19B14}"/>
              </a:ext>
            </a:extLst>
          </p:cNvPr>
          <p:cNvGrpSpPr/>
          <p:nvPr/>
        </p:nvGrpSpPr>
        <p:grpSpPr>
          <a:xfrm>
            <a:off x="10612505" y="2814054"/>
            <a:ext cx="1072451" cy="2802424"/>
            <a:chOff x="10612505" y="2814054"/>
            <a:chExt cx="1072451" cy="1796880"/>
          </a:xfrm>
        </p:grpSpPr>
        <p:sp>
          <p:nvSpPr>
            <p:cNvPr id="27" name="矩形 26">
              <a:extLst>
                <a:ext uri="{FF2B5EF4-FFF2-40B4-BE49-F238E27FC236}">
                  <a16:creationId xmlns:a16="http://schemas.microsoft.com/office/drawing/2014/main" id="{EFB36B76-22F4-39EE-9EA9-50824B47F9D6}"/>
                </a:ext>
              </a:extLst>
            </p:cNvPr>
            <p:cNvSpPr/>
            <p:nvPr/>
          </p:nvSpPr>
          <p:spPr>
            <a:xfrm>
              <a:off x="10709499" y="2814054"/>
              <a:ext cx="878467" cy="1796880"/>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28" name="文本框 27">
              <a:extLst>
                <a:ext uri="{FF2B5EF4-FFF2-40B4-BE49-F238E27FC236}">
                  <a16:creationId xmlns:a16="http://schemas.microsoft.com/office/drawing/2014/main" id="{F3B7A5A2-EA2C-3102-D906-3F5D2DECBBEB}"/>
                </a:ext>
              </a:extLst>
            </p:cNvPr>
            <p:cNvSpPr txBox="1"/>
            <p:nvPr/>
          </p:nvSpPr>
          <p:spPr>
            <a:xfrm>
              <a:off x="10612505" y="2842870"/>
              <a:ext cx="1072451" cy="197343"/>
            </a:xfrm>
            <a:prstGeom prst="rect">
              <a:avLst/>
            </a:prstGeom>
            <a:noFill/>
          </p:spPr>
          <p:txBody>
            <a:bodyPr wrap="square">
              <a:spAutoFit/>
            </a:bodyPr>
            <a:lstStyle/>
            <a:p>
              <a:pPr algn="ctr"/>
              <a:r>
                <a:rPr lang="zh-CN" altLang="en-US" sz="1400" b="1" dirty="0">
                  <a:latin typeface="+mn-ea"/>
                </a:rPr>
                <a:t>高频收益率</a:t>
              </a:r>
            </a:p>
          </p:txBody>
        </p:sp>
        <p:sp>
          <p:nvSpPr>
            <p:cNvPr id="34" name="文本框 33">
              <a:extLst>
                <a:ext uri="{FF2B5EF4-FFF2-40B4-BE49-F238E27FC236}">
                  <a16:creationId xmlns:a16="http://schemas.microsoft.com/office/drawing/2014/main" id="{240D498C-2782-404D-F2D1-09E62ADBAE4E}"/>
                </a:ext>
              </a:extLst>
            </p:cNvPr>
            <p:cNvSpPr txBox="1"/>
            <p:nvPr/>
          </p:nvSpPr>
          <p:spPr>
            <a:xfrm>
              <a:off x="10680648" y="3065332"/>
              <a:ext cx="974955" cy="1026181"/>
            </a:xfrm>
            <a:prstGeom prst="rect">
              <a:avLst/>
            </a:prstGeom>
            <a:noFill/>
          </p:spPr>
          <p:txBody>
            <a:bodyPr wrap="square">
              <a:spAutoFit/>
            </a:bodyPr>
            <a:lstStyle/>
            <a:p>
              <a:r>
                <a:rPr lang="zh-CN" altLang="en-US" sz="1400" dirty="0">
                  <a:latin typeface="+mn-ea"/>
                </a:rPr>
                <a:t>预测日间未来几秒或者几分钟的股票价格，进行高频的交易投资</a:t>
              </a:r>
            </a:p>
          </p:txBody>
        </p:sp>
      </p:grpSp>
      <p:sp>
        <p:nvSpPr>
          <p:cNvPr id="55" name="文本框 54">
            <a:extLst>
              <a:ext uri="{FF2B5EF4-FFF2-40B4-BE49-F238E27FC236}">
                <a16:creationId xmlns:a16="http://schemas.microsoft.com/office/drawing/2014/main" id="{966FA0A4-8417-8395-60BD-B7967988EC35}"/>
              </a:ext>
            </a:extLst>
          </p:cNvPr>
          <p:cNvSpPr txBox="1"/>
          <p:nvPr/>
        </p:nvSpPr>
        <p:spPr>
          <a:xfrm>
            <a:off x="9087196" y="1132583"/>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模拟回测</a:t>
            </a:r>
          </a:p>
        </p:txBody>
      </p:sp>
      <p:sp>
        <p:nvSpPr>
          <p:cNvPr id="58" name="文本框 57">
            <a:extLst>
              <a:ext uri="{FF2B5EF4-FFF2-40B4-BE49-F238E27FC236}">
                <a16:creationId xmlns:a16="http://schemas.microsoft.com/office/drawing/2014/main" id="{827A44EF-8000-8366-7F8E-A924029967E0}"/>
              </a:ext>
            </a:extLst>
          </p:cNvPr>
          <p:cNvSpPr txBox="1"/>
          <p:nvPr/>
        </p:nvSpPr>
        <p:spPr>
          <a:xfrm>
            <a:off x="10127267" y="113258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业绩跟踪</a:t>
            </a:r>
          </a:p>
        </p:txBody>
      </p:sp>
      <p:sp>
        <p:nvSpPr>
          <p:cNvPr id="59" name="文本框 58">
            <a:extLst>
              <a:ext uri="{FF2B5EF4-FFF2-40B4-BE49-F238E27FC236}">
                <a16:creationId xmlns:a16="http://schemas.microsoft.com/office/drawing/2014/main" id="{4BCBE7B2-CA84-179A-8587-654D7C921542}"/>
              </a:ext>
            </a:extLst>
          </p:cNvPr>
          <p:cNvSpPr txBox="1"/>
          <p:nvPr/>
        </p:nvSpPr>
        <p:spPr>
          <a:xfrm>
            <a:off x="8571064" y="1132633"/>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仓位生成</a:t>
            </a:r>
          </a:p>
        </p:txBody>
      </p:sp>
      <p:sp>
        <p:nvSpPr>
          <p:cNvPr id="60" name="文本框 59">
            <a:extLst>
              <a:ext uri="{FF2B5EF4-FFF2-40B4-BE49-F238E27FC236}">
                <a16:creationId xmlns:a16="http://schemas.microsoft.com/office/drawing/2014/main" id="{BDECABFA-4C84-EF51-E43F-76F9611925CD}"/>
              </a:ext>
            </a:extLst>
          </p:cNvPr>
          <p:cNvSpPr txBox="1"/>
          <p:nvPr/>
        </p:nvSpPr>
        <p:spPr>
          <a:xfrm>
            <a:off x="8032182" y="113258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组合优化</a:t>
            </a:r>
          </a:p>
        </p:txBody>
      </p:sp>
      <p:sp>
        <p:nvSpPr>
          <p:cNvPr id="61" name="文本框 60">
            <a:extLst>
              <a:ext uri="{FF2B5EF4-FFF2-40B4-BE49-F238E27FC236}">
                <a16:creationId xmlns:a16="http://schemas.microsoft.com/office/drawing/2014/main" id="{68541080-2709-5451-010A-1B600A8BEB75}"/>
              </a:ext>
            </a:extLst>
          </p:cNvPr>
          <p:cNvSpPr txBox="1"/>
          <p:nvPr/>
        </p:nvSpPr>
        <p:spPr>
          <a:xfrm>
            <a:off x="7516050" y="113263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因子挖掘</a:t>
            </a:r>
          </a:p>
        </p:txBody>
      </p:sp>
      <p:sp>
        <p:nvSpPr>
          <p:cNvPr id="62" name="箭头: 右 61">
            <a:extLst>
              <a:ext uri="{FF2B5EF4-FFF2-40B4-BE49-F238E27FC236}">
                <a16:creationId xmlns:a16="http://schemas.microsoft.com/office/drawing/2014/main" id="{8C99216D-0DE2-DDAA-D4EA-0425BB503726}"/>
              </a:ext>
            </a:extLst>
          </p:cNvPr>
          <p:cNvSpPr/>
          <p:nvPr/>
        </p:nvSpPr>
        <p:spPr>
          <a:xfrm>
            <a:off x="6999917" y="822739"/>
            <a:ext cx="4107061" cy="22880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mn-ea"/>
              <a:cs typeface="+mn-ea"/>
              <a:sym typeface="+mn-lt"/>
            </a:endParaRPr>
          </a:p>
        </p:txBody>
      </p:sp>
      <p:sp>
        <p:nvSpPr>
          <p:cNvPr id="64" name="文本框 63">
            <a:extLst>
              <a:ext uri="{FF2B5EF4-FFF2-40B4-BE49-F238E27FC236}">
                <a16:creationId xmlns:a16="http://schemas.microsoft.com/office/drawing/2014/main" id="{CC5703CC-C40D-6F6A-B34D-F9346975FEA8}"/>
              </a:ext>
            </a:extLst>
          </p:cNvPr>
          <p:cNvSpPr txBox="1"/>
          <p:nvPr/>
        </p:nvSpPr>
        <p:spPr>
          <a:xfrm>
            <a:off x="9603328" y="113258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实盘下单</a:t>
            </a:r>
          </a:p>
        </p:txBody>
      </p:sp>
      <p:sp>
        <p:nvSpPr>
          <p:cNvPr id="65" name="文本框 64">
            <a:extLst>
              <a:ext uri="{FF2B5EF4-FFF2-40B4-BE49-F238E27FC236}">
                <a16:creationId xmlns:a16="http://schemas.microsoft.com/office/drawing/2014/main" id="{D5CAE28D-D86F-F25D-1A83-A2E2503B9AA5}"/>
              </a:ext>
            </a:extLst>
          </p:cNvPr>
          <p:cNvSpPr txBox="1"/>
          <p:nvPr/>
        </p:nvSpPr>
        <p:spPr>
          <a:xfrm>
            <a:off x="6999918" y="1138534"/>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数据接入</a:t>
            </a:r>
          </a:p>
        </p:txBody>
      </p:sp>
      <p:sp>
        <p:nvSpPr>
          <p:cNvPr id="66" name="文本框 65">
            <a:extLst>
              <a:ext uri="{FF2B5EF4-FFF2-40B4-BE49-F238E27FC236}">
                <a16:creationId xmlns:a16="http://schemas.microsoft.com/office/drawing/2014/main" id="{2383BE31-1B17-4187-96AC-1399E222005E}"/>
              </a:ext>
            </a:extLst>
          </p:cNvPr>
          <p:cNvSpPr txBox="1"/>
          <p:nvPr/>
        </p:nvSpPr>
        <p:spPr>
          <a:xfrm>
            <a:off x="10651206" y="113797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模型迭代</a:t>
            </a:r>
          </a:p>
        </p:txBody>
      </p:sp>
      <p:sp>
        <p:nvSpPr>
          <p:cNvPr id="6" name="左大括号 5">
            <a:extLst>
              <a:ext uri="{FF2B5EF4-FFF2-40B4-BE49-F238E27FC236}">
                <a16:creationId xmlns:a16="http://schemas.microsoft.com/office/drawing/2014/main" id="{44DBD9D5-0E9B-82BA-A3D9-F34BCCC6B9A4}"/>
              </a:ext>
            </a:extLst>
          </p:cNvPr>
          <p:cNvSpPr/>
          <p:nvPr/>
        </p:nvSpPr>
        <p:spPr>
          <a:xfrm rot="16200000">
            <a:off x="7921111" y="2137238"/>
            <a:ext cx="79082" cy="88920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sp>
        <p:nvSpPr>
          <p:cNvPr id="17" name="矩形 16">
            <a:extLst>
              <a:ext uri="{FF2B5EF4-FFF2-40B4-BE49-F238E27FC236}">
                <a16:creationId xmlns:a16="http://schemas.microsoft.com/office/drawing/2014/main" id="{4101AC5A-1AD9-389C-92CB-C25D2457791B}"/>
              </a:ext>
            </a:extLst>
          </p:cNvPr>
          <p:cNvSpPr/>
          <p:nvPr/>
        </p:nvSpPr>
        <p:spPr>
          <a:xfrm>
            <a:off x="5632986" y="2814054"/>
            <a:ext cx="1184639" cy="26984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18" name="矩形 17">
            <a:extLst>
              <a:ext uri="{FF2B5EF4-FFF2-40B4-BE49-F238E27FC236}">
                <a16:creationId xmlns:a16="http://schemas.microsoft.com/office/drawing/2014/main" id="{010D91B8-D4D6-C8D5-5999-65C8084842FC}"/>
              </a:ext>
            </a:extLst>
          </p:cNvPr>
          <p:cNvSpPr/>
          <p:nvPr/>
        </p:nvSpPr>
        <p:spPr>
          <a:xfrm>
            <a:off x="6941621" y="2814054"/>
            <a:ext cx="1184639" cy="26984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19" name="文本框 18">
            <a:extLst>
              <a:ext uri="{FF2B5EF4-FFF2-40B4-BE49-F238E27FC236}">
                <a16:creationId xmlns:a16="http://schemas.microsoft.com/office/drawing/2014/main" id="{ACA7CBB8-2AEA-1215-6D5A-F4E18F2F83CC}"/>
              </a:ext>
            </a:extLst>
          </p:cNvPr>
          <p:cNvSpPr txBox="1"/>
          <p:nvPr/>
        </p:nvSpPr>
        <p:spPr>
          <a:xfrm>
            <a:off x="5576472" y="2862675"/>
            <a:ext cx="1297665" cy="307777"/>
          </a:xfrm>
          <a:prstGeom prst="rect">
            <a:avLst/>
          </a:prstGeom>
          <a:noFill/>
        </p:spPr>
        <p:txBody>
          <a:bodyPr wrap="square">
            <a:spAutoFit/>
          </a:bodyPr>
          <a:lstStyle/>
          <a:p>
            <a:pPr algn="ctr"/>
            <a:r>
              <a:rPr lang="zh-CN" altLang="en-US" sz="1400" b="1" dirty="0">
                <a:solidFill>
                  <a:schemeClr val="bg1"/>
                </a:solidFill>
                <a:latin typeface="+mn-ea"/>
              </a:rPr>
              <a:t>股票行情数据</a:t>
            </a:r>
          </a:p>
        </p:txBody>
      </p:sp>
      <p:sp>
        <p:nvSpPr>
          <p:cNvPr id="20" name="文本框 19">
            <a:extLst>
              <a:ext uri="{FF2B5EF4-FFF2-40B4-BE49-F238E27FC236}">
                <a16:creationId xmlns:a16="http://schemas.microsoft.com/office/drawing/2014/main" id="{32E75B88-85A2-7926-A721-64F646015BF9}"/>
              </a:ext>
            </a:extLst>
          </p:cNvPr>
          <p:cNvSpPr txBox="1"/>
          <p:nvPr/>
        </p:nvSpPr>
        <p:spPr>
          <a:xfrm>
            <a:off x="5576471" y="3188295"/>
            <a:ext cx="1297665" cy="2246769"/>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开高低收</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成交量额</a:t>
            </a:r>
            <a:endParaRPr lang="en-US" altLang="zh-CN" sz="1400" dirty="0">
              <a:solidFill>
                <a:schemeClr val="bg1"/>
              </a:solidFill>
              <a:latin typeface="+mn-ea"/>
            </a:endParaRPr>
          </a:p>
          <a:p>
            <a:pPr marL="171450" indent="-171450">
              <a:buFont typeface="Wingdings" panose="05000000000000000000" pitchFamily="2" charset="2"/>
              <a:buChar char="u"/>
            </a:pPr>
            <a:r>
              <a:rPr lang="en-US" altLang="zh-CN" sz="1400" dirty="0">
                <a:solidFill>
                  <a:schemeClr val="bg1"/>
                </a:solidFill>
                <a:latin typeface="+mn-ea"/>
              </a:rPr>
              <a:t>Tick</a:t>
            </a:r>
            <a:r>
              <a:rPr lang="zh-CN" altLang="en-US" sz="1400" dirty="0">
                <a:solidFill>
                  <a:schemeClr val="bg1"/>
                </a:solidFill>
                <a:latin typeface="+mn-ea"/>
              </a:rPr>
              <a:t>级行情</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订单簿行情</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龙虎榜数据</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基金持仓</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北向资金</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五档行情</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十档行情</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指数行情</a:t>
            </a:r>
            <a:endParaRPr lang="en-US" altLang="zh-CN" sz="1400" dirty="0">
              <a:solidFill>
                <a:schemeClr val="bg1"/>
              </a:solidFill>
              <a:latin typeface="+mn-ea"/>
            </a:endParaRPr>
          </a:p>
        </p:txBody>
      </p:sp>
      <p:sp>
        <p:nvSpPr>
          <p:cNvPr id="21" name="文本框 20">
            <a:extLst>
              <a:ext uri="{FF2B5EF4-FFF2-40B4-BE49-F238E27FC236}">
                <a16:creationId xmlns:a16="http://schemas.microsoft.com/office/drawing/2014/main" id="{C77C1B9B-E528-BC96-9747-E4B35F9A506F}"/>
              </a:ext>
            </a:extLst>
          </p:cNvPr>
          <p:cNvSpPr txBox="1"/>
          <p:nvPr/>
        </p:nvSpPr>
        <p:spPr>
          <a:xfrm>
            <a:off x="6890591" y="2862675"/>
            <a:ext cx="1297665" cy="307777"/>
          </a:xfrm>
          <a:prstGeom prst="rect">
            <a:avLst/>
          </a:prstGeom>
          <a:noFill/>
        </p:spPr>
        <p:txBody>
          <a:bodyPr wrap="square">
            <a:spAutoFit/>
          </a:bodyPr>
          <a:lstStyle/>
          <a:p>
            <a:pPr algn="ctr"/>
            <a:r>
              <a:rPr lang="zh-CN" altLang="en-US" sz="1400" b="1" dirty="0">
                <a:solidFill>
                  <a:schemeClr val="bg1"/>
                </a:solidFill>
                <a:latin typeface="+mn-ea"/>
              </a:rPr>
              <a:t>基本面数据</a:t>
            </a:r>
          </a:p>
        </p:txBody>
      </p:sp>
      <p:sp>
        <p:nvSpPr>
          <p:cNvPr id="22" name="文本框 21">
            <a:extLst>
              <a:ext uri="{FF2B5EF4-FFF2-40B4-BE49-F238E27FC236}">
                <a16:creationId xmlns:a16="http://schemas.microsoft.com/office/drawing/2014/main" id="{715F4A6C-F505-BB0B-F245-5E34337C063C}"/>
              </a:ext>
            </a:extLst>
          </p:cNvPr>
          <p:cNvSpPr txBox="1"/>
          <p:nvPr/>
        </p:nvSpPr>
        <p:spPr>
          <a:xfrm>
            <a:off x="6890590" y="3170501"/>
            <a:ext cx="1297665" cy="1384995"/>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业绩预报</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资产负债表</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利润表</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现金流量表</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股东权益表</a:t>
            </a:r>
            <a:endParaRPr lang="en-US" altLang="zh-CN" sz="1400" dirty="0">
              <a:solidFill>
                <a:schemeClr val="bg1"/>
              </a:solidFill>
              <a:latin typeface="+mn-ea"/>
            </a:endParaRPr>
          </a:p>
          <a:p>
            <a:pPr marL="171450" indent="-171450">
              <a:buFont typeface="Wingdings" panose="05000000000000000000" pitchFamily="2" charset="2"/>
              <a:buChar char="u"/>
            </a:pPr>
            <a:endParaRPr lang="zh-CN" altLang="en-US" sz="1400" dirty="0">
              <a:solidFill>
                <a:schemeClr val="bg1"/>
              </a:solidFill>
              <a:latin typeface="+mn-ea"/>
            </a:endParaRPr>
          </a:p>
        </p:txBody>
      </p:sp>
      <p:sp>
        <p:nvSpPr>
          <p:cNvPr id="36" name="矩形 35">
            <a:extLst>
              <a:ext uri="{FF2B5EF4-FFF2-40B4-BE49-F238E27FC236}">
                <a16:creationId xmlns:a16="http://schemas.microsoft.com/office/drawing/2014/main" id="{B36470C7-DADC-5846-9075-F40FC4F07472}"/>
              </a:ext>
            </a:extLst>
          </p:cNvPr>
          <p:cNvSpPr/>
          <p:nvPr/>
        </p:nvSpPr>
        <p:spPr>
          <a:xfrm>
            <a:off x="8236500" y="2814054"/>
            <a:ext cx="1184639" cy="26984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37" name="文本框 36">
            <a:extLst>
              <a:ext uri="{FF2B5EF4-FFF2-40B4-BE49-F238E27FC236}">
                <a16:creationId xmlns:a16="http://schemas.microsoft.com/office/drawing/2014/main" id="{D9880E93-3A10-A103-551E-DB33F0A34C86}"/>
              </a:ext>
            </a:extLst>
          </p:cNvPr>
          <p:cNvSpPr txBox="1"/>
          <p:nvPr/>
        </p:nvSpPr>
        <p:spPr>
          <a:xfrm>
            <a:off x="8185470" y="2862675"/>
            <a:ext cx="1297665" cy="307777"/>
          </a:xfrm>
          <a:prstGeom prst="rect">
            <a:avLst/>
          </a:prstGeom>
          <a:noFill/>
        </p:spPr>
        <p:txBody>
          <a:bodyPr wrap="square">
            <a:spAutoFit/>
          </a:bodyPr>
          <a:lstStyle/>
          <a:p>
            <a:pPr algn="ctr"/>
            <a:r>
              <a:rPr lang="zh-CN" altLang="en-US" sz="1400" b="1" dirty="0">
                <a:solidFill>
                  <a:schemeClr val="bg1"/>
                </a:solidFill>
                <a:latin typeface="+mn-ea"/>
              </a:rPr>
              <a:t>股票另类数据</a:t>
            </a:r>
          </a:p>
        </p:txBody>
      </p:sp>
      <p:sp>
        <p:nvSpPr>
          <p:cNvPr id="38" name="文本框 37">
            <a:extLst>
              <a:ext uri="{FF2B5EF4-FFF2-40B4-BE49-F238E27FC236}">
                <a16:creationId xmlns:a16="http://schemas.microsoft.com/office/drawing/2014/main" id="{9EE1EDED-979A-AC79-132E-043AC3943788}"/>
              </a:ext>
            </a:extLst>
          </p:cNvPr>
          <p:cNvSpPr txBox="1"/>
          <p:nvPr/>
        </p:nvSpPr>
        <p:spPr>
          <a:xfrm>
            <a:off x="8185469" y="3170501"/>
            <a:ext cx="1297665" cy="954107"/>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分析师预期</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机构调研</a:t>
            </a:r>
            <a:endParaRPr lang="en-US" altLang="zh-CN" sz="1400" dirty="0">
              <a:solidFill>
                <a:schemeClr val="bg1"/>
              </a:solidFill>
              <a:latin typeface="+mn-ea"/>
            </a:endParaRPr>
          </a:p>
          <a:p>
            <a:pPr marL="171450" indent="-171450">
              <a:buFont typeface="Wingdings" panose="05000000000000000000" pitchFamily="2" charset="2"/>
              <a:buChar char="u"/>
            </a:pPr>
            <a:r>
              <a:rPr lang="en-US" altLang="zh-CN" sz="1400" dirty="0">
                <a:solidFill>
                  <a:schemeClr val="bg1"/>
                </a:solidFill>
                <a:latin typeface="+mn-ea"/>
              </a:rPr>
              <a:t>ESG</a:t>
            </a:r>
            <a:r>
              <a:rPr lang="zh-CN" altLang="en-US" sz="1400" dirty="0">
                <a:solidFill>
                  <a:schemeClr val="bg1"/>
                </a:solidFill>
                <a:latin typeface="+mn-ea"/>
              </a:rPr>
              <a:t>评级</a:t>
            </a:r>
            <a:endParaRPr lang="en-US" altLang="zh-CN" sz="1400" dirty="0">
              <a:solidFill>
                <a:schemeClr val="bg1"/>
              </a:solidFill>
              <a:latin typeface="+mn-ea"/>
            </a:endParaRPr>
          </a:p>
          <a:p>
            <a:pPr marL="171450" indent="-171450">
              <a:buFont typeface="Wingdings" panose="05000000000000000000" pitchFamily="2" charset="2"/>
              <a:buChar char="u"/>
            </a:pPr>
            <a:r>
              <a:rPr lang="en-US" altLang="zh-CN" sz="1400" dirty="0">
                <a:solidFill>
                  <a:schemeClr val="bg1"/>
                </a:solidFill>
                <a:latin typeface="+mn-ea"/>
              </a:rPr>
              <a:t>NLP</a:t>
            </a:r>
            <a:r>
              <a:rPr lang="zh-CN" altLang="en-US" sz="1400" dirty="0">
                <a:solidFill>
                  <a:schemeClr val="bg1"/>
                </a:solidFill>
                <a:latin typeface="+mn-ea"/>
              </a:rPr>
              <a:t>舆情</a:t>
            </a:r>
          </a:p>
        </p:txBody>
      </p:sp>
    </p:spTree>
    <p:extLst>
      <p:ext uri="{BB962C8B-B14F-4D97-AF65-F5344CB8AC3E}">
        <p14:creationId xmlns:p14="http://schemas.microsoft.com/office/powerpoint/2010/main" val="3533559106"/>
      </p:ext>
    </p:extLst>
  </p:cSld>
  <p:clrMapOvr>
    <a:masterClrMapping/>
  </p:clrMapOvr>
  <p:transition spd="slow" advTm="500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34152-C0F0-F3D0-D3C9-F0B02F2ADBBE}"/>
            </a:ext>
          </a:extLst>
        </p:cNvPr>
        <p:cNvGrpSpPr/>
        <p:nvPr/>
      </p:nvGrpSpPr>
      <p:grpSpPr>
        <a:xfrm>
          <a:off x="0" y="0"/>
          <a:ext cx="0" cy="0"/>
          <a:chOff x="0" y="0"/>
          <a:chExt cx="0" cy="0"/>
        </a:xfrm>
      </p:grpSpPr>
      <p:sp>
        <p:nvSpPr>
          <p:cNvPr id="67" name="对话气泡: 矩形 66">
            <a:extLst>
              <a:ext uri="{FF2B5EF4-FFF2-40B4-BE49-F238E27FC236}">
                <a16:creationId xmlns:a16="http://schemas.microsoft.com/office/drawing/2014/main" id="{E54F54EA-4C77-D161-160E-83EE73C62082}"/>
              </a:ext>
            </a:extLst>
          </p:cNvPr>
          <p:cNvSpPr/>
          <p:nvPr/>
        </p:nvSpPr>
        <p:spPr>
          <a:xfrm flipH="1" flipV="1">
            <a:off x="5576469" y="2659289"/>
            <a:ext cx="6079134" cy="3500347"/>
          </a:xfrm>
          <a:prstGeom prst="wedgeRectCallout">
            <a:avLst>
              <a:gd name="adj1" fmla="val 10696"/>
              <a:gd name="adj2" fmla="val 50946"/>
            </a:avLst>
          </a:prstGeom>
          <a:solidFill>
            <a:srgbClr val="F7F7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mn-ea"/>
              <a:cs typeface="+mn-ea"/>
              <a:sym typeface="+mn-lt"/>
            </a:endParaRPr>
          </a:p>
        </p:txBody>
      </p:sp>
      <p:sp>
        <p:nvSpPr>
          <p:cNvPr id="2" name="文本占位符 1">
            <a:extLst>
              <a:ext uri="{FF2B5EF4-FFF2-40B4-BE49-F238E27FC236}">
                <a16:creationId xmlns:a16="http://schemas.microsoft.com/office/drawing/2014/main" id="{A32C8E71-8683-E208-B940-316AC33B48AA}"/>
              </a:ext>
            </a:extLst>
          </p:cNvPr>
          <p:cNvSpPr>
            <a:spLocks noGrp="1"/>
          </p:cNvSpPr>
          <p:nvPr>
            <p:ph type="body" sz="quarter" idx="10"/>
          </p:nvPr>
        </p:nvSpPr>
        <p:spPr>
          <a:xfrm>
            <a:off x="839160" y="698363"/>
            <a:ext cx="3623510" cy="494795"/>
          </a:xfrm>
        </p:spPr>
        <p:txBody>
          <a:bodyPr/>
          <a:lstStyle/>
          <a:p>
            <a:r>
              <a:rPr lang="zh-CN" altLang="en-US" dirty="0">
                <a:solidFill>
                  <a:prstClr val="black"/>
                </a:solidFill>
                <a:latin typeface="+mn-ea"/>
                <a:cs typeface="创客贴金刚体" panose="00020600040101010101" pitchFamily="18" charset="-122"/>
              </a:rPr>
              <a:t>财富管理投资场景</a:t>
            </a:r>
          </a:p>
        </p:txBody>
      </p:sp>
      <p:sp>
        <p:nvSpPr>
          <p:cNvPr id="10" name="矩形 13">
            <a:extLst>
              <a:ext uri="{FF2B5EF4-FFF2-40B4-BE49-F238E27FC236}">
                <a16:creationId xmlns:a16="http://schemas.microsoft.com/office/drawing/2014/main" id="{2820DFE5-8C04-DFA4-421C-FA76F40C8AE7}"/>
              </a:ext>
            </a:extLst>
          </p:cNvPr>
          <p:cNvSpPr>
            <a:spLocks noChangeArrowheads="1"/>
          </p:cNvSpPr>
          <p:nvPr/>
        </p:nvSpPr>
        <p:spPr bwMode="auto">
          <a:xfrm>
            <a:off x="902794" y="1347961"/>
            <a:ext cx="3251369"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mn-ea"/>
                <a:ea typeface="+mn-ea"/>
                <a:cs typeface="创客贴金刚体" panose="00020600040101010101" pitchFamily="18" charset="-122"/>
                <a:sym typeface="Arial" panose="020B0604020202020204" pitchFamily="34" charset="0"/>
              </a:rPr>
              <a:t>期货量化投资模型</a:t>
            </a:r>
            <a:endPar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endParaRPr>
          </a:p>
        </p:txBody>
      </p:sp>
      <p:sp>
        <p:nvSpPr>
          <p:cNvPr id="3" name="文本框 2">
            <a:extLst>
              <a:ext uri="{FF2B5EF4-FFF2-40B4-BE49-F238E27FC236}">
                <a16:creationId xmlns:a16="http://schemas.microsoft.com/office/drawing/2014/main" id="{31B3E043-347C-E1B8-4E26-420EE1BDCE4F}"/>
              </a:ext>
            </a:extLst>
          </p:cNvPr>
          <p:cNvSpPr txBox="1"/>
          <p:nvPr/>
        </p:nvSpPr>
        <p:spPr>
          <a:xfrm>
            <a:off x="1176120" y="1872224"/>
            <a:ext cx="4400351" cy="4613892"/>
          </a:xfrm>
          <a:prstGeom prst="rect">
            <a:avLst/>
          </a:prstGeom>
          <a:noFill/>
        </p:spPr>
        <p:txBody>
          <a:bodyPr wrap="square">
            <a:spAutoFit/>
          </a:bodyPr>
          <a:lstStyle/>
          <a:p>
            <a:pPr>
              <a:lnSpc>
                <a:spcPct val="150000"/>
              </a:lnSpc>
            </a:pPr>
            <a:r>
              <a:rPr lang="zh-CN" altLang="en-US" b="1" dirty="0">
                <a:latin typeface="+mn-ea"/>
              </a:rPr>
              <a:t>业务介绍</a:t>
            </a:r>
            <a:r>
              <a:rPr lang="zh-CN" altLang="en-US" dirty="0">
                <a:latin typeface="+mn-ea"/>
              </a:rPr>
              <a:t>：在期货投资的经典量化策略中，量化研究员需要进行因子的挖掘和组合优化，如果是中低频就对未来</a:t>
            </a:r>
            <a:r>
              <a:rPr lang="en-US" altLang="zh-CN" dirty="0">
                <a:latin typeface="+mn-ea"/>
              </a:rPr>
              <a:t>T</a:t>
            </a:r>
            <a:r>
              <a:rPr lang="zh-CN" altLang="en-US" dirty="0">
                <a:latin typeface="+mn-ea"/>
              </a:rPr>
              <a:t>日预测，如果是中高频就对未来几秒几分钟预测，以此投资以期获取收益。</a:t>
            </a:r>
            <a:endParaRPr lang="en-US" altLang="zh-CN" dirty="0">
              <a:latin typeface="+mn-ea"/>
            </a:endParaRPr>
          </a:p>
          <a:p>
            <a:pPr>
              <a:lnSpc>
                <a:spcPct val="150000"/>
              </a:lnSpc>
            </a:pPr>
            <a:endParaRPr lang="en-US" altLang="zh-CN" dirty="0">
              <a:latin typeface="+mn-ea"/>
            </a:endParaRPr>
          </a:p>
          <a:p>
            <a:pPr>
              <a:lnSpc>
                <a:spcPct val="150000"/>
              </a:lnSpc>
            </a:pPr>
            <a:r>
              <a:rPr lang="zh-CN" altLang="en-US" b="1" dirty="0">
                <a:latin typeface="+mn-ea"/>
              </a:rPr>
              <a:t>技术介绍</a:t>
            </a:r>
            <a:r>
              <a:rPr lang="zh-CN" altLang="en-US" dirty="0">
                <a:latin typeface="+mn-ea"/>
              </a:rPr>
              <a:t>：可以接入期货的行情、基本面以及另类数据，构建机器学习模型来预测未来</a:t>
            </a:r>
            <a:r>
              <a:rPr lang="en-US" altLang="zh-CN" dirty="0">
                <a:latin typeface="+mn-ea"/>
              </a:rPr>
              <a:t>T</a:t>
            </a:r>
            <a:r>
              <a:rPr lang="zh-CN" altLang="en-US" dirty="0">
                <a:latin typeface="+mn-ea"/>
              </a:rPr>
              <a:t>日或高频收益率，如果具备</a:t>
            </a:r>
            <a:r>
              <a:rPr lang="en-US" altLang="zh-CN" dirty="0" err="1">
                <a:latin typeface="+mn-ea"/>
              </a:rPr>
              <a:t>AutoFE</a:t>
            </a:r>
            <a:r>
              <a:rPr lang="zh-CN" altLang="en-US" dirty="0">
                <a:latin typeface="+mn-ea"/>
              </a:rPr>
              <a:t>自动化特征工程构造能力，甚至可以跳过因子挖掘步骤，一步到位实现组合优化。</a:t>
            </a:r>
          </a:p>
        </p:txBody>
      </p:sp>
      <p:sp>
        <p:nvSpPr>
          <p:cNvPr id="7" name="矩形 6">
            <a:extLst>
              <a:ext uri="{FF2B5EF4-FFF2-40B4-BE49-F238E27FC236}">
                <a16:creationId xmlns:a16="http://schemas.microsoft.com/office/drawing/2014/main" id="{19F941CC-3607-E417-CF33-6716DF5159A3}"/>
              </a:ext>
            </a:extLst>
          </p:cNvPr>
          <p:cNvSpPr/>
          <p:nvPr/>
        </p:nvSpPr>
        <p:spPr>
          <a:xfrm>
            <a:off x="9653312" y="2814053"/>
            <a:ext cx="878467" cy="2790671"/>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26" name="文本框 25">
            <a:extLst>
              <a:ext uri="{FF2B5EF4-FFF2-40B4-BE49-F238E27FC236}">
                <a16:creationId xmlns:a16="http://schemas.microsoft.com/office/drawing/2014/main" id="{B33CD45F-7514-DBAB-E2BA-E09FBA0CADC5}"/>
              </a:ext>
            </a:extLst>
          </p:cNvPr>
          <p:cNvSpPr txBox="1"/>
          <p:nvPr/>
        </p:nvSpPr>
        <p:spPr>
          <a:xfrm>
            <a:off x="9556319" y="2862674"/>
            <a:ext cx="1072451" cy="307777"/>
          </a:xfrm>
          <a:prstGeom prst="rect">
            <a:avLst/>
          </a:prstGeom>
          <a:noFill/>
        </p:spPr>
        <p:txBody>
          <a:bodyPr wrap="square">
            <a:spAutoFit/>
          </a:bodyPr>
          <a:lstStyle/>
          <a:p>
            <a:pPr algn="ctr"/>
            <a:r>
              <a:rPr lang="en-US" altLang="zh-CN" sz="1400" b="1" dirty="0">
                <a:latin typeface="+mn-ea"/>
              </a:rPr>
              <a:t>T</a:t>
            </a:r>
            <a:r>
              <a:rPr lang="zh-CN" altLang="en-US" sz="1400" b="1" dirty="0">
                <a:latin typeface="+mn-ea"/>
              </a:rPr>
              <a:t>日收益率</a:t>
            </a:r>
          </a:p>
        </p:txBody>
      </p:sp>
      <p:sp>
        <p:nvSpPr>
          <p:cNvPr id="29" name="文本框 28">
            <a:extLst>
              <a:ext uri="{FF2B5EF4-FFF2-40B4-BE49-F238E27FC236}">
                <a16:creationId xmlns:a16="http://schemas.microsoft.com/office/drawing/2014/main" id="{61AE81B8-C7A3-FCF0-33F1-18D41A66097E}"/>
              </a:ext>
            </a:extLst>
          </p:cNvPr>
          <p:cNvSpPr txBox="1"/>
          <p:nvPr/>
        </p:nvSpPr>
        <p:spPr>
          <a:xfrm>
            <a:off x="6606821" y="5759527"/>
            <a:ext cx="2096984" cy="400110"/>
          </a:xfrm>
          <a:prstGeom prst="rect">
            <a:avLst/>
          </a:prstGeom>
          <a:noFill/>
        </p:spPr>
        <p:txBody>
          <a:bodyPr wrap="square">
            <a:spAutoFit/>
          </a:bodyPr>
          <a:lstStyle/>
          <a:p>
            <a:pPr algn="ctr"/>
            <a:r>
              <a:rPr lang="zh-CN" altLang="en-US" sz="2000" b="1" i="0" dirty="0">
                <a:effectLst/>
                <a:latin typeface="+mn-ea"/>
              </a:rPr>
              <a:t>相关建模特征</a:t>
            </a:r>
            <a:endParaRPr lang="zh-CN" altLang="en-US" sz="2000" b="1" dirty="0">
              <a:latin typeface="+mn-ea"/>
            </a:endParaRPr>
          </a:p>
        </p:txBody>
      </p:sp>
      <p:sp>
        <p:nvSpPr>
          <p:cNvPr id="30" name="右大括号 29">
            <a:extLst>
              <a:ext uri="{FF2B5EF4-FFF2-40B4-BE49-F238E27FC236}">
                <a16:creationId xmlns:a16="http://schemas.microsoft.com/office/drawing/2014/main" id="{8AC1C392-FC67-AFA7-E281-313DE19FF236}"/>
              </a:ext>
            </a:extLst>
          </p:cNvPr>
          <p:cNvSpPr/>
          <p:nvPr/>
        </p:nvSpPr>
        <p:spPr>
          <a:xfrm rot="5400000">
            <a:off x="7498847" y="3811114"/>
            <a:ext cx="90716" cy="374322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sp>
        <p:nvSpPr>
          <p:cNvPr id="31" name="文本框 30">
            <a:extLst>
              <a:ext uri="{FF2B5EF4-FFF2-40B4-BE49-F238E27FC236}">
                <a16:creationId xmlns:a16="http://schemas.microsoft.com/office/drawing/2014/main" id="{789C0F07-9FD1-381B-8374-146AA549CB8C}"/>
              </a:ext>
            </a:extLst>
          </p:cNvPr>
          <p:cNvSpPr txBox="1"/>
          <p:nvPr/>
        </p:nvSpPr>
        <p:spPr>
          <a:xfrm>
            <a:off x="9661007" y="5759527"/>
            <a:ext cx="2096984" cy="400110"/>
          </a:xfrm>
          <a:prstGeom prst="rect">
            <a:avLst/>
          </a:prstGeom>
          <a:noFill/>
        </p:spPr>
        <p:txBody>
          <a:bodyPr wrap="square">
            <a:spAutoFit/>
          </a:bodyPr>
          <a:lstStyle/>
          <a:p>
            <a:pPr algn="ctr"/>
            <a:r>
              <a:rPr lang="zh-CN" altLang="en-US" sz="2000" b="1" dirty="0">
                <a:latin typeface="+mn-ea"/>
              </a:rPr>
              <a:t>可选建模标签</a:t>
            </a:r>
          </a:p>
        </p:txBody>
      </p:sp>
      <p:sp>
        <p:nvSpPr>
          <p:cNvPr id="32" name="右大括号 31">
            <a:extLst>
              <a:ext uri="{FF2B5EF4-FFF2-40B4-BE49-F238E27FC236}">
                <a16:creationId xmlns:a16="http://schemas.microsoft.com/office/drawing/2014/main" id="{315B3F05-EE09-060E-95D3-B264CED6A2E1}"/>
              </a:ext>
            </a:extLst>
          </p:cNvPr>
          <p:cNvSpPr/>
          <p:nvPr/>
        </p:nvSpPr>
        <p:spPr>
          <a:xfrm rot="5400000">
            <a:off x="10572416" y="4712534"/>
            <a:ext cx="80162" cy="195093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sp>
        <p:nvSpPr>
          <p:cNvPr id="33" name="文本框 32">
            <a:extLst>
              <a:ext uri="{FF2B5EF4-FFF2-40B4-BE49-F238E27FC236}">
                <a16:creationId xmlns:a16="http://schemas.microsoft.com/office/drawing/2014/main" id="{2578E0AA-884E-96C8-5530-56DBBF489A5D}"/>
              </a:ext>
            </a:extLst>
          </p:cNvPr>
          <p:cNvSpPr txBox="1"/>
          <p:nvPr/>
        </p:nvSpPr>
        <p:spPr>
          <a:xfrm>
            <a:off x="9613336" y="3179565"/>
            <a:ext cx="974955" cy="1815882"/>
          </a:xfrm>
          <a:prstGeom prst="rect">
            <a:avLst/>
          </a:prstGeom>
          <a:noFill/>
        </p:spPr>
        <p:txBody>
          <a:bodyPr wrap="square">
            <a:spAutoFit/>
          </a:bodyPr>
          <a:lstStyle/>
          <a:p>
            <a:r>
              <a:rPr lang="zh-CN" altLang="en-US" sz="1400" dirty="0">
                <a:latin typeface="+mn-ea"/>
              </a:rPr>
              <a:t>预测每只股票</a:t>
            </a:r>
            <a:r>
              <a:rPr lang="en-US" altLang="zh-CN" sz="1400" dirty="0">
                <a:latin typeface="+mn-ea"/>
              </a:rPr>
              <a:t>T</a:t>
            </a:r>
            <a:r>
              <a:rPr lang="zh-CN" altLang="en-US" sz="1400" dirty="0">
                <a:latin typeface="+mn-ea"/>
              </a:rPr>
              <a:t>日的收益率，如果是多头策略就投资排名靠前的股票即可</a:t>
            </a:r>
          </a:p>
        </p:txBody>
      </p:sp>
      <p:grpSp>
        <p:nvGrpSpPr>
          <p:cNvPr id="35" name="组合 34">
            <a:extLst>
              <a:ext uri="{FF2B5EF4-FFF2-40B4-BE49-F238E27FC236}">
                <a16:creationId xmlns:a16="http://schemas.microsoft.com/office/drawing/2014/main" id="{0CFE2F1E-33B3-552E-7321-C1836CC19B14}"/>
              </a:ext>
            </a:extLst>
          </p:cNvPr>
          <p:cNvGrpSpPr/>
          <p:nvPr/>
        </p:nvGrpSpPr>
        <p:grpSpPr>
          <a:xfrm>
            <a:off x="10612505" y="2814054"/>
            <a:ext cx="1072451" cy="2802424"/>
            <a:chOff x="10612505" y="2814054"/>
            <a:chExt cx="1072451" cy="1796880"/>
          </a:xfrm>
        </p:grpSpPr>
        <p:sp>
          <p:nvSpPr>
            <p:cNvPr id="27" name="矩形 26">
              <a:extLst>
                <a:ext uri="{FF2B5EF4-FFF2-40B4-BE49-F238E27FC236}">
                  <a16:creationId xmlns:a16="http://schemas.microsoft.com/office/drawing/2014/main" id="{EFB36B76-22F4-39EE-9EA9-50824B47F9D6}"/>
                </a:ext>
              </a:extLst>
            </p:cNvPr>
            <p:cNvSpPr/>
            <p:nvPr/>
          </p:nvSpPr>
          <p:spPr>
            <a:xfrm>
              <a:off x="10709499" y="2814054"/>
              <a:ext cx="878467" cy="1796880"/>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28" name="文本框 27">
              <a:extLst>
                <a:ext uri="{FF2B5EF4-FFF2-40B4-BE49-F238E27FC236}">
                  <a16:creationId xmlns:a16="http://schemas.microsoft.com/office/drawing/2014/main" id="{F3B7A5A2-EA2C-3102-D906-3F5D2DECBBEB}"/>
                </a:ext>
              </a:extLst>
            </p:cNvPr>
            <p:cNvSpPr txBox="1"/>
            <p:nvPr/>
          </p:nvSpPr>
          <p:spPr>
            <a:xfrm>
              <a:off x="10612505" y="2842870"/>
              <a:ext cx="1072451" cy="197343"/>
            </a:xfrm>
            <a:prstGeom prst="rect">
              <a:avLst/>
            </a:prstGeom>
            <a:noFill/>
          </p:spPr>
          <p:txBody>
            <a:bodyPr wrap="square">
              <a:spAutoFit/>
            </a:bodyPr>
            <a:lstStyle/>
            <a:p>
              <a:pPr algn="ctr"/>
              <a:r>
                <a:rPr lang="zh-CN" altLang="en-US" sz="1400" b="1" dirty="0">
                  <a:latin typeface="+mn-ea"/>
                </a:rPr>
                <a:t>高频收益率</a:t>
              </a:r>
            </a:p>
          </p:txBody>
        </p:sp>
        <p:sp>
          <p:nvSpPr>
            <p:cNvPr id="34" name="文本框 33">
              <a:extLst>
                <a:ext uri="{FF2B5EF4-FFF2-40B4-BE49-F238E27FC236}">
                  <a16:creationId xmlns:a16="http://schemas.microsoft.com/office/drawing/2014/main" id="{240D498C-2782-404D-F2D1-09E62ADBAE4E}"/>
                </a:ext>
              </a:extLst>
            </p:cNvPr>
            <p:cNvSpPr txBox="1"/>
            <p:nvPr/>
          </p:nvSpPr>
          <p:spPr>
            <a:xfrm>
              <a:off x="10680648" y="3065332"/>
              <a:ext cx="974955" cy="1026181"/>
            </a:xfrm>
            <a:prstGeom prst="rect">
              <a:avLst/>
            </a:prstGeom>
            <a:noFill/>
          </p:spPr>
          <p:txBody>
            <a:bodyPr wrap="square">
              <a:spAutoFit/>
            </a:bodyPr>
            <a:lstStyle/>
            <a:p>
              <a:r>
                <a:rPr lang="zh-CN" altLang="en-US" sz="1400" dirty="0">
                  <a:latin typeface="+mn-ea"/>
                </a:rPr>
                <a:t>预测日间未来几秒或者几分钟的股票价格，进行高频的交易投资</a:t>
              </a:r>
            </a:p>
          </p:txBody>
        </p:sp>
      </p:grpSp>
      <p:sp>
        <p:nvSpPr>
          <p:cNvPr id="55" name="文本框 54">
            <a:extLst>
              <a:ext uri="{FF2B5EF4-FFF2-40B4-BE49-F238E27FC236}">
                <a16:creationId xmlns:a16="http://schemas.microsoft.com/office/drawing/2014/main" id="{966FA0A4-8417-8395-60BD-B7967988EC35}"/>
              </a:ext>
            </a:extLst>
          </p:cNvPr>
          <p:cNvSpPr txBox="1"/>
          <p:nvPr/>
        </p:nvSpPr>
        <p:spPr>
          <a:xfrm>
            <a:off x="9087196" y="1132583"/>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模拟回测</a:t>
            </a:r>
          </a:p>
        </p:txBody>
      </p:sp>
      <p:sp>
        <p:nvSpPr>
          <p:cNvPr id="58" name="文本框 57">
            <a:extLst>
              <a:ext uri="{FF2B5EF4-FFF2-40B4-BE49-F238E27FC236}">
                <a16:creationId xmlns:a16="http://schemas.microsoft.com/office/drawing/2014/main" id="{827A44EF-8000-8366-7F8E-A924029967E0}"/>
              </a:ext>
            </a:extLst>
          </p:cNvPr>
          <p:cNvSpPr txBox="1"/>
          <p:nvPr/>
        </p:nvSpPr>
        <p:spPr>
          <a:xfrm>
            <a:off x="10127267" y="113258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业绩跟踪</a:t>
            </a:r>
          </a:p>
        </p:txBody>
      </p:sp>
      <p:sp>
        <p:nvSpPr>
          <p:cNvPr id="59" name="文本框 58">
            <a:extLst>
              <a:ext uri="{FF2B5EF4-FFF2-40B4-BE49-F238E27FC236}">
                <a16:creationId xmlns:a16="http://schemas.microsoft.com/office/drawing/2014/main" id="{4BCBE7B2-CA84-179A-8587-654D7C921542}"/>
              </a:ext>
            </a:extLst>
          </p:cNvPr>
          <p:cNvSpPr txBox="1"/>
          <p:nvPr/>
        </p:nvSpPr>
        <p:spPr>
          <a:xfrm>
            <a:off x="8571064" y="1132633"/>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仓位生成</a:t>
            </a:r>
          </a:p>
        </p:txBody>
      </p:sp>
      <p:sp>
        <p:nvSpPr>
          <p:cNvPr id="60" name="文本框 59">
            <a:extLst>
              <a:ext uri="{FF2B5EF4-FFF2-40B4-BE49-F238E27FC236}">
                <a16:creationId xmlns:a16="http://schemas.microsoft.com/office/drawing/2014/main" id="{BDECABFA-4C84-EF51-E43F-76F9611925CD}"/>
              </a:ext>
            </a:extLst>
          </p:cNvPr>
          <p:cNvSpPr txBox="1"/>
          <p:nvPr/>
        </p:nvSpPr>
        <p:spPr>
          <a:xfrm>
            <a:off x="8032182" y="113258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组合优化</a:t>
            </a:r>
          </a:p>
        </p:txBody>
      </p:sp>
      <p:sp>
        <p:nvSpPr>
          <p:cNvPr id="61" name="文本框 60">
            <a:extLst>
              <a:ext uri="{FF2B5EF4-FFF2-40B4-BE49-F238E27FC236}">
                <a16:creationId xmlns:a16="http://schemas.microsoft.com/office/drawing/2014/main" id="{68541080-2709-5451-010A-1B600A8BEB75}"/>
              </a:ext>
            </a:extLst>
          </p:cNvPr>
          <p:cNvSpPr txBox="1"/>
          <p:nvPr/>
        </p:nvSpPr>
        <p:spPr>
          <a:xfrm>
            <a:off x="7516050" y="113263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因子挖掘</a:t>
            </a:r>
          </a:p>
        </p:txBody>
      </p:sp>
      <p:sp>
        <p:nvSpPr>
          <p:cNvPr id="62" name="箭头: 右 61">
            <a:extLst>
              <a:ext uri="{FF2B5EF4-FFF2-40B4-BE49-F238E27FC236}">
                <a16:creationId xmlns:a16="http://schemas.microsoft.com/office/drawing/2014/main" id="{8C99216D-0DE2-DDAA-D4EA-0425BB503726}"/>
              </a:ext>
            </a:extLst>
          </p:cNvPr>
          <p:cNvSpPr/>
          <p:nvPr/>
        </p:nvSpPr>
        <p:spPr>
          <a:xfrm>
            <a:off x="6999917" y="822739"/>
            <a:ext cx="4107061" cy="22880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mn-ea"/>
              <a:cs typeface="+mn-ea"/>
              <a:sym typeface="+mn-lt"/>
            </a:endParaRPr>
          </a:p>
        </p:txBody>
      </p:sp>
      <p:sp>
        <p:nvSpPr>
          <p:cNvPr id="64" name="文本框 63">
            <a:extLst>
              <a:ext uri="{FF2B5EF4-FFF2-40B4-BE49-F238E27FC236}">
                <a16:creationId xmlns:a16="http://schemas.microsoft.com/office/drawing/2014/main" id="{CC5703CC-C40D-6F6A-B34D-F9346975FEA8}"/>
              </a:ext>
            </a:extLst>
          </p:cNvPr>
          <p:cNvSpPr txBox="1"/>
          <p:nvPr/>
        </p:nvSpPr>
        <p:spPr>
          <a:xfrm>
            <a:off x="9603328" y="113258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实盘下单</a:t>
            </a:r>
          </a:p>
        </p:txBody>
      </p:sp>
      <p:sp>
        <p:nvSpPr>
          <p:cNvPr id="65" name="文本框 64">
            <a:extLst>
              <a:ext uri="{FF2B5EF4-FFF2-40B4-BE49-F238E27FC236}">
                <a16:creationId xmlns:a16="http://schemas.microsoft.com/office/drawing/2014/main" id="{D5CAE28D-D86F-F25D-1A83-A2E2503B9AA5}"/>
              </a:ext>
            </a:extLst>
          </p:cNvPr>
          <p:cNvSpPr txBox="1"/>
          <p:nvPr/>
        </p:nvSpPr>
        <p:spPr>
          <a:xfrm>
            <a:off x="6999918" y="1138534"/>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数据接入</a:t>
            </a:r>
          </a:p>
        </p:txBody>
      </p:sp>
      <p:sp>
        <p:nvSpPr>
          <p:cNvPr id="66" name="文本框 65">
            <a:extLst>
              <a:ext uri="{FF2B5EF4-FFF2-40B4-BE49-F238E27FC236}">
                <a16:creationId xmlns:a16="http://schemas.microsoft.com/office/drawing/2014/main" id="{2383BE31-1B17-4187-96AC-1399E222005E}"/>
              </a:ext>
            </a:extLst>
          </p:cNvPr>
          <p:cNvSpPr txBox="1"/>
          <p:nvPr/>
        </p:nvSpPr>
        <p:spPr>
          <a:xfrm>
            <a:off x="10651206" y="1137972"/>
            <a:ext cx="350320" cy="137190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latin typeface="+mn-ea"/>
                <a:ea typeface="+mn-ea"/>
              </a:rPr>
              <a:t>模型迭代</a:t>
            </a:r>
          </a:p>
        </p:txBody>
      </p:sp>
      <p:sp>
        <p:nvSpPr>
          <p:cNvPr id="6" name="左大括号 5">
            <a:extLst>
              <a:ext uri="{FF2B5EF4-FFF2-40B4-BE49-F238E27FC236}">
                <a16:creationId xmlns:a16="http://schemas.microsoft.com/office/drawing/2014/main" id="{44DBD9D5-0E9B-82BA-A3D9-F34BCCC6B9A4}"/>
              </a:ext>
            </a:extLst>
          </p:cNvPr>
          <p:cNvSpPr/>
          <p:nvPr/>
        </p:nvSpPr>
        <p:spPr>
          <a:xfrm rot="16200000">
            <a:off x="7921111" y="2137238"/>
            <a:ext cx="79082" cy="88920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sp>
        <p:nvSpPr>
          <p:cNvPr id="17" name="矩形 16">
            <a:extLst>
              <a:ext uri="{FF2B5EF4-FFF2-40B4-BE49-F238E27FC236}">
                <a16:creationId xmlns:a16="http://schemas.microsoft.com/office/drawing/2014/main" id="{4101AC5A-1AD9-389C-92CB-C25D2457791B}"/>
              </a:ext>
            </a:extLst>
          </p:cNvPr>
          <p:cNvSpPr/>
          <p:nvPr/>
        </p:nvSpPr>
        <p:spPr>
          <a:xfrm>
            <a:off x="5632986" y="2814054"/>
            <a:ext cx="1184639" cy="26984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18" name="矩形 17">
            <a:extLst>
              <a:ext uri="{FF2B5EF4-FFF2-40B4-BE49-F238E27FC236}">
                <a16:creationId xmlns:a16="http://schemas.microsoft.com/office/drawing/2014/main" id="{010D91B8-D4D6-C8D5-5999-65C8084842FC}"/>
              </a:ext>
            </a:extLst>
          </p:cNvPr>
          <p:cNvSpPr/>
          <p:nvPr/>
        </p:nvSpPr>
        <p:spPr>
          <a:xfrm>
            <a:off x="6941621" y="2814054"/>
            <a:ext cx="1184639" cy="26984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19" name="文本框 18">
            <a:extLst>
              <a:ext uri="{FF2B5EF4-FFF2-40B4-BE49-F238E27FC236}">
                <a16:creationId xmlns:a16="http://schemas.microsoft.com/office/drawing/2014/main" id="{ACA7CBB8-2AEA-1215-6D5A-F4E18F2F83CC}"/>
              </a:ext>
            </a:extLst>
          </p:cNvPr>
          <p:cNvSpPr txBox="1"/>
          <p:nvPr/>
        </p:nvSpPr>
        <p:spPr>
          <a:xfrm>
            <a:off x="5576472" y="2862675"/>
            <a:ext cx="1297665" cy="307777"/>
          </a:xfrm>
          <a:prstGeom prst="rect">
            <a:avLst/>
          </a:prstGeom>
          <a:noFill/>
        </p:spPr>
        <p:txBody>
          <a:bodyPr wrap="square">
            <a:spAutoFit/>
          </a:bodyPr>
          <a:lstStyle/>
          <a:p>
            <a:pPr algn="ctr"/>
            <a:r>
              <a:rPr lang="zh-CN" altLang="en-US" sz="1400" b="1" dirty="0">
                <a:solidFill>
                  <a:schemeClr val="bg1"/>
                </a:solidFill>
                <a:latin typeface="+mn-ea"/>
              </a:rPr>
              <a:t>期货行情数据</a:t>
            </a:r>
          </a:p>
        </p:txBody>
      </p:sp>
      <p:sp>
        <p:nvSpPr>
          <p:cNvPr id="20" name="文本框 19">
            <a:extLst>
              <a:ext uri="{FF2B5EF4-FFF2-40B4-BE49-F238E27FC236}">
                <a16:creationId xmlns:a16="http://schemas.microsoft.com/office/drawing/2014/main" id="{32E75B88-85A2-7926-A721-64F646015BF9}"/>
              </a:ext>
            </a:extLst>
          </p:cNvPr>
          <p:cNvSpPr txBox="1"/>
          <p:nvPr/>
        </p:nvSpPr>
        <p:spPr>
          <a:xfrm>
            <a:off x="5576471" y="3188295"/>
            <a:ext cx="1297665" cy="1384995"/>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开高低收</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成交量额</a:t>
            </a:r>
            <a:endParaRPr lang="en-US" altLang="zh-CN" sz="1400" dirty="0">
              <a:solidFill>
                <a:schemeClr val="bg1"/>
              </a:solidFill>
              <a:latin typeface="+mn-ea"/>
            </a:endParaRPr>
          </a:p>
          <a:p>
            <a:pPr marL="171450" indent="-171450">
              <a:buFont typeface="Wingdings" panose="05000000000000000000" pitchFamily="2" charset="2"/>
              <a:buChar char="u"/>
            </a:pPr>
            <a:r>
              <a:rPr lang="en-US" altLang="zh-CN" sz="1400" dirty="0">
                <a:solidFill>
                  <a:schemeClr val="bg1"/>
                </a:solidFill>
                <a:latin typeface="+mn-ea"/>
              </a:rPr>
              <a:t>Tick</a:t>
            </a:r>
            <a:r>
              <a:rPr lang="zh-CN" altLang="en-US" sz="1400" dirty="0">
                <a:solidFill>
                  <a:schemeClr val="bg1"/>
                </a:solidFill>
                <a:latin typeface="+mn-ea"/>
              </a:rPr>
              <a:t>级行情</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五档行情</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指数行情</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会员持仓</a:t>
            </a:r>
            <a:endParaRPr lang="en-US" altLang="zh-CN" sz="1400" dirty="0">
              <a:solidFill>
                <a:schemeClr val="bg1"/>
              </a:solidFill>
              <a:latin typeface="+mn-ea"/>
            </a:endParaRPr>
          </a:p>
        </p:txBody>
      </p:sp>
      <p:sp>
        <p:nvSpPr>
          <p:cNvPr id="21" name="文本框 20">
            <a:extLst>
              <a:ext uri="{FF2B5EF4-FFF2-40B4-BE49-F238E27FC236}">
                <a16:creationId xmlns:a16="http://schemas.microsoft.com/office/drawing/2014/main" id="{C77C1B9B-E528-BC96-9747-E4B35F9A506F}"/>
              </a:ext>
            </a:extLst>
          </p:cNvPr>
          <p:cNvSpPr txBox="1"/>
          <p:nvPr/>
        </p:nvSpPr>
        <p:spPr>
          <a:xfrm>
            <a:off x="6890591" y="2862675"/>
            <a:ext cx="1297665" cy="307777"/>
          </a:xfrm>
          <a:prstGeom prst="rect">
            <a:avLst/>
          </a:prstGeom>
          <a:noFill/>
        </p:spPr>
        <p:txBody>
          <a:bodyPr wrap="square">
            <a:spAutoFit/>
          </a:bodyPr>
          <a:lstStyle/>
          <a:p>
            <a:pPr algn="ctr"/>
            <a:r>
              <a:rPr lang="zh-CN" altLang="en-US" sz="1400" b="1" dirty="0">
                <a:solidFill>
                  <a:schemeClr val="bg1"/>
                </a:solidFill>
                <a:latin typeface="+mn-ea"/>
              </a:rPr>
              <a:t>基本面数据</a:t>
            </a:r>
          </a:p>
        </p:txBody>
      </p:sp>
      <p:sp>
        <p:nvSpPr>
          <p:cNvPr id="22" name="文本框 21">
            <a:extLst>
              <a:ext uri="{FF2B5EF4-FFF2-40B4-BE49-F238E27FC236}">
                <a16:creationId xmlns:a16="http://schemas.microsoft.com/office/drawing/2014/main" id="{715F4A6C-F505-BB0B-F245-5E34337C063C}"/>
              </a:ext>
            </a:extLst>
          </p:cNvPr>
          <p:cNvSpPr txBox="1"/>
          <p:nvPr/>
        </p:nvSpPr>
        <p:spPr>
          <a:xfrm>
            <a:off x="6890590" y="3170501"/>
            <a:ext cx="1297665" cy="1169551"/>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现货数据</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库存数据</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利润数据</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仓单数据</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期限结构</a:t>
            </a:r>
          </a:p>
        </p:txBody>
      </p:sp>
      <p:sp>
        <p:nvSpPr>
          <p:cNvPr id="36" name="矩形 35">
            <a:extLst>
              <a:ext uri="{FF2B5EF4-FFF2-40B4-BE49-F238E27FC236}">
                <a16:creationId xmlns:a16="http://schemas.microsoft.com/office/drawing/2014/main" id="{B36470C7-DADC-5846-9075-F40FC4F07472}"/>
              </a:ext>
            </a:extLst>
          </p:cNvPr>
          <p:cNvSpPr/>
          <p:nvPr/>
        </p:nvSpPr>
        <p:spPr>
          <a:xfrm>
            <a:off x="8236500" y="2814054"/>
            <a:ext cx="1184639" cy="26984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37" name="文本框 36">
            <a:extLst>
              <a:ext uri="{FF2B5EF4-FFF2-40B4-BE49-F238E27FC236}">
                <a16:creationId xmlns:a16="http://schemas.microsoft.com/office/drawing/2014/main" id="{D9880E93-3A10-A103-551E-DB33F0A34C86}"/>
              </a:ext>
            </a:extLst>
          </p:cNvPr>
          <p:cNvSpPr txBox="1"/>
          <p:nvPr/>
        </p:nvSpPr>
        <p:spPr>
          <a:xfrm>
            <a:off x="8185470" y="2862675"/>
            <a:ext cx="1297665" cy="307777"/>
          </a:xfrm>
          <a:prstGeom prst="rect">
            <a:avLst/>
          </a:prstGeom>
          <a:noFill/>
        </p:spPr>
        <p:txBody>
          <a:bodyPr wrap="square">
            <a:spAutoFit/>
          </a:bodyPr>
          <a:lstStyle/>
          <a:p>
            <a:pPr algn="ctr"/>
            <a:r>
              <a:rPr lang="zh-CN" altLang="en-US" sz="1400" b="1" dirty="0">
                <a:solidFill>
                  <a:schemeClr val="bg1"/>
                </a:solidFill>
                <a:latin typeface="+mn-ea"/>
              </a:rPr>
              <a:t>期货另类数据</a:t>
            </a:r>
          </a:p>
        </p:txBody>
      </p:sp>
      <p:sp>
        <p:nvSpPr>
          <p:cNvPr id="38" name="文本框 37">
            <a:extLst>
              <a:ext uri="{FF2B5EF4-FFF2-40B4-BE49-F238E27FC236}">
                <a16:creationId xmlns:a16="http://schemas.microsoft.com/office/drawing/2014/main" id="{9EE1EDED-979A-AC79-132E-043AC3943788}"/>
              </a:ext>
            </a:extLst>
          </p:cNvPr>
          <p:cNvSpPr txBox="1"/>
          <p:nvPr/>
        </p:nvSpPr>
        <p:spPr>
          <a:xfrm>
            <a:off x="8185469" y="3170501"/>
            <a:ext cx="1297665" cy="523220"/>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分析师预期</a:t>
            </a:r>
            <a:endParaRPr lang="en-US" altLang="zh-CN" sz="1400" dirty="0">
              <a:solidFill>
                <a:schemeClr val="bg1"/>
              </a:solidFill>
              <a:latin typeface="+mn-ea"/>
            </a:endParaRPr>
          </a:p>
          <a:p>
            <a:pPr marL="171450" indent="-171450">
              <a:buFont typeface="Wingdings" panose="05000000000000000000" pitchFamily="2" charset="2"/>
              <a:buChar char="u"/>
            </a:pPr>
            <a:r>
              <a:rPr lang="en-US" altLang="zh-CN" sz="1400" dirty="0">
                <a:solidFill>
                  <a:schemeClr val="bg1"/>
                </a:solidFill>
                <a:latin typeface="+mn-ea"/>
              </a:rPr>
              <a:t>NLP</a:t>
            </a:r>
            <a:r>
              <a:rPr lang="zh-CN" altLang="en-US" sz="1400" dirty="0">
                <a:solidFill>
                  <a:schemeClr val="bg1"/>
                </a:solidFill>
                <a:latin typeface="+mn-ea"/>
              </a:rPr>
              <a:t>舆情</a:t>
            </a:r>
          </a:p>
        </p:txBody>
      </p:sp>
    </p:spTree>
    <p:extLst>
      <p:ext uri="{BB962C8B-B14F-4D97-AF65-F5344CB8AC3E}">
        <p14:creationId xmlns:p14="http://schemas.microsoft.com/office/powerpoint/2010/main" val="3320259082"/>
      </p:ext>
    </p:extLst>
  </p:cSld>
  <p:clrMapOvr>
    <a:masterClrMapping/>
  </p:clrMapOvr>
  <p:transition spd="slow" advTm="500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34152-C0F0-F3D0-D3C9-F0B02F2ADBBE}"/>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A32C8E71-8683-E208-B940-316AC33B48AA}"/>
              </a:ext>
            </a:extLst>
          </p:cNvPr>
          <p:cNvSpPr>
            <a:spLocks noGrp="1"/>
          </p:cNvSpPr>
          <p:nvPr>
            <p:ph type="body" sz="quarter" idx="10"/>
          </p:nvPr>
        </p:nvSpPr>
        <p:spPr>
          <a:xfrm>
            <a:off x="839160" y="698363"/>
            <a:ext cx="3623510" cy="494795"/>
          </a:xfrm>
        </p:spPr>
        <p:txBody>
          <a:bodyPr/>
          <a:lstStyle/>
          <a:p>
            <a:r>
              <a:rPr lang="zh-CN" altLang="en-US" dirty="0">
                <a:solidFill>
                  <a:prstClr val="black"/>
                </a:solidFill>
                <a:latin typeface="+mn-ea"/>
                <a:cs typeface="创客贴金刚体" panose="00020600040101010101" pitchFamily="18" charset="-122"/>
              </a:rPr>
              <a:t>金融</a:t>
            </a:r>
            <a:r>
              <a:rPr lang="zh-CN" altLang="en-US" dirty="0">
                <a:solidFill>
                  <a:schemeClr val="tx1"/>
                </a:solidFill>
                <a:latin typeface="+mn-ea"/>
                <a:ea typeface="+mn-ea"/>
              </a:rPr>
              <a:t>合规</a:t>
            </a:r>
            <a:r>
              <a:rPr lang="zh-CN" altLang="en-US" dirty="0">
                <a:solidFill>
                  <a:prstClr val="black"/>
                </a:solidFill>
                <a:latin typeface="+mn-ea"/>
                <a:cs typeface="创客贴金刚体" panose="00020600040101010101" pitchFamily="18" charset="-122"/>
              </a:rPr>
              <a:t>场景</a:t>
            </a:r>
          </a:p>
        </p:txBody>
      </p:sp>
      <p:sp>
        <p:nvSpPr>
          <p:cNvPr id="10" name="矩形 13">
            <a:extLst>
              <a:ext uri="{FF2B5EF4-FFF2-40B4-BE49-F238E27FC236}">
                <a16:creationId xmlns:a16="http://schemas.microsoft.com/office/drawing/2014/main" id="{2820DFE5-8C04-DFA4-421C-FA76F40C8AE7}"/>
              </a:ext>
            </a:extLst>
          </p:cNvPr>
          <p:cNvSpPr>
            <a:spLocks noChangeArrowheads="1"/>
          </p:cNvSpPr>
          <p:nvPr/>
        </p:nvSpPr>
        <p:spPr bwMode="auto">
          <a:xfrm>
            <a:off x="902794" y="1347961"/>
            <a:ext cx="3251369"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mn-ea"/>
                <a:ea typeface="+mn-ea"/>
                <a:cs typeface="创客贴金刚体" panose="00020600040101010101" pitchFamily="18" charset="-122"/>
                <a:sym typeface="Arial" panose="020B0604020202020204" pitchFamily="34" charset="0"/>
              </a:rPr>
              <a:t>健康保险理赔反欺诈模型</a:t>
            </a:r>
            <a:endPar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endParaRPr>
          </a:p>
        </p:txBody>
      </p:sp>
      <p:sp>
        <p:nvSpPr>
          <p:cNvPr id="3" name="文本框 2">
            <a:extLst>
              <a:ext uri="{FF2B5EF4-FFF2-40B4-BE49-F238E27FC236}">
                <a16:creationId xmlns:a16="http://schemas.microsoft.com/office/drawing/2014/main" id="{31B3E043-347C-E1B8-4E26-420EE1BDCE4F}"/>
              </a:ext>
            </a:extLst>
          </p:cNvPr>
          <p:cNvSpPr txBox="1"/>
          <p:nvPr/>
        </p:nvSpPr>
        <p:spPr>
          <a:xfrm>
            <a:off x="1176120" y="1872224"/>
            <a:ext cx="4400351" cy="4613892"/>
          </a:xfrm>
          <a:prstGeom prst="rect">
            <a:avLst/>
          </a:prstGeom>
          <a:noFill/>
        </p:spPr>
        <p:txBody>
          <a:bodyPr wrap="square">
            <a:spAutoFit/>
          </a:bodyPr>
          <a:lstStyle/>
          <a:p>
            <a:pPr>
              <a:lnSpc>
                <a:spcPct val="150000"/>
              </a:lnSpc>
            </a:pPr>
            <a:r>
              <a:rPr lang="zh-CN" altLang="en-US" b="1" dirty="0">
                <a:latin typeface="+mn-ea"/>
              </a:rPr>
              <a:t>业务介绍</a:t>
            </a:r>
            <a:r>
              <a:rPr lang="zh-CN" altLang="en-US" dirty="0">
                <a:latin typeface="+mn-ea"/>
              </a:rPr>
              <a:t>：健康保险由于保险标的和事故的特殊性，在医疗行业信息不对称的情况下，会因为骗赔型的道德风险而产生保险欺诈，造成保险公司和社保基金的损失。</a:t>
            </a:r>
            <a:endParaRPr lang="en-US" altLang="zh-CN" dirty="0">
              <a:latin typeface="+mn-ea"/>
            </a:endParaRPr>
          </a:p>
          <a:p>
            <a:pPr>
              <a:lnSpc>
                <a:spcPct val="150000"/>
              </a:lnSpc>
            </a:pPr>
            <a:endParaRPr lang="en-US" altLang="zh-CN" dirty="0">
              <a:latin typeface="+mn-ea"/>
            </a:endParaRPr>
          </a:p>
          <a:p>
            <a:pPr>
              <a:lnSpc>
                <a:spcPct val="150000"/>
              </a:lnSpc>
            </a:pPr>
            <a:r>
              <a:rPr lang="zh-CN" altLang="en-US" b="1" dirty="0">
                <a:latin typeface="+mn-ea"/>
              </a:rPr>
              <a:t>技术介绍</a:t>
            </a:r>
            <a:r>
              <a:rPr lang="zh-CN" altLang="en-US" dirty="0">
                <a:latin typeface="+mn-ea"/>
              </a:rPr>
              <a:t>：可以整合理赔人员的就诊信息、药品耗材以及账户数据构建机器学习模型来预测是否有社保或医保的理赔欺诈，如果具备</a:t>
            </a:r>
            <a:r>
              <a:rPr lang="en-US" altLang="zh-CN" dirty="0" err="1">
                <a:latin typeface="+mn-ea"/>
              </a:rPr>
              <a:t>AutoFE</a:t>
            </a:r>
            <a:r>
              <a:rPr lang="zh-CN" altLang="en-US" dirty="0">
                <a:latin typeface="+mn-ea"/>
              </a:rPr>
              <a:t>自动化特征工程构造能力，甚至可以特征的多层构造，产生能够描述出欺诈人员采用的欺诈模式的特征。</a:t>
            </a:r>
          </a:p>
        </p:txBody>
      </p:sp>
      <p:sp>
        <p:nvSpPr>
          <p:cNvPr id="7" name="矩形 6">
            <a:extLst>
              <a:ext uri="{FF2B5EF4-FFF2-40B4-BE49-F238E27FC236}">
                <a16:creationId xmlns:a16="http://schemas.microsoft.com/office/drawing/2014/main" id="{19F941CC-3607-E417-CF33-6716DF5159A3}"/>
              </a:ext>
            </a:extLst>
          </p:cNvPr>
          <p:cNvSpPr/>
          <p:nvPr/>
        </p:nvSpPr>
        <p:spPr>
          <a:xfrm>
            <a:off x="9653312" y="2814053"/>
            <a:ext cx="878467" cy="2790671"/>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26" name="文本框 25">
            <a:extLst>
              <a:ext uri="{FF2B5EF4-FFF2-40B4-BE49-F238E27FC236}">
                <a16:creationId xmlns:a16="http://schemas.microsoft.com/office/drawing/2014/main" id="{B33CD45F-7514-DBAB-E2BA-E09FBA0CADC5}"/>
              </a:ext>
            </a:extLst>
          </p:cNvPr>
          <p:cNvSpPr txBox="1"/>
          <p:nvPr/>
        </p:nvSpPr>
        <p:spPr>
          <a:xfrm>
            <a:off x="9556319" y="2862674"/>
            <a:ext cx="1072451" cy="307777"/>
          </a:xfrm>
          <a:prstGeom prst="rect">
            <a:avLst/>
          </a:prstGeom>
          <a:noFill/>
        </p:spPr>
        <p:txBody>
          <a:bodyPr wrap="square">
            <a:spAutoFit/>
          </a:bodyPr>
          <a:lstStyle/>
          <a:p>
            <a:pPr algn="ctr"/>
            <a:r>
              <a:rPr lang="zh-CN" altLang="en-US" sz="1400" b="1" dirty="0">
                <a:latin typeface="+mn-ea"/>
              </a:rPr>
              <a:t>社保欺诈</a:t>
            </a:r>
          </a:p>
        </p:txBody>
      </p:sp>
      <p:sp>
        <p:nvSpPr>
          <p:cNvPr id="29" name="文本框 28">
            <a:extLst>
              <a:ext uri="{FF2B5EF4-FFF2-40B4-BE49-F238E27FC236}">
                <a16:creationId xmlns:a16="http://schemas.microsoft.com/office/drawing/2014/main" id="{61AE81B8-C7A3-FCF0-33F1-18D41A66097E}"/>
              </a:ext>
            </a:extLst>
          </p:cNvPr>
          <p:cNvSpPr txBox="1"/>
          <p:nvPr/>
        </p:nvSpPr>
        <p:spPr>
          <a:xfrm>
            <a:off x="6606821" y="5759527"/>
            <a:ext cx="2096984" cy="400110"/>
          </a:xfrm>
          <a:prstGeom prst="rect">
            <a:avLst/>
          </a:prstGeom>
          <a:noFill/>
        </p:spPr>
        <p:txBody>
          <a:bodyPr wrap="square">
            <a:spAutoFit/>
          </a:bodyPr>
          <a:lstStyle/>
          <a:p>
            <a:pPr algn="ctr"/>
            <a:r>
              <a:rPr lang="zh-CN" altLang="en-US" sz="2000" b="1" i="0" dirty="0">
                <a:effectLst/>
                <a:latin typeface="+mn-ea"/>
              </a:rPr>
              <a:t>相关建模特征</a:t>
            </a:r>
            <a:endParaRPr lang="zh-CN" altLang="en-US" sz="2000" b="1" dirty="0">
              <a:latin typeface="+mn-ea"/>
            </a:endParaRPr>
          </a:p>
        </p:txBody>
      </p:sp>
      <p:sp>
        <p:nvSpPr>
          <p:cNvPr id="30" name="右大括号 29">
            <a:extLst>
              <a:ext uri="{FF2B5EF4-FFF2-40B4-BE49-F238E27FC236}">
                <a16:creationId xmlns:a16="http://schemas.microsoft.com/office/drawing/2014/main" id="{8AC1C392-FC67-AFA7-E281-313DE19FF236}"/>
              </a:ext>
            </a:extLst>
          </p:cNvPr>
          <p:cNvSpPr/>
          <p:nvPr/>
        </p:nvSpPr>
        <p:spPr>
          <a:xfrm rot="5400000">
            <a:off x="7498847" y="3811114"/>
            <a:ext cx="90716" cy="374322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sp>
        <p:nvSpPr>
          <p:cNvPr id="31" name="文本框 30">
            <a:extLst>
              <a:ext uri="{FF2B5EF4-FFF2-40B4-BE49-F238E27FC236}">
                <a16:creationId xmlns:a16="http://schemas.microsoft.com/office/drawing/2014/main" id="{789C0F07-9FD1-381B-8374-146AA549CB8C}"/>
              </a:ext>
            </a:extLst>
          </p:cNvPr>
          <p:cNvSpPr txBox="1"/>
          <p:nvPr/>
        </p:nvSpPr>
        <p:spPr>
          <a:xfrm>
            <a:off x="9661007" y="5759527"/>
            <a:ext cx="2096984" cy="400110"/>
          </a:xfrm>
          <a:prstGeom prst="rect">
            <a:avLst/>
          </a:prstGeom>
          <a:noFill/>
        </p:spPr>
        <p:txBody>
          <a:bodyPr wrap="square">
            <a:spAutoFit/>
          </a:bodyPr>
          <a:lstStyle/>
          <a:p>
            <a:pPr algn="ctr"/>
            <a:r>
              <a:rPr lang="zh-CN" altLang="en-US" sz="2000" b="1" dirty="0">
                <a:latin typeface="+mn-ea"/>
              </a:rPr>
              <a:t>可选建模标签</a:t>
            </a:r>
          </a:p>
        </p:txBody>
      </p:sp>
      <p:sp>
        <p:nvSpPr>
          <p:cNvPr id="32" name="右大括号 31">
            <a:extLst>
              <a:ext uri="{FF2B5EF4-FFF2-40B4-BE49-F238E27FC236}">
                <a16:creationId xmlns:a16="http://schemas.microsoft.com/office/drawing/2014/main" id="{315B3F05-EE09-060E-95D3-B264CED6A2E1}"/>
              </a:ext>
            </a:extLst>
          </p:cNvPr>
          <p:cNvSpPr/>
          <p:nvPr/>
        </p:nvSpPr>
        <p:spPr>
          <a:xfrm rot="5400000">
            <a:off x="10572416" y="4712534"/>
            <a:ext cx="80162" cy="195093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sp>
        <p:nvSpPr>
          <p:cNvPr id="33" name="文本框 32">
            <a:extLst>
              <a:ext uri="{FF2B5EF4-FFF2-40B4-BE49-F238E27FC236}">
                <a16:creationId xmlns:a16="http://schemas.microsoft.com/office/drawing/2014/main" id="{2578E0AA-884E-96C8-5530-56DBBF489A5D}"/>
              </a:ext>
            </a:extLst>
          </p:cNvPr>
          <p:cNvSpPr txBox="1"/>
          <p:nvPr/>
        </p:nvSpPr>
        <p:spPr>
          <a:xfrm>
            <a:off x="9605066" y="3301546"/>
            <a:ext cx="974955" cy="1600438"/>
          </a:xfrm>
          <a:prstGeom prst="rect">
            <a:avLst/>
          </a:prstGeom>
          <a:noFill/>
        </p:spPr>
        <p:txBody>
          <a:bodyPr wrap="square">
            <a:spAutoFit/>
          </a:bodyPr>
          <a:lstStyle/>
          <a:p>
            <a:r>
              <a:rPr lang="zh-CN" altLang="en-US" sz="1400" dirty="0">
                <a:latin typeface="+mn-ea"/>
              </a:rPr>
              <a:t>预测该用户是否欺诈，并寻找最能解释其欺诈行为的相关特征</a:t>
            </a:r>
            <a:endParaRPr lang="en-US" altLang="zh-CN" sz="1400" dirty="0">
              <a:latin typeface="+mn-ea"/>
            </a:endParaRPr>
          </a:p>
        </p:txBody>
      </p:sp>
      <p:sp>
        <p:nvSpPr>
          <p:cNvPr id="17" name="矩形 16">
            <a:extLst>
              <a:ext uri="{FF2B5EF4-FFF2-40B4-BE49-F238E27FC236}">
                <a16:creationId xmlns:a16="http://schemas.microsoft.com/office/drawing/2014/main" id="{4101AC5A-1AD9-389C-92CB-C25D2457791B}"/>
              </a:ext>
            </a:extLst>
          </p:cNvPr>
          <p:cNvSpPr/>
          <p:nvPr/>
        </p:nvSpPr>
        <p:spPr>
          <a:xfrm>
            <a:off x="5632986" y="2839023"/>
            <a:ext cx="1184639" cy="26845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19" name="文本框 18">
            <a:extLst>
              <a:ext uri="{FF2B5EF4-FFF2-40B4-BE49-F238E27FC236}">
                <a16:creationId xmlns:a16="http://schemas.microsoft.com/office/drawing/2014/main" id="{ACA7CBB8-2AEA-1215-6D5A-F4E18F2F83CC}"/>
              </a:ext>
            </a:extLst>
          </p:cNvPr>
          <p:cNvSpPr txBox="1"/>
          <p:nvPr/>
        </p:nvSpPr>
        <p:spPr>
          <a:xfrm>
            <a:off x="5576472" y="2885274"/>
            <a:ext cx="1297665" cy="307777"/>
          </a:xfrm>
          <a:prstGeom prst="rect">
            <a:avLst/>
          </a:prstGeom>
          <a:noFill/>
        </p:spPr>
        <p:txBody>
          <a:bodyPr wrap="square">
            <a:spAutoFit/>
          </a:bodyPr>
          <a:lstStyle/>
          <a:p>
            <a:pPr algn="ctr"/>
            <a:r>
              <a:rPr lang="zh-CN" altLang="en-US" sz="1400" b="1" dirty="0">
                <a:solidFill>
                  <a:schemeClr val="bg1"/>
                </a:solidFill>
                <a:latin typeface="+mn-ea"/>
              </a:rPr>
              <a:t>就诊信息</a:t>
            </a:r>
          </a:p>
        </p:txBody>
      </p:sp>
      <p:sp>
        <p:nvSpPr>
          <p:cNvPr id="20" name="文本框 19">
            <a:extLst>
              <a:ext uri="{FF2B5EF4-FFF2-40B4-BE49-F238E27FC236}">
                <a16:creationId xmlns:a16="http://schemas.microsoft.com/office/drawing/2014/main" id="{32E75B88-85A2-7926-A721-64F646015BF9}"/>
              </a:ext>
            </a:extLst>
          </p:cNvPr>
          <p:cNvSpPr txBox="1"/>
          <p:nvPr/>
        </p:nvSpPr>
        <p:spPr>
          <a:xfrm>
            <a:off x="5576471" y="3311468"/>
            <a:ext cx="1297665" cy="2246769"/>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就诊日期</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就诊次数</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床位费用</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床位费用</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手术费用</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检查费用</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发生金额</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申报金额</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自费金额</a:t>
            </a:r>
            <a:endParaRPr lang="en-US" altLang="zh-CN" sz="1400" dirty="0">
              <a:solidFill>
                <a:schemeClr val="bg1"/>
              </a:solidFill>
              <a:latin typeface="+mn-ea"/>
            </a:endParaRPr>
          </a:p>
          <a:p>
            <a:endParaRPr lang="en-US" altLang="zh-CN" sz="1400" dirty="0">
              <a:solidFill>
                <a:schemeClr val="bg1"/>
              </a:solidFill>
              <a:latin typeface="+mn-ea"/>
            </a:endParaRPr>
          </a:p>
        </p:txBody>
      </p:sp>
      <p:sp>
        <p:nvSpPr>
          <p:cNvPr id="49" name="矩形 48">
            <a:extLst>
              <a:ext uri="{FF2B5EF4-FFF2-40B4-BE49-F238E27FC236}">
                <a16:creationId xmlns:a16="http://schemas.microsoft.com/office/drawing/2014/main" id="{8B3C1298-1282-6D39-3B19-0148C2F86E66}"/>
              </a:ext>
            </a:extLst>
          </p:cNvPr>
          <p:cNvSpPr/>
          <p:nvPr/>
        </p:nvSpPr>
        <p:spPr>
          <a:xfrm>
            <a:off x="6941621" y="2839023"/>
            <a:ext cx="1184639" cy="26845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50" name="文本框 49">
            <a:extLst>
              <a:ext uri="{FF2B5EF4-FFF2-40B4-BE49-F238E27FC236}">
                <a16:creationId xmlns:a16="http://schemas.microsoft.com/office/drawing/2014/main" id="{06484A34-614C-A7AC-9B75-CB2801597345}"/>
              </a:ext>
            </a:extLst>
          </p:cNvPr>
          <p:cNvSpPr txBox="1"/>
          <p:nvPr/>
        </p:nvSpPr>
        <p:spPr>
          <a:xfrm>
            <a:off x="6890591" y="2889310"/>
            <a:ext cx="1297665" cy="307777"/>
          </a:xfrm>
          <a:prstGeom prst="rect">
            <a:avLst/>
          </a:prstGeom>
          <a:noFill/>
        </p:spPr>
        <p:txBody>
          <a:bodyPr wrap="square">
            <a:spAutoFit/>
          </a:bodyPr>
          <a:lstStyle/>
          <a:p>
            <a:pPr algn="ctr"/>
            <a:r>
              <a:rPr lang="zh-CN" altLang="en-US" sz="1400" b="1" dirty="0">
                <a:solidFill>
                  <a:schemeClr val="bg1"/>
                </a:solidFill>
                <a:latin typeface="+mn-ea"/>
              </a:rPr>
              <a:t>药品耗材</a:t>
            </a:r>
          </a:p>
        </p:txBody>
      </p:sp>
      <p:sp>
        <p:nvSpPr>
          <p:cNvPr id="51" name="文本框 50">
            <a:extLst>
              <a:ext uri="{FF2B5EF4-FFF2-40B4-BE49-F238E27FC236}">
                <a16:creationId xmlns:a16="http://schemas.microsoft.com/office/drawing/2014/main" id="{DF667DFC-EE20-537B-3A36-F9AAB596869D}"/>
              </a:ext>
            </a:extLst>
          </p:cNvPr>
          <p:cNvSpPr txBox="1"/>
          <p:nvPr/>
        </p:nvSpPr>
        <p:spPr>
          <a:xfrm>
            <a:off x="6890590" y="3303714"/>
            <a:ext cx="1297665" cy="2246769"/>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一次性材料</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中成药费用</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中草药费用</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医用材料</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贵州药品</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高价材料</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成分输血</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发生金额</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申报金额</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自费金额</a:t>
            </a:r>
          </a:p>
        </p:txBody>
      </p:sp>
      <p:grpSp>
        <p:nvGrpSpPr>
          <p:cNvPr id="68" name="组合 67">
            <a:extLst>
              <a:ext uri="{FF2B5EF4-FFF2-40B4-BE49-F238E27FC236}">
                <a16:creationId xmlns:a16="http://schemas.microsoft.com/office/drawing/2014/main" id="{EEE58ED9-33F9-7244-278D-A623F35FBC2A}"/>
              </a:ext>
            </a:extLst>
          </p:cNvPr>
          <p:cNvGrpSpPr/>
          <p:nvPr/>
        </p:nvGrpSpPr>
        <p:grpSpPr>
          <a:xfrm>
            <a:off x="8185470" y="2836653"/>
            <a:ext cx="1338364" cy="2705473"/>
            <a:chOff x="8185470" y="2630078"/>
            <a:chExt cx="1338364" cy="2705473"/>
          </a:xfrm>
        </p:grpSpPr>
        <p:sp>
          <p:nvSpPr>
            <p:cNvPr id="37" name="文本框 36">
              <a:extLst>
                <a:ext uri="{FF2B5EF4-FFF2-40B4-BE49-F238E27FC236}">
                  <a16:creationId xmlns:a16="http://schemas.microsoft.com/office/drawing/2014/main" id="{D9880E93-3A10-A103-551E-DB33F0A34C86}"/>
                </a:ext>
              </a:extLst>
            </p:cNvPr>
            <p:cNvSpPr txBox="1"/>
            <p:nvPr/>
          </p:nvSpPr>
          <p:spPr>
            <a:xfrm>
              <a:off x="8185470" y="2862675"/>
              <a:ext cx="1297665" cy="307777"/>
            </a:xfrm>
            <a:prstGeom prst="rect">
              <a:avLst/>
            </a:prstGeom>
            <a:noFill/>
          </p:spPr>
          <p:txBody>
            <a:bodyPr wrap="square">
              <a:spAutoFit/>
            </a:bodyPr>
            <a:lstStyle/>
            <a:p>
              <a:pPr algn="ctr"/>
              <a:r>
                <a:rPr lang="zh-CN" altLang="en-US" sz="1400" b="1" dirty="0">
                  <a:solidFill>
                    <a:schemeClr val="bg1"/>
                  </a:solidFill>
                  <a:latin typeface="+mn-ea"/>
                </a:rPr>
                <a:t>客户</a:t>
              </a:r>
            </a:p>
          </p:txBody>
        </p:sp>
        <p:sp>
          <p:nvSpPr>
            <p:cNvPr id="38" name="文本框 37">
              <a:extLst>
                <a:ext uri="{FF2B5EF4-FFF2-40B4-BE49-F238E27FC236}">
                  <a16:creationId xmlns:a16="http://schemas.microsoft.com/office/drawing/2014/main" id="{9EE1EDED-979A-AC79-132E-043AC3943788}"/>
                </a:ext>
              </a:extLst>
            </p:cNvPr>
            <p:cNvSpPr txBox="1"/>
            <p:nvPr/>
          </p:nvSpPr>
          <p:spPr>
            <a:xfrm>
              <a:off x="8190040" y="3160596"/>
              <a:ext cx="1297665" cy="307777"/>
            </a:xfrm>
            <a:prstGeom prst="rect">
              <a:avLst/>
            </a:prstGeom>
            <a:noFill/>
          </p:spPr>
          <p:txBody>
            <a:bodyPr wrap="square">
              <a:spAutoFit/>
            </a:bodyPr>
            <a:lstStyle/>
            <a:p>
              <a:pPr marL="171450" indent="-171450">
                <a:buFont typeface="Wingdings" panose="05000000000000000000" pitchFamily="2" charset="2"/>
                <a:buChar char="u"/>
              </a:pPr>
              <a:endParaRPr lang="zh-CN" altLang="en-US" sz="1400" dirty="0">
                <a:solidFill>
                  <a:schemeClr val="bg1"/>
                </a:solidFill>
                <a:latin typeface="+mn-ea"/>
              </a:endParaRPr>
            </a:p>
          </p:txBody>
        </p:sp>
        <p:sp>
          <p:nvSpPr>
            <p:cNvPr id="52" name="矩形 51">
              <a:extLst>
                <a:ext uri="{FF2B5EF4-FFF2-40B4-BE49-F238E27FC236}">
                  <a16:creationId xmlns:a16="http://schemas.microsoft.com/office/drawing/2014/main" id="{4526E85E-6667-CF26-A3EB-9A5A7C59800E}"/>
                </a:ext>
              </a:extLst>
            </p:cNvPr>
            <p:cNvSpPr/>
            <p:nvPr/>
          </p:nvSpPr>
          <p:spPr>
            <a:xfrm>
              <a:off x="8277199" y="2630078"/>
              <a:ext cx="1184639" cy="26845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53" name="文本框 52">
              <a:extLst>
                <a:ext uri="{FF2B5EF4-FFF2-40B4-BE49-F238E27FC236}">
                  <a16:creationId xmlns:a16="http://schemas.microsoft.com/office/drawing/2014/main" id="{2585ECB4-85BB-BA57-0909-2DF4A8317ADE}"/>
                </a:ext>
              </a:extLst>
            </p:cNvPr>
            <p:cNvSpPr txBox="1"/>
            <p:nvPr/>
          </p:nvSpPr>
          <p:spPr>
            <a:xfrm>
              <a:off x="8226169" y="2678700"/>
              <a:ext cx="1297665" cy="307777"/>
            </a:xfrm>
            <a:prstGeom prst="rect">
              <a:avLst/>
            </a:prstGeom>
            <a:noFill/>
          </p:spPr>
          <p:txBody>
            <a:bodyPr wrap="square">
              <a:spAutoFit/>
            </a:bodyPr>
            <a:lstStyle/>
            <a:p>
              <a:pPr algn="ctr"/>
              <a:r>
                <a:rPr lang="zh-CN" altLang="en-US" sz="1400" b="1" dirty="0">
                  <a:solidFill>
                    <a:schemeClr val="bg1"/>
                  </a:solidFill>
                  <a:latin typeface="+mn-ea"/>
                </a:rPr>
                <a:t>账户数据</a:t>
              </a:r>
            </a:p>
          </p:txBody>
        </p:sp>
        <p:sp>
          <p:nvSpPr>
            <p:cNvPr id="54" name="文本框 53">
              <a:extLst>
                <a:ext uri="{FF2B5EF4-FFF2-40B4-BE49-F238E27FC236}">
                  <a16:creationId xmlns:a16="http://schemas.microsoft.com/office/drawing/2014/main" id="{0F0237B1-337E-A345-05FD-31D6E202546E}"/>
                </a:ext>
              </a:extLst>
            </p:cNvPr>
            <p:cNvSpPr txBox="1"/>
            <p:nvPr/>
          </p:nvSpPr>
          <p:spPr>
            <a:xfrm>
              <a:off x="8226168" y="3088782"/>
              <a:ext cx="1297665" cy="2246769"/>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公务员补助</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医疗救助</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城乡优抚</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城乡补助</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个人账户</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统筹基金</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起付线金额</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起付线自付</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非账户支付</a:t>
              </a:r>
              <a:endParaRPr lang="en-US" altLang="zh-CN" sz="1400" dirty="0">
                <a:solidFill>
                  <a:schemeClr val="bg1"/>
                </a:solidFill>
                <a:latin typeface="+mn-ea"/>
              </a:endParaRPr>
            </a:p>
            <a:p>
              <a:pPr marL="171450" indent="-171450">
                <a:buFont typeface="Wingdings" panose="05000000000000000000" pitchFamily="2" charset="2"/>
                <a:buChar char="u"/>
              </a:pPr>
              <a:endParaRPr lang="en-US" altLang="zh-CN" sz="1400" dirty="0">
                <a:solidFill>
                  <a:schemeClr val="bg1"/>
                </a:solidFill>
                <a:latin typeface="+mn-ea"/>
              </a:endParaRPr>
            </a:p>
          </p:txBody>
        </p:sp>
      </p:grpSp>
      <p:grpSp>
        <p:nvGrpSpPr>
          <p:cNvPr id="81" name="组合 80">
            <a:extLst>
              <a:ext uri="{FF2B5EF4-FFF2-40B4-BE49-F238E27FC236}">
                <a16:creationId xmlns:a16="http://schemas.microsoft.com/office/drawing/2014/main" id="{28D857F3-D03A-B5DC-0905-7CB04D2159E1}"/>
              </a:ext>
            </a:extLst>
          </p:cNvPr>
          <p:cNvGrpSpPr/>
          <p:nvPr/>
        </p:nvGrpSpPr>
        <p:grpSpPr>
          <a:xfrm>
            <a:off x="10661253" y="2814054"/>
            <a:ext cx="994350" cy="2790670"/>
            <a:chOff x="10661253" y="2814054"/>
            <a:chExt cx="994350" cy="2790670"/>
          </a:xfrm>
        </p:grpSpPr>
        <p:sp>
          <p:nvSpPr>
            <p:cNvPr id="82" name="矩形 81">
              <a:extLst>
                <a:ext uri="{FF2B5EF4-FFF2-40B4-BE49-F238E27FC236}">
                  <a16:creationId xmlns:a16="http://schemas.microsoft.com/office/drawing/2014/main" id="{4AEC4FAD-5DFF-795F-2185-A52CAB202C3E}"/>
                </a:ext>
              </a:extLst>
            </p:cNvPr>
            <p:cNvSpPr/>
            <p:nvPr/>
          </p:nvSpPr>
          <p:spPr>
            <a:xfrm>
              <a:off x="10709499" y="2814054"/>
              <a:ext cx="878467" cy="2790670"/>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mn-ea"/>
                <a:cs typeface="+mn-ea"/>
                <a:sym typeface="+mn-lt"/>
              </a:endParaRPr>
            </a:p>
          </p:txBody>
        </p:sp>
        <p:sp>
          <p:nvSpPr>
            <p:cNvPr id="83" name="文本框 82">
              <a:extLst>
                <a:ext uri="{FF2B5EF4-FFF2-40B4-BE49-F238E27FC236}">
                  <a16:creationId xmlns:a16="http://schemas.microsoft.com/office/drawing/2014/main" id="{232FB9C6-48A3-64E9-1645-914F7C53918F}"/>
                </a:ext>
              </a:extLst>
            </p:cNvPr>
            <p:cNvSpPr txBox="1"/>
            <p:nvPr/>
          </p:nvSpPr>
          <p:spPr>
            <a:xfrm>
              <a:off x="10661253" y="2862674"/>
              <a:ext cx="974955" cy="307777"/>
            </a:xfrm>
            <a:prstGeom prst="rect">
              <a:avLst/>
            </a:prstGeom>
            <a:noFill/>
          </p:spPr>
          <p:txBody>
            <a:bodyPr wrap="square">
              <a:spAutoFit/>
            </a:bodyPr>
            <a:lstStyle/>
            <a:p>
              <a:pPr algn="ctr"/>
              <a:r>
                <a:rPr lang="zh-CN" altLang="en-US" sz="1400" b="1" dirty="0">
                  <a:latin typeface="+mn-ea"/>
                </a:rPr>
                <a:t>商保欺诈</a:t>
              </a:r>
              <a:endParaRPr lang="en-US" altLang="zh-CN" sz="1400" b="1" dirty="0">
                <a:latin typeface="+mn-ea"/>
              </a:endParaRPr>
            </a:p>
          </p:txBody>
        </p:sp>
        <p:sp>
          <p:nvSpPr>
            <p:cNvPr id="84" name="文本框 83">
              <a:extLst>
                <a:ext uri="{FF2B5EF4-FFF2-40B4-BE49-F238E27FC236}">
                  <a16:creationId xmlns:a16="http://schemas.microsoft.com/office/drawing/2014/main" id="{8AA4C58F-3967-13BA-5F08-BCD6BE072991}"/>
                </a:ext>
              </a:extLst>
            </p:cNvPr>
            <p:cNvSpPr txBox="1"/>
            <p:nvPr/>
          </p:nvSpPr>
          <p:spPr>
            <a:xfrm>
              <a:off x="10680648" y="3309358"/>
              <a:ext cx="974955" cy="1600438"/>
            </a:xfrm>
            <a:prstGeom prst="rect">
              <a:avLst/>
            </a:prstGeom>
            <a:noFill/>
          </p:spPr>
          <p:txBody>
            <a:bodyPr wrap="square">
              <a:spAutoFit/>
            </a:bodyPr>
            <a:lstStyle/>
            <a:p>
              <a:r>
                <a:rPr lang="zh-CN" altLang="en-US" sz="1400" dirty="0">
                  <a:latin typeface="+mn-ea"/>
                </a:rPr>
                <a:t>预测该用户是否欺诈，并寻找最能解释其欺诈行为的相关特征</a:t>
              </a:r>
              <a:endParaRPr lang="en-US" altLang="zh-CN" sz="1400" dirty="0">
                <a:latin typeface="+mn-ea"/>
              </a:endParaRPr>
            </a:p>
          </p:txBody>
        </p:sp>
      </p:grpSp>
      <p:sp>
        <p:nvSpPr>
          <p:cNvPr id="41" name="文本框 40">
            <a:extLst>
              <a:ext uri="{FF2B5EF4-FFF2-40B4-BE49-F238E27FC236}">
                <a16:creationId xmlns:a16="http://schemas.microsoft.com/office/drawing/2014/main" id="{08B39CC9-389F-63DC-0D01-C672BD4F2103}"/>
              </a:ext>
            </a:extLst>
          </p:cNvPr>
          <p:cNvSpPr txBox="1"/>
          <p:nvPr/>
        </p:nvSpPr>
        <p:spPr>
          <a:xfrm>
            <a:off x="8226168" y="546291"/>
            <a:ext cx="1448176" cy="52026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b="1" dirty="0">
                <a:solidFill>
                  <a:schemeClr val="tx1"/>
                </a:solidFill>
                <a:latin typeface="+mn-ea"/>
                <a:ea typeface="+mn-ea"/>
              </a:rPr>
              <a:t>需求方</a:t>
            </a:r>
            <a:r>
              <a:rPr lang="en-US" altLang="zh-CN" b="1" dirty="0">
                <a:solidFill>
                  <a:schemeClr val="tx1"/>
                </a:solidFill>
                <a:latin typeface="+mn-ea"/>
                <a:ea typeface="+mn-ea"/>
              </a:rPr>
              <a:t>:</a:t>
            </a:r>
          </a:p>
          <a:p>
            <a:pPr algn="ctr"/>
            <a:r>
              <a:rPr lang="zh-CN" altLang="en-US" dirty="0">
                <a:solidFill>
                  <a:schemeClr val="tx1"/>
                </a:solidFill>
                <a:latin typeface="+mn-ea"/>
                <a:ea typeface="+mn-ea"/>
              </a:rPr>
              <a:t>患者</a:t>
            </a:r>
          </a:p>
        </p:txBody>
      </p:sp>
      <p:sp>
        <p:nvSpPr>
          <p:cNvPr id="55" name="文本框 54">
            <a:extLst>
              <a:ext uri="{FF2B5EF4-FFF2-40B4-BE49-F238E27FC236}">
                <a16:creationId xmlns:a16="http://schemas.microsoft.com/office/drawing/2014/main" id="{287881C7-D6CA-B1F1-15E0-F538E0404F1C}"/>
              </a:ext>
            </a:extLst>
          </p:cNvPr>
          <p:cNvSpPr txBox="1"/>
          <p:nvPr/>
        </p:nvSpPr>
        <p:spPr>
          <a:xfrm>
            <a:off x="6737294" y="1952663"/>
            <a:ext cx="1448176" cy="520265"/>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b="1" dirty="0">
                <a:solidFill>
                  <a:schemeClr val="tx1"/>
                </a:solidFill>
                <a:latin typeface="+mn-ea"/>
                <a:ea typeface="+mn-ea"/>
              </a:rPr>
              <a:t>供求方：</a:t>
            </a:r>
            <a:endParaRPr lang="en-US" altLang="zh-CN" b="1" dirty="0">
              <a:solidFill>
                <a:schemeClr val="tx1"/>
              </a:solidFill>
              <a:latin typeface="+mn-ea"/>
              <a:ea typeface="+mn-ea"/>
            </a:endParaRPr>
          </a:p>
          <a:p>
            <a:pPr algn="ctr"/>
            <a:r>
              <a:rPr lang="zh-CN" altLang="en-US" dirty="0">
                <a:solidFill>
                  <a:schemeClr val="tx1"/>
                </a:solidFill>
                <a:latin typeface="+mn-ea"/>
                <a:ea typeface="+mn-ea"/>
              </a:rPr>
              <a:t>医疗主体</a:t>
            </a:r>
          </a:p>
        </p:txBody>
      </p:sp>
      <p:sp>
        <p:nvSpPr>
          <p:cNvPr id="58" name="文本框 57">
            <a:extLst>
              <a:ext uri="{FF2B5EF4-FFF2-40B4-BE49-F238E27FC236}">
                <a16:creationId xmlns:a16="http://schemas.microsoft.com/office/drawing/2014/main" id="{4B3FD641-A5DF-349C-F8DC-D16286D82B82}"/>
              </a:ext>
            </a:extLst>
          </p:cNvPr>
          <p:cNvSpPr txBox="1"/>
          <p:nvPr/>
        </p:nvSpPr>
        <p:spPr>
          <a:xfrm>
            <a:off x="9613201" y="1802239"/>
            <a:ext cx="1448176" cy="865020"/>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b="1" dirty="0">
                <a:solidFill>
                  <a:schemeClr val="tx1"/>
                </a:solidFill>
                <a:latin typeface="+mn-ea"/>
                <a:ea typeface="+mn-ea"/>
              </a:rPr>
              <a:t>支付方：</a:t>
            </a:r>
            <a:endParaRPr lang="en-US" altLang="zh-CN" b="1" dirty="0">
              <a:solidFill>
                <a:schemeClr val="tx1"/>
              </a:solidFill>
              <a:latin typeface="+mn-ea"/>
              <a:ea typeface="+mn-ea"/>
            </a:endParaRPr>
          </a:p>
          <a:p>
            <a:pPr algn="ctr"/>
            <a:r>
              <a:rPr lang="zh-CN" altLang="en-US" b="1" dirty="0">
                <a:solidFill>
                  <a:schemeClr val="tx1"/>
                </a:solidFill>
                <a:latin typeface="+mn-ea"/>
                <a:ea typeface="+mn-ea"/>
              </a:rPr>
              <a:t>医保</a:t>
            </a:r>
            <a:endParaRPr lang="en-US" altLang="zh-CN" b="1" dirty="0">
              <a:solidFill>
                <a:schemeClr val="tx1"/>
              </a:solidFill>
              <a:latin typeface="+mn-ea"/>
              <a:ea typeface="+mn-ea"/>
            </a:endParaRPr>
          </a:p>
          <a:p>
            <a:pPr algn="ctr"/>
            <a:r>
              <a:rPr lang="zh-CN" altLang="en-US" b="1" dirty="0">
                <a:solidFill>
                  <a:schemeClr val="tx1"/>
                </a:solidFill>
                <a:latin typeface="+mn-ea"/>
                <a:ea typeface="+mn-ea"/>
              </a:rPr>
              <a:t>商保补位</a:t>
            </a:r>
            <a:endParaRPr lang="en-US" altLang="zh-CN" b="1" dirty="0">
              <a:solidFill>
                <a:schemeClr val="tx1"/>
              </a:solidFill>
              <a:latin typeface="+mn-ea"/>
              <a:ea typeface="+mn-ea"/>
            </a:endParaRPr>
          </a:p>
        </p:txBody>
      </p:sp>
      <p:cxnSp>
        <p:nvCxnSpPr>
          <p:cNvPr id="60" name="直接箭头连接符 59">
            <a:extLst>
              <a:ext uri="{FF2B5EF4-FFF2-40B4-BE49-F238E27FC236}">
                <a16:creationId xmlns:a16="http://schemas.microsoft.com/office/drawing/2014/main" id="{C0E7E715-92B0-C300-5105-B402735F6405}"/>
              </a:ext>
            </a:extLst>
          </p:cNvPr>
          <p:cNvCxnSpPr>
            <a:stCxn id="41" idx="2"/>
            <a:endCxn id="55" idx="0"/>
          </p:cNvCxnSpPr>
          <p:nvPr/>
        </p:nvCxnSpPr>
        <p:spPr>
          <a:xfrm flipH="1">
            <a:off x="7461382" y="1066556"/>
            <a:ext cx="1488874" cy="886107"/>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9" name="组合 78">
            <a:extLst>
              <a:ext uri="{FF2B5EF4-FFF2-40B4-BE49-F238E27FC236}">
                <a16:creationId xmlns:a16="http://schemas.microsoft.com/office/drawing/2014/main" id="{5D05B7ED-2B53-6B62-15E3-39039CB1EE3A}"/>
              </a:ext>
            </a:extLst>
          </p:cNvPr>
          <p:cNvGrpSpPr/>
          <p:nvPr/>
        </p:nvGrpSpPr>
        <p:grpSpPr>
          <a:xfrm flipH="1">
            <a:off x="8197229" y="2088426"/>
            <a:ext cx="1415972" cy="231913"/>
            <a:chOff x="8197229" y="2088426"/>
            <a:chExt cx="1456083" cy="231913"/>
          </a:xfrm>
        </p:grpSpPr>
        <p:cxnSp>
          <p:nvCxnSpPr>
            <p:cNvPr id="75" name="直接箭头连接符 74">
              <a:extLst>
                <a:ext uri="{FF2B5EF4-FFF2-40B4-BE49-F238E27FC236}">
                  <a16:creationId xmlns:a16="http://schemas.microsoft.com/office/drawing/2014/main" id="{A6EAF717-B494-6595-5ACA-DF932030E572}"/>
                </a:ext>
              </a:extLst>
            </p:cNvPr>
            <p:cNvCxnSpPr>
              <a:cxnSpLocks/>
            </p:cNvCxnSpPr>
            <p:nvPr/>
          </p:nvCxnSpPr>
          <p:spPr>
            <a:xfrm>
              <a:off x="8197229" y="2088426"/>
              <a:ext cx="145608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344B63E7-3F13-EE0C-34FD-D80BCFAC5637}"/>
                </a:ext>
              </a:extLst>
            </p:cNvPr>
            <p:cNvCxnSpPr>
              <a:cxnSpLocks/>
            </p:cNvCxnSpPr>
            <p:nvPr/>
          </p:nvCxnSpPr>
          <p:spPr>
            <a:xfrm flipH="1">
              <a:off x="8197229" y="2320339"/>
              <a:ext cx="145608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文本框 79">
            <a:extLst>
              <a:ext uri="{FF2B5EF4-FFF2-40B4-BE49-F238E27FC236}">
                <a16:creationId xmlns:a16="http://schemas.microsoft.com/office/drawing/2014/main" id="{5D9E846E-93C7-B44D-0295-7E8D98E713A8}"/>
              </a:ext>
            </a:extLst>
          </p:cNvPr>
          <p:cNvSpPr txBox="1"/>
          <p:nvPr/>
        </p:nvSpPr>
        <p:spPr>
          <a:xfrm>
            <a:off x="7798505" y="1717502"/>
            <a:ext cx="2142025" cy="338554"/>
          </a:xfrm>
          <a:prstGeom prst="rect">
            <a:avLst/>
          </a:prstGeom>
          <a:noFill/>
        </p:spPr>
        <p:txBody>
          <a:bodyPr wrap="square">
            <a:spAutoFit/>
          </a:bodyPr>
          <a:lstStyle/>
          <a:p>
            <a:pPr algn="ctr"/>
            <a:r>
              <a:rPr lang="zh-CN" altLang="en-US" sz="1600" b="1" dirty="0">
                <a:latin typeface="+mn-ea"/>
              </a:rPr>
              <a:t>保险向医导流</a:t>
            </a:r>
          </a:p>
        </p:txBody>
      </p:sp>
      <p:sp>
        <p:nvSpPr>
          <p:cNvPr id="85" name="文本框 84">
            <a:extLst>
              <a:ext uri="{FF2B5EF4-FFF2-40B4-BE49-F238E27FC236}">
                <a16:creationId xmlns:a16="http://schemas.microsoft.com/office/drawing/2014/main" id="{DEBCB400-ADE8-B806-761C-992EFDA2F8DD}"/>
              </a:ext>
            </a:extLst>
          </p:cNvPr>
          <p:cNvSpPr txBox="1"/>
          <p:nvPr/>
        </p:nvSpPr>
        <p:spPr>
          <a:xfrm>
            <a:off x="6588995" y="1222974"/>
            <a:ext cx="2096984" cy="338554"/>
          </a:xfrm>
          <a:prstGeom prst="rect">
            <a:avLst/>
          </a:prstGeom>
          <a:noFill/>
        </p:spPr>
        <p:txBody>
          <a:bodyPr wrap="square">
            <a:spAutoFit/>
          </a:bodyPr>
          <a:lstStyle/>
          <a:p>
            <a:pPr algn="ctr"/>
            <a:r>
              <a:rPr lang="zh-CN" altLang="en-US" sz="1600" b="1" i="0" dirty="0">
                <a:effectLst/>
                <a:latin typeface="+mn-ea"/>
              </a:rPr>
              <a:t>服务闭环</a:t>
            </a:r>
            <a:endParaRPr lang="zh-CN" altLang="en-US" sz="1600" b="1" dirty="0">
              <a:latin typeface="+mn-ea"/>
            </a:endParaRPr>
          </a:p>
        </p:txBody>
      </p:sp>
      <p:sp>
        <p:nvSpPr>
          <p:cNvPr id="86" name="文本框 85">
            <a:extLst>
              <a:ext uri="{FF2B5EF4-FFF2-40B4-BE49-F238E27FC236}">
                <a16:creationId xmlns:a16="http://schemas.microsoft.com/office/drawing/2014/main" id="{8225F0CF-C171-4435-BB6A-44CD8AFA5F67}"/>
              </a:ext>
            </a:extLst>
          </p:cNvPr>
          <p:cNvSpPr txBox="1"/>
          <p:nvPr/>
        </p:nvSpPr>
        <p:spPr>
          <a:xfrm>
            <a:off x="9126361" y="1210348"/>
            <a:ext cx="2096984" cy="338554"/>
          </a:xfrm>
          <a:prstGeom prst="rect">
            <a:avLst/>
          </a:prstGeom>
          <a:noFill/>
        </p:spPr>
        <p:txBody>
          <a:bodyPr wrap="square">
            <a:spAutoFit/>
          </a:bodyPr>
          <a:lstStyle/>
          <a:p>
            <a:pPr algn="ctr"/>
            <a:r>
              <a:rPr lang="zh-CN" altLang="en-US" sz="1600" b="1" i="0" dirty="0">
                <a:effectLst/>
                <a:latin typeface="+mn-ea"/>
              </a:rPr>
              <a:t>患者购买</a:t>
            </a:r>
            <a:endParaRPr lang="zh-CN" altLang="en-US" sz="1600" b="1" dirty="0">
              <a:latin typeface="+mn-ea"/>
            </a:endParaRPr>
          </a:p>
        </p:txBody>
      </p:sp>
      <p:cxnSp>
        <p:nvCxnSpPr>
          <p:cNvPr id="87" name="直接箭头连接符 86">
            <a:extLst>
              <a:ext uri="{FF2B5EF4-FFF2-40B4-BE49-F238E27FC236}">
                <a16:creationId xmlns:a16="http://schemas.microsoft.com/office/drawing/2014/main" id="{C669C62F-9583-033D-B8F1-E0CA8BD588EA}"/>
              </a:ext>
            </a:extLst>
          </p:cNvPr>
          <p:cNvCxnSpPr>
            <a:cxnSpLocks/>
            <a:stCxn id="41" idx="2"/>
            <a:endCxn id="58" idx="0"/>
          </p:cNvCxnSpPr>
          <p:nvPr/>
        </p:nvCxnSpPr>
        <p:spPr>
          <a:xfrm>
            <a:off x="8950256" y="1066556"/>
            <a:ext cx="1387033" cy="735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57792B4E-E533-F90D-B0AB-974E60F31B42}"/>
              </a:ext>
            </a:extLst>
          </p:cNvPr>
          <p:cNvSpPr txBox="1"/>
          <p:nvPr/>
        </p:nvSpPr>
        <p:spPr>
          <a:xfrm>
            <a:off x="7834202" y="2312234"/>
            <a:ext cx="2142025" cy="338554"/>
          </a:xfrm>
          <a:prstGeom prst="rect">
            <a:avLst/>
          </a:prstGeom>
          <a:noFill/>
        </p:spPr>
        <p:txBody>
          <a:bodyPr wrap="square">
            <a:spAutoFit/>
          </a:bodyPr>
          <a:lstStyle/>
          <a:p>
            <a:pPr algn="ctr"/>
            <a:r>
              <a:rPr lang="zh-CN" altLang="en-US" sz="1600" b="1" dirty="0">
                <a:latin typeface="+mn-ea"/>
              </a:rPr>
              <a:t>辅助控费</a:t>
            </a:r>
          </a:p>
        </p:txBody>
      </p:sp>
      <p:sp>
        <p:nvSpPr>
          <p:cNvPr id="91" name="文本框 90">
            <a:extLst>
              <a:ext uri="{FF2B5EF4-FFF2-40B4-BE49-F238E27FC236}">
                <a16:creationId xmlns:a16="http://schemas.microsoft.com/office/drawing/2014/main" id="{46657376-27B2-6665-7AC6-153287F4E3BF}"/>
              </a:ext>
            </a:extLst>
          </p:cNvPr>
          <p:cNvSpPr txBox="1"/>
          <p:nvPr/>
        </p:nvSpPr>
        <p:spPr>
          <a:xfrm>
            <a:off x="6395222" y="310030"/>
            <a:ext cx="1698807" cy="959185"/>
          </a:xfrm>
          <a:prstGeom prst="irregularSeal2">
            <a:avLst/>
          </a:prstGeom>
          <a:solidFill>
            <a:srgbClr val="C00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b="1" dirty="0">
                <a:solidFill>
                  <a:schemeClr val="bg1"/>
                </a:solidFill>
                <a:latin typeface="+mn-ea"/>
                <a:ea typeface="+mn-ea"/>
              </a:rPr>
              <a:t>道德风险</a:t>
            </a:r>
            <a:endParaRPr lang="zh-CN" altLang="en-US" dirty="0">
              <a:solidFill>
                <a:schemeClr val="bg1"/>
              </a:solidFill>
              <a:latin typeface="+mn-ea"/>
              <a:ea typeface="+mn-ea"/>
            </a:endParaRPr>
          </a:p>
        </p:txBody>
      </p:sp>
    </p:spTree>
    <p:extLst>
      <p:ext uri="{BB962C8B-B14F-4D97-AF65-F5344CB8AC3E}">
        <p14:creationId xmlns:p14="http://schemas.microsoft.com/office/powerpoint/2010/main" val="2157967090"/>
      </p:ext>
    </p:extLst>
  </p:cSld>
  <p:clrMapOvr>
    <a:masterClrMapping/>
  </p:clrMapOvr>
  <p:transition spd="slow" advTm="500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34152-C0F0-F3D0-D3C9-F0B02F2ADBBE}"/>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A32C8E71-8683-E208-B940-316AC33B48AA}"/>
              </a:ext>
            </a:extLst>
          </p:cNvPr>
          <p:cNvSpPr>
            <a:spLocks noGrp="1"/>
          </p:cNvSpPr>
          <p:nvPr>
            <p:ph type="body" sz="quarter" idx="10"/>
          </p:nvPr>
        </p:nvSpPr>
        <p:spPr>
          <a:xfrm>
            <a:off x="839160" y="698363"/>
            <a:ext cx="3623510" cy="494795"/>
          </a:xfrm>
        </p:spPr>
        <p:txBody>
          <a:bodyPr/>
          <a:lstStyle/>
          <a:p>
            <a:r>
              <a:rPr lang="zh-CN" altLang="en-US" dirty="0">
                <a:solidFill>
                  <a:prstClr val="black"/>
                </a:solidFill>
                <a:latin typeface="+mn-ea"/>
                <a:cs typeface="创客贴金刚体" panose="00020600040101010101" pitchFamily="18" charset="-122"/>
              </a:rPr>
              <a:t>金融</a:t>
            </a:r>
            <a:r>
              <a:rPr lang="zh-CN" altLang="en-US" dirty="0">
                <a:solidFill>
                  <a:schemeClr val="tx1"/>
                </a:solidFill>
                <a:latin typeface="+mn-ea"/>
                <a:ea typeface="+mn-ea"/>
              </a:rPr>
              <a:t>合规</a:t>
            </a:r>
            <a:r>
              <a:rPr lang="zh-CN" altLang="en-US" dirty="0">
                <a:solidFill>
                  <a:prstClr val="black"/>
                </a:solidFill>
                <a:latin typeface="+mn-ea"/>
                <a:cs typeface="创客贴金刚体" panose="00020600040101010101" pitchFamily="18" charset="-122"/>
              </a:rPr>
              <a:t>场景</a:t>
            </a:r>
          </a:p>
        </p:txBody>
      </p:sp>
      <p:sp>
        <p:nvSpPr>
          <p:cNvPr id="10" name="矩形 13">
            <a:extLst>
              <a:ext uri="{FF2B5EF4-FFF2-40B4-BE49-F238E27FC236}">
                <a16:creationId xmlns:a16="http://schemas.microsoft.com/office/drawing/2014/main" id="{2820DFE5-8C04-DFA4-421C-FA76F40C8AE7}"/>
              </a:ext>
            </a:extLst>
          </p:cNvPr>
          <p:cNvSpPr>
            <a:spLocks noChangeArrowheads="1"/>
          </p:cNvSpPr>
          <p:nvPr/>
        </p:nvSpPr>
        <p:spPr bwMode="auto">
          <a:xfrm>
            <a:off x="902794" y="1347961"/>
            <a:ext cx="3251369"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mn-ea"/>
                <a:ea typeface="+mn-ea"/>
                <a:cs typeface="创客贴金刚体" panose="00020600040101010101" pitchFamily="18" charset="-122"/>
                <a:sym typeface="Arial" panose="020B0604020202020204" pitchFamily="34" charset="0"/>
              </a:rPr>
              <a:t>银行交易反洗钱模型</a:t>
            </a:r>
            <a:endPar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endParaRPr>
          </a:p>
        </p:txBody>
      </p:sp>
      <p:sp>
        <p:nvSpPr>
          <p:cNvPr id="3" name="文本框 2">
            <a:extLst>
              <a:ext uri="{FF2B5EF4-FFF2-40B4-BE49-F238E27FC236}">
                <a16:creationId xmlns:a16="http://schemas.microsoft.com/office/drawing/2014/main" id="{31B3E043-347C-E1B8-4E26-420EE1BDCE4F}"/>
              </a:ext>
            </a:extLst>
          </p:cNvPr>
          <p:cNvSpPr txBox="1"/>
          <p:nvPr/>
        </p:nvSpPr>
        <p:spPr>
          <a:xfrm>
            <a:off x="1176120" y="1872224"/>
            <a:ext cx="4400351" cy="4198393"/>
          </a:xfrm>
          <a:prstGeom prst="rect">
            <a:avLst/>
          </a:prstGeom>
          <a:noFill/>
        </p:spPr>
        <p:txBody>
          <a:bodyPr wrap="square">
            <a:spAutoFit/>
          </a:bodyPr>
          <a:lstStyle/>
          <a:p>
            <a:pPr>
              <a:lnSpc>
                <a:spcPct val="150000"/>
              </a:lnSpc>
            </a:pPr>
            <a:r>
              <a:rPr lang="zh-CN" altLang="en-US" b="1" dirty="0">
                <a:latin typeface="+mn-ea"/>
              </a:rPr>
              <a:t>业务介绍</a:t>
            </a:r>
            <a:r>
              <a:rPr lang="zh-CN" altLang="en-US" dirty="0">
                <a:latin typeface="+mn-ea"/>
              </a:rPr>
              <a:t>：反洗钱是保护金融系统免受滥用的关键应用，有助于减少犯罪和保护消费者。很多金融机构也承担着反洗钱的职责。</a:t>
            </a:r>
            <a:endParaRPr lang="en-US" altLang="zh-CN" dirty="0">
              <a:latin typeface="+mn-ea"/>
            </a:endParaRPr>
          </a:p>
          <a:p>
            <a:pPr>
              <a:lnSpc>
                <a:spcPct val="150000"/>
              </a:lnSpc>
            </a:pPr>
            <a:endParaRPr lang="en-US" altLang="zh-CN" dirty="0">
              <a:latin typeface="+mn-ea"/>
            </a:endParaRPr>
          </a:p>
          <a:p>
            <a:pPr>
              <a:lnSpc>
                <a:spcPct val="150000"/>
              </a:lnSpc>
            </a:pPr>
            <a:r>
              <a:rPr lang="zh-CN" altLang="en-US" b="1" dirty="0">
                <a:latin typeface="+mn-ea"/>
              </a:rPr>
              <a:t>技术介绍</a:t>
            </a:r>
            <a:r>
              <a:rPr lang="zh-CN" altLang="en-US" dirty="0">
                <a:latin typeface="+mn-ea"/>
              </a:rPr>
              <a:t>：可以整合客户信息、交易信息、图谱网络信息等进行机器学习建模，如果具备</a:t>
            </a:r>
            <a:r>
              <a:rPr lang="en-US" altLang="zh-CN" dirty="0" err="1">
                <a:latin typeface="+mn-ea"/>
              </a:rPr>
              <a:t>AutoFE</a:t>
            </a:r>
            <a:r>
              <a:rPr lang="zh-CN" altLang="en-US" dirty="0">
                <a:latin typeface="+mn-ea"/>
              </a:rPr>
              <a:t>自动化特征工程构造能力，甚至可以特征的多层构造，产生能够描述出洗钱规则的关键特征。</a:t>
            </a:r>
          </a:p>
        </p:txBody>
      </p:sp>
      <p:sp>
        <p:nvSpPr>
          <p:cNvPr id="7" name="矩形 6">
            <a:extLst>
              <a:ext uri="{FF2B5EF4-FFF2-40B4-BE49-F238E27FC236}">
                <a16:creationId xmlns:a16="http://schemas.microsoft.com/office/drawing/2014/main" id="{19F941CC-3607-E417-CF33-6716DF5159A3}"/>
              </a:ext>
            </a:extLst>
          </p:cNvPr>
          <p:cNvSpPr/>
          <p:nvPr/>
        </p:nvSpPr>
        <p:spPr>
          <a:xfrm>
            <a:off x="9653312" y="2814053"/>
            <a:ext cx="878467" cy="2790671"/>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Arial" panose="020B0604020202020204"/>
              <a:ea typeface="微软雅黑" panose="020B0503020204020204" charset="-122"/>
              <a:cs typeface="+mn-ea"/>
              <a:sym typeface="+mn-lt"/>
            </a:endParaRPr>
          </a:p>
        </p:txBody>
      </p:sp>
      <p:sp>
        <p:nvSpPr>
          <p:cNvPr id="26" name="文本框 25">
            <a:extLst>
              <a:ext uri="{FF2B5EF4-FFF2-40B4-BE49-F238E27FC236}">
                <a16:creationId xmlns:a16="http://schemas.microsoft.com/office/drawing/2014/main" id="{B33CD45F-7514-DBAB-E2BA-E09FBA0CADC5}"/>
              </a:ext>
            </a:extLst>
          </p:cNvPr>
          <p:cNvSpPr txBox="1"/>
          <p:nvPr/>
        </p:nvSpPr>
        <p:spPr>
          <a:xfrm>
            <a:off x="9556319" y="2862674"/>
            <a:ext cx="1072451" cy="307777"/>
          </a:xfrm>
          <a:prstGeom prst="rect">
            <a:avLst/>
          </a:prstGeom>
          <a:noFill/>
        </p:spPr>
        <p:txBody>
          <a:bodyPr wrap="square">
            <a:spAutoFit/>
          </a:bodyPr>
          <a:lstStyle/>
          <a:p>
            <a:pPr algn="ctr"/>
            <a:r>
              <a:rPr lang="zh-CN" altLang="en-US" sz="1400" b="1" dirty="0">
                <a:latin typeface="+mn-ea"/>
              </a:rPr>
              <a:t>个人洗钱</a:t>
            </a:r>
          </a:p>
        </p:txBody>
      </p:sp>
      <p:sp>
        <p:nvSpPr>
          <p:cNvPr id="29" name="文本框 28">
            <a:extLst>
              <a:ext uri="{FF2B5EF4-FFF2-40B4-BE49-F238E27FC236}">
                <a16:creationId xmlns:a16="http://schemas.microsoft.com/office/drawing/2014/main" id="{61AE81B8-C7A3-FCF0-33F1-18D41A66097E}"/>
              </a:ext>
            </a:extLst>
          </p:cNvPr>
          <p:cNvSpPr txBox="1"/>
          <p:nvPr/>
        </p:nvSpPr>
        <p:spPr>
          <a:xfrm>
            <a:off x="6606821" y="5759527"/>
            <a:ext cx="2096984" cy="400110"/>
          </a:xfrm>
          <a:prstGeom prst="rect">
            <a:avLst/>
          </a:prstGeom>
          <a:noFill/>
        </p:spPr>
        <p:txBody>
          <a:bodyPr wrap="square">
            <a:spAutoFit/>
          </a:bodyPr>
          <a:lstStyle/>
          <a:p>
            <a:pPr algn="ctr"/>
            <a:r>
              <a:rPr lang="zh-CN" altLang="en-US" sz="2000" b="1" i="0" dirty="0">
                <a:effectLst/>
                <a:latin typeface="+mn-ea"/>
              </a:rPr>
              <a:t>相关建模特征</a:t>
            </a:r>
            <a:endParaRPr lang="zh-CN" altLang="en-US" sz="2000" b="1" dirty="0">
              <a:latin typeface="+mn-ea"/>
            </a:endParaRPr>
          </a:p>
        </p:txBody>
      </p:sp>
      <p:sp>
        <p:nvSpPr>
          <p:cNvPr id="30" name="右大括号 29">
            <a:extLst>
              <a:ext uri="{FF2B5EF4-FFF2-40B4-BE49-F238E27FC236}">
                <a16:creationId xmlns:a16="http://schemas.microsoft.com/office/drawing/2014/main" id="{8AC1C392-FC67-AFA7-E281-313DE19FF236}"/>
              </a:ext>
            </a:extLst>
          </p:cNvPr>
          <p:cNvSpPr/>
          <p:nvPr/>
        </p:nvSpPr>
        <p:spPr>
          <a:xfrm rot="5400000">
            <a:off x="7498847" y="3811114"/>
            <a:ext cx="90716" cy="374322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1" name="文本框 30">
            <a:extLst>
              <a:ext uri="{FF2B5EF4-FFF2-40B4-BE49-F238E27FC236}">
                <a16:creationId xmlns:a16="http://schemas.microsoft.com/office/drawing/2014/main" id="{789C0F07-9FD1-381B-8374-146AA549CB8C}"/>
              </a:ext>
            </a:extLst>
          </p:cNvPr>
          <p:cNvSpPr txBox="1"/>
          <p:nvPr/>
        </p:nvSpPr>
        <p:spPr>
          <a:xfrm>
            <a:off x="9661007" y="5759527"/>
            <a:ext cx="2096984" cy="400110"/>
          </a:xfrm>
          <a:prstGeom prst="rect">
            <a:avLst/>
          </a:prstGeom>
          <a:noFill/>
        </p:spPr>
        <p:txBody>
          <a:bodyPr wrap="square">
            <a:spAutoFit/>
          </a:bodyPr>
          <a:lstStyle/>
          <a:p>
            <a:pPr algn="ctr"/>
            <a:r>
              <a:rPr lang="zh-CN" altLang="en-US" sz="2000" b="1" dirty="0">
                <a:latin typeface="+mn-ea"/>
              </a:rPr>
              <a:t>可选建模标签</a:t>
            </a:r>
          </a:p>
        </p:txBody>
      </p:sp>
      <p:sp>
        <p:nvSpPr>
          <p:cNvPr id="32" name="右大括号 31">
            <a:extLst>
              <a:ext uri="{FF2B5EF4-FFF2-40B4-BE49-F238E27FC236}">
                <a16:creationId xmlns:a16="http://schemas.microsoft.com/office/drawing/2014/main" id="{315B3F05-EE09-060E-95D3-B264CED6A2E1}"/>
              </a:ext>
            </a:extLst>
          </p:cNvPr>
          <p:cNvSpPr/>
          <p:nvPr/>
        </p:nvSpPr>
        <p:spPr>
          <a:xfrm rot="5400000">
            <a:off x="10572416" y="4712534"/>
            <a:ext cx="80162" cy="195093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3" name="文本框 32">
            <a:extLst>
              <a:ext uri="{FF2B5EF4-FFF2-40B4-BE49-F238E27FC236}">
                <a16:creationId xmlns:a16="http://schemas.microsoft.com/office/drawing/2014/main" id="{2578E0AA-884E-96C8-5530-56DBBF489A5D}"/>
              </a:ext>
            </a:extLst>
          </p:cNvPr>
          <p:cNvSpPr txBox="1"/>
          <p:nvPr/>
        </p:nvSpPr>
        <p:spPr>
          <a:xfrm>
            <a:off x="9605066" y="3301546"/>
            <a:ext cx="974955" cy="954107"/>
          </a:xfrm>
          <a:prstGeom prst="rect">
            <a:avLst/>
          </a:prstGeom>
          <a:noFill/>
        </p:spPr>
        <p:txBody>
          <a:bodyPr wrap="square">
            <a:spAutoFit/>
          </a:bodyPr>
          <a:lstStyle/>
          <a:p>
            <a:r>
              <a:rPr lang="zh-CN" altLang="en-US" sz="1400" dirty="0">
                <a:latin typeface="+mn-ea"/>
              </a:rPr>
              <a:t>预测该用户是否涉及到洗钱操作当中</a:t>
            </a:r>
            <a:endParaRPr lang="en-US" altLang="zh-CN" sz="1400" dirty="0">
              <a:latin typeface="+mn-ea"/>
            </a:endParaRPr>
          </a:p>
        </p:txBody>
      </p:sp>
      <p:sp>
        <p:nvSpPr>
          <p:cNvPr id="17" name="矩形 16">
            <a:extLst>
              <a:ext uri="{FF2B5EF4-FFF2-40B4-BE49-F238E27FC236}">
                <a16:creationId xmlns:a16="http://schemas.microsoft.com/office/drawing/2014/main" id="{4101AC5A-1AD9-389C-92CB-C25D2457791B}"/>
              </a:ext>
            </a:extLst>
          </p:cNvPr>
          <p:cNvSpPr/>
          <p:nvPr/>
        </p:nvSpPr>
        <p:spPr>
          <a:xfrm>
            <a:off x="5632986" y="2839023"/>
            <a:ext cx="1184639" cy="26845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Arial" panose="020B0604020202020204"/>
              <a:ea typeface="微软雅黑" panose="020B0503020204020204" charset="-122"/>
              <a:cs typeface="+mn-ea"/>
              <a:sym typeface="+mn-lt"/>
            </a:endParaRPr>
          </a:p>
        </p:txBody>
      </p:sp>
      <p:sp>
        <p:nvSpPr>
          <p:cNvPr id="19" name="文本框 18">
            <a:extLst>
              <a:ext uri="{FF2B5EF4-FFF2-40B4-BE49-F238E27FC236}">
                <a16:creationId xmlns:a16="http://schemas.microsoft.com/office/drawing/2014/main" id="{ACA7CBB8-2AEA-1215-6D5A-F4E18F2F83CC}"/>
              </a:ext>
            </a:extLst>
          </p:cNvPr>
          <p:cNvSpPr txBox="1"/>
          <p:nvPr/>
        </p:nvSpPr>
        <p:spPr>
          <a:xfrm>
            <a:off x="5576472" y="2885274"/>
            <a:ext cx="1297665" cy="307777"/>
          </a:xfrm>
          <a:prstGeom prst="rect">
            <a:avLst/>
          </a:prstGeom>
          <a:noFill/>
        </p:spPr>
        <p:txBody>
          <a:bodyPr wrap="square">
            <a:spAutoFit/>
          </a:bodyPr>
          <a:lstStyle/>
          <a:p>
            <a:pPr algn="ctr"/>
            <a:r>
              <a:rPr lang="zh-CN" altLang="en-US" sz="1400" b="1" dirty="0">
                <a:solidFill>
                  <a:schemeClr val="bg1"/>
                </a:solidFill>
                <a:latin typeface="+mn-ea"/>
              </a:rPr>
              <a:t>客户信息</a:t>
            </a:r>
          </a:p>
        </p:txBody>
      </p:sp>
      <p:sp>
        <p:nvSpPr>
          <p:cNvPr id="20" name="文本框 19">
            <a:extLst>
              <a:ext uri="{FF2B5EF4-FFF2-40B4-BE49-F238E27FC236}">
                <a16:creationId xmlns:a16="http://schemas.microsoft.com/office/drawing/2014/main" id="{32E75B88-85A2-7926-A721-64F646015BF9}"/>
              </a:ext>
            </a:extLst>
          </p:cNvPr>
          <p:cNvSpPr txBox="1"/>
          <p:nvPr/>
        </p:nvSpPr>
        <p:spPr>
          <a:xfrm>
            <a:off x="5576471" y="3311468"/>
            <a:ext cx="1297665" cy="1815882"/>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年龄性别</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籍贯住所</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职业单位</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指纹信息</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人像信息</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公司信息</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行为序列</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其他</a:t>
            </a:r>
            <a:r>
              <a:rPr lang="en-US" altLang="zh-CN" sz="1400" dirty="0">
                <a:solidFill>
                  <a:schemeClr val="bg1"/>
                </a:solidFill>
                <a:latin typeface="+mn-ea"/>
              </a:rPr>
              <a:t>KYC</a:t>
            </a:r>
          </a:p>
        </p:txBody>
      </p:sp>
      <p:sp>
        <p:nvSpPr>
          <p:cNvPr id="49" name="矩形 48">
            <a:extLst>
              <a:ext uri="{FF2B5EF4-FFF2-40B4-BE49-F238E27FC236}">
                <a16:creationId xmlns:a16="http://schemas.microsoft.com/office/drawing/2014/main" id="{8B3C1298-1282-6D39-3B19-0148C2F86E66}"/>
              </a:ext>
            </a:extLst>
          </p:cNvPr>
          <p:cNvSpPr/>
          <p:nvPr/>
        </p:nvSpPr>
        <p:spPr>
          <a:xfrm>
            <a:off x="6941621" y="2839023"/>
            <a:ext cx="1184639" cy="26845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Arial" panose="020B0604020202020204"/>
              <a:ea typeface="微软雅黑" panose="020B0503020204020204" charset="-122"/>
              <a:cs typeface="+mn-ea"/>
              <a:sym typeface="+mn-lt"/>
            </a:endParaRPr>
          </a:p>
        </p:txBody>
      </p:sp>
      <p:sp>
        <p:nvSpPr>
          <p:cNvPr id="50" name="文本框 49">
            <a:extLst>
              <a:ext uri="{FF2B5EF4-FFF2-40B4-BE49-F238E27FC236}">
                <a16:creationId xmlns:a16="http://schemas.microsoft.com/office/drawing/2014/main" id="{06484A34-614C-A7AC-9B75-CB2801597345}"/>
              </a:ext>
            </a:extLst>
          </p:cNvPr>
          <p:cNvSpPr txBox="1"/>
          <p:nvPr/>
        </p:nvSpPr>
        <p:spPr>
          <a:xfrm>
            <a:off x="6890591" y="2889310"/>
            <a:ext cx="1297665" cy="307777"/>
          </a:xfrm>
          <a:prstGeom prst="rect">
            <a:avLst/>
          </a:prstGeom>
          <a:noFill/>
        </p:spPr>
        <p:txBody>
          <a:bodyPr wrap="square">
            <a:spAutoFit/>
          </a:bodyPr>
          <a:lstStyle/>
          <a:p>
            <a:pPr algn="ctr"/>
            <a:r>
              <a:rPr lang="zh-CN" altLang="en-US" sz="1400" b="1" dirty="0">
                <a:solidFill>
                  <a:schemeClr val="bg1"/>
                </a:solidFill>
                <a:latin typeface="+mn-ea"/>
              </a:rPr>
              <a:t>交易信息</a:t>
            </a:r>
          </a:p>
        </p:txBody>
      </p:sp>
      <p:sp>
        <p:nvSpPr>
          <p:cNvPr id="51" name="文本框 50">
            <a:extLst>
              <a:ext uri="{FF2B5EF4-FFF2-40B4-BE49-F238E27FC236}">
                <a16:creationId xmlns:a16="http://schemas.microsoft.com/office/drawing/2014/main" id="{DF667DFC-EE20-537B-3A36-F9AAB596869D}"/>
              </a:ext>
            </a:extLst>
          </p:cNvPr>
          <p:cNvSpPr txBox="1"/>
          <p:nvPr/>
        </p:nvSpPr>
        <p:spPr>
          <a:xfrm>
            <a:off x="6890590" y="3303714"/>
            <a:ext cx="1297665" cy="1815882"/>
          </a:xfrm>
          <a:prstGeom prst="rect">
            <a:avLst/>
          </a:prstGeom>
          <a:noFill/>
        </p:spPr>
        <p:txBody>
          <a:bodyPr wrap="square">
            <a:spAutoFit/>
          </a:bodyPr>
          <a:lstStyle/>
          <a:p>
            <a:pPr marL="171450" indent="-171450">
              <a:buFont typeface="Wingdings" panose="05000000000000000000" pitchFamily="2" charset="2"/>
              <a:buChar char="u"/>
            </a:pPr>
            <a:r>
              <a:rPr lang="en-US" altLang="zh-CN" sz="1400" dirty="0">
                <a:solidFill>
                  <a:schemeClr val="bg1"/>
                </a:solidFill>
                <a:latin typeface="+mn-ea"/>
              </a:rPr>
              <a:t>IP</a:t>
            </a:r>
            <a:r>
              <a:rPr lang="zh-CN" altLang="en-US" sz="1400" dirty="0">
                <a:solidFill>
                  <a:schemeClr val="bg1"/>
                </a:solidFill>
                <a:latin typeface="+mn-ea"/>
              </a:rPr>
              <a:t>电话</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交易日期</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交易金额</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对方账户</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交易频次</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大额交易</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可疑交易</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沉默账户</a:t>
            </a:r>
            <a:endParaRPr lang="en-US" altLang="zh-CN" sz="1400" dirty="0">
              <a:solidFill>
                <a:schemeClr val="bg1"/>
              </a:solidFill>
              <a:latin typeface="+mn-ea"/>
            </a:endParaRPr>
          </a:p>
        </p:txBody>
      </p:sp>
      <p:grpSp>
        <p:nvGrpSpPr>
          <p:cNvPr id="68" name="组合 67">
            <a:extLst>
              <a:ext uri="{FF2B5EF4-FFF2-40B4-BE49-F238E27FC236}">
                <a16:creationId xmlns:a16="http://schemas.microsoft.com/office/drawing/2014/main" id="{EEE58ED9-33F9-7244-278D-A623F35FBC2A}"/>
              </a:ext>
            </a:extLst>
          </p:cNvPr>
          <p:cNvGrpSpPr/>
          <p:nvPr/>
        </p:nvGrpSpPr>
        <p:grpSpPr>
          <a:xfrm>
            <a:off x="8185470" y="2836653"/>
            <a:ext cx="1338364" cy="2684571"/>
            <a:chOff x="8185470" y="2630078"/>
            <a:chExt cx="1338364" cy="2684571"/>
          </a:xfrm>
        </p:grpSpPr>
        <p:sp>
          <p:nvSpPr>
            <p:cNvPr id="37" name="文本框 36">
              <a:extLst>
                <a:ext uri="{FF2B5EF4-FFF2-40B4-BE49-F238E27FC236}">
                  <a16:creationId xmlns:a16="http://schemas.microsoft.com/office/drawing/2014/main" id="{D9880E93-3A10-A103-551E-DB33F0A34C86}"/>
                </a:ext>
              </a:extLst>
            </p:cNvPr>
            <p:cNvSpPr txBox="1"/>
            <p:nvPr/>
          </p:nvSpPr>
          <p:spPr>
            <a:xfrm>
              <a:off x="8185470" y="2862675"/>
              <a:ext cx="1297665" cy="307777"/>
            </a:xfrm>
            <a:prstGeom prst="rect">
              <a:avLst/>
            </a:prstGeom>
            <a:noFill/>
          </p:spPr>
          <p:txBody>
            <a:bodyPr wrap="square">
              <a:spAutoFit/>
            </a:bodyPr>
            <a:lstStyle/>
            <a:p>
              <a:pPr algn="ctr"/>
              <a:r>
                <a:rPr lang="zh-CN" altLang="en-US" sz="1400" b="1" dirty="0">
                  <a:solidFill>
                    <a:schemeClr val="bg1"/>
                  </a:solidFill>
                  <a:latin typeface="+mn-ea"/>
                </a:rPr>
                <a:t>客户</a:t>
              </a:r>
            </a:p>
          </p:txBody>
        </p:sp>
        <p:sp>
          <p:nvSpPr>
            <p:cNvPr id="38" name="文本框 37">
              <a:extLst>
                <a:ext uri="{FF2B5EF4-FFF2-40B4-BE49-F238E27FC236}">
                  <a16:creationId xmlns:a16="http://schemas.microsoft.com/office/drawing/2014/main" id="{9EE1EDED-979A-AC79-132E-043AC3943788}"/>
                </a:ext>
              </a:extLst>
            </p:cNvPr>
            <p:cNvSpPr txBox="1"/>
            <p:nvPr/>
          </p:nvSpPr>
          <p:spPr>
            <a:xfrm>
              <a:off x="8190040" y="3160596"/>
              <a:ext cx="1297665" cy="307777"/>
            </a:xfrm>
            <a:prstGeom prst="rect">
              <a:avLst/>
            </a:prstGeom>
            <a:noFill/>
          </p:spPr>
          <p:txBody>
            <a:bodyPr wrap="square">
              <a:spAutoFit/>
            </a:bodyPr>
            <a:lstStyle/>
            <a:p>
              <a:pPr marL="171450" indent="-171450">
                <a:buFont typeface="Wingdings" panose="05000000000000000000" pitchFamily="2" charset="2"/>
                <a:buChar char="u"/>
              </a:pPr>
              <a:endParaRPr lang="zh-CN" altLang="en-US" sz="1400" dirty="0">
                <a:solidFill>
                  <a:schemeClr val="bg1"/>
                </a:solidFill>
                <a:latin typeface="+mn-ea"/>
              </a:endParaRPr>
            </a:p>
          </p:txBody>
        </p:sp>
        <p:sp>
          <p:nvSpPr>
            <p:cNvPr id="52" name="矩形 51">
              <a:extLst>
                <a:ext uri="{FF2B5EF4-FFF2-40B4-BE49-F238E27FC236}">
                  <a16:creationId xmlns:a16="http://schemas.microsoft.com/office/drawing/2014/main" id="{4526E85E-6667-CF26-A3EB-9A5A7C59800E}"/>
                </a:ext>
              </a:extLst>
            </p:cNvPr>
            <p:cNvSpPr/>
            <p:nvPr/>
          </p:nvSpPr>
          <p:spPr>
            <a:xfrm>
              <a:off x="8277199" y="2630078"/>
              <a:ext cx="1184639" cy="26845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Arial" panose="020B0604020202020204"/>
                <a:ea typeface="微软雅黑" panose="020B0503020204020204" charset="-122"/>
                <a:cs typeface="+mn-ea"/>
                <a:sym typeface="+mn-lt"/>
              </a:endParaRPr>
            </a:p>
          </p:txBody>
        </p:sp>
        <p:sp>
          <p:nvSpPr>
            <p:cNvPr id="53" name="文本框 52">
              <a:extLst>
                <a:ext uri="{FF2B5EF4-FFF2-40B4-BE49-F238E27FC236}">
                  <a16:creationId xmlns:a16="http://schemas.microsoft.com/office/drawing/2014/main" id="{2585ECB4-85BB-BA57-0909-2DF4A8317ADE}"/>
                </a:ext>
              </a:extLst>
            </p:cNvPr>
            <p:cNvSpPr txBox="1"/>
            <p:nvPr/>
          </p:nvSpPr>
          <p:spPr>
            <a:xfrm>
              <a:off x="8226169" y="2678700"/>
              <a:ext cx="1297665" cy="307777"/>
            </a:xfrm>
            <a:prstGeom prst="rect">
              <a:avLst/>
            </a:prstGeom>
            <a:noFill/>
          </p:spPr>
          <p:txBody>
            <a:bodyPr wrap="square">
              <a:spAutoFit/>
            </a:bodyPr>
            <a:lstStyle/>
            <a:p>
              <a:pPr algn="ctr"/>
              <a:r>
                <a:rPr lang="zh-CN" altLang="en-US" sz="1400" b="1" dirty="0">
                  <a:solidFill>
                    <a:schemeClr val="bg1"/>
                  </a:solidFill>
                  <a:latin typeface="+mn-ea"/>
                </a:rPr>
                <a:t>图谱网络</a:t>
              </a:r>
            </a:p>
          </p:txBody>
        </p:sp>
        <p:sp>
          <p:nvSpPr>
            <p:cNvPr id="54" name="文本框 53">
              <a:extLst>
                <a:ext uri="{FF2B5EF4-FFF2-40B4-BE49-F238E27FC236}">
                  <a16:creationId xmlns:a16="http://schemas.microsoft.com/office/drawing/2014/main" id="{0F0237B1-337E-A345-05FD-31D6E202546E}"/>
                </a:ext>
              </a:extLst>
            </p:cNvPr>
            <p:cNvSpPr txBox="1"/>
            <p:nvPr/>
          </p:nvSpPr>
          <p:spPr>
            <a:xfrm>
              <a:off x="8226168" y="3088782"/>
              <a:ext cx="1297665" cy="954107"/>
            </a:xfrm>
            <a:prstGeom prst="rect">
              <a:avLst/>
            </a:prstGeom>
            <a:noFill/>
          </p:spPr>
          <p:txBody>
            <a:bodyPr wrap="square">
              <a:spAutoFit/>
            </a:bodyPr>
            <a:lstStyle/>
            <a:p>
              <a:pPr marL="171450" indent="-171450">
                <a:buFont typeface="Wingdings" panose="05000000000000000000" pitchFamily="2" charset="2"/>
                <a:buChar char="u"/>
              </a:pPr>
              <a:r>
                <a:rPr lang="zh-CN" altLang="en-US" sz="1400" dirty="0">
                  <a:solidFill>
                    <a:schemeClr val="bg1"/>
                  </a:solidFill>
                  <a:latin typeface="+mn-ea"/>
                </a:rPr>
                <a:t>交易节点</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交易入度</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交易出度</a:t>
              </a:r>
              <a:endParaRPr lang="en-US" altLang="zh-CN" sz="1400" dirty="0">
                <a:solidFill>
                  <a:schemeClr val="bg1"/>
                </a:solidFill>
                <a:latin typeface="+mn-ea"/>
              </a:endParaRPr>
            </a:p>
            <a:p>
              <a:pPr marL="171450" indent="-171450">
                <a:buFont typeface="Wingdings" panose="05000000000000000000" pitchFamily="2" charset="2"/>
                <a:buChar char="u"/>
              </a:pPr>
              <a:r>
                <a:rPr lang="zh-CN" altLang="en-US" sz="1400" dirty="0">
                  <a:solidFill>
                    <a:schemeClr val="bg1"/>
                  </a:solidFill>
                  <a:latin typeface="+mn-ea"/>
                </a:rPr>
                <a:t>关联信息</a:t>
              </a:r>
              <a:endParaRPr lang="en-US" altLang="zh-CN" sz="1400" dirty="0">
                <a:solidFill>
                  <a:schemeClr val="bg1"/>
                </a:solidFill>
                <a:latin typeface="+mn-ea"/>
              </a:endParaRPr>
            </a:p>
          </p:txBody>
        </p:sp>
      </p:grpSp>
      <p:grpSp>
        <p:nvGrpSpPr>
          <p:cNvPr id="81" name="组合 80">
            <a:extLst>
              <a:ext uri="{FF2B5EF4-FFF2-40B4-BE49-F238E27FC236}">
                <a16:creationId xmlns:a16="http://schemas.microsoft.com/office/drawing/2014/main" id="{28D857F3-D03A-B5DC-0905-7CB04D2159E1}"/>
              </a:ext>
            </a:extLst>
          </p:cNvPr>
          <p:cNvGrpSpPr/>
          <p:nvPr/>
        </p:nvGrpSpPr>
        <p:grpSpPr>
          <a:xfrm>
            <a:off x="10661253" y="2814054"/>
            <a:ext cx="994350" cy="2790670"/>
            <a:chOff x="10661253" y="2814054"/>
            <a:chExt cx="994350" cy="2790670"/>
          </a:xfrm>
        </p:grpSpPr>
        <p:sp>
          <p:nvSpPr>
            <p:cNvPr id="82" name="矩形 81">
              <a:extLst>
                <a:ext uri="{FF2B5EF4-FFF2-40B4-BE49-F238E27FC236}">
                  <a16:creationId xmlns:a16="http://schemas.microsoft.com/office/drawing/2014/main" id="{4AEC4FAD-5DFF-795F-2185-A52CAB202C3E}"/>
                </a:ext>
              </a:extLst>
            </p:cNvPr>
            <p:cNvSpPr/>
            <p:nvPr/>
          </p:nvSpPr>
          <p:spPr>
            <a:xfrm>
              <a:off x="10709499" y="2814054"/>
              <a:ext cx="878467" cy="2790670"/>
            </a:xfrm>
            <a:prstGeom prst="rect">
              <a:avLst/>
            </a:prstGeom>
            <a:solidFill>
              <a:srgbClr val="F8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2000" dirty="0">
                <a:solidFill>
                  <a:prstClr val="white"/>
                </a:solidFill>
                <a:latin typeface="Arial" panose="020B0604020202020204"/>
                <a:ea typeface="微软雅黑" panose="020B0503020204020204" charset="-122"/>
                <a:cs typeface="+mn-ea"/>
                <a:sym typeface="+mn-lt"/>
              </a:endParaRPr>
            </a:p>
          </p:txBody>
        </p:sp>
        <p:sp>
          <p:nvSpPr>
            <p:cNvPr id="83" name="文本框 82">
              <a:extLst>
                <a:ext uri="{FF2B5EF4-FFF2-40B4-BE49-F238E27FC236}">
                  <a16:creationId xmlns:a16="http://schemas.microsoft.com/office/drawing/2014/main" id="{232FB9C6-48A3-64E9-1645-914F7C53918F}"/>
                </a:ext>
              </a:extLst>
            </p:cNvPr>
            <p:cNvSpPr txBox="1"/>
            <p:nvPr/>
          </p:nvSpPr>
          <p:spPr>
            <a:xfrm>
              <a:off x="10661253" y="2862674"/>
              <a:ext cx="974955" cy="307777"/>
            </a:xfrm>
            <a:prstGeom prst="rect">
              <a:avLst/>
            </a:prstGeom>
            <a:noFill/>
          </p:spPr>
          <p:txBody>
            <a:bodyPr wrap="square">
              <a:spAutoFit/>
            </a:bodyPr>
            <a:lstStyle/>
            <a:p>
              <a:pPr algn="ctr"/>
              <a:r>
                <a:rPr lang="zh-CN" altLang="en-US" sz="1400" b="1" dirty="0">
                  <a:latin typeface="+mn-ea"/>
                </a:rPr>
                <a:t>团伙发现</a:t>
              </a:r>
              <a:endParaRPr lang="en-US" altLang="zh-CN" sz="1400" b="1" dirty="0">
                <a:latin typeface="+mn-ea"/>
              </a:endParaRPr>
            </a:p>
          </p:txBody>
        </p:sp>
        <p:sp>
          <p:nvSpPr>
            <p:cNvPr id="84" name="文本框 83">
              <a:extLst>
                <a:ext uri="{FF2B5EF4-FFF2-40B4-BE49-F238E27FC236}">
                  <a16:creationId xmlns:a16="http://schemas.microsoft.com/office/drawing/2014/main" id="{8AA4C58F-3967-13BA-5F08-BCD6BE072991}"/>
                </a:ext>
              </a:extLst>
            </p:cNvPr>
            <p:cNvSpPr txBox="1"/>
            <p:nvPr/>
          </p:nvSpPr>
          <p:spPr>
            <a:xfrm>
              <a:off x="10680648" y="3309358"/>
              <a:ext cx="974955" cy="738664"/>
            </a:xfrm>
            <a:prstGeom prst="rect">
              <a:avLst/>
            </a:prstGeom>
            <a:noFill/>
          </p:spPr>
          <p:txBody>
            <a:bodyPr wrap="square">
              <a:spAutoFit/>
            </a:bodyPr>
            <a:lstStyle/>
            <a:p>
              <a:r>
                <a:rPr lang="zh-CN" altLang="en-US" sz="1400" dirty="0">
                  <a:latin typeface="+mn-ea"/>
                </a:rPr>
                <a:t>预测是否属于某个洗钱团伙</a:t>
              </a:r>
              <a:endParaRPr lang="en-US" altLang="zh-CN" sz="1400" dirty="0">
                <a:latin typeface="+mn-ea"/>
              </a:endParaRPr>
            </a:p>
          </p:txBody>
        </p:sp>
      </p:grpSp>
      <p:sp>
        <p:nvSpPr>
          <p:cNvPr id="6" name="箭头: 右 5">
            <a:extLst>
              <a:ext uri="{FF2B5EF4-FFF2-40B4-BE49-F238E27FC236}">
                <a16:creationId xmlns:a16="http://schemas.microsoft.com/office/drawing/2014/main" id="{BCB13088-7AB8-B2C4-DA3F-C7B42D77D04A}"/>
              </a:ext>
            </a:extLst>
          </p:cNvPr>
          <p:cNvSpPr/>
          <p:nvPr/>
        </p:nvSpPr>
        <p:spPr>
          <a:xfrm>
            <a:off x="5906612" y="822739"/>
            <a:ext cx="5468609" cy="22880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8" name="文本框 7">
            <a:extLst>
              <a:ext uri="{FF2B5EF4-FFF2-40B4-BE49-F238E27FC236}">
                <a16:creationId xmlns:a16="http://schemas.microsoft.com/office/drawing/2014/main" id="{14914FF9-AFD2-313A-C927-A47A569CF4BA}"/>
              </a:ext>
            </a:extLst>
          </p:cNvPr>
          <p:cNvSpPr txBox="1"/>
          <p:nvPr/>
        </p:nvSpPr>
        <p:spPr>
          <a:xfrm>
            <a:off x="5906613" y="1138535"/>
            <a:ext cx="1686884" cy="411970"/>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rPr>
              <a:t>上游涉罪</a:t>
            </a:r>
            <a:endParaRPr lang="en-US" altLang="zh-CN" dirty="0">
              <a:solidFill>
                <a:schemeClr val="tx1"/>
              </a:solidFill>
            </a:endParaRPr>
          </a:p>
        </p:txBody>
      </p:sp>
      <p:sp>
        <p:nvSpPr>
          <p:cNvPr id="9" name="文本框 8">
            <a:extLst>
              <a:ext uri="{FF2B5EF4-FFF2-40B4-BE49-F238E27FC236}">
                <a16:creationId xmlns:a16="http://schemas.microsoft.com/office/drawing/2014/main" id="{3A16C9D9-9EBC-05ED-51BB-A8770E6F3485}"/>
              </a:ext>
            </a:extLst>
          </p:cNvPr>
          <p:cNvSpPr txBox="1"/>
          <p:nvPr/>
        </p:nvSpPr>
        <p:spPr>
          <a:xfrm>
            <a:off x="7796251" y="1137150"/>
            <a:ext cx="1686884" cy="411970"/>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rPr>
              <a:t>洗钱通道</a:t>
            </a:r>
            <a:endParaRPr lang="en-US" altLang="zh-CN" dirty="0">
              <a:solidFill>
                <a:schemeClr val="tx1"/>
              </a:solidFill>
            </a:endParaRPr>
          </a:p>
        </p:txBody>
      </p:sp>
      <p:sp>
        <p:nvSpPr>
          <p:cNvPr id="11" name="文本框 10">
            <a:extLst>
              <a:ext uri="{FF2B5EF4-FFF2-40B4-BE49-F238E27FC236}">
                <a16:creationId xmlns:a16="http://schemas.microsoft.com/office/drawing/2014/main" id="{3F1A6E26-2B18-D53E-70E3-DD6BF0B72BC7}"/>
              </a:ext>
            </a:extLst>
          </p:cNvPr>
          <p:cNvSpPr txBox="1"/>
          <p:nvPr/>
        </p:nvSpPr>
        <p:spPr>
          <a:xfrm>
            <a:off x="9688337" y="1137150"/>
            <a:ext cx="1686884" cy="411970"/>
          </a:xfrm>
          <a:prstGeom prst="rect">
            <a:avLst/>
          </a:prstGeom>
          <a:solidFill>
            <a:srgbClr val="FFC000"/>
          </a:solidFill>
          <a:ln>
            <a:solidFill>
              <a:srgbClr val="003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atin typeface="猫啃珠圆体" panose="02020500000000000000" pitchFamily="18" charset="-122"/>
                <a:ea typeface="猫啃珠圆体" panose="02020500000000000000"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solidFill>
                  <a:schemeClr val="tx1"/>
                </a:solidFill>
              </a:rPr>
              <a:t>下游账户</a:t>
            </a:r>
            <a:endParaRPr lang="en-US" altLang="zh-CN" dirty="0">
              <a:solidFill>
                <a:schemeClr val="tx1"/>
              </a:solidFill>
            </a:endParaRPr>
          </a:p>
        </p:txBody>
      </p:sp>
      <p:grpSp>
        <p:nvGrpSpPr>
          <p:cNvPr id="14" name="组合 13">
            <a:extLst>
              <a:ext uri="{FF2B5EF4-FFF2-40B4-BE49-F238E27FC236}">
                <a16:creationId xmlns:a16="http://schemas.microsoft.com/office/drawing/2014/main" id="{41599B31-8B9A-2FD4-CFB1-4C3B4F6BB117}"/>
              </a:ext>
            </a:extLst>
          </p:cNvPr>
          <p:cNvGrpSpPr/>
          <p:nvPr/>
        </p:nvGrpSpPr>
        <p:grpSpPr>
          <a:xfrm>
            <a:off x="5506830" y="1596756"/>
            <a:ext cx="2486449" cy="1093860"/>
            <a:chOff x="5769133" y="1596756"/>
            <a:chExt cx="2486449" cy="1093860"/>
          </a:xfrm>
        </p:grpSpPr>
        <p:sp>
          <p:nvSpPr>
            <p:cNvPr id="12" name="文本框 11">
              <a:extLst>
                <a:ext uri="{FF2B5EF4-FFF2-40B4-BE49-F238E27FC236}">
                  <a16:creationId xmlns:a16="http://schemas.microsoft.com/office/drawing/2014/main" id="{3BA3473C-5057-E5D8-049A-D83C047E2DF6}"/>
                </a:ext>
              </a:extLst>
            </p:cNvPr>
            <p:cNvSpPr txBox="1"/>
            <p:nvPr/>
          </p:nvSpPr>
          <p:spPr>
            <a:xfrm>
              <a:off x="5769133" y="1596756"/>
              <a:ext cx="1297665" cy="1077218"/>
            </a:xfrm>
            <a:prstGeom prst="rect">
              <a:avLst/>
            </a:prstGeom>
            <a:noFill/>
          </p:spPr>
          <p:txBody>
            <a:bodyPr wrap="square">
              <a:spAutoFit/>
            </a:bodyPr>
            <a:lstStyle/>
            <a:p>
              <a:pPr marL="285750" indent="-285750">
                <a:buFont typeface="Wingdings" panose="05000000000000000000" pitchFamily="2" charset="2"/>
                <a:buChar char="u"/>
              </a:pPr>
              <a:r>
                <a:rPr lang="zh-CN" altLang="en-US" sz="1600" i="0" dirty="0">
                  <a:effectLst/>
                  <a:latin typeface="+mn-ea"/>
                </a:rPr>
                <a:t>网络赌博</a:t>
              </a:r>
              <a:endParaRPr lang="en-US" altLang="zh-CN" sz="1600" i="0" dirty="0">
                <a:effectLst/>
                <a:latin typeface="+mn-ea"/>
              </a:endParaRPr>
            </a:p>
            <a:p>
              <a:pPr marL="285750" indent="-285750">
                <a:buFont typeface="Wingdings" panose="05000000000000000000" pitchFamily="2" charset="2"/>
                <a:buChar char="u"/>
              </a:pPr>
              <a:r>
                <a:rPr lang="zh-CN" altLang="en-US" sz="1600" dirty="0">
                  <a:latin typeface="+mn-ea"/>
                </a:rPr>
                <a:t>腐败资金</a:t>
              </a:r>
              <a:endParaRPr lang="en-US" altLang="zh-CN" sz="1600" dirty="0">
                <a:latin typeface="+mn-ea"/>
              </a:endParaRPr>
            </a:p>
            <a:p>
              <a:pPr marL="285750" indent="-285750">
                <a:buFont typeface="Wingdings" panose="05000000000000000000" pitchFamily="2" charset="2"/>
                <a:buChar char="u"/>
              </a:pPr>
              <a:r>
                <a:rPr lang="zh-CN" altLang="en-US" sz="1600" dirty="0">
                  <a:latin typeface="+mn-ea"/>
                </a:rPr>
                <a:t>毒品买卖</a:t>
              </a:r>
              <a:endParaRPr lang="en-US" altLang="zh-CN" sz="1600" dirty="0">
                <a:latin typeface="+mn-ea"/>
              </a:endParaRPr>
            </a:p>
            <a:p>
              <a:pPr marL="285750" indent="-285750">
                <a:buFont typeface="Wingdings" panose="05000000000000000000" pitchFamily="2" charset="2"/>
                <a:buChar char="u"/>
              </a:pPr>
              <a:r>
                <a:rPr lang="zh-CN" altLang="en-US" sz="1600" dirty="0">
                  <a:latin typeface="+mn-ea"/>
                </a:rPr>
                <a:t>电信诈骗</a:t>
              </a:r>
            </a:p>
          </p:txBody>
        </p:sp>
        <p:sp>
          <p:nvSpPr>
            <p:cNvPr id="13" name="文本框 12">
              <a:extLst>
                <a:ext uri="{FF2B5EF4-FFF2-40B4-BE49-F238E27FC236}">
                  <a16:creationId xmlns:a16="http://schemas.microsoft.com/office/drawing/2014/main" id="{8131195D-953A-2857-B3D8-66021A864498}"/>
                </a:ext>
              </a:extLst>
            </p:cNvPr>
            <p:cNvSpPr txBox="1"/>
            <p:nvPr/>
          </p:nvSpPr>
          <p:spPr>
            <a:xfrm>
              <a:off x="6957917" y="1613398"/>
              <a:ext cx="1297665" cy="1077218"/>
            </a:xfrm>
            <a:prstGeom prst="rect">
              <a:avLst/>
            </a:prstGeom>
            <a:noFill/>
          </p:spPr>
          <p:txBody>
            <a:bodyPr wrap="square">
              <a:spAutoFit/>
            </a:bodyPr>
            <a:lstStyle/>
            <a:p>
              <a:pPr marL="285750" indent="-285750">
                <a:buFont typeface="Wingdings" panose="05000000000000000000" pitchFamily="2" charset="2"/>
                <a:buChar char="u"/>
              </a:pPr>
              <a:r>
                <a:rPr lang="zh-CN" altLang="en-US" sz="1600" i="0" dirty="0">
                  <a:effectLst/>
                  <a:latin typeface="+mn-ea"/>
                </a:rPr>
                <a:t>非法传销</a:t>
              </a:r>
              <a:endParaRPr lang="en-US" altLang="zh-CN" sz="1600" i="0" dirty="0">
                <a:effectLst/>
                <a:latin typeface="+mn-ea"/>
              </a:endParaRPr>
            </a:p>
            <a:p>
              <a:pPr marL="285750" indent="-285750">
                <a:buFont typeface="Wingdings" panose="05000000000000000000" pitchFamily="2" charset="2"/>
                <a:buChar char="u"/>
              </a:pPr>
              <a:r>
                <a:rPr lang="zh-CN" altLang="en-US" sz="1600" dirty="0">
                  <a:latin typeface="+mn-ea"/>
                </a:rPr>
                <a:t>非法炒汇</a:t>
              </a:r>
              <a:endParaRPr lang="en-US" altLang="zh-CN" sz="1600" dirty="0">
                <a:latin typeface="+mn-ea"/>
              </a:endParaRPr>
            </a:p>
            <a:p>
              <a:pPr marL="285750" indent="-285750">
                <a:buFont typeface="Wingdings" panose="05000000000000000000" pitchFamily="2" charset="2"/>
                <a:buChar char="u"/>
              </a:pPr>
              <a:r>
                <a:rPr lang="zh-CN" altLang="en-US" sz="1600" dirty="0">
                  <a:latin typeface="+mn-ea"/>
                </a:rPr>
                <a:t>非法集资</a:t>
              </a:r>
              <a:endParaRPr lang="en-US" altLang="zh-CN" sz="1600" dirty="0">
                <a:latin typeface="+mn-ea"/>
              </a:endParaRPr>
            </a:p>
            <a:p>
              <a:pPr marL="285750" indent="-285750">
                <a:buFont typeface="Wingdings" panose="05000000000000000000" pitchFamily="2" charset="2"/>
                <a:buChar char="u"/>
              </a:pPr>
              <a:r>
                <a:rPr lang="zh-CN" altLang="en-US" sz="1600" dirty="0">
                  <a:latin typeface="+mn-ea"/>
                </a:rPr>
                <a:t>涉税资金</a:t>
              </a:r>
            </a:p>
          </p:txBody>
        </p:sp>
      </p:grpSp>
      <p:sp>
        <p:nvSpPr>
          <p:cNvPr id="18" name="文本框 17">
            <a:extLst>
              <a:ext uri="{FF2B5EF4-FFF2-40B4-BE49-F238E27FC236}">
                <a16:creationId xmlns:a16="http://schemas.microsoft.com/office/drawing/2014/main" id="{C30A42D4-9B7D-D939-DF4E-41D854513BE0}"/>
              </a:ext>
            </a:extLst>
          </p:cNvPr>
          <p:cNvSpPr txBox="1"/>
          <p:nvPr/>
        </p:nvSpPr>
        <p:spPr>
          <a:xfrm>
            <a:off x="8093572" y="1624849"/>
            <a:ext cx="1297665" cy="1077218"/>
          </a:xfrm>
          <a:prstGeom prst="rect">
            <a:avLst/>
          </a:prstGeom>
          <a:noFill/>
        </p:spPr>
        <p:txBody>
          <a:bodyPr wrap="square">
            <a:spAutoFit/>
          </a:bodyPr>
          <a:lstStyle/>
          <a:p>
            <a:pPr marL="285750" indent="-285750">
              <a:buFont typeface="Wingdings" panose="05000000000000000000" pitchFamily="2" charset="2"/>
              <a:buChar char="u"/>
            </a:pPr>
            <a:r>
              <a:rPr lang="zh-CN" altLang="en-US" sz="1600" i="0" dirty="0">
                <a:effectLst/>
                <a:latin typeface="+mn-ea"/>
              </a:rPr>
              <a:t>地下钱庄</a:t>
            </a:r>
            <a:endParaRPr lang="en-US" altLang="zh-CN" sz="1600" i="0" dirty="0">
              <a:effectLst/>
              <a:latin typeface="+mn-ea"/>
            </a:endParaRPr>
          </a:p>
          <a:p>
            <a:pPr marL="285750" indent="-285750">
              <a:buFont typeface="Wingdings" panose="05000000000000000000" pitchFamily="2" charset="2"/>
              <a:buChar char="u"/>
            </a:pPr>
            <a:r>
              <a:rPr lang="zh-CN" altLang="en-US" sz="1600" dirty="0">
                <a:latin typeface="+mn-ea"/>
              </a:rPr>
              <a:t>珠宝拍卖</a:t>
            </a:r>
            <a:endParaRPr lang="en-US" altLang="zh-CN" sz="1600" dirty="0">
              <a:latin typeface="+mn-ea"/>
            </a:endParaRPr>
          </a:p>
          <a:p>
            <a:pPr marL="285750" indent="-285750">
              <a:buFont typeface="Wingdings" panose="05000000000000000000" pitchFamily="2" charset="2"/>
              <a:buChar char="u"/>
            </a:pPr>
            <a:r>
              <a:rPr lang="zh-CN" altLang="en-US" sz="1600" dirty="0">
                <a:latin typeface="+mn-ea"/>
              </a:rPr>
              <a:t>虚假投资</a:t>
            </a:r>
            <a:endParaRPr lang="en-US" altLang="zh-CN" sz="1600" dirty="0">
              <a:latin typeface="+mn-ea"/>
            </a:endParaRPr>
          </a:p>
          <a:p>
            <a:pPr marL="285750" indent="-285750">
              <a:buFont typeface="Wingdings" panose="05000000000000000000" pitchFamily="2" charset="2"/>
              <a:buChar char="u"/>
            </a:pPr>
            <a:r>
              <a:rPr lang="zh-CN" altLang="en-US" sz="1600" dirty="0">
                <a:latin typeface="+mn-ea"/>
              </a:rPr>
              <a:t>网银支付</a:t>
            </a:r>
            <a:endParaRPr lang="en-US" altLang="zh-CN" sz="1600" dirty="0">
              <a:latin typeface="+mn-ea"/>
            </a:endParaRPr>
          </a:p>
        </p:txBody>
      </p:sp>
      <p:sp>
        <p:nvSpPr>
          <p:cNvPr id="22" name="文本框 21">
            <a:extLst>
              <a:ext uri="{FF2B5EF4-FFF2-40B4-BE49-F238E27FC236}">
                <a16:creationId xmlns:a16="http://schemas.microsoft.com/office/drawing/2014/main" id="{D434D8E6-BEA6-7FF0-B22C-84D1434F5651}"/>
              </a:ext>
            </a:extLst>
          </p:cNvPr>
          <p:cNvSpPr txBox="1"/>
          <p:nvPr/>
        </p:nvSpPr>
        <p:spPr>
          <a:xfrm>
            <a:off x="9874074" y="1725363"/>
            <a:ext cx="1297665" cy="787523"/>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sz="1600" dirty="0">
                <a:latin typeface="+mn-ea"/>
              </a:rPr>
              <a:t>个人账户</a:t>
            </a:r>
            <a:endParaRPr lang="en-US" altLang="zh-CN" sz="1600" dirty="0">
              <a:latin typeface="+mn-ea"/>
            </a:endParaRPr>
          </a:p>
          <a:p>
            <a:pPr marL="285750" indent="-285750">
              <a:lnSpc>
                <a:spcPct val="150000"/>
              </a:lnSpc>
              <a:buFont typeface="Wingdings" panose="05000000000000000000" pitchFamily="2" charset="2"/>
              <a:buChar char="u"/>
            </a:pPr>
            <a:r>
              <a:rPr lang="zh-CN" altLang="en-US" sz="1600" dirty="0">
                <a:latin typeface="+mn-ea"/>
              </a:rPr>
              <a:t>对公账户</a:t>
            </a:r>
            <a:endParaRPr lang="en-US" altLang="zh-CN" sz="1600" dirty="0">
              <a:latin typeface="+mn-ea"/>
            </a:endParaRPr>
          </a:p>
        </p:txBody>
      </p:sp>
    </p:spTree>
    <p:extLst>
      <p:ext uri="{BB962C8B-B14F-4D97-AF65-F5344CB8AC3E}">
        <p14:creationId xmlns:p14="http://schemas.microsoft.com/office/powerpoint/2010/main" val="510071792"/>
      </p:ext>
    </p:extLst>
  </p:cSld>
  <p:clrMapOvr>
    <a:masterClrMapping/>
  </p:clrMapOvr>
  <p:transition spd="slow" advTm="5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362B013-60EF-1409-39F1-244307E1F5CE}"/>
              </a:ext>
            </a:extLst>
          </p:cNvPr>
          <p:cNvSpPr>
            <a:spLocks noGrp="1"/>
          </p:cNvSpPr>
          <p:nvPr>
            <p:ph type="body" sz="quarter" idx="10"/>
          </p:nvPr>
        </p:nvSpPr>
        <p:spPr/>
        <p:txBody>
          <a:bodyPr/>
          <a:lstStyle/>
          <a:p>
            <a:r>
              <a:rPr lang="en-US" altLang="zh-CN" dirty="0"/>
              <a:t>AI</a:t>
            </a:r>
            <a:r>
              <a:rPr lang="zh-CN" altLang="en-US" dirty="0"/>
              <a:t>技术发展回顾</a:t>
            </a:r>
          </a:p>
        </p:txBody>
      </p:sp>
      <p:sp>
        <p:nvSpPr>
          <p:cNvPr id="42" name="矩形 13">
            <a:extLst>
              <a:ext uri="{FF2B5EF4-FFF2-40B4-BE49-F238E27FC236}">
                <a16:creationId xmlns:a16="http://schemas.microsoft.com/office/drawing/2014/main" id="{0657D23A-97C6-0D38-339B-0CF562A4CF20}"/>
              </a:ext>
            </a:extLst>
          </p:cNvPr>
          <p:cNvSpPr>
            <a:spLocks noChangeArrowheads="1"/>
          </p:cNvSpPr>
          <p:nvPr/>
        </p:nvSpPr>
        <p:spPr bwMode="auto">
          <a:xfrm>
            <a:off x="902794" y="1347961"/>
            <a:ext cx="5100441"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rPr>
              <a:t>AI</a:t>
            </a:r>
            <a:r>
              <a:rPr lang="zh-CN" altLang="en-US" sz="1801" b="1" kern="0" dirty="0">
                <a:solidFill>
                  <a:srgbClr val="262626"/>
                </a:solidFill>
                <a:latin typeface="+mn-ea"/>
                <a:ea typeface="+mn-ea"/>
                <a:cs typeface="创客贴金刚体" panose="00020600040101010101" pitchFamily="18" charset="-122"/>
                <a:sym typeface="Arial" panose="020B0604020202020204" pitchFamily="34" charset="0"/>
              </a:rPr>
              <a:t>基础</a:t>
            </a:r>
            <a:r>
              <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rPr>
              <a:t>——</a:t>
            </a:r>
            <a:r>
              <a:rPr lang="zh-CN" altLang="en-US" sz="1801" b="1" kern="0" dirty="0">
                <a:solidFill>
                  <a:srgbClr val="262626"/>
                </a:solidFill>
                <a:latin typeface="+mn-ea"/>
                <a:ea typeface="+mn-ea"/>
                <a:cs typeface="创客贴金刚体" panose="00020600040101010101" pitchFamily="18" charset="-122"/>
                <a:sym typeface="Arial" panose="020B0604020202020204" pitchFamily="34" charset="0"/>
              </a:rPr>
              <a:t>有监督学习和</a:t>
            </a:r>
            <a:r>
              <a:rPr lang="en-US" altLang="zh-CN" sz="1801" b="1" kern="0" dirty="0">
                <a:solidFill>
                  <a:srgbClr val="262626"/>
                </a:solidFill>
                <a:latin typeface="+mn-ea"/>
                <a:ea typeface="+mn-ea"/>
                <a:cs typeface="创客贴金刚体" panose="00020600040101010101" pitchFamily="18" charset="-122"/>
                <a:sym typeface="Arial" panose="020B0604020202020204" pitchFamily="34" charset="0"/>
              </a:rPr>
              <a:t>AI</a:t>
            </a:r>
            <a:r>
              <a:rPr lang="zh-CN" altLang="en-US" sz="1801" b="1" kern="0" dirty="0">
                <a:solidFill>
                  <a:srgbClr val="262626"/>
                </a:solidFill>
                <a:latin typeface="+mn-ea"/>
                <a:ea typeface="+mn-ea"/>
                <a:cs typeface="创客贴金刚体" panose="00020600040101010101" pitchFamily="18" charset="-122"/>
                <a:sym typeface="Arial" panose="020B0604020202020204" pitchFamily="34" charset="0"/>
              </a:rPr>
              <a:t>数据场景</a:t>
            </a:r>
          </a:p>
        </p:txBody>
      </p:sp>
      <p:grpSp>
        <p:nvGrpSpPr>
          <p:cNvPr id="5" name="组合 4">
            <a:extLst>
              <a:ext uri="{FF2B5EF4-FFF2-40B4-BE49-F238E27FC236}">
                <a16:creationId xmlns:a16="http://schemas.microsoft.com/office/drawing/2014/main" id="{A1DDED38-68DF-3606-B069-F996FA3129CF}"/>
              </a:ext>
            </a:extLst>
          </p:cNvPr>
          <p:cNvGrpSpPr/>
          <p:nvPr/>
        </p:nvGrpSpPr>
        <p:grpSpPr>
          <a:xfrm>
            <a:off x="1091661" y="3161589"/>
            <a:ext cx="2286000" cy="584776"/>
            <a:chOff x="5388192" y="2931091"/>
            <a:chExt cx="2286000" cy="584776"/>
          </a:xfrm>
        </p:grpSpPr>
        <p:sp>
          <p:nvSpPr>
            <p:cNvPr id="34" name="文本框 33">
              <a:extLst>
                <a:ext uri="{FF2B5EF4-FFF2-40B4-BE49-F238E27FC236}">
                  <a16:creationId xmlns:a16="http://schemas.microsoft.com/office/drawing/2014/main" id="{74C7AF62-1B8A-5C7D-97B2-562A80B96B8A}"/>
                </a:ext>
              </a:extLst>
            </p:cNvPr>
            <p:cNvSpPr txBox="1"/>
            <p:nvPr/>
          </p:nvSpPr>
          <p:spPr>
            <a:xfrm>
              <a:off x="5388192" y="2931092"/>
              <a:ext cx="1137557" cy="584775"/>
            </a:xfrm>
            <a:prstGeom prst="rect">
              <a:avLst/>
            </a:prstGeom>
            <a:solidFill>
              <a:srgbClr val="FFC000"/>
            </a:solidFill>
            <a:ln>
              <a:solidFill>
                <a:schemeClr val="tx1"/>
              </a:solidFill>
            </a:ln>
          </p:spPr>
          <p:txBody>
            <a:bodyPr wrap="square">
              <a:spAutoFit/>
            </a:bodyPr>
            <a:lstStyle/>
            <a:p>
              <a:pPr algn="ctr"/>
              <a:r>
                <a:rPr lang="en-US" altLang="zh-CN" sz="1600" dirty="0">
                  <a:latin typeface="+mn-ea"/>
                </a:rPr>
                <a:t>Close</a:t>
              </a:r>
            </a:p>
            <a:p>
              <a:pPr algn="ctr"/>
              <a:r>
                <a:rPr lang="zh-CN" altLang="en-US" sz="1600" dirty="0">
                  <a:latin typeface="+mn-ea"/>
                </a:rPr>
                <a:t>收盘价</a:t>
              </a:r>
            </a:p>
          </p:txBody>
        </p:sp>
        <p:sp>
          <p:nvSpPr>
            <p:cNvPr id="35" name="文本框 34">
              <a:extLst>
                <a:ext uri="{FF2B5EF4-FFF2-40B4-BE49-F238E27FC236}">
                  <a16:creationId xmlns:a16="http://schemas.microsoft.com/office/drawing/2014/main" id="{BF1B4983-E703-57F2-8C5B-E2CA827068EE}"/>
                </a:ext>
              </a:extLst>
            </p:cNvPr>
            <p:cNvSpPr txBox="1"/>
            <p:nvPr/>
          </p:nvSpPr>
          <p:spPr>
            <a:xfrm>
              <a:off x="6580178" y="2931091"/>
              <a:ext cx="1094014" cy="584775"/>
            </a:xfrm>
            <a:prstGeom prst="rect">
              <a:avLst/>
            </a:prstGeom>
            <a:solidFill>
              <a:srgbClr val="FFC000"/>
            </a:solidFill>
            <a:ln>
              <a:solidFill>
                <a:schemeClr val="tx1"/>
              </a:solidFill>
            </a:ln>
          </p:spPr>
          <p:txBody>
            <a:bodyPr wrap="square">
              <a:spAutoFit/>
            </a:bodyPr>
            <a:lstStyle/>
            <a:p>
              <a:pPr algn="ctr"/>
              <a:r>
                <a:rPr lang="en-US" altLang="zh-CN" sz="1600" dirty="0">
                  <a:latin typeface="+mn-ea"/>
                </a:rPr>
                <a:t>Volume</a:t>
              </a:r>
            </a:p>
            <a:p>
              <a:pPr algn="ctr"/>
              <a:r>
                <a:rPr lang="zh-CN" altLang="en-US" sz="1600" dirty="0">
                  <a:latin typeface="+mn-ea"/>
                </a:rPr>
                <a:t>成交量</a:t>
              </a:r>
            </a:p>
          </p:txBody>
        </p:sp>
      </p:grpSp>
      <p:sp>
        <p:nvSpPr>
          <p:cNvPr id="14" name="文本框 13">
            <a:extLst>
              <a:ext uri="{FF2B5EF4-FFF2-40B4-BE49-F238E27FC236}">
                <a16:creationId xmlns:a16="http://schemas.microsoft.com/office/drawing/2014/main" id="{CDF70C93-5FE7-7D01-70CD-F5CBFCD1F7BF}"/>
              </a:ext>
            </a:extLst>
          </p:cNvPr>
          <p:cNvSpPr txBox="1"/>
          <p:nvPr/>
        </p:nvSpPr>
        <p:spPr>
          <a:xfrm>
            <a:off x="3727873" y="2418242"/>
            <a:ext cx="1456133" cy="584775"/>
          </a:xfrm>
          <a:prstGeom prst="rect">
            <a:avLst/>
          </a:prstGeom>
          <a:solidFill>
            <a:srgbClr val="0070C0"/>
          </a:solidFill>
          <a:ln>
            <a:solidFill>
              <a:schemeClr val="tx1"/>
            </a:solidFill>
          </a:ln>
        </p:spPr>
        <p:txBody>
          <a:bodyPr wrap="square">
            <a:spAutoFit/>
          </a:bodyPr>
          <a:lstStyle/>
          <a:p>
            <a:pPr algn="ctr"/>
            <a:r>
              <a:rPr lang="en-US" altLang="zh-CN" sz="1600" dirty="0">
                <a:solidFill>
                  <a:schemeClr val="bg1"/>
                </a:solidFill>
                <a:latin typeface="+mn-ea"/>
              </a:rPr>
              <a:t>Price</a:t>
            </a:r>
            <a:endParaRPr lang="en-US" altLang="zh-CN" sz="1600" baseline="-25000" dirty="0">
              <a:solidFill>
                <a:schemeClr val="bg1"/>
              </a:solidFill>
              <a:latin typeface="+mn-ea"/>
            </a:endParaRPr>
          </a:p>
          <a:p>
            <a:pPr algn="ctr"/>
            <a:r>
              <a:rPr lang="zh-CN" altLang="en-US" sz="1600" dirty="0">
                <a:solidFill>
                  <a:schemeClr val="bg1"/>
                </a:solidFill>
                <a:latin typeface="+mn-ea"/>
              </a:rPr>
              <a:t>明日收盘价</a:t>
            </a:r>
            <a:endParaRPr lang="en-US" altLang="zh-CN" sz="1600" baseline="-25000" dirty="0">
              <a:solidFill>
                <a:schemeClr val="bg1"/>
              </a:solidFill>
              <a:latin typeface="+mn-ea"/>
            </a:endParaRPr>
          </a:p>
        </p:txBody>
      </p:sp>
      <p:sp>
        <p:nvSpPr>
          <p:cNvPr id="36" name="文本框 35">
            <a:extLst>
              <a:ext uri="{FF2B5EF4-FFF2-40B4-BE49-F238E27FC236}">
                <a16:creationId xmlns:a16="http://schemas.microsoft.com/office/drawing/2014/main" id="{440FCDD8-0539-52CE-2FBF-ADE5AC71A8E8}"/>
              </a:ext>
            </a:extLst>
          </p:cNvPr>
          <p:cNvSpPr txBox="1"/>
          <p:nvPr/>
        </p:nvSpPr>
        <p:spPr>
          <a:xfrm>
            <a:off x="5197414" y="2416310"/>
            <a:ext cx="1439833" cy="584775"/>
          </a:xfrm>
          <a:prstGeom prst="rect">
            <a:avLst/>
          </a:prstGeom>
          <a:noFill/>
          <a:ln>
            <a:noFill/>
          </a:ln>
        </p:spPr>
        <p:txBody>
          <a:bodyPr wrap="square" rtlCol="0">
            <a:spAutoFit/>
          </a:bodyPr>
          <a:lstStyle/>
          <a:p>
            <a:pPr algn="ctr"/>
            <a:r>
              <a:rPr lang="zh-CN" altLang="en-US" dirty="0">
                <a:latin typeface="+mn-ea"/>
              </a:rPr>
              <a:t>回归任务</a:t>
            </a:r>
            <a:endParaRPr lang="en-US" altLang="zh-CN" dirty="0">
              <a:latin typeface="+mn-ea"/>
            </a:endParaRPr>
          </a:p>
          <a:p>
            <a:pPr algn="ctr"/>
            <a:r>
              <a:rPr lang="en-US" altLang="zh-CN" sz="1400" dirty="0">
                <a:latin typeface="+mn-ea"/>
              </a:rPr>
              <a:t>Regression</a:t>
            </a:r>
            <a:endParaRPr lang="zh-CN" altLang="en-US" sz="1400" dirty="0">
              <a:latin typeface="+mn-ea"/>
            </a:endParaRPr>
          </a:p>
        </p:txBody>
      </p:sp>
      <p:grpSp>
        <p:nvGrpSpPr>
          <p:cNvPr id="37" name="组合 36">
            <a:extLst>
              <a:ext uri="{FF2B5EF4-FFF2-40B4-BE49-F238E27FC236}">
                <a16:creationId xmlns:a16="http://schemas.microsoft.com/office/drawing/2014/main" id="{CF50AD03-AC8D-CA46-2B28-A60357729315}"/>
              </a:ext>
            </a:extLst>
          </p:cNvPr>
          <p:cNvGrpSpPr/>
          <p:nvPr/>
        </p:nvGrpSpPr>
        <p:grpSpPr>
          <a:xfrm>
            <a:off x="839159" y="1872224"/>
            <a:ext cx="5595258" cy="384501"/>
            <a:chOff x="5135690" y="1479522"/>
            <a:chExt cx="5595258" cy="384501"/>
          </a:xfrm>
        </p:grpSpPr>
        <p:sp>
          <p:nvSpPr>
            <p:cNvPr id="38" name="文本框 37">
              <a:extLst>
                <a:ext uri="{FF2B5EF4-FFF2-40B4-BE49-F238E27FC236}">
                  <a16:creationId xmlns:a16="http://schemas.microsoft.com/office/drawing/2014/main" id="{1909692A-0CF8-4349-74CD-EBCE295578AB}"/>
                </a:ext>
              </a:extLst>
            </p:cNvPr>
            <p:cNvSpPr txBox="1"/>
            <p:nvPr/>
          </p:nvSpPr>
          <p:spPr>
            <a:xfrm>
              <a:off x="5135690" y="1479522"/>
              <a:ext cx="2677886" cy="338554"/>
            </a:xfrm>
            <a:prstGeom prst="rect">
              <a:avLst/>
            </a:prstGeom>
            <a:noFill/>
          </p:spPr>
          <p:txBody>
            <a:bodyPr wrap="square">
              <a:spAutoFit/>
            </a:bodyPr>
            <a:lstStyle/>
            <a:p>
              <a:pPr algn="ctr"/>
              <a:r>
                <a:rPr lang="zh-CN" altLang="en-US" sz="1600" dirty="0">
                  <a:latin typeface="+mn-ea"/>
                </a:rPr>
                <a:t>特征 </a:t>
              </a:r>
              <a:r>
                <a:rPr lang="en-US" altLang="zh-CN" sz="1600" dirty="0">
                  <a:latin typeface="+mn-ea"/>
                </a:rPr>
                <a:t>Feature</a:t>
              </a:r>
              <a:endParaRPr lang="zh-CN" altLang="en-US" sz="1600" dirty="0">
                <a:latin typeface="+mn-ea"/>
              </a:endParaRPr>
            </a:p>
          </p:txBody>
        </p:sp>
        <p:sp>
          <p:nvSpPr>
            <p:cNvPr id="39" name="文本框 38">
              <a:extLst>
                <a:ext uri="{FF2B5EF4-FFF2-40B4-BE49-F238E27FC236}">
                  <a16:creationId xmlns:a16="http://schemas.microsoft.com/office/drawing/2014/main" id="{C70C5C3D-3EE2-1DDC-B1B4-8F3EB741D38C}"/>
                </a:ext>
              </a:extLst>
            </p:cNvPr>
            <p:cNvSpPr txBox="1"/>
            <p:nvPr/>
          </p:nvSpPr>
          <p:spPr>
            <a:xfrm>
              <a:off x="7391755" y="1494691"/>
              <a:ext cx="2677886" cy="338554"/>
            </a:xfrm>
            <a:prstGeom prst="rect">
              <a:avLst/>
            </a:prstGeom>
            <a:noFill/>
          </p:spPr>
          <p:txBody>
            <a:bodyPr wrap="square">
              <a:spAutoFit/>
            </a:bodyPr>
            <a:lstStyle/>
            <a:p>
              <a:pPr algn="ctr"/>
              <a:r>
                <a:rPr lang="zh-CN" altLang="en-US" sz="1600" dirty="0">
                  <a:latin typeface="+mn-ea"/>
                </a:rPr>
                <a:t>标签 </a:t>
              </a:r>
              <a:r>
                <a:rPr lang="en-US" altLang="zh-CN" sz="1600" dirty="0">
                  <a:latin typeface="+mn-ea"/>
                </a:rPr>
                <a:t>Label</a:t>
              </a:r>
              <a:endParaRPr lang="zh-CN" altLang="en-US" sz="1600" dirty="0">
                <a:latin typeface="+mn-ea"/>
              </a:endParaRPr>
            </a:p>
          </p:txBody>
        </p:sp>
        <p:cxnSp>
          <p:nvCxnSpPr>
            <p:cNvPr id="40" name="直接连接符 39">
              <a:extLst>
                <a:ext uri="{FF2B5EF4-FFF2-40B4-BE49-F238E27FC236}">
                  <a16:creationId xmlns:a16="http://schemas.microsoft.com/office/drawing/2014/main" id="{266ABBA8-03B5-965A-5B59-16D4420E7CEF}"/>
                </a:ext>
              </a:extLst>
            </p:cNvPr>
            <p:cNvCxnSpPr>
              <a:cxnSpLocks/>
            </p:cNvCxnSpPr>
            <p:nvPr/>
          </p:nvCxnSpPr>
          <p:spPr>
            <a:xfrm>
              <a:off x="5267765" y="1864023"/>
              <a:ext cx="54631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文本框 40">
            <a:extLst>
              <a:ext uri="{FF2B5EF4-FFF2-40B4-BE49-F238E27FC236}">
                <a16:creationId xmlns:a16="http://schemas.microsoft.com/office/drawing/2014/main" id="{200D2187-D75A-7B5F-519A-7504D8C99ACE}"/>
              </a:ext>
            </a:extLst>
          </p:cNvPr>
          <p:cNvSpPr txBox="1"/>
          <p:nvPr/>
        </p:nvSpPr>
        <p:spPr>
          <a:xfrm>
            <a:off x="3727872" y="3161588"/>
            <a:ext cx="1456133" cy="584775"/>
          </a:xfrm>
          <a:prstGeom prst="rect">
            <a:avLst/>
          </a:prstGeom>
          <a:solidFill>
            <a:srgbClr val="0070C0"/>
          </a:solidFill>
          <a:ln>
            <a:solidFill>
              <a:schemeClr val="tx1"/>
            </a:solidFill>
          </a:ln>
        </p:spPr>
        <p:txBody>
          <a:bodyPr wrap="square">
            <a:spAutoFit/>
          </a:bodyPr>
          <a:lstStyle/>
          <a:p>
            <a:pPr algn="ctr"/>
            <a:r>
              <a:rPr lang="en-US" altLang="zh-CN" sz="1600" dirty="0">
                <a:solidFill>
                  <a:schemeClr val="bg1"/>
                </a:solidFill>
                <a:latin typeface="+mn-ea"/>
              </a:rPr>
              <a:t>Direction</a:t>
            </a:r>
            <a:endParaRPr lang="en-US" altLang="zh-CN" sz="1600" baseline="-25000" dirty="0">
              <a:solidFill>
                <a:schemeClr val="bg1"/>
              </a:solidFill>
              <a:latin typeface="+mn-ea"/>
            </a:endParaRPr>
          </a:p>
          <a:p>
            <a:pPr algn="ctr"/>
            <a:r>
              <a:rPr lang="zh-CN" altLang="en-US" sz="1600" dirty="0">
                <a:solidFill>
                  <a:schemeClr val="bg1"/>
                </a:solidFill>
                <a:latin typeface="+mn-ea"/>
              </a:rPr>
              <a:t>明日涨</a:t>
            </a:r>
            <a:r>
              <a:rPr lang="en-US" altLang="zh-CN" sz="1600" dirty="0">
                <a:solidFill>
                  <a:schemeClr val="bg1"/>
                </a:solidFill>
                <a:latin typeface="+mn-ea"/>
              </a:rPr>
              <a:t>/</a:t>
            </a:r>
            <a:r>
              <a:rPr lang="zh-CN" altLang="en-US" sz="1600" dirty="0">
                <a:solidFill>
                  <a:schemeClr val="bg1"/>
                </a:solidFill>
                <a:latin typeface="+mn-ea"/>
              </a:rPr>
              <a:t>跌</a:t>
            </a:r>
            <a:endParaRPr lang="en-US" altLang="zh-CN" sz="1600" baseline="-25000" dirty="0">
              <a:solidFill>
                <a:schemeClr val="bg1"/>
              </a:solidFill>
              <a:latin typeface="+mn-ea"/>
            </a:endParaRPr>
          </a:p>
        </p:txBody>
      </p:sp>
      <p:sp>
        <p:nvSpPr>
          <p:cNvPr id="45" name="文本框 44">
            <a:extLst>
              <a:ext uri="{FF2B5EF4-FFF2-40B4-BE49-F238E27FC236}">
                <a16:creationId xmlns:a16="http://schemas.microsoft.com/office/drawing/2014/main" id="{89CAA4D8-601F-AB2C-3EE9-2D3F06429EDA}"/>
              </a:ext>
            </a:extLst>
          </p:cNvPr>
          <p:cNvSpPr txBox="1"/>
          <p:nvPr/>
        </p:nvSpPr>
        <p:spPr>
          <a:xfrm>
            <a:off x="3727872" y="3942578"/>
            <a:ext cx="1456133" cy="584775"/>
          </a:xfrm>
          <a:prstGeom prst="rect">
            <a:avLst/>
          </a:prstGeom>
          <a:solidFill>
            <a:srgbClr val="0070C0"/>
          </a:solidFill>
          <a:ln>
            <a:solidFill>
              <a:schemeClr val="tx1"/>
            </a:solidFill>
          </a:ln>
        </p:spPr>
        <p:txBody>
          <a:bodyPr wrap="square">
            <a:spAutoFit/>
          </a:bodyPr>
          <a:lstStyle/>
          <a:p>
            <a:pPr algn="ctr"/>
            <a:r>
              <a:rPr lang="en-US" altLang="zh-CN" sz="1600" dirty="0">
                <a:solidFill>
                  <a:schemeClr val="bg1"/>
                </a:solidFill>
                <a:latin typeface="+mn-ea"/>
              </a:rPr>
              <a:t>Style</a:t>
            </a:r>
          </a:p>
          <a:p>
            <a:pPr algn="ctr"/>
            <a:r>
              <a:rPr lang="zh-CN" altLang="en-US" sz="1600" dirty="0">
                <a:solidFill>
                  <a:schemeClr val="bg1"/>
                </a:solidFill>
                <a:latin typeface="+mn-ea"/>
              </a:rPr>
              <a:t>风格类型</a:t>
            </a:r>
            <a:endParaRPr lang="en-US" altLang="zh-CN" sz="1600" dirty="0">
              <a:solidFill>
                <a:schemeClr val="bg1"/>
              </a:solidFill>
              <a:latin typeface="+mn-ea"/>
            </a:endParaRPr>
          </a:p>
        </p:txBody>
      </p:sp>
      <p:sp>
        <p:nvSpPr>
          <p:cNvPr id="46" name="文本框 45">
            <a:extLst>
              <a:ext uri="{FF2B5EF4-FFF2-40B4-BE49-F238E27FC236}">
                <a16:creationId xmlns:a16="http://schemas.microsoft.com/office/drawing/2014/main" id="{E178811D-6DD5-3282-8CA5-56D921ECF282}"/>
              </a:ext>
            </a:extLst>
          </p:cNvPr>
          <p:cNvSpPr txBox="1"/>
          <p:nvPr/>
        </p:nvSpPr>
        <p:spPr>
          <a:xfrm>
            <a:off x="5184005" y="3171008"/>
            <a:ext cx="1439833" cy="553998"/>
          </a:xfrm>
          <a:prstGeom prst="rect">
            <a:avLst/>
          </a:prstGeom>
          <a:noFill/>
          <a:ln>
            <a:noFill/>
          </a:ln>
        </p:spPr>
        <p:txBody>
          <a:bodyPr wrap="square" rtlCol="0">
            <a:spAutoFit/>
          </a:bodyPr>
          <a:lstStyle/>
          <a:p>
            <a:pPr algn="ctr"/>
            <a:r>
              <a:rPr lang="zh-CN" altLang="en-US" dirty="0">
                <a:latin typeface="+mn-ea"/>
              </a:rPr>
              <a:t>分类任务</a:t>
            </a:r>
            <a:endParaRPr lang="en-US" altLang="zh-CN" dirty="0">
              <a:latin typeface="+mn-ea"/>
            </a:endParaRPr>
          </a:p>
          <a:p>
            <a:pPr algn="ctr"/>
            <a:r>
              <a:rPr lang="en-US" altLang="zh-CN" sz="1200" dirty="0">
                <a:latin typeface="+mn-ea"/>
              </a:rPr>
              <a:t>Classification</a:t>
            </a:r>
            <a:endParaRPr lang="zh-CN" altLang="en-US" sz="1600" dirty="0">
              <a:latin typeface="+mn-ea"/>
            </a:endParaRPr>
          </a:p>
        </p:txBody>
      </p:sp>
      <p:sp>
        <p:nvSpPr>
          <p:cNvPr id="47" name="文本框 46">
            <a:extLst>
              <a:ext uri="{FF2B5EF4-FFF2-40B4-BE49-F238E27FC236}">
                <a16:creationId xmlns:a16="http://schemas.microsoft.com/office/drawing/2014/main" id="{9521F78A-AC59-C4BF-B815-B48DD4AC5612}"/>
              </a:ext>
            </a:extLst>
          </p:cNvPr>
          <p:cNvSpPr txBox="1"/>
          <p:nvPr/>
        </p:nvSpPr>
        <p:spPr>
          <a:xfrm>
            <a:off x="5184004" y="3933027"/>
            <a:ext cx="1439833" cy="615553"/>
          </a:xfrm>
          <a:prstGeom prst="rect">
            <a:avLst/>
          </a:prstGeom>
          <a:noFill/>
          <a:ln>
            <a:noFill/>
          </a:ln>
        </p:spPr>
        <p:txBody>
          <a:bodyPr wrap="square" rtlCol="0">
            <a:spAutoFit/>
          </a:bodyPr>
          <a:lstStyle/>
          <a:p>
            <a:pPr algn="ctr"/>
            <a:r>
              <a:rPr lang="zh-CN" altLang="en-US" dirty="0">
                <a:latin typeface="+mn-ea"/>
              </a:rPr>
              <a:t>聚类任务</a:t>
            </a:r>
            <a:endParaRPr lang="en-US" altLang="zh-CN" dirty="0">
              <a:latin typeface="+mn-ea"/>
            </a:endParaRPr>
          </a:p>
          <a:p>
            <a:pPr algn="ctr"/>
            <a:r>
              <a:rPr lang="en-US" altLang="zh-CN" sz="1600" dirty="0">
                <a:latin typeface="+mn-ea"/>
              </a:rPr>
              <a:t>Clustering</a:t>
            </a:r>
            <a:endParaRPr lang="zh-CN" altLang="en-US" sz="1600" dirty="0">
              <a:latin typeface="+mn-ea"/>
            </a:endParaRPr>
          </a:p>
        </p:txBody>
      </p:sp>
      <p:graphicFrame>
        <p:nvGraphicFramePr>
          <p:cNvPr id="48" name="表格 47">
            <a:extLst>
              <a:ext uri="{FF2B5EF4-FFF2-40B4-BE49-F238E27FC236}">
                <a16:creationId xmlns:a16="http://schemas.microsoft.com/office/drawing/2014/main" id="{7D3824E6-B04B-F434-B99A-3CBDA224639C}"/>
              </a:ext>
            </a:extLst>
          </p:cNvPr>
          <p:cNvGraphicFramePr>
            <a:graphicFrameLocks noGrp="1"/>
          </p:cNvGraphicFramePr>
          <p:nvPr/>
        </p:nvGraphicFramePr>
        <p:xfrm>
          <a:off x="1071893" y="4715328"/>
          <a:ext cx="6556560" cy="1550247"/>
        </p:xfrm>
        <a:graphic>
          <a:graphicData uri="http://schemas.openxmlformats.org/drawingml/2006/table">
            <a:tbl>
              <a:tblPr firstRow="1" bandRow="1">
                <a:tableStyleId>{327F97BB-C833-4FB7-BDE5-3F7075034690}</a:tableStyleId>
              </a:tblPr>
              <a:tblGrid>
                <a:gridCol w="1092760">
                  <a:extLst>
                    <a:ext uri="{9D8B030D-6E8A-4147-A177-3AD203B41FA5}">
                      <a16:colId xmlns:a16="http://schemas.microsoft.com/office/drawing/2014/main" val="3149542614"/>
                    </a:ext>
                  </a:extLst>
                </a:gridCol>
                <a:gridCol w="1092760">
                  <a:extLst>
                    <a:ext uri="{9D8B030D-6E8A-4147-A177-3AD203B41FA5}">
                      <a16:colId xmlns:a16="http://schemas.microsoft.com/office/drawing/2014/main" val="821625244"/>
                    </a:ext>
                  </a:extLst>
                </a:gridCol>
                <a:gridCol w="1092760">
                  <a:extLst>
                    <a:ext uri="{9D8B030D-6E8A-4147-A177-3AD203B41FA5}">
                      <a16:colId xmlns:a16="http://schemas.microsoft.com/office/drawing/2014/main" val="3711011591"/>
                    </a:ext>
                  </a:extLst>
                </a:gridCol>
                <a:gridCol w="1092760">
                  <a:extLst>
                    <a:ext uri="{9D8B030D-6E8A-4147-A177-3AD203B41FA5}">
                      <a16:colId xmlns:a16="http://schemas.microsoft.com/office/drawing/2014/main" val="1561891111"/>
                    </a:ext>
                  </a:extLst>
                </a:gridCol>
                <a:gridCol w="1092760">
                  <a:extLst>
                    <a:ext uri="{9D8B030D-6E8A-4147-A177-3AD203B41FA5}">
                      <a16:colId xmlns:a16="http://schemas.microsoft.com/office/drawing/2014/main" val="736307936"/>
                    </a:ext>
                  </a:extLst>
                </a:gridCol>
                <a:gridCol w="1092760">
                  <a:extLst>
                    <a:ext uri="{9D8B030D-6E8A-4147-A177-3AD203B41FA5}">
                      <a16:colId xmlns:a16="http://schemas.microsoft.com/office/drawing/2014/main" val="4250700022"/>
                    </a:ext>
                  </a:extLst>
                </a:gridCol>
              </a:tblGrid>
              <a:tr h="331047">
                <a:tc>
                  <a:txBody>
                    <a:bodyPr/>
                    <a:lstStyle/>
                    <a:p>
                      <a:pPr algn="ctr"/>
                      <a:r>
                        <a:rPr lang="zh-CN" altLang="en-US" sz="1400" dirty="0">
                          <a:solidFill>
                            <a:schemeClr val="tx1"/>
                          </a:solidFill>
                        </a:rPr>
                        <a:t>日期</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zh-CN" altLang="en-US" sz="1400" dirty="0">
                          <a:solidFill>
                            <a:schemeClr val="tx1"/>
                          </a:solidFill>
                        </a:rPr>
                        <a:t>股票编号</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zh-CN" altLang="en-US" sz="1400" dirty="0">
                          <a:solidFill>
                            <a:schemeClr val="tx1"/>
                          </a:solidFill>
                        </a:rPr>
                        <a:t>收盘价</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a:txBody>
                    <a:bodyPr/>
                    <a:lstStyle/>
                    <a:p>
                      <a:pPr marL="0" marR="0" lvl="0" indent="0" algn="ctr" defTabSz="1219215" rtl="0" eaLnBrk="1" fontAlgn="auto" latinLnBrk="0" hangingPunct="1">
                        <a:lnSpc>
                          <a:spcPct val="100000"/>
                        </a:lnSpc>
                        <a:spcBef>
                          <a:spcPts val="0"/>
                        </a:spcBef>
                        <a:spcAft>
                          <a:spcPts val="0"/>
                        </a:spcAft>
                        <a:buClrTx/>
                        <a:buSzTx/>
                        <a:buFontTx/>
                        <a:buNone/>
                        <a:tabLst/>
                        <a:defRPr/>
                      </a:pPr>
                      <a:r>
                        <a:rPr lang="zh-CN" altLang="en-US" sz="1400" dirty="0">
                          <a:solidFill>
                            <a:schemeClr val="tx1"/>
                          </a:solidFill>
                        </a:rPr>
                        <a:t>成交量</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a:txBody>
                    <a:bodyPr/>
                    <a:lstStyle/>
                    <a:p>
                      <a:pPr algn="ctr"/>
                      <a:r>
                        <a:rPr lang="zh-CN" altLang="en-US" sz="1400" dirty="0">
                          <a:solidFill>
                            <a:schemeClr val="bg1"/>
                          </a:solidFill>
                          <a:latin typeface="猫啃珠圆体" panose="02020500000000000000" pitchFamily="18" charset="-122"/>
                          <a:ea typeface="猫啃珠圆体" panose="02020500000000000000" pitchFamily="18" charset="-122"/>
                        </a:rPr>
                        <a:t>明日收盘价</a:t>
                      </a:r>
                      <a:endParaRPr lang="en-US" altLang="zh-CN" sz="1400" baseline="-25000" dirty="0">
                        <a:solidFill>
                          <a:schemeClr val="bg1"/>
                        </a:solidFill>
                        <a:latin typeface="猫啃珠圆体" panose="02020500000000000000" pitchFamily="18" charset="-122"/>
                        <a:ea typeface="猫啃珠圆体" panose="02020500000000000000" pitchFamily="18" charset="-122"/>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1219215" rtl="0" eaLnBrk="1" fontAlgn="auto" latinLnBrk="0" hangingPunct="1">
                        <a:lnSpc>
                          <a:spcPct val="100000"/>
                        </a:lnSpc>
                        <a:spcBef>
                          <a:spcPts val="0"/>
                        </a:spcBef>
                        <a:spcAft>
                          <a:spcPts val="0"/>
                        </a:spcAft>
                        <a:buClrTx/>
                        <a:buSzTx/>
                        <a:buFontTx/>
                        <a:buNone/>
                        <a:tabLst/>
                        <a:defRPr/>
                      </a:pPr>
                      <a:r>
                        <a:rPr lang="zh-CN" altLang="en-US" sz="1400" dirty="0">
                          <a:solidFill>
                            <a:schemeClr val="bg1"/>
                          </a:solidFill>
                          <a:latin typeface="猫啃珠圆体" panose="02020500000000000000" pitchFamily="18" charset="-122"/>
                          <a:ea typeface="猫啃珠圆体" panose="02020500000000000000" pitchFamily="18" charset="-122"/>
                        </a:rPr>
                        <a:t>明日涨</a:t>
                      </a:r>
                      <a:r>
                        <a:rPr lang="en-US" altLang="zh-CN" sz="1400" dirty="0">
                          <a:solidFill>
                            <a:schemeClr val="bg1"/>
                          </a:solidFill>
                          <a:latin typeface="猫啃珠圆体" panose="02020500000000000000" pitchFamily="18" charset="-122"/>
                          <a:ea typeface="猫啃珠圆体" panose="02020500000000000000" pitchFamily="18" charset="-122"/>
                        </a:rPr>
                        <a:t>/</a:t>
                      </a:r>
                      <a:r>
                        <a:rPr lang="zh-CN" altLang="en-US" sz="1400" dirty="0">
                          <a:solidFill>
                            <a:schemeClr val="bg1"/>
                          </a:solidFill>
                          <a:latin typeface="猫啃珠圆体" panose="02020500000000000000" pitchFamily="18" charset="-122"/>
                          <a:ea typeface="猫啃珠圆体" panose="02020500000000000000" pitchFamily="18" charset="-122"/>
                        </a:rPr>
                        <a:t>跌</a:t>
                      </a:r>
                      <a:endParaRPr lang="en-US" altLang="zh-CN" sz="1400" baseline="-25000" dirty="0">
                        <a:solidFill>
                          <a:schemeClr val="bg1"/>
                        </a:solidFill>
                        <a:latin typeface="猫啃珠圆体" panose="02020500000000000000" pitchFamily="18" charset="-122"/>
                        <a:ea typeface="猫啃珠圆体" panose="02020500000000000000" pitchFamily="18" charset="-122"/>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4133637"/>
                  </a:ext>
                </a:extLst>
              </a:tr>
              <a:tr h="219248">
                <a:tc>
                  <a:txBody>
                    <a:bodyPr/>
                    <a:lstStyle/>
                    <a:p>
                      <a:pPr algn="ctr"/>
                      <a:r>
                        <a:rPr lang="en-US" altLang="zh-CN" sz="1400" dirty="0">
                          <a:solidFill>
                            <a:schemeClr val="tx1"/>
                          </a:solidFill>
                        </a:rPr>
                        <a:t>2024/1/2</a:t>
                      </a:r>
                      <a:endParaRPr lang="zh-CN" alt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1400" dirty="0">
                          <a:solidFill>
                            <a:schemeClr val="tx1"/>
                          </a:solidFill>
                        </a:rPr>
                        <a:t>A</a:t>
                      </a:r>
                      <a:endParaRPr lang="zh-CN" alt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1400" dirty="0">
                          <a:solidFill>
                            <a:schemeClr val="tx1"/>
                          </a:solidFill>
                        </a:rPr>
                        <a:t>30</a:t>
                      </a:r>
                      <a:endParaRPr lang="zh-CN" alt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a:txBody>
                    <a:bodyPr/>
                    <a:lstStyle/>
                    <a:p>
                      <a:pPr algn="ctr"/>
                      <a:r>
                        <a:rPr lang="en-US" altLang="zh-CN" sz="1400" dirty="0">
                          <a:solidFill>
                            <a:schemeClr val="tx1"/>
                          </a:solidFill>
                        </a:rPr>
                        <a:t>100</a:t>
                      </a:r>
                      <a:endParaRPr lang="zh-CN" alt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a:txBody>
                    <a:bodyPr/>
                    <a:lstStyle/>
                    <a:p>
                      <a:pPr algn="ctr"/>
                      <a:r>
                        <a:rPr lang="en-US" altLang="zh-CN" sz="1400" dirty="0"/>
                        <a:t>33</a:t>
                      </a:r>
                      <a:endParaRPr lang="zh-CN" alt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400" dirty="0"/>
                        <a:t>涨</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38664240"/>
                  </a:ext>
                </a:extLst>
              </a:tr>
              <a:tr h="219248">
                <a:tc>
                  <a:txBody>
                    <a:bodyPr/>
                    <a:lstStyle/>
                    <a:p>
                      <a:pPr marL="0" marR="0" lvl="0" indent="0" algn="ctr" defTabSz="1219215"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rPr>
                        <a:t>2024/1/3</a:t>
                      </a:r>
                      <a:endParaRPr lang="zh-CN" alt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1400" dirty="0">
                          <a:solidFill>
                            <a:schemeClr val="tx1"/>
                          </a:solidFill>
                        </a:rPr>
                        <a:t>A</a:t>
                      </a:r>
                      <a:endParaRPr lang="zh-CN" alt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1400" dirty="0">
                          <a:solidFill>
                            <a:schemeClr val="tx1"/>
                          </a:solidFill>
                        </a:rPr>
                        <a:t>33</a:t>
                      </a:r>
                      <a:endParaRPr lang="zh-CN" alt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a:txBody>
                    <a:bodyPr/>
                    <a:lstStyle/>
                    <a:p>
                      <a:pPr algn="ctr"/>
                      <a:r>
                        <a:rPr lang="en-US" altLang="zh-CN" sz="1400" dirty="0">
                          <a:solidFill>
                            <a:schemeClr val="tx1"/>
                          </a:solidFill>
                        </a:rPr>
                        <a:t>110</a:t>
                      </a:r>
                      <a:endParaRPr lang="zh-CN" alt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a:txBody>
                    <a:bodyPr/>
                    <a:lstStyle/>
                    <a:p>
                      <a:pPr algn="ctr"/>
                      <a:r>
                        <a:rPr lang="en-US" altLang="zh-CN" sz="1400" dirty="0"/>
                        <a:t>32</a:t>
                      </a:r>
                      <a:endParaRPr lang="zh-CN" alt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400" dirty="0"/>
                        <a:t>跌</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09168785"/>
                  </a:ext>
                </a:extLst>
              </a:tr>
              <a:tr h="219248">
                <a:tc>
                  <a:txBody>
                    <a:bodyPr/>
                    <a:lstStyle/>
                    <a:p>
                      <a:pPr marL="0" marR="0" lvl="0" indent="0" algn="ctr" defTabSz="1219215"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rPr>
                        <a:t>2024/1/4</a:t>
                      </a:r>
                      <a:endParaRPr lang="zh-CN" alt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1400" dirty="0">
                          <a:solidFill>
                            <a:schemeClr val="tx1"/>
                          </a:solidFill>
                        </a:rPr>
                        <a:t>A</a:t>
                      </a:r>
                      <a:endParaRPr lang="zh-CN" alt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1400" dirty="0">
                          <a:solidFill>
                            <a:schemeClr val="tx1"/>
                          </a:solidFill>
                        </a:rPr>
                        <a:t>32</a:t>
                      </a:r>
                      <a:endParaRPr lang="zh-CN" alt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a:txBody>
                    <a:bodyPr/>
                    <a:lstStyle/>
                    <a:p>
                      <a:pPr algn="ctr"/>
                      <a:r>
                        <a:rPr lang="en-US" altLang="zh-CN" sz="1400" dirty="0">
                          <a:solidFill>
                            <a:schemeClr val="tx1"/>
                          </a:solidFill>
                        </a:rPr>
                        <a:t>105</a:t>
                      </a:r>
                      <a:endParaRPr lang="zh-CN" alt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a:txBody>
                    <a:bodyPr/>
                    <a:lstStyle/>
                    <a:p>
                      <a:pPr algn="ctr"/>
                      <a:r>
                        <a:rPr lang="en-US" altLang="zh-CN" sz="1400" dirty="0"/>
                        <a:t>35</a:t>
                      </a:r>
                      <a:endParaRPr lang="zh-CN" alt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400" dirty="0"/>
                        <a:t>涨</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93187320"/>
                  </a:ext>
                </a:extLst>
              </a:tr>
              <a:tr h="219248">
                <a:tc>
                  <a:txBody>
                    <a:bodyPr/>
                    <a:lstStyle/>
                    <a:p>
                      <a:pPr marL="0" marR="0" lvl="0" indent="0" algn="ctr" defTabSz="1219215"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rPr>
                        <a:t>2024/1/5</a:t>
                      </a:r>
                      <a:endParaRPr lang="zh-CN" alt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1400" dirty="0">
                          <a:solidFill>
                            <a:schemeClr val="tx1"/>
                          </a:solidFill>
                        </a:rPr>
                        <a:t>A</a:t>
                      </a:r>
                      <a:endParaRPr lang="zh-CN" alt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1400" dirty="0">
                          <a:solidFill>
                            <a:schemeClr val="tx1"/>
                          </a:solidFill>
                        </a:rPr>
                        <a:t>35</a:t>
                      </a:r>
                      <a:endParaRPr lang="zh-CN" alt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a:txBody>
                    <a:bodyPr/>
                    <a:lstStyle/>
                    <a:p>
                      <a:pPr algn="ctr"/>
                      <a:r>
                        <a:rPr lang="en-US" altLang="zh-CN" sz="1400" dirty="0">
                          <a:solidFill>
                            <a:schemeClr val="tx1"/>
                          </a:solidFill>
                        </a:rPr>
                        <a:t>115</a:t>
                      </a:r>
                      <a:endParaRPr lang="zh-CN" alt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a:txBody>
                    <a:bodyPr/>
                    <a:lstStyle/>
                    <a:p>
                      <a:pPr algn="ctr"/>
                      <a:r>
                        <a:rPr lang="zh-CN" altLang="en-US" sz="1400" dirty="0"/>
                        <a:t>空</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400" dirty="0"/>
                        <a:t>空</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21129233"/>
                  </a:ext>
                </a:extLst>
              </a:tr>
            </a:tbl>
          </a:graphicData>
        </a:graphic>
      </p:graphicFrame>
      <p:sp>
        <p:nvSpPr>
          <p:cNvPr id="49" name="箭头: 右 48">
            <a:extLst>
              <a:ext uri="{FF2B5EF4-FFF2-40B4-BE49-F238E27FC236}">
                <a16:creationId xmlns:a16="http://schemas.microsoft.com/office/drawing/2014/main" id="{A8E30F4B-305A-F21A-DDDA-6DC0E4DC2928}"/>
              </a:ext>
            </a:extLst>
          </p:cNvPr>
          <p:cNvSpPr/>
          <p:nvPr/>
        </p:nvSpPr>
        <p:spPr>
          <a:xfrm rot="21039054">
            <a:off x="4091899" y="5330086"/>
            <a:ext cx="1630412" cy="45719"/>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600" dirty="0">
              <a:solidFill>
                <a:prstClr val="white"/>
              </a:solidFill>
              <a:latin typeface="+mn-ea"/>
              <a:cs typeface="+mn-ea"/>
              <a:sym typeface="+mn-lt"/>
            </a:endParaRPr>
          </a:p>
        </p:txBody>
      </p:sp>
      <p:sp>
        <p:nvSpPr>
          <p:cNvPr id="50" name="箭头: 右 49">
            <a:extLst>
              <a:ext uri="{FF2B5EF4-FFF2-40B4-BE49-F238E27FC236}">
                <a16:creationId xmlns:a16="http://schemas.microsoft.com/office/drawing/2014/main" id="{EC0E1094-EA7E-869F-003F-3EBBBB7A228E}"/>
              </a:ext>
            </a:extLst>
          </p:cNvPr>
          <p:cNvSpPr/>
          <p:nvPr/>
        </p:nvSpPr>
        <p:spPr>
          <a:xfrm rot="21039054">
            <a:off x="4098697" y="5682511"/>
            <a:ext cx="1630412" cy="45719"/>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600" dirty="0">
              <a:solidFill>
                <a:prstClr val="white"/>
              </a:solidFill>
              <a:latin typeface="+mn-ea"/>
              <a:cs typeface="+mn-ea"/>
              <a:sym typeface="+mn-lt"/>
            </a:endParaRPr>
          </a:p>
        </p:txBody>
      </p:sp>
      <p:sp>
        <p:nvSpPr>
          <p:cNvPr id="51" name="箭头: 右 50">
            <a:extLst>
              <a:ext uri="{FF2B5EF4-FFF2-40B4-BE49-F238E27FC236}">
                <a16:creationId xmlns:a16="http://schemas.microsoft.com/office/drawing/2014/main" id="{0A517A58-A6D4-6E5B-8277-815C4AF09C09}"/>
              </a:ext>
            </a:extLst>
          </p:cNvPr>
          <p:cNvSpPr/>
          <p:nvPr/>
        </p:nvSpPr>
        <p:spPr>
          <a:xfrm rot="21039054">
            <a:off x="4091897" y="5992483"/>
            <a:ext cx="1630412" cy="45719"/>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600" dirty="0">
              <a:solidFill>
                <a:prstClr val="white"/>
              </a:solidFill>
              <a:latin typeface="+mn-ea"/>
              <a:cs typeface="+mn-ea"/>
              <a:sym typeface="+mn-lt"/>
            </a:endParaRPr>
          </a:p>
        </p:txBody>
      </p:sp>
      <p:sp>
        <p:nvSpPr>
          <p:cNvPr id="52" name="箭头: 右 51">
            <a:extLst>
              <a:ext uri="{FF2B5EF4-FFF2-40B4-BE49-F238E27FC236}">
                <a16:creationId xmlns:a16="http://schemas.microsoft.com/office/drawing/2014/main" id="{486E1E1A-59F4-7408-3CE2-C51A3E9DD9F5}"/>
              </a:ext>
            </a:extLst>
          </p:cNvPr>
          <p:cNvSpPr/>
          <p:nvPr/>
        </p:nvSpPr>
        <p:spPr>
          <a:xfrm>
            <a:off x="6137034" y="5175099"/>
            <a:ext cx="799601" cy="45719"/>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600" dirty="0">
              <a:solidFill>
                <a:prstClr val="white"/>
              </a:solidFill>
              <a:latin typeface="+mn-ea"/>
              <a:cs typeface="+mn-ea"/>
              <a:sym typeface="+mn-lt"/>
            </a:endParaRPr>
          </a:p>
        </p:txBody>
      </p:sp>
      <p:sp>
        <p:nvSpPr>
          <p:cNvPr id="53" name="箭头: 右 52">
            <a:extLst>
              <a:ext uri="{FF2B5EF4-FFF2-40B4-BE49-F238E27FC236}">
                <a16:creationId xmlns:a16="http://schemas.microsoft.com/office/drawing/2014/main" id="{1D3C2AF8-5E9F-C9CB-133F-BF2AF3E276B8}"/>
              </a:ext>
            </a:extLst>
          </p:cNvPr>
          <p:cNvSpPr/>
          <p:nvPr/>
        </p:nvSpPr>
        <p:spPr>
          <a:xfrm>
            <a:off x="6136405" y="5490451"/>
            <a:ext cx="799601" cy="45719"/>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600" dirty="0">
              <a:solidFill>
                <a:prstClr val="white"/>
              </a:solidFill>
              <a:latin typeface="+mn-ea"/>
              <a:cs typeface="+mn-ea"/>
              <a:sym typeface="+mn-lt"/>
            </a:endParaRPr>
          </a:p>
        </p:txBody>
      </p:sp>
      <p:sp>
        <p:nvSpPr>
          <p:cNvPr id="54" name="箭头: 右 53">
            <a:extLst>
              <a:ext uri="{FF2B5EF4-FFF2-40B4-BE49-F238E27FC236}">
                <a16:creationId xmlns:a16="http://schemas.microsoft.com/office/drawing/2014/main" id="{719DC242-E2FE-B86B-47B2-FCBE13C0B14D}"/>
              </a:ext>
            </a:extLst>
          </p:cNvPr>
          <p:cNvSpPr/>
          <p:nvPr/>
        </p:nvSpPr>
        <p:spPr>
          <a:xfrm>
            <a:off x="6136405" y="5790701"/>
            <a:ext cx="799601" cy="45719"/>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600" dirty="0">
              <a:solidFill>
                <a:prstClr val="white"/>
              </a:solidFill>
              <a:latin typeface="+mn-ea"/>
              <a:cs typeface="+mn-ea"/>
              <a:sym typeface="+mn-lt"/>
            </a:endParaRPr>
          </a:p>
        </p:txBody>
      </p:sp>
      <p:sp>
        <p:nvSpPr>
          <p:cNvPr id="55" name="文本框 54">
            <a:extLst>
              <a:ext uri="{FF2B5EF4-FFF2-40B4-BE49-F238E27FC236}">
                <a16:creationId xmlns:a16="http://schemas.microsoft.com/office/drawing/2014/main" id="{95A0C167-791B-BAA9-0BD7-C651B494A4CE}"/>
              </a:ext>
            </a:extLst>
          </p:cNvPr>
          <p:cNvSpPr txBox="1"/>
          <p:nvPr/>
        </p:nvSpPr>
        <p:spPr>
          <a:xfrm>
            <a:off x="3011230" y="6391994"/>
            <a:ext cx="2677886" cy="338554"/>
          </a:xfrm>
          <a:prstGeom prst="rect">
            <a:avLst/>
          </a:prstGeom>
          <a:noFill/>
        </p:spPr>
        <p:txBody>
          <a:bodyPr wrap="square">
            <a:spAutoFit/>
          </a:bodyPr>
          <a:lstStyle/>
          <a:p>
            <a:pPr algn="ctr"/>
            <a:r>
              <a:rPr lang="zh-CN" altLang="en-US" sz="1600" dirty="0">
                <a:latin typeface="+mn-ea"/>
              </a:rPr>
              <a:t>特征 </a:t>
            </a:r>
            <a:r>
              <a:rPr lang="en-US" altLang="zh-CN" sz="1600" dirty="0">
                <a:latin typeface="+mn-ea"/>
              </a:rPr>
              <a:t>Feature</a:t>
            </a:r>
            <a:endParaRPr lang="zh-CN" altLang="en-US" sz="1600" dirty="0">
              <a:latin typeface="+mn-ea"/>
            </a:endParaRPr>
          </a:p>
        </p:txBody>
      </p:sp>
      <p:sp>
        <p:nvSpPr>
          <p:cNvPr id="56" name="文本框 55">
            <a:extLst>
              <a:ext uri="{FF2B5EF4-FFF2-40B4-BE49-F238E27FC236}">
                <a16:creationId xmlns:a16="http://schemas.microsoft.com/office/drawing/2014/main" id="{FB99B486-1B9A-166F-5A6D-5DB99A6E1416}"/>
              </a:ext>
            </a:extLst>
          </p:cNvPr>
          <p:cNvSpPr txBox="1"/>
          <p:nvPr/>
        </p:nvSpPr>
        <p:spPr>
          <a:xfrm>
            <a:off x="5247188" y="6391994"/>
            <a:ext cx="2677886" cy="338554"/>
          </a:xfrm>
          <a:prstGeom prst="rect">
            <a:avLst/>
          </a:prstGeom>
          <a:noFill/>
        </p:spPr>
        <p:txBody>
          <a:bodyPr wrap="square">
            <a:spAutoFit/>
          </a:bodyPr>
          <a:lstStyle/>
          <a:p>
            <a:pPr algn="ctr"/>
            <a:r>
              <a:rPr lang="zh-CN" altLang="en-US" sz="1600" dirty="0">
                <a:latin typeface="+mn-ea"/>
              </a:rPr>
              <a:t>标签 </a:t>
            </a:r>
            <a:r>
              <a:rPr lang="en-US" altLang="zh-CN" sz="1600" dirty="0">
                <a:latin typeface="+mn-ea"/>
              </a:rPr>
              <a:t>Label</a:t>
            </a:r>
            <a:endParaRPr lang="zh-CN" altLang="en-US" sz="1600" dirty="0">
              <a:latin typeface="+mn-ea"/>
            </a:endParaRPr>
          </a:p>
        </p:txBody>
      </p:sp>
      <p:sp>
        <p:nvSpPr>
          <p:cNvPr id="57" name="文本框 56">
            <a:extLst>
              <a:ext uri="{FF2B5EF4-FFF2-40B4-BE49-F238E27FC236}">
                <a16:creationId xmlns:a16="http://schemas.microsoft.com/office/drawing/2014/main" id="{B0A77825-0153-FB09-3ED5-7C9632E660C2}"/>
              </a:ext>
            </a:extLst>
          </p:cNvPr>
          <p:cNvSpPr txBox="1"/>
          <p:nvPr/>
        </p:nvSpPr>
        <p:spPr>
          <a:xfrm>
            <a:off x="839159" y="6391994"/>
            <a:ext cx="2677886" cy="338554"/>
          </a:xfrm>
          <a:prstGeom prst="rect">
            <a:avLst/>
          </a:prstGeom>
          <a:noFill/>
        </p:spPr>
        <p:txBody>
          <a:bodyPr wrap="square">
            <a:spAutoFit/>
          </a:bodyPr>
          <a:lstStyle/>
          <a:p>
            <a:pPr algn="ctr"/>
            <a:r>
              <a:rPr lang="zh-CN" altLang="en-US" sz="1600" dirty="0">
                <a:latin typeface="+mn-ea"/>
              </a:rPr>
              <a:t>忽略 </a:t>
            </a:r>
            <a:r>
              <a:rPr lang="en-US" altLang="zh-CN" sz="1600" dirty="0">
                <a:latin typeface="+mn-ea"/>
              </a:rPr>
              <a:t>Ignore</a:t>
            </a:r>
            <a:endParaRPr lang="zh-CN" altLang="en-US" sz="1600" dirty="0">
              <a:latin typeface="+mn-ea"/>
            </a:endParaRPr>
          </a:p>
        </p:txBody>
      </p:sp>
      <p:sp>
        <p:nvSpPr>
          <p:cNvPr id="58" name="右大括号 57">
            <a:extLst>
              <a:ext uri="{FF2B5EF4-FFF2-40B4-BE49-F238E27FC236}">
                <a16:creationId xmlns:a16="http://schemas.microsoft.com/office/drawing/2014/main" id="{29AC4ABF-136D-E5FE-3734-886D92729B05}"/>
              </a:ext>
            </a:extLst>
          </p:cNvPr>
          <p:cNvSpPr/>
          <p:nvPr/>
        </p:nvSpPr>
        <p:spPr>
          <a:xfrm>
            <a:off x="6623837" y="2363631"/>
            <a:ext cx="112303" cy="1355738"/>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n-ea"/>
            </a:endParaRPr>
          </a:p>
        </p:txBody>
      </p:sp>
      <p:sp>
        <p:nvSpPr>
          <p:cNvPr id="59" name="文本框 58">
            <a:extLst>
              <a:ext uri="{FF2B5EF4-FFF2-40B4-BE49-F238E27FC236}">
                <a16:creationId xmlns:a16="http://schemas.microsoft.com/office/drawing/2014/main" id="{CAD949A0-DF91-A27C-5E19-88ECE1BEAB26}"/>
              </a:ext>
            </a:extLst>
          </p:cNvPr>
          <p:cNvSpPr txBox="1"/>
          <p:nvPr/>
        </p:nvSpPr>
        <p:spPr>
          <a:xfrm>
            <a:off x="6987122" y="2598003"/>
            <a:ext cx="270010" cy="830997"/>
          </a:xfrm>
          <a:prstGeom prst="rect">
            <a:avLst/>
          </a:prstGeom>
          <a:noFill/>
        </p:spPr>
        <p:txBody>
          <a:bodyPr wrap="square">
            <a:spAutoFit/>
          </a:bodyPr>
          <a:lstStyle/>
          <a:p>
            <a:pPr lvl="0" algn="ctr"/>
            <a:r>
              <a:rPr lang="zh-CN" altLang="en-US" sz="1600" dirty="0">
                <a:latin typeface="+mn-ea"/>
              </a:rPr>
              <a:t>有监督</a:t>
            </a:r>
            <a:endParaRPr lang="en-US" altLang="zh-CN" sz="1600" dirty="0">
              <a:latin typeface="+mn-ea"/>
            </a:endParaRPr>
          </a:p>
        </p:txBody>
      </p:sp>
      <p:sp>
        <p:nvSpPr>
          <p:cNvPr id="60" name="右大括号 59">
            <a:extLst>
              <a:ext uri="{FF2B5EF4-FFF2-40B4-BE49-F238E27FC236}">
                <a16:creationId xmlns:a16="http://schemas.microsoft.com/office/drawing/2014/main" id="{587AA31A-20F1-3DC7-2303-537388DFC026}"/>
              </a:ext>
            </a:extLst>
          </p:cNvPr>
          <p:cNvSpPr/>
          <p:nvPr/>
        </p:nvSpPr>
        <p:spPr>
          <a:xfrm>
            <a:off x="6623837" y="3782637"/>
            <a:ext cx="112303" cy="822579"/>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n-ea"/>
            </a:endParaRPr>
          </a:p>
        </p:txBody>
      </p:sp>
      <p:sp>
        <p:nvSpPr>
          <p:cNvPr id="61" name="文本框 60">
            <a:extLst>
              <a:ext uri="{FF2B5EF4-FFF2-40B4-BE49-F238E27FC236}">
                <a16:creationId xmlns:a16="http://schemas.microsoft.com/office/drawing/2014/main" id="{00B1E846-FB33-2069-D9E0-0DB135A7F93C}"/>
              </a:ext>
            </a:extLst>
          </p:cNvPr>
          <p:cNvSpPr txBox="1"/>
          <p:nvPr/>
        </p:nvSpPr>
        <p:spPr>
          <a:xfrm>
            <a:off x="6996485" y="3728789"/>
            <a:ext cx="270010" cy="830997"/>
          </a:xfrm>
          <a:prstGeom prst="rect">
            <a:avLst/>
          </a:prstGeom>
          <a:noFill/>
        </p:spPr>
        <p:txBody>
          <a:bodyPr wrap="square">
            <a:spAutoFit/>
          </a:bodyPr>
          <a:lstStyle/>
          <a:p>
            <a:pPr lvl="0" algn="ctr"/>
            <a:r>
              <a:rPr lang="zh-CN" altLang="en-US" sz="1600" dirty="0">
                <a:latin typeface="+mn-ea"/>
              </a:rPr>
              <a:t>无监督</a:t>
            </a:r>
            <a:endParaRPr lang="en-US" altLang="zh-CN" sz="1600" dirty="0">
              <a:latin typeface="+mn-ea"/>
            </a:endParaRPr>
          </a:p>
        </p:txBody>
      </p:sp>
      <p:sp>
        <p:nvSpPr>
          <p:cNvPr id="75" name="文本框 74">
            <a:extLst>
              <a:ext uri="{FF2B5EF4-FFF2-40B4-BE49-F238E27FC236}">
                <a16:creationId xmlns:a16="http://schemas.microsoft.com/office/drawing/2014/main" id="{19F5D2B1-F5C4-0260-096F-BF12D073CEAB}"/>
              </a:ext>
            </a:extLst>
          </p:cNvPr>
          <p:cNvSpPr txBox="1"/>
          <p:nvPr/>
        </p:nvSpPr>
        <p:spPr>
          <a:xfrm>
            <a:off x="8514318" y="1717421"/>
            <a:ext cx="2698019" cy="830997"/>
          </a:xfrm>
          <a:prstGeom prst="rect">
            <a:avLst/>
          </a:prstGeom>
          <a:solidFill>
            <a:srgbClr val="FFC000"/>
          </a:solidFill>
          <a:ln>
            <a:solidFill>
              <a:schemeClr val="tx1"/>
            </a:solidFill>
          </a:ln>
        </p:spPr>
        <p:txBody>
          <a:bodyPr wrap="square">
            <a:spAutoFit/>
          </a:bodyPr>
          <a:lstStyle/>
          <a:p>
            <a:pPr algn="ctr"/>
            <a:r>
              <a:rPr lang="zh-CN" altLang="en-US" sz="1600" b="1" dirty="0">
                <a:latin typeface="+mn-ea"/>
              </a:rPr>
              <a:t>图像数据：</a:t>
            </a:r>
            <a:r>
              <a:rPr lang="en-US" altLang="zh-CN" sz="1600" b="1" dirty="0">
                <a:latin typeface="+mn-ea"/>
              </a:rPr>
              <a:t>Image/Video</a:t>
            </a:r>
          </a:p>
          <a:p>
            <a:pPr algn="ctr"/>
            <a:r>
              <a:rPr lang="en-US" altLang="zh-CN" sz="1600" b="1" dirty="0">
                <a:latin typeface="+mn-ea"/>
              </a:rPr>
              <a:t>Computer Vision</a:t>
            </a:r>
          </a:p>
          <a:p>
            <a:pPr algn="ctr"/>
            <a:r>
              <a:rPr lang="zh-CN" altLang="en-US" sz="1600" b="1" dirty="0">
                <a:latin typeface="+mn-ea"/>
              </a:rPr>
              <a:t>计算机视觉</a:t>
            </a:r>
          </a:p>
        </p:txBody>
      </p:sp>
      <p:sp>
        <p:nvSpPr>
          <p:cNvPr id="76" name="文本框 75">
            <a:extLst>
              <a:ext uri="{FF2B5EF4-FFF2-40B4-BE49-F238E27FC236}">
                <a16:creationId xmlns:a16="http://schemas.microsoft.com/office/drawing/2014/main" id="{36973C8E-9AB4-5DEB-0E66-354D6B217F44}"/>
              </a:ext>
            </a:extLst>
          </p:cNvPr>
          <p:cNvSpPr txBox="1"/>
          <p:nvPr/>
        </p:nvSpPr>
        <p:spPr>
          <a:xfrm>
            <a:off x="8514318" y="2704779"/>
            <a:ext cx="2698019" cy="800219"/>
          </a:xfrm>
          <a:prstGeom prst="rect">
            <a:avLst/>
          </a:prstGeom>
          <a:solidFill>
            <a:srgbClr val="FFC000"/>
          </a:solidFill>
          <a:ln>
            <a:solidFill>
              <a:schemeClr val="tx1"/>
            </a:solidFill>
          </a:ln>
        </p:spPr>
        <p:txBody>
          <a:bodyPr wrap="square">
            <a:spAutoFit/>
          </a:bodyPr>
          <a:lstStyle/>
          <a:p>
            <a:pPr algn="ctr"/>
            <a:r>
              <a:rPr lang="zh-CN" altLang="en-US" sz="1600" b="1" dirty="0">
                <a:latin typeface="+mn-ea"/>
              </a:rPr>
              <a:t>文本数据：</a:t>
            </a:r>
            <a:r>
              <a:rPr lang="en-US" altLang="zh-CN" sz="1600" b="1" dirty="0">
                <a:latin typeface="+mn-ea"/>
              </a:rPr>
              <a:t>Text</a:t>
            </a:r>
          </a:p>
          <a:p>
            <a:pPr algn="ctr"/>
            <a:r>
              <a:rPr lang="en-US" altLang="zh-CN" sz="1400" b="1" dirty="0">
                <a:latin typeface="+mn-ea"/>
              </a:rPr>
              <a:t>Nature Language Process</a:t>
            </a:r>
          </a:p>
          <a:p>
            <a:pPr algn="ctr"/>
            <a:r>
              <a:rPr lang="zh-CN" altLang="en-US" sz="1600" b="1" dirty="0">
                <a:latin typeface="+mn-ea"/>
              </a:rPr>
              <a:t>自然语言处理</a:t>
            </a:r>
          </a:p>
        </p:txBody>
      </p:sp>
      <p:sp>
        <p:nvSpPr>
          <p:cNvPr id="77" name="文本框 76">
            <a:extLst>
              <a:ext uri="{FF2B5EF4-FFF2-40B4-BE49-F238E27FC236}">
                <a16:creationId xmlns:a16="http://schemas.microsoft.com/office/drawing/2014/main" id="{80374F21-BF8D-2A82-3595-5D6C7250014C}"/>
              </a:ext>
            </a:extLst>
          </p:cNvPr>
          <p:cNvSpPr txBox="1"/>
          <p:nvPr/>
        </p:nvSpPr>
        <p:spPr>
          <a:xfrm>
            <a:off x="8514317" y="4633817"/>
            <a:ext cx="2698019" cy="800219"/>
          </a:xfrm>
          <a:prstGeom prst="rect">
            <a:avLst/>
          </a:prstGeom>
          <a:solidFill>
            <a:srgbClr val="FFC000"/>
          </a:solidFill>
          <a:ln>
            <a:solidFill>
              <a:schemeClr val="tx1"/>
            </a:solidFill>
          </a:ln>
        </p:spPr>
        <p:txBody>
          <a:bodyPr wrap="square">
            <a:spAutoFit/>
          </a:bodyPr>
          <a:lstStyle/>
          <a:p>
            <a:pPr algn="ctr"/>
            <a:r>
              <a:rPr lang="zh-CN" altLang="en-US" sz="1600" b="1" dirty="0">
                <a:latin typeface="+mn-ea"/>
              </a:rPr>
              <a:t>表格数据：</a:t>
            </a:r>
            <a:r>
              <a:rPr lang="en-US" altLang="zh-CN" sz="1600" b="1" dirty="0">
                <a:latin typeface="+mn-ea"/>
              </a:rPr>
              <a:t>Table</a:t>
            </a:r>
          </a:p>
          <a:p>
            <a:pPr algn="ctr"/>
            <a:r>
              <a:rPr lang="en-US" altLang="zh-CN" sz="1400" b="1" dirty="0">
                <a:latin typeface="+mn-ea"/>
              </a:rPr>
              <a:t>Structure Data Model</a:t>
            </a:r>
          </a:p>
          <a:p>
            <a:pPr algn="ctr"/>
            <a:r>
              <a:rPr lang="zh-CN" altLang="en-US" sz="1600" b="1" dirty="0">
                <a:latin typeface="+mn-ea"/>
              </a:rPr>
              <a:t>结构化数据建模</a:t>
            </a:r>
          </a:p>
        </p:txBody>
      </p:sp>
      <p:sp>
        <p:nvSpPr>
          <p:cNvPr id="78" name="文本框 77">
            <a:extLst>
              <a:ext uri="{FF2B5EF4-FFF2-40B4-BE49-F238E27FC236}">
                <a16:creationId xmlns:a16="http://schemas.microsoft.com/office/drawing/2014/main" id="{97A178DE-0C24-9AEB-3F7E-9306FD8C0BAC}"/>
              </a:ext>
            </a:extLst>
          </p:cNvPr>
          <p:cNvSpPr txBox="1"/>
          <p:nvPr/>
        </p:nvSpPr>
        <p:spPr>
          <a:xfrm>
            <a:off x="8503666" y="3661359"/>
            <a:ext cx="2698019" cy="769441"/>
          </a:xfrm>
          <a:prstGeom prst="rect">
            <a:avLst/>
          </a:prstGeom>
          <a:solidFill>
            <a:srgbClr val="FFC000"/>
          </a:solidFill>
          <a:ln>
            <a:solidFill>
              <a:schemeClr val="tx1"/>
            </a:solidFill>
          </a:ln>
        </p:spPr>
        <p:txBody>
          <a:bodyPr wrap="square">
            <a:spAutoFit/>
          </a:bodyPr>
          <a:lstStyle/>
          <a:p>
            <a:pPr algn="ctr"/>
            <a:r>
              <a:rPr lang="zh-CN" altLang="en-US" sz="1600" b="1" dirty="0">
                <a:latin typeface="+mn-ea"/>
              </a:rPr>
              <a:t>音频数据：</a:t>
            </a:r>
            <a:r>
              <a:rPr lang="en-US" altLang="zh-CN" sz="1600" b="1" dirty="0">
                <a:latin typeface="+mn-ea"/>
              </a:rPr>
              <a:t>Speech</a:t>
            </a:r>
          </a:p>
          <a:p>
            <a:pPr algn="ctr"/>
            <a:r>
              <a:rPr lang="en-US" altLang="zh-CN" sz="1200" b="1" dirty="0">
                <a:latin typeface="+mn-ea"/>
              </a:rPr>
              <a:t>Automatic Speech Recognition</a:t>
            </a:r>
          </a:p>
          <a:p>
            <a:pPr algn="ctr"/>
            <a:r>
              <a:rPr lang="zh-CN" altLang="en-US" sz="1600" b="1" dirty="0">
                <a:latin typeface="+mn-ea"/>
              </a:rPr>
              <a:t>自动语音识别</a:t>
            </a:r>
          </a:p>
        </p:txBody>
      </p:sp>
      <p:sp>
        <p:nvSpPr>
          <p:cNvPr id="79" name="文本框 78">
            <a:extLst>
              <a:ext uri="{FF2B5EF4-FFF2-40B4-BE49-F238E27FC236}">
                <a16:creationId xmlns:a16="http://schemas.microsoft.com/office/drawing/2014/main" id="{489545FE-E57B-684E-FF12-390810AF6A1D}"/>
              </a:ext>
            </a:extLst>
          </p:cNvPr>
          <p:cNvSpPr txBox="1"/>
          <p:nvPr/>
        </p:nvSpPr>
        <p:spPr>
          <a:xfrm>
            <a:off x="8503665" y="5637053"/>
            <a:ext cx="2698019" cy="800219"/>
          </a:xfrm>
          <a:prstGeom prst="rect">
            <a:avLst/>
          </a:prstGeom>
          <a:solidFill>
            <a:srgbClr val="FFC000"/>
          </a:solidFill>
          <a:ln>
            <a:solidFill>
              <a:schemeClr val="tx1"/>
            </a:solidFill>
          </a:ln>
        </p:spPr>
        <p:txBody>
          <a:bodyPr wrap="square">
            <a:spAutoFit/>
          </a:bodyPr>
          <a:lstStyle/>
          <a:p>
            <a:pPr algn="ctr"/>
            <a:r>
              <a:rPr lang="zh-CN" altLang="en-US" sz="1600" b="1" dirty="0">
                <a:latin typeface="+mn-ea"/>
              </a:rPr>
              <a:t>图网络数据：</a:t>
            </a:r>
            <a:r>
              <a:rPr lang="en-US" altLang="zh-CN" sz="1600" b="1" dirty="0">
                <a:latin typeface="+mn-ea"/>
              </a:rPr>
              <a:t>Graph</a:t>
            </a:r>
          </a:p>
          <a:p>
            <a:pPr algn="ctr"/>
            <a:r>
              <a:rPr lang="en-US" altLang="zh-CN" sz="1400" b="1" dirty="0">
                <a:latin typeface="+mn-ea"/>
              </a:rPr>
              <a:t>Graph Computing</a:t>
            </a:r>
          </a:p>
          <a:p>
            <a:pPr algn="ctr"/>
            <a:r>
              <a:rPr lang="zh-CN" altLang="en-US" sz="1600" b="1" dirty="0">
                <a:latin typeface="+mn-ea"/>
              </a:rPr>
              <a:t>图计算</a:t>
            </a:r>
          </a:p>
        </p:txBody>
      </p:sp>
    </p:spTree>
    <p:extLst>
      <p:ext uri="{BB962C8B-B14F-4D97-AF65-F5344CB8AC3E}">
        <p14:creationId xmlns:p14="http://schemas.microsoft.com/office/powerpoint/2010/main" val="496974446"/>
      </p:ext>
    </p:extLst>
  </p:cSld>
  <p:clrMapOvr>
    <a:masterClrMapping/>
  </p:clrMapOvr>
  <p:transition spd="slow" advTm="5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362B013-60EF-1409-39F1-244307E1F5CE}"/>
              </a:ext>
            </a:extLst>
          </p:cNvPr>
          <p:cNvSpPr>
            <a:spLocks noGrp="1"/>
          </p:cNvSpPr>
          <p:nvPr>
            <p:ph type="body" sz="quarter" idx="10"/>
          </p:nvPr>
        </p:nvSpPr>
        <p:spPr>
          <a:xfrm>
            <a:off x="839158" y="698364"/>
            <a:ext cx="6742489" cy="494794"/>
          </a:xfrm>
        </p:spPr>
        <p:txBody>
          <a:bodyPr/>
          <a:lstStyle/>
          <a:p>
            <a:r>
              <a:rPr lang="zh-CN" altLang="en-US" dirty="0">
                <a:solidFill>
                  <a:prstClr val="black"/>
                </a:solidFill>
                <a:latin typeface="猫啃珠圆体" panose="02020500000000000000" pitchFamily="18" charset="-122"/>
                <a:ea typeface="猫啃珠圆体" panose="02020500000000000000" pitchFamily="18" charset="-122"/>
                <a:cs typeface="创客贴金刚体" panose="00020600040101010101" pitchFamily="18" charset="-122"/>
              </a:rPr>
              <a:t>基础机器学习算法</a:t>
            </a:r>
          </a:p>
        </p:txBody>
      </p:sp>
      <p:sp>
        <p:nvSpPr>
          <p:cNvPr id="24" name="矩形 13">
            <a:extLst>
              <a:ext uri="{FF2B5EF4-FFF2-40B4-BE49-F238E27FC236}">
                <a16:creationId xmlns:a16="http://schemas.microsoft.com/office/drawing/2014/main" id="{0A56BA09-829B-DF11-9EBC-00B0558F3145}"/>
              </a:ext>
            </a:extLst>
          </p:cNvPr>
          <p:cNvSpPr>
            <a:spLocks noChangeArrowheads="1"/>
          </p:cNvSpPr>
          <p:nvPr/>
        </p:nvSpPr>
        <p:spPr bwMode="auto">
          <a:xfrm>
            <a:off x="902794" y="1347959"/>
            <a:ext cx="50281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marR="0" lvl="0" indent="-285750" defTabSz="684213"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zh-CN" altLang="en-US" sz="1800" b="1" i="0" u="none" strike="noStrike" kern="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sym typeface="Arial" panose="020B0604020202020204" pitchFamily="34" charset="0"/>
              </a:rPr>
              <a:t>机器学习算法</a:t>
            </a:r>
            <a:r>
              <a:rPr kumimoji="0" lang="en-US" altLang="zh-CN" sz="1800" b="1" i="0" u="none" strike="noStrike" kern="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sym typeface="Arial" panose="020B0604020202020204" pitchFamily="34" charset="0"/>
              </a:rPr>
              <a:t>——</a:t>
            </a:r>
            <a:r>
              <a:rPr kumimoji="0" lang="zh-CN" altLang="en-US" sz="1800" b="1" i="0" u="none" strike="noStrike" kern="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sym typeface="Arial" panose="020B0604020202020204" pitchFamily="34" charset="0"/>
              </a:rPr>
              <a:t>最简单的</a:t>
            </a:r>
            <a:r>
              <a:rPr lang="zh-CN" altLang="en-US" b="1" kern="0" dirty="0">
                <a:solidFill>
                  <a:srgbClr val="262626"/>
                </a:solidFill>
                <a:latin typeface="微软雅黑" panose="020B0503020204020204" pitchFamily="34" charset="-122"/>
                <a:ea typeface="微软雅黑" panose="020B0503020204020204" pitchFamily="34" charset="-122"/>
                <a:sym typeface="Arial" panose="020B0604020202020204" pitchFamily="34" charset="0"/>
              </a:rPr>
              <a:t>线性回归</a:t>
            </a:r>
            <a:endParaRPr kumimoji="0" lang="en-US" altLang="zh-CN" sz="1800" b="1" i="0" u="none" strike="noStrike" kern="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49" name="组合 48">
            <a:extLst>
              <a:ext uri="{FF2B5EF4-FFF2-40B4-BE49-F238E27FC236}">
                <a16:creationId xmlns:a16="http://schemas.microsoft.com/office/drawing/2014/main" id="{1FF103D3-A0FC-2F48-77F0-8C346353AA04}"/>
              </a:ext>
            </a:extLst>
          </p:cNvPr>
          <p:cNvGrpSpPr/>
          <p:nvPr/>
        </p:nvGrpSpPr>
        <p:grpSpPr>
          <a:xfrm>
            <a:off x="782101" y="2287234"/>
            <a:ext cx="10531373" cy="3245398"/>
            <a:chOff x="543181" y="1627505"/>
            <a:chExt cx="8226169" cy="2535015"/>
          </a:xfrm>
        </p:grpSpPr>
        <p:grpSp>
          <p:nvGrpSpPr>
            <p:cNvPr id="50" name="组合 49">
              <a:extLst>
                <a:ext uri="{FF2B5EF4-FFF2-40B4-BE49-F238E27FC236}">
                  <a16:creationId xmlns:a16="http://schemas.microsoft.com/office/drawing/2014/main" id="{B3E6C2ED-E248-AA94-84C3-912EFB91201F}"/>
                </a:ext>
              </a:extLst>
            </p:cNvPr>
            <p:cNvGrpSpPr/>
            <p:nvPr/>
          </p:nvGrpSpPr>
          <p:grpSpPr>
            <a:xfrm>
              <a:off x="543181" y="1857941"/>
              <a:ext cx="2427384" cy="1674707"/>
              <a:chOff x="653517" y="1439070"/>
              <a:chExt cx="2206713" cy="1522461"/>
            </a:xfrm>
          </p:grpSpPr>
          <p:grpSp>
            <p:nvGrpSpPr>
              <p:cNvPr id="89" name="组合 88">
                <a:extLst>
                  <a:ext uri="{FF2B5EF4-FFF2-40B4-BE49-F238E27FC236}">
                    <a16:creationId xmlns:a16="http://schemas.microsoft.com/office/drawing/2014/main" id="{5136A176-B887-EFEF-F3B9-B0DEC0416020}"/>
                  </a:ext>
                </a:extLst>
              </p:cNvPr>
              <p:cNvGrpSpPr/>
              <p:nvPr/>
            </p:nvGrpSpPr>
            <p:grpSpPr>
              <a:xfrm>
                <a:off x="653517" y="1468826"/>
                <a:ext cx="2206713" cy="1492705"/>
                <a:chOff x="971550" y="1921669"/>
                <a:chExt cx="3210162" cy="2171475"/>
              </a:xfrm>
            </p:grpSpPr>
            <p:sp>
              <p:nvSpPr>
                <p:cNvPr id="91" name="椭圆 90">
                  <a:extLst>
                    <a:ext uri="{FF2B5EF4-FFF2-40B4-BE49-F238E27FC236}">
                      <a16:creationId xmlns:a16="http://schemas.microsoft.com/office/drawing/2014/main" id="{A208FA12-CC0B-4E1B-761D-5D62B88C7BD3}"/>
                    </a:ext>
                  </a:extLst>
                </p:cNvPr>
                <p:cNvSpPr/>
                <p:nvPr/>
              </p:nvSpPr>
              <p:spPr>
                <a:xfrm>
                  <a:off x="2528888" y="2594671"/>
                  <a:ext cx="142875" cy="1473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0070C0"/>
                    </a:solidFill>
                    <a:latin typeface="微软雅黑" panose="020B0503020204020204" pitchFamily="34" charset="-122"/>
                    <a:ea typeface="微软雅黑" panose="020B0503020204020204" pitchFamily="34" charset="-122"/>
                  </a:endParaRPr>
                </a:p>
              </p:txBody>
            </p:sp>
            <p:sp>
              <p:nvSpPr>
                <p:cNvPr id="92" name="椭圆 91">
                  <a:extLst>
                    <a:ext uri="{FF2B5EF4-FFF2-40B4-BE49-F238E27FC236}">
                      <a16:creationId xmlns:a16="http://schemas.microsoft.com/office/drawing/2014/main" id="{2284B809-1120-8658-D922-E1F57A840496}"/>
                    </a:ext>
                  </a:extLst>
                </p:cNvPr>
                <p:cNvSpPr/>
                <p:nvPr/>
              </p:nvSpPr>
              <p:spPr>
                <a:xfrm>
                  <a:off x="1946673" y="3269605"/>
                  <a:ext cx="142875" cy="1473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0070C0"/>
                    </a:solidFill>
                    <a:latin typeface="微软雅黑" panose="020B0503020204020204" pitchFamily="34" charset="-122"/>
                    <a:ea typeface="微软雅黑" panose="020B0503020204020204" pitchFamily="34" charset="-122"/>
                  </a:endParaRPr>
                </a:p>
              </p:txBody>
            </p:sp>
            <p:cxnSp>
              <p:nvCxnSpPr>
                <p:cNvPr id="93" name="直接箭头连接符 92">
                  <a:extLst>
                    <a:ext uri="{FF2B5EF4-FFF2-40B4-BE49-F238E27FC236}">
                      <a16:creationId xmlns:a16="http://schemas.microsoft.com/office/drawing/2014/main" id="{67DE9F8E-F402-D247-FE29-18F594B14D61}"/>
                    </a:ext>
                  </a:extLst>
                </p:cNvPr>
                <p:cNvCxnSpPr/>
                <p:nvPr/>
              </p:nvCxnSpPr>
              <p:spPr>
                <a:xfrm>
                  <a:off x="1471613" y="4053595"/>
                  <a:ext cx="20288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9FCE2F50-6853-6E44-1DDB-F489AC28B5D4}"/>
                    </a:ext>
                  </a:extLst>
                </p:cNvPr>
                <p:cNvCxnSpPr/>
                <p:nvPr/>
              </p:nvCxnSpPr>
              <p:spPr>
                <a:xfrm flipV="1">
                  <a:off x="1471615" y="1921669"/>
                  <a:ext cx="0" cy="21204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0CA935B6-107D-909A-AE7D-BA06CC79DEB9}"/>
                    </a:ext>
                  </a:extLst>
                </p:cNvPr>
                <p:cNvCxnSpPr/>
                <p:nvPr/>
              </p:nvCxnSpPr>
              <p:spPr>
                <a:xfrm flipV="1">
                  <a:off x="1471613" y="2066516"/>
                  <a:ext cx="1621631" cy="19870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1A0B88C8-3472-312D-5FF8-6805AF3B3AF5}"/>
                    </a:ext>
                  </a:extLst>
                </p:cNvPr>
                <p:cNvSpPr txBox="1"/>
                <p:nvPr/>
              </p:nvSpPr>
              <p:spPr>
                <a:xfrm>
                  <a:off x="2667237" y="3672791"/>
                  <a:ext cx="1514475" cy="317934"/>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借款人特征</a:t>
                  </a:r>
                  <a:r>
                    <a:rPr lang="en-US" altLang="zh-CN" sz="1400" dirty="0">
                      <a:latin typeface="微软雅黑" panose="020B0503020204020204" pitchFamily="34" charset="-122"/>
                      <a:ea typeface="微软雅黑" panose="020B0503020204020204" pitchFamily="34" charset="-122"/>
                    </a:rPr>
                    <a:t>x</a:t>
                  </a:r>
                  <a:endParaRPr lang="zh-CN" altLang="en-US" sz="1400" dirty="0">
                    <a:latin typeface="微软雅黑" panose="020B0503020204020204" pitchFamily="34" charset="-122"/>
                    <a:ea typeface="微软雅黑" panose="020B0503020204020204" pitchFamily="34" charset="-122"/>
                  </a:endParaRPr>
                </a:p>
              </p:txBody>
            </p:sp>
            <p:sp>
              <p:nvSpPr>
                <p:cNvPr id="97" name="文本框 96">
                  <a:extLst>
                    <a:ext uri="{FF2B5EF4-FFF2-40B4-BE49-F238E27FC236}">
                      <a16:creationId xmlns:a16="http://schemas.microsoft.com/office/drawing/2014/main" id="{17F94752-BAB7-8475-8F26-9BB23A0DCB71}"/>
                    </a:ext>
                  </a:extLst>
                </p:cNvPr>
                <p:cNvSpPr txBox="1"/>
                <p:nvPr/>
              </p:nvSpPr>
              <p:spPr>
                <a:xfrm>
                  <a:off x="971550" y="2439889"/>
                  <a:ext cx="428623" cy="1653255"/>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回收金额比例</a:t>
                  </a:r>
                  <a:endParaRPr lang="en-US" altLang="zh-CN" sz="1400" dirty="0">
                    <a:latin typeface="微软雅黑" panose="020B0503020204020204" pitchFamily="34" charset="-122"/>
                    <a:ea typeface="微软雅黑" panose="020B0503020204020204" pitchFamily="34" charset="-122"/>
                  </a:endParaRPr>
                </a:p>
                <a:p>
                  <a:pPr algn="ctr"/>
                  <a:r>
                    <a:rPr lang="en-US" altLang="zh-CN" sz="1400" dirty="0">
                      <a:latin typeface="微软雅黑" panose="020B0503020204020204" pitchFamily="34" charset="-122"/>
                      <a:ea typeface="微软雅黑" panose="020B0503020204020204" pitchFamily="34" charset="-122"/>
                    </a:rPr>
                    <a:t>y</a:t>
                  </a:r>
                  <a:endParaRPr lang="zh-CN" altLang="en-US" sz="1400" dirty="0">
                    <a:latin typeface="微软雅黑" panose="020B0503020204020204" pitchFamily="34" charset="-122"/>
                    <a:ea typeface="微软雅黑" panose="020B0503020204020204" pitchFamily="34" charset="-122"/>
                  </a:endParaRPr>
                </a:p>
              </p:txBody>
            </p:sp>
          </p:grpSp>
          <p:sp>
            <p:nvSpPr>
              <p:cNvPr id="90" name="文本框 89">
                <a:extLst>
                  <a:ext uri="{FF2B5EF4-FFF2-40B4-BE49-F238E27FC236}">
                    <a16:creationId xmlns:a16="http://schemas.microsoft.com/office/drawing/2014/main" id="{D3D40351-3C6D-7229-916E-71ADF6B676A0}"/>
                  </a:ext>
                </a:extLst>
              </p:cNvPr>
              <p:cNvSpPr txBox="1"/>
              <p:nvPr/>
            </p:nvSpPr>
            <p:spPr>
              <a:xfrm>
                <a:off x="1150627" y="1439070"/>
                <a:ext cx="1083806" cy="218553"/>
              </a:xfrm>
              <a:prstGeom prst="rect">
                <a:avLst/>
              </a:prstGeom>
              <a:noFill/>
            </p:spPr>
            <p:txBody>
              <a:bodyPr wrap="square" rtlCol="0">
                <a:spAutoFit/>
              </a:bodyPr>
              <a:lstStyle/>
              <a:p>
                <a:r>
                  <a:rPr lang="en-US" altLang="zh-CN" sz="1400" i="1" dirty="0">
                    <a:latin typeface="微软雅黑" panose="020B0503020204020204" pitchFamily="34" charset="-122"/>
                    <a:ea typeface="微软雅黑" panose="020B0503020204020204" pitchFamily="34" charset="-122"/>
                  </a:rPr>
                  <a:t>y = kx  + b</a:t>
                </a:r>
                <a:endParaRPr lang="zh-CN" altLang="en-US" sz="1400" i="1" dirty="0">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169888B1-736C-C128-9289-33C6FF44C54D}"/>
                </a:ext>
              </a:extLst>
            </p:cNvPr>
            <p:cNvGrpSpPr/>
            <p:nvPr/>
          </p:nvGrpSpPr>
          <p:grpSpPr>
            <a:xfrm>
              <a:off x="3138982" y="1628974"/>
              <a:ext cx="3016817" cy="1942903"/>
              <a:chOff x="2817012" y="1217665"/>
              <a:chExt cx="2742561" cy="1766275"/>
            </a:xfrm>
          </p:grpSpPr>
          <p:grpSp>
            <p:nvGrpSpPr>
              <p:cNvPr id="72" name="组合 71">
                <a:extLst>
                  <a:ext uri="{FF2B5EF4-FFF2-40B4-BE49-F238E27FC236}">
                    <a16:creationId xmlns:a16="http://schemas.microsoft.com/office/drawing/2014/main" id="{EB6A9CD5-03E4-4D19-52BB-74F834FB1B92}"/>
                  </a:ext>
                </a:extLst>
              </p:cNvPr>
              <p:cNvGrpSpPr/>
              <p:nvPr/>
            </p:nvGrpSpPr>
            <p:grpSpPr>
              <a:xfrm>
                <a:off x="2817012" y="1217665"/>
                <a:ext cx="2742561" cy="1766275"/>
                <a:chOff x="3996927" y="1449878"/>
                <a:chExt cx="3989673" cy="2569446"/>
              </a:xfrm>
            </p:grpSpPr>
            <p:cxnSp>
              <p:nvCxnSpPr>
                <p:cNvPr id="74" name="直接连接符 73">
                  <a:extLst>
                    <a:ext uri="{FF2B5EF4-FFF2-40B4-BE49-F238E27FC236}">
                      <a16:creationId xmlns:a16="http://schemas.microsoft.com/office/drawing/2014/main" id="{BD738B80-B755-F398-1ADB-491D61E3CED6}"/>
                    </a:ext>
                  </a:extLst>
                </p:cNvPr>
                <p:cNvCxnSpPr/>
                <p:nvPr/>
              </p:nvCxnSpPr>
              <p:spPr>
                <a:xfrm>
                  <a:off x="6000154" y="1841693"/>
                  <a:ext cx="0" cy="184344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75" name="组合 74">
                  <a:extLst>
                    <a:ext uri="{FF2B5EF4-FFF2-40B4-BE49-F238E27FC236}">
                      <a16:creationId xmlns:a16="http://schemas.microsoft.com/office/drawing/2014/main" id="{BFE49227-06B7-9334-4272-61A26F7E94E8}"/>
                    </a:ext>
                  </a:extLst>
                </p:cNvPr>
                <p:cNvGrpSpPr/>
                <p:nvPr/>
              </p:nvGrpSpPr>
              <p:grpSpPr>
                <a:xfrm>
                  <a:off x="3996927" y="1847850"/>
                  <a:ext cx="3286125" cy="2171474"/>
                  <a:chOff x="971550" y="1921669"/>
                  <a:chExt cx="3286125" cy="2171474"/>
                </a:xfrm>
              </p:grpSpPr>
              <p:sp>
                <p:nvSpPr>
                  <p:cNvPr id="82" name="椭圆 81">
                    <a:extLst>
                      <a:ext uri="{FF2B5EF4-FFF2-40B4-BE49-F238E27FC236}">
                        <a16:creationId xmlns:a16="http://schemas.microsoft.com/office/drawing/2014/main" id="{BAB1D6CC-1955-20A3-1962-74891CE58AED}"/>
                      </a:ext>
                    </a:extLst>
                  </p:cNvPr>
                  <p:cNvSpPr/>
                  <p:nvPr/>
                </p:nvSpPr>
                <p:spPr>
                  <a:xfrm>
                    <a:off x="2528888" y="2594671"/>
                    <a:ext cx="142875" cy="1473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0070C0"/>
                      </a:solidFill>
                      <a:latin typeface="微软雅黑" panose="020B0503020204020204" pitchFamily="34" charset="-122"/>
                      <a:ea typeface="微软雅黑" panose="020B0503020204020204" pitchFamily="34" charset="-122"/>
                    </a:endParaRPr>
                  </a:p>
                </p:txBody>
              </p:sp>
              <p:sp>
                <p:nvSpPr>
                  <p:cNvPr id="83" name="椭圆 82">
                    <a:extLst>
                      <a:ext uri="{FF2B5EF4-FFF2-40B4-BE49-F238E27FC236}">
                        <a16:creationId xmlns:a16="http://schemas.microsoft.com/office/drawing/2014/main" id="{D0D474EC-C57C-3258-B87A-27E1CE093328}"/>
                      </a:ext>
                    </a:extLst>
                  </p:cNvPr>
                  <p:cNvSpPr/>
                  <p:nvPr/>
                </p:nvSpPr>
                <p:spPr>
                  <a:xfrm>
                    <a:off x="1946673" y="3269605"/>
                    <a:ext cx="142875" cy="1473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0070C0"/>
                      </a:solidFill>
                      <a:latin typeface="微软雅黑" panose="020B0503020204020204" pitchFamily="34" charset="-122"/>
                      <a:ea typeface="微软雅黑" panose="020B0503020204020204" pitchFamily="34" charset="-122"/>
                    </a:endParaRPr>
                  </a:p>
                </p:txBody>
              </p:sp>
              <p:cxnSp>
                <p:nvCxnSpPr>
                  <p:cNvPr id="84" name="直接箭头连接符 83">
                    <a:extLst>
                      <a:ext uri="{FF2B5EF4-FFF2-40B4-BE49-F238E27FC236}">
                        <a16:creationId xmlns:a16="http://schemas.microsoft.com/office/drawing/2014/main" id="{0945F358-13A2-5677-86B8-4421F8141376}"/>
                      </a:ext>
                    </a:extLst>
                  </p:cNvPr>
                  <p:cNvCxnSpPr/>
                  <p:nvPr/>
                </p:nvCxnSpPr>
                <p:spPr>
                  <a:xfrm>
                    <a:off x="1471613" y="4053595"/>
                    <a:ext cx="20288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D00AC2EA-D851-5565-B3E4-43CCEECE9512}"/>
                      </a:ext>
                    </a:extLst>
                  </p:cNvPr>
                  <p:cNvCxnSpPr/>
                  <p:nvPr/>
                </p:nvCxnSpPr>
                <p:spPr>
                  <a:xfrm flipV="1">
                    <a:off x="1471615" y="1921669"/>
                    <a:ext cx="0" cy="21319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7CF8FAD2-22A9-3E68-4744-E06AC47E407D}"/>
                      </a:ext>
                    </a:extLst>
                  </p:cNvPr>
                  <p:cNvCxnSpPr/>
                  <p:nvPr/>
                </p:nvCxnSpPr>
                <p:spPr>
                  <a:xfrm flipV="1">
                    <a:off x="1471613" y="2066516"/>
                    <a:ext cx="1621631" cy="19870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DEDD4C2A-90B5-490E-27F2-153DBD3986B9}"/>
                      </a:ext>
                    </a:extLst>
                  </p:cNvPr>
                  <p:cNvSpPr txBox="1"/>
                  <p:nvPr/>
                </p:nvSpPr>
                <p:spPr>
                  <a:xfrm>
                    <a:off x="2743198" y="3672538"/>
                    <a:ext cx="1514477" cy="317934"/>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借款人特征</a:t>
                    </a:r>
                    <a:r>
                      <a:rPr lang="en-US" altLang="zh-CN" sz="1400" dirty="0">
                        <a:latin typeface="微软雅黑" panose="020B0503020204020204" pitchFamily="34" charset="-122"/>
                        <a:ea typeface="微软雅黑" panose="020B0503020204020204" pitchFamily="34" charset="-122"/>
                      </a:rPr>
                      <a:t>x</a:t>
                    </a:r>
                    <a:endParaRPr lang="zh-CN" altLang="en-US" sz="1400" dirty="0">
                      <a:latin typeface="微软雅黑" panose="020B0503020204020204" pitchFamily="34" charset="-122"/>
                      <a:ea typeface="微软雅黑" panose="020B0503020204020204" pitchFamily="34" charset="-122"/>
                    </a:endParaRPr>
                  </a:p>
                </p:txBody>
              </p:sp>
              <p:sp>
                <p:nvSpPr>
                  <p:cNvPr id="88" name="文本框 87">
                    <a:extLst>
                      <a:ext uri="{FF2B5EF4-FFF2-40B4-BE49-F238E27FC236}">
                        <a16:creationId xmlns:a16="http://schemas.microsoft.com/office/drawing/2014/main" id="{ECC3A4E6-57A6-A571-D188-45AE241D651C}"/>
                      </a:ext>
                    </a:extLst>
                  </p:cNvPr>
                  <p:cNvSpPr txBox="1"/>
                  <p:nvPr/>
                </p:nvSpPr>
                <p:spPr>
                  <a:xfrm>
                    <a:off x="971550" y="2439887"/>
                    <a:ext cx="428624" cy="1653256"/>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回收金额比例</a:t>
                    </a:r>
                    <a:endParaRPr lang="en-US" altLang="zh-CN" sz="1400" dirty="0">
                      <a:latin typeface="微软雅黑" panose="020B0503020204020204" pitchFamily="34" charset="-122"/>
                      <a:ea typeface="微软雅黑" panose="020B0503020204020204" pitchFamily="34" charset="-122"/>
                    </a:endParaRPr>
                  </a:p>
                  <a:p>
                    <a:pPr algn="ctr"/>
                    <a:r>
                      <a:rPr lang="en-US" altLang="zh-CN" sz="1400" dirty="0">
                        <a:latin typeface="微软雅黑" panose="020B0503020204020204" pitchFamily="34" charset="-122"/>
                        <a:ea typeface="微软雅黑" panose="020B0503020204020204" pitchFamily="34" charset="-122"/>
                      </a:rPr>
                      <a:t>y</a:t>
                    </a:r>
                    <a:endParaRPr lang="zh-CN" altLang="en-US" sz="1400" dirty="0">
                      <a:latin typeface="微软雅黑" panose="020B0503020204020204" pitchFamily="34" charset="-122"/>
                      <a:ea typeface="微软雅黑" panose="020B0503020204020204" pitchFamily="34" charset="-122"/>
                    </a:endParaRPr>
                  </a:p>
                </p:txBody>
              </p:sp>
            </p:grpSp>
            <p:sp>
              <p:nvSpPr>
                <p:cNvPr id="76" name="椭圆 75">
                  <a:extLst>
                    <a:ext uri="{FF2B5EF4-FFF2-40B4-BE49-F238E27FC236}">
                      <a16:creationId xmlns:a16="http://schemas.microsoft.com/office/drawing/2014/main" id="{7473E620-77B8-88C0-3654-CB8821D573CD}"/>
                    </a:ext>
                  </a:extLst>
                </p:cNvPr>
                <p:cNvSpPr/>
                <p:nvPr/>
              </p:nvSpPr>
              <p:spPr>
                <a:xfrm>
                  <a:off x="5928717" y="2385559"/>
                  <a:ext cx="142875" cy="1473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0070C0"/>
                    </a:solidFill>
                    <a:latin typeface="微软雅黑" panose="020B0503020204020204" pitchFamily="34" charset="-122"/>
                    <a:ea typeface="微软雅黑" panose="020B0503020204020204" pitchFamily="34" charset="-122"/>
                  </a:endParaRPr>
                </a:p>
              </p:txBody>
            </p:sp>
            <p:sp>
              <p:nvSpPr>
                <p:cNvPr id="77" name="椭圆 76">
                  <a:extLst>
                    <a:ext uri="{FF2B5EF4-FFF2-40B4-BE49-F238E27FC236}">
                      <a16:creationId xmlns:a16="http://schemas.microsoft.com/office/drawing/2014/main" id="{CD410863-16C8-FB4E-4F7C-70DA1E27AAE2}"/>
                    </a:ext>
                  </a:extLst>
                </p:cNvPr>
                <p:cNvSpPr/>
                <p:nvPr/>
              </p:nvSpPr>
              <p:spPr>
                <a:xfrm>
                  <a:off x="5928717" y="2045285"/>
                  <a:ext cx="142875" cy="14734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0070C0"/>
                    </a:solidFill>
                    <a:latin typeface="微软雅黑" panose="020B0503020204020204" pitchFamily="34" charset="-122"/>
                    <a:ea typeface="微软雅黑" panose="020B0503020204020204" pitchFamily="34" charset="-122"/>
                  </a:endParaRPr>
                </a:p>
              </p:txBody>
            </p:sp>
            <p:sp>
              <p:nvSpPr>
                <p:cNvPr id="78" name="文本框 77">
                  <a:extLst>
                    <a:ext uri="{FF2B5EF4-FFF2-40B4-BE49-F238E27FC236}">
                      <a16:creationId xmlns:a16="http://schemas.microsoft.com/office/drawing/2014/main" id="{AFC1D87B-058E-EFC7-F4C2-234AA077E65B}"/>
                    </a:ext>
                  </a:extLst>
                </p:cNvPr>
                <p:cNvSpPr txBox="1"/>
                <p:nvPr/>
              </p:nvSpPr>
              <p:spPr>
                <a:xfrm>
                  <a:off x="5268461" y="1449878"/>
                  <a:ext cx="1843195" cy="317934"/>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第</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个数据的预测值</a:t>
                  </a:r>
                </a:p>
              </p:txBody>
            </p:sp>
            <p:sp>
              <p:nvSpPr>
                <p:cNvPr id="79" name="文本框 78">
                  <a:extLst>
                    <a:ext uri="{FF2B5EF4-FFF2-40B4-BE49-F238E27FC236}">
                      <a16:creationId xmlns:a16="http://schemas.microsoft.com/office/drawing/2014/main" id="{4605BD2C-F838-1E14-368A-318B3A39617C}"/>
                    </a:ext>
                  </a:extLst>
                </p:cNvPr>
                <p:cNvSpPr txBox="1"/>
                <p:nvPr/>
              </p:nvSpPr>
              <p:spPr>
                <a:xfrm>
                  <a:off x="5257863" y="2843791"/>
                  <a:ext cx="1919842" cy="317934"/>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第</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个数据的真实值</a:t>
                  </a:r>
                </a:p>
              </p:txBody>
            </p:sp>
            <p:sp>
              <p:nvSpPr>
                <p:cNvPr id="80" name="右大括号 79">
                  <a:extLst>
                    <a:ext uri="{FF2B5EF4-FFF2-40B4-BE49-F238E27FC236}">
                      <a16:creationId xmlns:a16="http://schemas.microsoft.com/office/drawing/2014/main" id="{C11979D7-EF9A-21BD-202A-46F7DEBD21BC}"/>
                    </a:ext>
                  </a:extLst>
                </p:cNvPr>
                <p:cNvSpPr/>
                <p:nvPr/>
              </p:nvSpPr>
              <p:spPr>
                <a:xfrm>
                  <a:off x="6118618" y="2082291"/>
                  <a:ext cx="231577" cy="3442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81" name="文本框 80">
                  <a:extLst>
                    <a:ext uri="{FF2B5EF4-FFF2-40B4-BE49-F238E27FC236}">
                      <a16:creationId xmlns:a16="http://schemas.microsoft.com/office/drawing/2014/main" id="{2AC3B4F7-FE17-9EE0-A3FF-4BDBA7201888}"/>
                    </a:ext>
                  </a:extLst>
                </p:cNvPr>
                <p:cNvSpPr txBox="1"/>
                <p:nvPr/>
              </p:nvSpPr>
              <p:spPr>
                <a:xfrm>
                  <a:off x="6293534" y="2058538"/>
                  <a:ext cx="1693066" cy="317934"/>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GAP</a:t>
                  </a:r>
                  <a:endParaRPr lang="zh-CN" altLang="en-US" sz="1400" dirty="0">
                    <a:latin typeface="微软雅黑" panose="020B0503020204020204" pitchFamily="34" charset="-122"/>
                    <a:ea typeface="微软雅黑" panose="020B0503020204020204" pitchFamily="34" charset="-122"/>
                  </a:endParaRPr>
                </a:p>
              </p:txBody>
            </p:sp>
          </p:grpSp>
          <p:sp>
            <p:nvSpPr>
              <p:cNvPr id="73" name="文本框 72">
                <a:extLst>
                  <a:ext uri="{FF2B5EF4-FFF2-40B4-BE49-F238E27FC236}">
                    <a16:creationId xmlns:a16="http://schemas.microsoft.com/office/drawing/2014/main" id="{B04A2C20-EAC2-7C95-1581-4F4D98F7374F}"/>
                  </a:ext>
                </a:extLst>
              </p:cNvPr>
              <p:cNvSpPr txBox="1"/>
              <p:nvPr/>
            </p:nvSpPr>
            <p:spPr>
              <a:xfrm>
                <a:off x="3318952" y="1415880"/>
                <a:ext cx="1083806" cy="218553"/>
              </a:xfrm>
              <a:prstGeom prst="rect">
                <a:avLst/>
              </a:prstGeom>
              <a:noFill/>
            </p:spPr>
            <p:txBody>
              <a:bodyPr wrap="square" rtlCol="0">
                <a:spAutoFit/>
              </a:bodyPr>
              <a:lstStyle/>
              <a:p>
                <a:r>
                  <a:rPr lang="en-US" altLang="zh-CN" sz="1400" i="1" dirty="0">
                    <a:latin typeface="微软雅黑" panose="020B0503020204020204" pitchFamily="34" charset="-122"/>
                    <a:ea typeface="微软雅黑" panose="020B0503020204020204" pitchFamily="34" charset="-122"/>
                  </a:rPr>
                  <a:t>y = kx  + b</a:t>
                </a:r>
                <a:endParaRPr lang="zh-CN" altLang="en-US" sz="1400" i="1" dirty="0">
                  <a:latin typeface="微软雅黑" panose="020B0503020204020204" pitchFamily="34" charset="-122"/>
                  <a:ea typeface="微软雅黑" panose="020B0503020204020204" pitchFamily="34" charset="-122"/>
                </a:endParaRPr>
              </a:p>
            </p:txBody>
          </p:sp>
        </p:grpSp>
        <p:sp>
          <p:nvSpPr>
            <p:cNvPr id="52" name="椭圆 51">
              <a:extLst>
                <a:ext uri="{FF2B5EF4-FFF2-40B4-BE49-F238E27FC236}">
                  <a16:creationId xmlns:a16="http://schemas.microsoft.com/office/drawing/2014/main" id="{D4DAE582-AF43-D107-4ED2-EDBA7AE1927A}"/>
                </a:ext>
              </a:extLst>
            </p:cNvPr>
            <p:cNvSpPr/>
            <p:nvPr/>
          </p:nvSpPr>
          <p:spPr>
            <a:xfrm>
              <a:off x="7591425" y="2640330"/>
              <a:ext cx="107950" cy="1111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0070C0"/>
                </a:solidFill>
                <a:latin typeface="微软雅黑" panose="020B0503020204020204" pitchFamily="34" charset="-122"/>
                <a:ea typeface="微软雅黑" panose="020B0503020204020204" pitchFamily="34" charset="-122"/>
              </a:endParaRPr>
            </a:p>
          </p:txBody>
        </p:sp>
        <p:cxnSp>
          <p:nvCxnSpPr>
            <p:cNvPr id="53" name="直接箭头连接符 52">
              <a:extLst>
                <a:ext uri="{FF2B5EF4-FFF2-40B4-BE49-F238E27FC236}">
                  <a16:creationId xmlns:a16="http://schemas.microsoft.com/office/drawing/2014/main" id="{732725FE-D007-D11B-76D2-354BFB86F9E9}"/>
                </a:ext>
              </a:extLst>
            </p:cNvPr>
            <p:cNvCxnSpPr/>
            <p:nvPr/>
          </p:nvCxnSpPr>
          <p:spPr>
            <a:xfrm>
              <a:off x="6662420" y="3557905"/>
              <a:ext cx="15341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00A6D9AE-8515-7D2A-A098-AF7CF17BCB08}"/>
                </a:ext>
              </a:extLst>
            </p:cNvPr>
            <p:cNvCxnSpPr/>
            <p:nvPr/>
          </p:nvCxnSpPr>
          <p:spPr>
            <a:xfrm flipV="1">
              <a:off x="6681714" y="2040853"/>
              <a:ext cx="1226185" cy="15024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5BD014BF-F48E-2871-8485-135992AAB7D5}"/>
                </a:ext>
              </a:extLst>
            </p:cNvPr>
            <p:cNvSpPr txBox="1"/>
            <p:nvPr/>
          </p:nvSpPr>
          <p:spPr>
            <a:xfrm>
              <a:off x="7624445" y="3258185"/>
              <a:ext cx="1144905" cy="240408"/>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借款人特征</a:t>
              </a:r>
              <a:r>
                <a:rPr lang="en-US" altLang="zh-CN" sz="1400" dirty="0">
                  <a:latin typeface="微软雅黑" panose="020B0503020204020204" pitchFamily="34" charset="-122"/>
                  <a:ea typeface="微软雅黑" panose="020B0503020204020204" pitchFamily="34" charset="-122"/>
                </a:rPr>
                <a:t>x</a:t>
              </a:r>
              <a:endParaRPr lang="zh-CN" altLang="en-US" sz="1400" dirty="0">
                <a:latin typeface="微软雅黑" panose="020B0503020204020204" pitchFamily="34" charset="-122"/>
                <a:ea typeface="微软雅黑" panose="020B0503020204020204" pitchFamily="34" charset="-122"/>
              </a:endParaRPr>
            </a:p>
          </p:txBody>
        </p:sp>
        <p:cxnSp>
          <p:nvCxnSpPr>
            <p:cNvPr id="56" name="直接箭头连接符 55">
              <a:extLst>
                <a:ext uri="{FF2B5EF4-FFF2-40B4-BE49-F238E27FC236}">
                  <a16:creationId xmlns:a16="http://schemas.microsoft.com/office/drawing/2014/main" id="{EADBE466-8C82-B564-2249-D6D59714C380}"/>
                </a:ext>
              </a:extLst>
            </p:cNvPr>
            <p:cNvCxnSpPr/>
            <p:nvPr/>
          </p:nvCxnSpPr>
          <p:spPr>
            <a:xfrm flipV="1">
              <a:off x="6662420" y="1945640"/>
              <a:ext cx="0" cy="16122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CC19B2F1-48ED-B812-92E8-7AD5BD1ED747}"/>
                </a:ext>
              </a:extLst>
            </p:cNvPr>
            <p:cNvSpPr txBox="1"/>
            <p:nvPr/>
          </p:nvSpPr>
          <p:spPr>
            <a:xfrm>
              <a:off x="6284595" y="2337435"/>
              <a:ext cx="323850" cy="1250119"/>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回收金额比例</a:t>
              </a:r>
              <a:endParaRPr lang="en-US" altLang="zh-CN" sz="1400" dirty="0">
                <a:latin typeface="微软雅黑" panose="020B0503020204020204" pitchFamily="34" charset="-122"/>
                <a:ea typeface="微软雅黑" panose="020B0503020204020204" pitchFamily="34" charset="-122"/>
              </a:endParaRPr>
            </a:p>
            <a:p>
              <a:pPr algn="ctr"/>
              <a:r>
                <a:rPr lang="en-US" altLang="zh-CN" sz="1400" dirty="0">
                  <a:latin typeface="微软雅黑" panose="020B0503020204020204" pitchFamily="34" charset="-122"/>
                  <a:ea typeface="微软雅黑" panose="020B0503020204020204" pitchFamily="34" charset="-122"/>
                </a:rPr>
                <a:t>y</a:t>
              </a:r>
              <a:endParaRPr lang="zh-CN" altLang="en-US" sz="1400" dirty="0">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5E4F01D5-0D46-7840-656F-023EB54CDE40}"/>
                </a:ext>
              </a:extLst>
            </p:cNvPr>
            <p:cNvSpPr/>
            <p:nvPr/>
          </p:nvSpPr>
          <p:spPr>
            <a:xfrm>
              <a:off x="7354570" y="2832100"/>
              <a:ext cx="108585" cy="11176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0070C0"/>
                </a:solidFill>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C8FA4BDA-AEE3-F33C-B72D-7A837651CAAE}"/>
                </a:ext>
              </a:extLst>
            </p:cNvPr>
            <p:cNvSpPr/>
            <p:nvPr/>
          </p:nvSpPr>
          <p:spPr>
            <a:xfrm>
              <a:off x="7221206" y="2321762"/>
              <a:ext cx="108585" cy="1111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0070C0"/>
                </a:solidFill>
                <a:latin typeface="微软雅黑" panose="020B0503020204020204" pitchFamily="34" charset="-122"/>
                <a:ea typeface="微软雅黑" panose="020B0503020204020204" pitchFamily="34" charset="-122"/>
              </a:endParaRPr>
            </a:p>
          </p:txBody>
        </p:sp>
        <p:sp>
          <p:nvSpPr>
            <p:cNvPr id="60" name="椭圆 59">
              <a:extLst>
                <a:ext uri="{FF2B5EF4-FFF2-40B4-BE49-F238E27FC236}">
                  <a16:creationId xmlns:a16="http://schemas.microsoft.com/office/drawing/2014/main" id="{323AD9E6-BE54-392F-9544-FFCA4A487525}"/>
                </a:ext>
              </a:extLst>
            </p:cNvPr>
            <p:cNvSpPr/>
            <p:nvPr/>
          </p:nvSpPr>
          <p:spPr>
            <a:xfrm>
              <a:off x="7004685" y="3257550"/>
              <a:ext cx="107950" cy="11176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0070C0"/>
                </a:solidFill>
                <a:latin typeface="微软雅黑" panose="020B0503020204020204" pitchFamily="34" charset="-122"/>
                <a:ea typeface="微软雅黑" panose="020B0503020204020204" pitchFamily="34" charset="-122"/>
              </a:endParaRPr>
            </a:p>
          </p:txBody>
        </p:sp>
        <p:cxnSp>
          <p:nvCxnSpPr>
            <p:cNvPr id="61" name="直接连接符 60">
              <a:extLst>
                <a:ext uri="{FF2B5EF4-FFF2-40B4-BE49-F238E27FC236}">
                  <a16:creationId xmlns:a16="http://schemas.microsoft.com/office/drawing/2014/main" id="{5D42E211-3959-BDDE-9E8C-FA92902CC04B}"/>
                </a:ext>
              </a:extLst>
            </p:cNvPr>
            <p:cNvCxnSpPr>
              <a:stCxn id="58" idx="0"/>
            </p:cNvCxnSpPr>
            <p:nvPr/>
          </p:nvCxnSpPr>
          <p:spPr>
            <a:xfrm flipV="1">
              <a:off x="7408545" y="2651760"/>
              <a:ext cx="635" cy="1803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95D9695F-17AA-7F66-94A4-9CF325830874}"/>
                </a:ext>
              </a:extLst>
            </p:cNvPr>
            <p:cNvCxnSpPr>
              <a:endCxn id="63" idx="4"/>
            </p:cNvCxnSpPr>
            <p:nvPr/>
          </p:nvCxnSpPr>
          <p:spPr>
            <a:xfrm flipV="1">
              <a:off x="7004685" y="2980055"/>
              <a:ext cx="0" cy="153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45CC008C-D000-2708-A124-5CF747BED8A1}"/>
                </a:ext>
              </a:extLst>
            </p:cNvPr>
            <p:cNvSpPr/>
            <p:nvPr/>
          </p:nvSpPr>
          <p:spPr>
            <a:xfrm>
              <a:off x="6950710" y="2868295"/>
              <a:ext cx="107950" cy="11176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0070C0"/>
                </a:solidFill>
                <a:latin typeface="微软雅黑" panose="020B0503020204020204" pitchFamily="34" charset="-122"/>
                <a:ea typeface="微软雅黑" panose="020B0503020204020204" pitchFamily="34" charset="-122"/>
              </a:endParaRPr>
            </a:p>
          </p:txBody>
        </p:sp>
        <p:cxnSp>
          <p:nvCxnSpPr>
            <p:cNvPr id="64" name="直接连接符 63">
              <a:extLst>
                <a:ext uri="{FF2B5EF4-FFF2-40B4-BE49-F238E27FC236}">
                  <a16:creationId xmlns:a16="http://schemas.microsoft.com/office/drawing/2014/main" id="{38CDC090-8D6A-370C-6986-FD9D3524C42F}"/>
                </a:ext>
              </a:extLst>
            </p:cNvPr>
            <p:cNvCxnSpPr>
              <a:stCxn id="60" idx="0"/>
            </p:cNvCxnSpPr>
            <p:nvPr/>
          </p:nvCxnSpPr>
          <p:spPr>
            <a:xfrm flipV="1">
              <a:off x="7058660" y="3082290"/>
              <a:ext cx="0" cy="1752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FBE3025D-54FA-AC75-0154-A821CF28A917}"/>
                </a:ext>
              </a:extLst>
            </p:cNvPr>
            <p:cNvSpPr txBox="1"/>
            <p:nvPr/>
          </p:nvSpPr>
          <p:spPr>
            <a:xfrm>
              <a:off x="6837045" y="1627505"/>
              <a:ext cx="1699260" cy="408693"/>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找到一条中间的线</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点到线的距离和最小</a:t>
              </a:r>
            </a:p>
          </p:txBody>
        </p:sp>
        <p:sp>
          <p:nvSpPr>
            <p:cNvPr id="66" name="文本框 65">
              <a:extLst>
                <a:ext uri="{FF2B5EF4-FFF2-40B4-BE49-F238E27FC236}">
                  <a16:creationId xmlns:a16="http://schemas.microsoft.com/office/drawing/2014/main" id="{ECBE31F3-B7DF-818F-8B39-6EDCE1140825}"/>
                </a:ext>
              </a:extLst>
            </p:cNvPr>
            <p:cNvSpPr txBox="1"/>
            <p:nvPr/>
          </p:nvSpPr>
          <p:spPr>
            <a:xfrm>
              <a:off x="7529830" y="2917190"/>
              <a:ext cx="1192530" cy="240408"/>
            </a:xfrm>
            <a:prstGeom prst="rect">
              <a:avLst/>
            </a:prstGeom>
            <a:noFill/>
          </p:spPr>
          <p:txBody>
            <a:bodyPr wrap="square" rtlCol="0">
              <a:spAutoFit/>
            </a:bodyPr>
            <a:lstStyle/>
            <a:p>
              <a:r>
                <a:rPr lang="en-US" altLang="zh-CN" sz="1400" i="1" dirty="0">
                  <a:latin typeface="微软雅黑" panose="020B0503020204020204" pitchFamily="34" charset="-122"/>
                  <a:ea typeface="微软雅黑" panose="020B0503020204020204" pitchFamily="34" charset="-122"/>
                </a:rPr>
                <a:t>y = kx  + b</a:t>
              </a:r>
              <a:endParaRPr lang="zh-CN" altLang="en-US" sz="1400" i="1" dirty="0">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a16="http://schemas.microsoft.com/office/drawing/2014/main" id="{4846A08A-A6BC-61A5-33CD-DFB3E2EFE194}"/>
                </a:ext>
              </a:extLst>
            </p:cNvPr>
            <p:cNvSpPr txBox="1"/>
            <p:nvPr/>
          </p:nvSpPr>
          <p:spPr>
            <a:xfrm>
              <a:off x="1124679" y="3751440"/>
              <a:ext cx="1192186" cy="408693"/>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构建线性模型</a:t>
              </a:r>
            </a:p>
            <a:p>
              <a:pPr algn="ctr"/>
              <a:r>
                <a:rPr lang="zh-CN" altLang="en-US" sz="1400" dirty="0">
                  <a:latin typeface="微软雅黑" panose="020B0503020204020204" pitchFamily="34" charset="-122"/>
                  <a:ea typeface="微软雅黑" panose="020B0503020204020204" pitchFamily="34" charset="-122"/>
                </a:rPr>
                <a:t>基于</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个数据点</a:t>
              </a:r>
            </a:p>
          </p:txBody>
        </p:sp>
        <p:sp>
          <p:nvSpPr>
            <p:cNvPr id="68" name="文本框 67">
              <a:extLst>
                <a:ext uri="{FF2B5EF4-FFF2-40B4-BE49-F238E27FC236}">
                  <a16:creationId xmlns:a16="http://schemas.microsoft.com/office/drawing/2014/main" id="{5729F766-6183-7DDF-D9AE-1EFE36732060}"/>
                </a:ext>
              </a:extLst>
            </p:cNvPr>
            <p:cNvSpPr txBox="1"/>
            <p:nvPr/>
          </p:nvSpPr>
          <p:spPr>
            <a:xfrm>
              <a:off x="3683390" y="3753660"/>
              <a:ext cx="1192186" cy="408693"/>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评估模型的好坏</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预测和真实对比</a:t>
              </a:r>
              <a:endParaRPr lang="en-US" altLang="zh-CN" sz="1400"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D3EF3B99-D76D-D51D-F431-769020EE77C9}"/>
                </a:ext>
              </a:extLst>
            </p:cNvPr>
            <p:cNvSpPr txBox="1"/>
            <p:nvPr/>
          </p:nvSpPr>
          <p:spPr>
            <a:xfrm>
              <a:off x="6867001" y="3753827"/>
              <a:ext cx="1192186" cy="408693"/>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线性回归模型</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有较多数据点时</a:t>
              </a:r>
              <a:endParaRPr lang="en-US" altLang="zh-CN" sz="1400" dirty="0">
                <a:latin typeface="微软雅黑" panose="020B0503020204020204" pitchFamily="34" charset="-122"/>
                <a:ea typeface="微软雅黑" panose="020B0503020204020204" pitchFamily="34" charset="-122"/>
              </a:endParaRPr>
            </a:p>
          </p:txBody>
        </p:sp>
        <p:cxnSp>
          <p:nvCxnSpPr>
            <p:cNvPr id="70" name="直接连接符 69">
              <a:extLst>
                <a:ext uri="{FF2B5EF4-FFF2-40B4-BE49-F238E27FC236}">
                  <a16:creationId xmlns:a16="http://schemas.microsoft.com/office/drawing/2014/main" id="{1BB18068-7213-B270-75AA-19D4DDC56FB0}"/>
                </a:ext>
              </a:extLst>
            </p:cNvPr>
            <p:cNvCxnSpPr>
              <a:stCxn id="52" idx="0"/>
            </p:cNvCxnSpPr>
            <p:nvPr/>
          </p:nvCxnSpPr>
          <p:spPr>
            <a:xfrm flipV="1">
              <a:off x="7644778" y="2377000"/>
              <a:ext cx="927" cy="263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EE4FDAA3-9936-A2AA-E14B-15E1FFCA69E3}"/>
                </a:ext>
              </a:extLst>
            </p:cNvPr>
            <p:cNvCxnSpPr/>
            <p:nvPr/>
          </p:nvCxnSpPr>
          <p:spPr>
            <a:xfrm flipV="1">
              <a:off x="7274676" y="2438803"/>
              <a:ext cx="1275" cy="3623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4319833"/>
      </p:ext>
    </p:extLst>
  </p:cSld>
  <p:clrMapOvr>
    <a:masterClrMapping/>
  </p:clrMapOvr>
  <p:transition spd="slow" advTm="5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34488-1F32-6A7D-1F1B-23191728DFF8}"/>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6D1A0602-BB59-C31B-6318-775FF34E9BD2}"/>
              </a:ext>
            </a:extLst>
          </p:cNvPr>
          <p:cNvSpPr>
            <a:spLocks noGrp="1"/>
          </p:cNvSpPr>
          <p:nvPr>
            <p:ph type="body" sz="quarter" idx="10"/>
          </p:nvPr>
        </p:nvSpPr>
        <p:spPr>
          <a:xfrm>
            <a:off x="839160" y="698363"/>
            <a:ext cx="6570384" cy="494795"/>
          </a:xfrm>
        </p:spPr>
        <p:txBody>
          <a:bodyPr/>
          <a:lstStyle/>
          <a:p>
            <a:r>
              <a:rPr lang="zh-CN" altLang="en-US" dirty="0">
                <a:solidFill>
                  <a:prstClr val="black"/>
                </a:solidFill>
                <a:latin typeface="猫啃珠圆体" panose="02020500000000000000" pitchFamily="18" charset="-122"/>
                <a:ea typeface="猫啃珠圆体" panose="02020500000000000000" pitchFamily="18" charset="-122"/>
                <a:cs typeface="创客贴金刚体" panose="00020600040101010101" pitchFamily="18" charset="-122"/>
              </a:rPr>
              <a:t>机器学习的常见任务</a:t>
            </a:r>
          </a:p>
        </p:txBody>
      </p:sp>
      <p:sp>
        <p:nvSpPr>
          <p:cNvPr id="10" name="矩形 13">
            <a:extLst>
              <a:ext uri="{FF2B5EF4-FFF2-40B4-BE49-F238E27FC236}">
                <a16:creationId xmlns:a16="http://schemas.microsoft.com/office/drawing/2014/main" id="{EA3E25E7-B8D0-0C86-AC78-D731D0D6E5A9}"/>
              </a:ext>
            </a:extLst>
          </p:cNvPr>
          <p:cNvSpPr>
            <a:spLocks noChangeArrowheads="1"/>
          </p:cNvSpPr>
          <p:nvPr/>
        </p:nvSpPr>
        <p:spPr bwMode="auto">
          <a:xfrm>
            <a:off x="902794" y="1347961"/>
            <a:ext cx="5100441"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分类标签不均衡的评价指标</a:t>
            </a:r>
          </a:p>
        </p:txBody>
      </p:sp>
      <p:grpSp>
        <p:nvGrpSpPr>
          <p:cNvPr id="4" name="组合 3">
            <a:extLst>
              <a:ext uri="{FF2B5EF4-FFF2-40B4-BE49-F238E27FC236}">
                <a16:creationId xmlns:a16="http://schemas.microsoft.com/office/drawing/2014/main" id="{6B499BDF-7E68-C923-96A8-CD9689A224B0}"/>
              </a:ext>
            </a:extLst>
          </p:cNvPr>
          <p:cNvGrpSpPr/>
          <p:nvPr/>
        </p:nvGrpSpPr>
        <p:grpSpPr>
          <a:xfrm>
            <a:off x="1136837" y="2672443"/>
            <a:ext cx="3652157" cy="2715985"/>
            <a:chOff x="1195965" y="2373086"/>
            <a:chExt cx="3652157" cy="2715985"/>
          </a:xfrm>
        </p:grpSpPr>
        <p:sp>
          <p:nvSpPr>
            <p:cNvPr id="6" name="椭圆 5">
              <a:extLst>
                <a:ext uri="{FF2B5EF4-FFF2-40B4-BE49-F238E27FC236}">
                  <a16:creationId xmlns:a16="http://schemas.microsoft.com/office/drawing/2014/main" id="{AA683F0B-23EA-8F38-8079-2D6BF97F19E2}"/>
                </a:ext>
              </a:extLst>
            </p:cNvPr>
            <p:cNvSpPr/>
            <p:nvPr/>
          </p:nvSpPr>
          <p:spPr>
            <a:xfrm>
              <a:off x="1622691" y="2731661"/>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7" name="椭圆 6">
              <a:extLst>
                <a:ext uri="{FF2B5EF4-FFF2-40B4-BE49-F238E27FC236}">
                  <a16:creationId xmlns:a16="http://schemas.microsoft.com/office/drawing/2014/main" id="{13AFE7F5-E108-D9FF-7FBF-8305C40F0892}"/>
                </a:ext>
              </a:extLst>
            </p:cNvPr>
            <p:cNvSpPr/>
            <p:nvPr/>
          </p:nvSpPr>
          <p:spPr>
            <a:xfrm>
              <a:off x="1622691" y="3551465"/>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8" name="椭圆 7">
              <a:extLst>
                <a:ext uri="{FF2B5EF4-FFF2-40B4-BE49-F238E27FC236}">
                  <a16:creationId xmlns:a16="http://schemas.microsoft.com/office/drawing/2014/main" id="{E7AED990-4C8A-741C-B82E-07666EBEC246}"/>
                </a:ext>
              </a:extLst>
            </p:cNvPr>
            <p:cNvSpPr/>
            <p:nvPr/>
          </p:nvSpPr>
          <p:spPr>
            <a:xfrm>
              <a:off x="2227568" y="2731661"/>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9" name="椭圆 8">
              <a:extLst>
                <a:ext uri="{FF2B5EF4-FFF2-40B4-BE49-F238E27FC236}">
                  <a16:creationId xmlns:a16="http://schemas.microsoft.com/office/drawing/2014/main" id="{CFF20F7D-C20C-3370-65B9-3A79340D6C9E}"/>
                </a:ext>
              </a:extLst>
            </p:cNvPr>
            <p:cNvSpPr/>
            <p:nvPr/>
          </p:nvSpPr>
          <p:spPr>
            <a:xfrm>
              <a:off x="2209597" y="3990829"/>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1" name="椭圆 10">
              <a:extLst>
                <a:ext uri="{FF2B5EF4-FFF2-40B4-BE49-F238E27FC236}">
                  <a16:creationId xmlns:a16="http://schemas.microsoft.com/office/drawing/2014/main" id="{2BA233F2-580F-53B6-5DA0-018D7D5DDFB3}"/>
                </a:ext>
              </a:extLst>
            </p:cNvPr>
            <p:cNvSpPr/>
            <p:nvPr/>
          </p:nvSpPr>
          <p:spPr>
            <a:xfrm>
              <a:off x="2540044" y="3199652"/>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2" name="椭圆 11">
              <a:extLst>
                <a:ext uri="{FF2B5EF4-FFF2-40B4-BE49-F238E27FC236}">
                  <a16:creationId xmlns:a16="http://schemas.microsoft.com/office/drawing/2014/main" id="{E7499AF9-987E-4185-E5CB-57BA61D1CD38}"/>
                </a:ext>
              </a:extLst>
            </p:cNvPr>
            <p:cNvSpPr/>
            <p:nvPr/>
          </p:nvSpPr>
          <p:spPr>
            <a:xfrm>
              <a:off x="3067027" y="3035462"/>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3" name="椭圆 12">
              <a:extLst>
                <a:ext uri="{FF2B5EF4-FFF2-40B4-BE49-F238E27FC236}">
                  <a16:creationId xmlns:a16="http://schemas.microsoft.com/office/drawing/2014/main" id="{757ED412-9508-42F9-065F-FF1CFC602FB6}"/>
                </a:ext>
              </a:extLst>
            </p:cNvPr>
            <p:cNvSpPr/>
            <p:nvPr/>
          </p:nvSpPr>
          <p:spPr>
            <a:xfrm>
              <a:off x="2887435" y="2683261"/>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grpSp>
          <p:nvGrpSpPr>
            <p:cNvPr id="16" name="组合 15">
              <a:extLst>
                <a:ext uri="{FF2B5EF4-FFF2-40B4-BE49-F238E27FC236}">
                  <a16:creationId xmlns:a16="http://schemas.microsoft.com/office/drawing/2014/main" id="{7CB6448A-C147-A093-779D-F91363BB8403}"/>
                </a:ext>
              </a:extLst>
            </p:cNvPr>
            <p:cNvGrpSpPr/>
            <p:nvPr/>
          </p:nvGrpSpPr>
          <p:grpSpPr>
            <a:xfrm>
              <a:off x="1195965" y="2373086"/>
              <a:ext cx="3652157" cy="2715985"/>
              <a:chOff x="990600" y="2334986"/>
              <a:chExt cx="3652157" cy="2715985"/>
            </a:xfrm>
          </p:grpSpPr>
          <p:cxnSp>
            <p:nvCxnSpPr>
              <p:cNvPr id="18" name="直接箭头连接符 17">
                <a:extLst>
                  <a:ext uri="{FF2B5EF4-FFF2-40B4-BE49-F238E27FC236}">
                    <a16:creationId xmlns:a16="http://schemas.microsoft.com/office/drawing/2014/main" id="{2DBD9CD7-ED22-9E95-2B70-AA383B6255A7}"/>
                  </a:ext>
                </a:extLst>
              </p:cNvPr>
              <p:cNvCxnSpPr/>
              <p:nvPr/>
            </p:nvCxnSpPr>
            <p:spPr>
              <a:xfrm>
                <a:off x="990600" y="4860471"/>
                <a:ext cx="365215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E3D7EDA-1DCE-3521-F26B-D744D219C55D}"/>
                  </a:ext>
                </a:extLst>
              </p:cNvPr>
              <p:cNvCxnSpPr/>
              <p:nvPr/>
            </p:nvCxnSpPr>
            <p:spPr>
              <a:xfrm flipV="1">
                <a:off x="1164771" y="2334986"/>
                <a:ext cx="0" cy="27159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 name="直接连接符 16">
              <a:extLst>
                <a:ext uri="{FF2B5EF4-FFF2-40B4-BE49-F238E27FC236}">
                  <a16:creationId xmlns:a16="http://schemas.microsoft.com/office/drawing/2014/main" id="{F64A8A68-A267-8023-26AB-3582B8A8521F}"/>
                </a:ext>
              </a:extLst>
            </p:cNvPr>
            <p:cNvCxnSpPr/>
            <p:nvPr/>
          </p:nvCxnSpPr>
          <p:spPr>
            <a:xfrm flipV="1">
              <a:off x="2209597" y="2968222"/>
              <a:ext cx="1624895" cy="162489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0" name="文本框 19">
            <a:extLst>
              <a:ext uri="{FF2B5EF4-FFF2-40B4-BE49-F238E27FC236}">
                <a16:creationId xmlns:a16="http://schemas.microsoft.com/office/drawing/2014/main" id="{77A62053-4874-BFEF-C658-335142960645}"/>
              </a:ext>
            </a:extLst>
          </p:cNvPr>
          <p:cNvSpPr txBox="1"/>
          <p:nvPr/>
        </p:nvSpPr>
        <p:spPr>
          <a:xfrm>
            <a:off x="4329718" y="5218499"/>
            <a:ext cx="970462" cy="400110"/>
          </a:xfrm>
          <a:prstGeom prst="rect">
            <a:avLst/>
          </a:prstGeom>
          <a:noFill/>
          <a:ln>
            <a:noFill/>
          </a:ln>
        </p:spPr>
        <p:txBody>
          <a:bodyPr wrap="square" rtlCol="0">
            <a:spAutoFit/>
          </a:bodyPr>
          <a:lstStyle/>
          <a:p>
            <a:pPr algn="ctr"/>
            <a:r>
              <a:rPr lang="zh-CN" altLang="en-US" sz="2000" dirty="0">
                <a:latin typeface="猫啃珠圆体" panose="02020500000000000000" pitchFamily="18" charset="-122"/>
                <a:ea typeface="猫啃珠圆体" panose="02020500000000000000" pitchFamily="18" charset="-122"/>
              </a:rPr>
              <a:t>特征</a:t>
            </a:r>
            <a:r>
              <a:rPr lang="en-US" altLang="zh-CN" sz="2000" dirty="0">
                <a:latin typeface="猫啃珠圆体" panose="02020500000000000000" pitchFamily="18" charset="-122"/>
                <a:ea typeface="猫啃珠圆体" panose="02020500000000000000" pitchFamily="18" charset="-122"/>
              </a:rPr>
              <a:t>1</a:t>
            </a:r>
            <a:endParaRPr lang="zh-CN" altLang="en-US" dirty="0">
              <a:latin typeface="猫啃珠圆体" panose="02020500000000000000" pitchFamily="18" charset="-122"/>
              <a:ea typeface="猫啃珠圆体" panose="02020500000000000000" pitchFamily="18" charset="-122"/>
            </a:endParaRPr>
          </a:p>
        </p:txBody>
      </p:sp>
      <p:sp>
        <p:nvSpPr>
          <p:cNvPr id="21" name="文本框 20">
            <a:extLst>
              <a:ext uri="{FF2B5EF4-FFF2-40B4-BE49-F238E27FC236}">
                <a16:creationId xmlns:a16="http://schemas.microsoft.com/office/drawing/2014/main" id="{D874D89C-AC90-5FB8-F26D-1A6977B468F3}"/>
              </a:ext>
            </a:extLst>
          </p:cNvPr>
          <p:cNvSpPr txBox="1"/>
          <p:nvPr/>
        </p:nvSpPr>
        <p:spPr>
          <a:xfrm>
            <a:off x="417563" y="2585435"/>
            <a:ext cx="970462" cy="400110"/>
          </a:xfrm>
          <a:prstGeom prst="rect">
            <a:avLst/>
          </a:prstGeom>
          <a:noFill/>
          <a:ln>
            <a:noFill/>
          </a:ln>
        </p:spPr>
        <p:txBody>
          <a:bodyPr wrap="square" rtlCol="0">
            <a:spAutoFit/>
          </a:bodyPr>
          <a:lstStyle/>
          <a:p>
            <a:pPr algn="ctr"/>
            <a:r>
              <a:rPr lang="zh-CN" altLang="en-US" sz="2000" dirty="0">
                <a:latin typeface="猫啃珠圆体" panose="02020500000000000000" pitchFamily="18" charset="-122"/>
                <a:ea typeface="猫啃珠圆体" panose="02020500000000000000" pitchFamily="18" charset="-122"/>
              </a:rPr>
              <a:t>特征</a:t>
            </a:r>
            <a:r>
              <a:rPr lang="en-US" altLang="zh-CN" sz="2000" dirty="0">
                <a:latin typeface="猫啃珠圆体" panose="02020500000000000000" pitchFamily="18" charset="-122"/>
                <a:ea typeface="猫啃珠圆体" panose="02020500000000000000" pitchFamily="18" charset="-122"/>
              </a:rPr>
              <a:t>2</a:t>
            </a:r>
            <a:endParaRPr lang="zh-CN" altLang="en-US" dirty="0">
              <a:latin typeface="猫啃珠圆体" panose="02020500000000000000" pitchFamily="18" charset="-122"/>
              <a:ea typeface="猫啃珠圆体" panose="02020500000000000000" pitchFamily="18" charset="-122"/>
            </a:endParaRPr>
          </a:p>
        </p:txBody>
      </p:sp>
      <p:sp>
        <p:nvSpPr>
          <p:cNvPr id="22" name="椭圆 21">
            <a:extLst>
              <a:ext uri="{FF2B5EF4-FFF2-40B4-BE49-F238E27FC236}">
                <a16:creationId xmlns:a16="http://schemas.microsoft.com/office/drawing/2014/main" id="{E4109360-DB49-06EC-CB2A-6FC3ACB93FA6}"/>
              </a:ext>
            </a:extLst>
          </p:cNvPr>
          <p:cNvSpPr/>
          <p:nvPr/>
        </p:nvSpPr>
        <p:spPr>
          <a:xfrm>
            <a:off x="2045975" y="3494169"/>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4" name="椭圆 23">
            <a:extLst>
              <a:ext uri="{FF2B5EF4-FFF2-40B4-BE49-F238E27FC236}">
                <a16:creationId xmlns:a16="http://schemas.microsoft.com/office/drawing/2014/main" id="{6B0D999B-8EB8-D433-1C77-C0B18507D9B0}"/>
              </a:ext>
            </a:extLst>
          </p:cNvPr>
          <p:cNvSpPr/>
          <p:nvPr/>
        </p:nvSpPr>
        <p:spPr>
          <a:xfrm>
            <a:off x="1702264" y="4382668"/>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5" name="椭圆 24">
            <a:extLst>
              <a:ext uri="{FF2B5EF4-FFF2-40B4-BE49-F238E27FC236}">
                <a16:creationId xmlns:a16="http://schemas.microsoft.com/office/drawing/2014/main" id="{ACC7B4F3-290E-2475-58BD-FABFA917EAB3}"/>
              </a:ext>
            </a:extLst>
          </p:cNvPr>
          <p:cNvSpPr/>
          <p:nvPr/>
        </p:nvSpPr>
        <p:spPr>
          <a:xfrm>
            <a:off x="2223531" y="3842892"/>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grpSp>
        <p:nvGrpSpPr>
          <p:cNvPr id="36" name="组合 35">
            <a:extLst>
              <a:ext uri="{FF2B5EF4-FFF2-40B4-BE49-F238E27FC236}">
                <a16:creationId xmlns:a16="http://schemas.microsoft.com/office/drawing/2014/main" id="{CD3BE40C-E48A-D02A-9C3F-C91F8DDEA571}"/>
              </a:ext>
            </a:extLst>
          </p:cNvPr>
          <p:cNvGrpSpPr/>
          <p:nvPr/>
        </p:nvGrpSpPr>
        <p:grpSpPr>
          <a:xfrm>
            <a:off x="802742" y="5801101"/>
            <a:ext cx="4098610" cy="707886"/>
            <a:chOff x="-38386" y="5801101"/>
            <a:chExt cx="4098610" cy="707886"/>
          </a:xfrm>
        </p:grpSpPr>
        <p:sp>
          <p:nvSpPr>
            <p:cNvPr id="30" name="文本框 29">
              <a:extLst>
                <a:ext uri="{FF2B5EF4-FFF2-40B4-BE49-F238E27FC236}">
                  <a16:creationId xmlns:a16="http://schemas.microsoft.com/office/drawing/2014/main" id="{7B0A2DE4-5593-FD35-7D01-62AE169AB4D8}"/>
                </a:ext>
              </a:extLst>
            </p:cNvPr>
            <p:cNvSpPr txBox="1"/>
            <p:nvPr/>
          </p:nvSpPr>
          <p:spPr>
            <a:xfrm>
              <a:off x="-38386" y="5801101"/>
              <a:ext cx="2550753" cy="707886"/>
            </a:xfrm>
            <a:prstGeom prst="rect">
              <a:avLst/>
            </a:prstGeom>
            <a:noFill/>
            <a:ln>
              <a:noFill/>
            </a:ln>
          </p:spPr>
          <p:txBody>
            <a:bodyPr wrap="square" rtlCol="0">
              <a:spAutoFit/>
            </a:bodyPr>
            <a:lstStyle/>
            <a:p>
              <a:pPr algn="ctr"/>
              <a:r>
                <a:rPr lang="zh-CN" altLang="en-US" sz="2000" dirty="0">
                  <a:latin typeface="猫啃珠圆体" panose="02020500000000000000" pitchFamily="18" charset="-122"/>
                  <a:ea typeface="猫啃珠圆体" panose="02020500000000000000" pitchFamily="18" charset="-122"/>
                </a:rPr>
                <a:t>准确率</a:t>
              </a:r>
              <a:endParaRPr lang="en-US" altLang="zh-CN" sz="2000" dirty="0">
                <a:latin typeface="猫啃珠圆体" panose="02020500000000000000" pitchFamily="18" charset="-122"/>
                <a:ea typeface="猫啃珠圆体" panose="02020500000000000000" pitchFamily="18" charset="-122"/>
              </a:endParaRPr>
            </a:p>
            <a:p>
              <a:pPr algn="ctr"/>
              <a:r>
                <a:rPr lang="en-US" altLang="zh-CN" sz="2000" dirty="0">
                  <a:latin typeface="猫啃珠圆体" panose="02020500000000000000" pitchFamily="18" charset="-122"/>
                  <a:ea typeface="猫啃珠圆体" panose="02020500000000000000" pitchFamily="18" charset="-122"/>
                </a:rPr>
                <a:t>Accuracy</a:t>
              </a:r>
              <a:endParaRPr lang="zh-CN" altLang="en-US" dirty="0">
                <a:latin typeface="猫啃珠圆体" panose="02020500000000000000" pitchFamily="18" charset="-122"/>
                <a:ea typeface="猫啃珠圆体" panose="02020500000000000000" pitchFamily="18" charset="-122"/>
              </a:endParaRPr>
            </a:p>
          </p:txBody>
        </p:sp>
        <p:sp>
          <p:nvSpPr>
            <p:cNvPr id="31" name="文本框 30">
              <a:extLst>
                <a:ext uri="{FF2B5EF4-FFF2-40B4-BE49-F238E27FC236}">
                  <a16:creationId xmlns:a16="http://schemas.microsoft.com/office/drawing/2014/main" id="{132631D5-338E-0301-82E9-B7D81BB9F508}"/>
                </a:ext>
              </a:extLst>
            </p:cNvPr>
            <p:cNvSpPr txBox="1"/>
            <p:nvPr/>
          </p:nvSpPr>
          <p:spPr>
            <a:xfrm>
              <a:off x="1919484" y="5946467"/>
              <a:ext cx="671693" cy="400110"/>
            </a:xfrm>
            <a:prstGeom prst="rect">
              <a:avLst/>
            </a:prstGeom>
            <a:noFill/>
            <a:ln>
              <a:noFill/>
            </a:ln>
          </p:spPr>
          <p:txBody>
            <a:bodyPr wrap="square" rtlCol="0">
              <a:spAutoFit/>
            </a:bodyPr>
            <a:lstStyle/>
            <a:p>
              <a:pPr algn="ctr"/>
              <a:r>
                <a:rPr lang="en-US" altLang="zh-CN" sz="2000" dirty="0">
                  <a:latin typeface="猫啃珠圆体" panose="02020500000000000000" pitchFamily="18" charset="-122"/>
                  <a:ea typeface="猫啃珠圆体" panose="02020500000000000000" pitchFamily="18" charset="-122"/>
                </a:rPr>
                <a:t>=</a:t>
              </a:r>
              <a:endParaRPr lang="zh-CN" altLang="en-US" dirty="0">
                <a:latin typeface="猫啃珠圆体" panose="02020500000000000000" pitchFamily="18" charset="-122"/>
                <a:ea typeface="猫啃珠圆体" panose="02020500000000000000" pitchFamily="18" charset="-122"/>
              </a:endParaRPr>
            </a:p>
          </p:txBody>
        </p:sp>
        <p:sp>
          <p:nvSpPr>
            <p:cNvPr id="35" name="文本框 34">
              <a:extLst>
                <a:ext uri="{FF2B5EF4-FFF2-40B4-BE49-F238E27FC236}">
                  <a16:creationId xmlns:a16="http://schemas.microsoft.com/office/drawing/2014/main" id="{905DCBC8-F200-2776-B13A-C67A4B4E4047}"/>
                </a:ext>
              </a:extLst>
            </p:cNvPr>
            <p:cNvSpPr txBox="1"/>
            <p:nvPr/>
          </p:nvSpPr>
          <p:spPr>
            <a:xfrm>
              <a:off x="2393729" y="5937043"/>
              <a:ext cx="1666495" cy="400110"/>
            </a:xfrm>
            <a:prstGeom prst="rect">
              <a:avLst/>
            </a:prstGeom>
            <a:noFill/>
            <a:ln>
              <a:noFill/>
            </a:ln>
          </p:spPr>
          <p:txBody>
            <a:bodyPr wrap="square" rtlCol="0">
              <a:spAutoFit/>
            </a:bodyPr>
            <a:lstStyle/>
            <a:p>
              <a:pPr algn="ctr"/>
              <a:r>
                <a:rPr lang="en-US" altLang="zh-CN" sz="2000" dirty="0">
                  <a:latin typeface="猫啃珠圆体" panose="02020500000000000000" pitchFamily="18" charset="-122"/>
                  <a:ea typeface="猫啃珠圆体" panose="02020500000000000000" pitchFamily="18" charset="-122"/>
                </a:rPr>
                <a:t>90%</a:t>
              </a:r>
              <a:endParaRPr lang="zh-CN" altLang="en-US" dirty="0">
                <a:latin typeface="猫啃珠圆体" panose="02020500000000000000" pitchFamily="18" charset="-122"/>
                <a:ea typeface="猫啃珠圆体" panose="02020500000000000000" pitchFamily="18" charset="-122"/>
              </a:endParaRPr>
            </a:p>
          </p:txBody>
        </p:sp>
      </p:grpSp>
      <p:sp>
        <p:nvSpPr>
          <p:cNvPr id="5" name="文本框 4">
            <a:extLst>
              <a:ext uri="{FF2B5EF4-FFF2-40B4-BE49-F238E27FC236}">
                <a16:creationId xmlns:a16="http://schemas.microsoft.com/office/drawing/2014/main" id="{56C29843-0368-0335-9C9E-CA7C4C94619E}"/>
              </a:ext>
            </a:extLst>
          </p:cNvPr>
          <p:cNvSpPr txBox="1"/>
          <p:nvPr/>
        </p:nvSpPr>
        <p:spPr>
          <a:xfrm>
            <a:off x="8840582" y="2726762"/>
            <a:ext cx="2169711" cy="461665"/>
          </a:xfrm>
          <a:prstGeom prst="rect">
            <a:avLst/>
          </a:prstGeom>
          <a:noFill/>
        </p:spPr>
        <p:txBody>
          <a:bodyPr wrap="square">
            <a:spAutoFit/>
          </a:bodyPr>
          <a:lstStyle/>
          <a:p>
            <a:pPr algn="ctr"/>
            <a:r>
              <a:rPr lang="en-US" altLang="zh-CN" sz="2400" dirty="0">
                <a:solidFill>
                  <a:srgbClr val="C00000"/>
                </a:solidFill>
                <a:latin typeface="猫啃珠圆体" panose="02020500000000000000" pitchFamily="18" charset="-122"/>
                <a:ea typeface="猫啃珠圆体" panose="02020500000000000000" pitchFamily="18" charset="-122"/>
              </a:rPr>
              <a:t>AUC = 0.5</a:t>
            </a:r>
          </a:p>
        </p:txBody>
      </p:sp>
      <p:pic>
        <p:nvPicPr>
          <p:cNvPr id="15" name="图片 14">
            <a:extLst>
              <a:ext uri="{FF2B5EF4-FFF2-40B4-BE49-F238E27FC236}">
                <a16:creationId xmlns:a16="http://schemas.microsoft.com/office/drawing/2014/main" id="{8D1903F0-C214-7EA6-17AB-042C24D0CA92}"/>
              </a:ext>
            </a:extLst>
          </p:cNvPr>
          <p:cNvPicPr>
            <a:picLocks noChangeAspect="1"/>
          </p:cNvPicPr>
          <p:nvPr/>
        </p:nvPicPr>
        <p:blipFill>
          <a:blip r:embed="rId3"/>
          <a:stretch>
            <a:fillRect/>
          </a:stretch>
        </p:blipFill>
        <p:spPr>
          <a:xfrm>
            <a:off x="5755917" y="3499376"/>
            <a:ext cx="4366547" cy="3199306"/>
          </a:xfrm>
          <a:prstGeom prst="rect">
            <a:avLst/>
          </a:prstGeom>
        </p:spPr>
      </p:pic>
    </p:spTree>
    <p:extLst>
      <p:ext uri="{BB962C8B-B14F-4D97-AF65-F5344CB8AC3E}">
        <p14:creationId xmlns:p14="http://schemas.microsoft.com/office/powerpoint/2010/main" val="2738703807"/>
      </p:ext>
    </p:extLst>
  </p:cSld>
  <p:clrMapOvr>
    <a:masterClrMapping/>
  </p:clrMapOvr>
  <p:transition spd="slow" advTm="5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7C835-B3A9-ED65-A622-496CE5274FBE}"/>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4692B59B-5F0B-0658-AE05-B6D60C0F0F40}"/>
              </a:ext>
            </a:extLst>
          </p:cNvPr>
          <p:cNvSpPr>
            <a:spLocks noGrp="1"/>
          </p:cNvSpPr>
          <p:nvPr>
            <p:ph type="body" sz="quarter" idx="10"/>
          </p:nvPr>
        </p:nvSpPr>
        <p:spPr>
          <a:xfrm>
            <a:off x="839160" y="698363"/>
            <a:ext cx="6570384" cy="494795"/>
          </a:xfrm>
        </p:spPr>
        <p:txBody>
          <a:bodyPr/>
          <a:lstStyle/>
          <a:p>
            <a:r>
              <a:rPr lang="zh-CN" altLang="en-US" dirty="0">
                <a:solidFill>
                  <a:prstClr val="black"/>
                </a:solidFill>
                <a:latin typeface="猫啃珠圆体" panose="02020500000000000000" pitchFamily="18" charset="-122"/>
                <a:ea typeface="猫啃珠圆体" panose="02020500000000000000" pitchFamily="18" charset="-122"/>
                <a:cs typeface="创客贴金刚体" panose="00020600040101010101" pitchFamily="18" charset="-122"/>
              </a:rPr>
              <a:t>机器学习的常见任务</a:t>
            </a:r>
          </a:p>
        </p:txBody>
      </p:sp>
      <p:sp>
        <p:nvSpPr>
          <p:cNvPr id="10" name="矩形 13">
            <a:extLst>
              <a:ext uri="{FF2B5EF4-FFF2-40B4-BE49-F238E27FC236}">
                <a16:creationId xmlns:a16="http://schemas.microsoft.com/office/drawing/2014/main" id="{EEE7B850-262E-9917-E6D8-C80BA970F06F}"/>
              </a:ext>
            </a:extLst>
          </p:cNvPr>
          <p:cNvSpPr>
            <a:spLocks noChangeArrowheads="1"/>
          </p:cNvSpPr>
          <p:nvPr/>
        </p:nvSpPr>
        <p:spPr bwMode="auto">
          <a:xfrm>
            <a:off x="902794" y="1347961"/>
            <a:ext cx="5100441"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回归任务及其评价指标</a:t>
            </a:r>
          </a:p>
        </p:txBody>
      </p:sp>
      <p:sp>
        <p:nvSpPr>
          <p:cNvPr id="6" name="椭圆 5">
            <a:extLst>
              <a:ext uri="{FF2B5EF4-FFF2-40B4-BE49-F238E27FC236}">
                <a16:creationId xmlns:a16="http://schemas.microsoft.com/office/drawing/2014/main" id="{D8768972-E7F9-9A24-75F0-0EA4891E5FDE}"/>
              </a:ext>
            </a:extLst>
          </p:cNvPr>
          <p:cNvSpPr/>
          <p:nvPr/>
        </p:nvSpPr>
        <p:spPr>
          <a:xfrm>
            <a:off x="1442201" y="4997017"/>
            <a:ext cx="140349" cy="140348"/>
          </a:xfrm>
          <a:prstGeom prst="ellipse">
            <a:avLst/>
          </a:prstGeom>
          <a:solidFill>
            <a:srgbClr val="10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100" dirty="0">
              <a:solidFill>
                <a:prstClr val="white"/>
              </a:solidFill>
              <a:latin typeface="Arial" panose="020B0604020202020204"/>
              <a:ea typeface="微软雅黑" panose="020B0503020204020204" charset="-122"/>
              <a:cs typeface="+mn-ea"/>
              <a:sym typeface="+mn-lt"/>
            </a:endParaRPr>
          </a:p>
        </p:txBody>
      </p:sp>
      <p:sp>
        <p:nvSpPr>
          <p:cNvPr id="7" name="椭圆 6">
            <a:extLst>
              <a:ext uri="{FF2B5EF4-FFF2-40B4-BE49-F238E27FC236}">
                <a16:creationId xmlns:a16="http://schemas.microsoft.com/office/drawing/2014/main" id="{7B31D5EF-01ED-C216-168A-5C705F804D8C}"/>
              </a:ext>
            </a:extLst>
          </p:cNvPr>
          <p:cNvSpPr/>
          <p:nvPr/>
        </p:nvSpPr>
        <p:spPr>
          <a:xfrm>
            <a:off x="1652024" y="4623633"/>
            <a:ext cx="140349" cy="140348"/>
          </a:xfrm>
          <a:prstGeom prst="ellipse">
            <a:avLst/>
          </a:prstGeom>
          <a:solidFill>
            <a:srgbClr val="10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100" dirty="0">
              <a:solidFill>
                <a:prstClr val="white"/>
              </a:solidFill>
              <a:latin typeface="Arial" panose="020B0604020202020204"/>
              <a:ea typeface="微软雅黑" panose="020B0503020204020204" charset="-122"/>
              <a:cs typeface="+mn-ea"/>
              <a:sym typeface="+mn-lt"/>
            </a:endParaRPr>
          </a:p>
        </p:txBody>
      </p:sp>
      <p:sp>
        <p:nvSpPr>
          <p:cNvPr id="11" name="椭圆 10">
            <a:extLst>
              <a:ext uri="{FF2B5EF4-FFF2-40B4-BE49-F238E27FC236}">
                <a16:creationId xmlns:a16="http://schemas.microsoft.com/office/drawing/2014/main" id="{7D5322B6-BF7C-92A4-AE20-0DA3DFE818C6}"/>
              </a:ext>
            </a:extLst>
          </p:cNvPr>
          <p:cNvSpPr/>
          <p:nvPr/>
        </p:nvSpPr>
        <p:spPr>
          <a:xfrm>
            <a:off x="2655826" y="3710474"/>
            <a:ext cx="140349" cy="140348"/>
          </a:xfrm>
          <a:prstGeom prst="ellipse">
            <a:avLst/>
          </a:prstGeom>
          <a:solidFill>
            <a:srgbClr val="10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100" dirty="0">
              <a:solidFill>
                <a:prstClr val="white"/>
              </a:solidFill>
              <a:latin typeface="Arial" panose="020B0604020202020204"/>
              <a:ea typeface="微软雅黑" panose="020B0503020204020204" charset="-122"/>
              <a:cs typeface="+mn-ea"/>
              <a:sym typeface="+mn-lt"/>
            </a:endParaRPr>
          </a:p>
        </p:txBody>
      </p:sp>
      <p:sp>
        <p:nvSpPr>
          <p:cNvPr id="13" name="椭圆 12">
            <a:extLst>
              <a:ext uri="{FF2B5EF4-FFF2-40B4-BE49-F238E27FC236}">
                <a16:creationId xmlns:a16="http://schemas.microsoft.com/office/drawing/2014/main" id="{55B0DD19-0A6B-D94F-73F9-BC566914AE6A}"/>
              </a:ext>
            </a:extLst>
          </p:cNvPr>
          <p:cNvSpPr/>
          <p:nvPr/>
        </p:nvSpPr>
        <p:spPr>
          <a:xfrm>
            <a:off x="3038767" y="3159946"/>
            <a:ext cx="140349" cy="140348"/>
          </a:xfrm>
          <a:prstGeom prst="ellipse">
            <a:avLst/>
          </a:prstGeom>
          <a:solidFill>
            <a:srgbClr val="10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100" dirty="0">
              <a:solidFill>
                <a:prstClr val="white"/>
              </a:solidFill>
              <a:latin typeface="Arial" panose="020B0604020202020204"/>
              <a:ea typeface="微软雅黑" panose="020B0503020204020204" charset="-122"/>
              <a:cs typeface="+mn-ea"/>
              <a:sym typeface="+mn-lt"/>
            </a:endParaRPr>
          </a:p>
        </p:txBody>
      </p:sp>
      <p:grpSp>
        <p:nvGrpSpPr>
          <p:cNvPr id="16" name="组合 15">
            <a:extLst>
              <a:ext uri="{FF2B5EF4-FFF2-40B4-BE49-F238E27FC236}">
                <a16:creationId xmlns:a16="http://schemas.microsoft.com/office/drawing/2014/main" id="{5FD8D951-06B3-DD0B-3F29-4BB49E0F4B56}"/>
              </a:ext>
            </a:extLst>
          </p:cNvPr>
          <p:cNvGrpSpPr/>
          <p:nvPr/>
        </p:nvGrpSpPr>
        <p:grpSpPr>
          <a:xfrm>
            <a:off x="1136837" y="2672443"/>
            <a:ext cx="3652157" cy="2715985"/>
            <a:chOff x="990600" y="2334986"/>
            <a:chExt cx="3652157" cy="2715985"/>
          </a:xfrm>
        </p:grpSpPr>
        <p:cxnSp>
          <p:nvCxnSpPr>
            <p:cNvPr id="18" name="直接箭头连接符 17">
              <a:extLst>
                <a:ext uri="{FF2B5EF4-FFF2-40B4-BE49-F238E27FC236}">
                  <a16:creationId xmlns:a16="http://schemas.microsoft.com/office/drawing/2014/main" id="{433E381C-5525-A4A8-BF99-E960DBECA895}"/>
                </a:ext>
              </a:extLst>
            </p:cNvPr>
            <p:cNvCxnSpPr/>
            <p:nvPr/>
          </p:nvCxnSpPr>
          <p:spPr>
            <a:xfrm>
              <a:off x="990600" y="4860471"/>
              <a:ext cx="365215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A30BB05-9262-2B20-7A7D-33E8574D4B6E}"/>
                </a:ext>
              </a:extLst>
            </p:cNvPr>
            <p:cNvCxnSpPr/>
            <p:nvPr/>
          </p:nvCxnSpPr>
          <p:spPr>
            <a:xfrm flipV="1">
              <a:off x="1164771" y="2334986"/>
              <a:ext cx="0" cy="27159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 name="直接连接符 16">
            <a:extLst>
              <a:ext uri="{FF2B5EF4-FFF2-40B4-BE49-F238E27FC236}">
                <a16:creationId xmlns:a16="http://schemas.microsoft.com/office/drawing/2014/main" id="{81950930-9EF4-E1A9-BA46-57F1E437646D}"/>
              </a:ext>
            </a:extLst>
          </p:cNvPr>
          <p:cNvCxnSpPr>
            <a:cxnSpLocks/>
          </p:cNvCxnSpPr>
          <p:nvPr/>
        </p:nvCxnSpPr>
        <p:spPr>
          <a:xfrm flipV="1">
            <a:off x="783555" y="2514600"/>
            <a:ext cx="3286795" cy="303817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E0584588-C6B1-CF65-2C7C-479ECB951A59}"/>
              </a:ext>
            </a:extLst>
          </p:cNvPr>
          <p:cNvSpPr txBox="1"/>
          <p:nvPr/>
        </p:nvSpPr>
        <p:spPr>
          <a:xfrm>
            <a:off x="1594471" y="5655527"/>
            <a:ext cx="2550753" cy="615553"/>
          </a:xfrm>
          <a:prstGeom prst="rect">
            <a:avLst/>
          </a:prstGeom>
          <a:noFill/>
          <a:ln>
            <a:noFill/>
          </a:ln>
        </p:spPr>
        <p:txBody>
          <a:bodyPr wrap="square" rtlCol="0">
            <a:spAutoFit/>
          </a:bodyPr>
          <a:lstStyle/>
          <a:p>
            <a:pPr algn="ctr"/>
            <a:r>
              <a:rPr lang="zh-CN" altLang="en-US" sz="2000" dirty="0">
                <a:latin typeface="猫啃珠圆体" panose="02020500000000000000" pitchFamily="18" charset="-122"/>
                <a:ea typeface="猫啃珠圆体" panose="02020500000000000000" pitchFamily="18" charset="-122"/>
              </a:rPr>
              <a:t>回归任务</a:t>
            </a:r>
            <a:endParaRPr lang="en-US" altLang="zh-CN" sz="2000" dirty="0">
              <a:latin typeface="猫啃珠圆体" panose="02020500000000000000" pitchFamily="18" charset="-122"/>
              <a:ea typeface="猫啃珠圆体" panose="02020500000000000000" pitchFamily="18" charset="-122"/>
            </a:endParaRPr>
          </a:p>
          <a:p>
            <a:pPr algn="ctr"/>
            <a:r>
              <a:rPr lang="en-US" altLang="zh-CN" sz="1400" dirty="0">
                <a:latin typeface="猫啃珠圆体" panose="02020500000000000000" pitchFamily="18" charset="-122"/>
                <a:ea typeface="猫啃珠圆体" panose="02020500000000000000" pitchFamily="18" charset="-122"/>
              </a:rPr>
              <a:t>Regression</a:t>
            </a:r>
            <a:endParaRPr lang="zh-CN" altLang="en-US" dirty="0">
              <a:latin typeface="猫啃珠圆体" panose="02020500000000000000" pitchFamily="18" charset="-122"/>
              <a:ea typeface="猫啃珠圆体" panose="02020500000000000000" pitchFamily="18" charset="-122"/>
            </a:endParaRPr>
          </a:p>
        </p:txBody>
      </p:sp>
      <p:sp>
        <p:nvSpPr>
          <p:cNvPr id="20" name="文本框 19">
            <a:extLst>
              <a:ext uri="{FF2B5EF4-FFF2-40B4-BE49-F238E27FC236}">
                <a16:creationId xmlns:a16="http://schemas.microsoft.com/office/drawing/2014/main" id="{825381A6-F47C-4FAD-5C44-989FF0CA73A2}"/>
              </a:ext>
            </a:extLst>
          </p:cNvPr>
          <p:cNvSpPr txBox="1"/>
          <p:nvPr/>
        </p:nvSpPr>
        <p:spPr>
          <a:xfrm>
            <a:off x="4329718" y="5218499"/>
            <a:ext cx="970462" cy="400110"/>
          </a:xfrm>
          <a:prstGeom prst="rect">
            <a:avLst/>
          </a:prstGeom>
          <a:noFill/>
          <a:ln>
            <a:noFill/>
          </a:ln>
        </p:spPr>
        <p:txBody>
          <a:bodyPr wrap="square" rtlCol="0">
            <a:spAutoFit/>
          </a:bodyPr>
          <a:lstStyle/>
          <a:p>
            <a:pPr algn="ctr"/>
            <a:r>
              <a:rPr lang="zh-CN" altLang="en-US" sz="2000" dirty="0">
                <a:latin typeface="猫啃珠圆体" panose="02020500000000000000" pitchFamily="18" charset="-122"/>
                <a:ea typeface="猫啃珠圆体" panose="02020500000000000000" pitchFamily="18" charset="-122"/>
              </a:rPr>
              <a:t>单特征</a:t>
            </a:r>
            <a:endParaRPr lang="zh-CN" altLang="en-US" dirty="0">
              <a:latin typeface="猫啃珠圆体" panose="02020500000000000000" pitchFamily="18" charset="-122"/>
              <a:ea typeface="猫啃珠圆体" panose="02020500000000000000" pitchFamily="18" charset="-122"/>
            </a:endParaRPr>
          </a:p>
        </p:txBody>
      </p:sp>
      <p:sp>
        <p:nvSpPr>
          <p:cNvPr id="21" name="文本框 20">
            <a:extLst>
              <a:ext uri="{FF2B5EF4-FFF2-40B4-BE49-F238E27FC236}">
                <a16:creationId xmlns:a16="http://schemas.microsoft.com/office/drawing/2014/main" id="{B58BE458-19AF-D00A-1D38-59596E32FE06}"/>
              </a:ext>
            </a:extLst>
          </p:cNvPr>
          <p:cNvSpPr txBox="1"/>
          <p:nvPr/>
        </p:nvSpPr>
        <p:spPr>
          <a:xfrm>
            <a:off x="417563" y="2585435"/>
            <a:ext cx="970462" cy="400110"/>
          </a:xfrm>
          <a:prstGeom prst="rect">
            <a:avLst/>
          </a:prstGeom>
          <a:noFill/>
          <a:ln>
            <a:noFill/>
          </a:ln>
        </p:spPr>
        <p:txBody>
          <a:bodyPr wrap="square" rtlCol="0">
            <a:spAutoFit/>
          </a:bodyPr>
          <a:lstStyle/>
          <a:p>
            <a:pPr algn="ctr"/>
            <a:r>
              <a:rPr lang="zh-CN" altLang="en-US" sz="2000" dirty="0">
                <a:latin typeface="猫啃珠圆体" panose="02020500000000000000" pitchFamily="18" charset="-122"/>
                <a:ea typeface="猫啃珠圆体" panose="02020500000000000000" pitchFamily="18" charset="-122"/>
              </a:rPr>
              <a:t>标签</a:t>
            </a:r>
            <a:endParaRPr lang="zh-CN" altLang="en-US" dirty="0">
              <a:latin typeface="猫啃珠圆体" panose="02020500000000000000" pitchFamily="18" charset="-122"/>
              <a:ea typeface="猫啃珠圆体" panose="02020500000000000000" pitchFamily="18" charset="-122"/>
            </a:endParaRPr>
          </a:p>
        </p:txBody>
      </p:sp>
      <p:cxnSp>
        <p:nvCxnSpPr>
          <p:cNvPr id="23" name="直接连接符 22">
            <a:extLst>
              <a:ext uri="{FF2B5EF4-FFF2-40B4-BE49-F238E27FC236}">
                <a16:creationId xmlns:a16="http://schemas.microsoft.com/office/drawing/2014/main" id="{5DD40A18-2F45-3284-D2A6-F4370E7FAE71}"/>
              </a:ext>
            </a:extLst>
          </p:cNvPr>
          <p:cNvCxnSpPr>
            <a:cxnSpLocks/>
          </p:cNvCxnSpPr>
          <p:nvPr/>
        </p:nvCxnSpPr>
        <p:spPr>
          <a:xfrm flipH="1">
            <a:off x="811657" y="4259272"/>
            <a:ext cx="3624685" cy="36606"/>
          </a:xfrm>
          <a:prstGeom prst="line">
            <a:avLst/>
          </a:prstGeom>
          <a:ln w="95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17A91BF-CBB7-DDD3-828B-66921AA36675}"/>
              </a:ext>
            </a:extLst>
          </p:cNvPr>
          <p:cNvCxnSpPr>
            <a:cxnSpLocks/>
          </p:cNvCxnSpPr>
          <p:nvPr/>
        </p:nvCxnSpPr>
        <p:spPr>
          <a:xfrm>
            <a:off x="2387067" y="3237564"/>
            <a:ext cx="0" cy="181424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AB7897F6-D8AC-CAA0-7987-67DAF8B51826}"/>
              </a:ext>
            </a:extLst>
          </p:cNvPr>
          <p:cNvSpPr/>
          <p:nvPr/>
        </p:nvSpPr>
        <p:spPr>
          <a:xfrm>
            <a:off x="2316893" y="4444900"/>
            <a:ext cx="140349" cy="140348"/>
          </a:xfrm>
          <a:prstGeom prst="ellipse">
            <a:avLst/>
          </a:prstGeom>
          <a:solidFill>
            <a:srgbClr val="10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100" dirty="0">
              <a:solidFill>
                <a:prstClr val="white"/>
              </a:solidFill>
              <a:latin typeface="Arial" panose="020B0604020202020204"/>
              <a:ea typeface="微软雅黑" panose="020B0503020204020204" charset="-122"/>
              <a:cs typeface="+mn-ea"/>
              <a:sym typeface="+mn-lt"/>
            </a:endParaRPr>
          </a:p>
        </p:txBody>
      </p:sp>
      <p:cxnSp>
        <p:nvCxnSpPr>
          <p:cNvPr id="44" name="直接连接符 43">
            <a:extLst>
              <a:ext uri="{FF2B5EF4-FFF2-40B4-BE49-F238E27FC236}">
                <a16:creationId xmlns:a16="http://schemas.microsoft.com/office/drawing/2014/main" id="{B52843C3-0C9F-0FF6-418E-1AD940E6DB66}"/>
              </a:ext>
            </a:extLst>
          </p:cNvPr>
          <p:cNvCxnSpPr>
            <a:cxnSpLocks/>
          </p:cNvCxnSpPr>
          <p:nvPr/>
        </p:nvCxnSpPr>
        <p:spPr>
          <a:xfrm flipH="1">
            <a:off x="783555" y="4031189"/>
            <a:ext cx="3624685" cy="36606"/>
          </a:xfrm>
          <a:prstGeom prst="line">
            <a:avLst/>
          </a:prstGeom>
          <a:ln w="952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188D383E-3B66-443C-5323-E23EB6A1E9EC}"/>
              </a:ext>
            </a:extLst>
          </p:cNvPr>
          <p:cNvCxnSpPr>
            <a:cxnSpLocks/>
          </p:cNvCxnSpPr>
          <p:nvPr/>
        </p:nvCxnSpPr>
        <p:spPr>
          <a:xfrm flipH="1">
            <a:off x="801219" y="4520883"/>
            <a:ext cx="3624685" cy="36606"/>
          </a:xfrm>
          <a:prstGeom prst="line">
            <a:avLst/>
          </a:prstGeom>
          <a:ln w="952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8ABB5D18-8278-7F7A-DD56-8034F5A46DCD}"/>
              </a:ext>
            </a:extLst>
          </p:cNvPr>
          <p:cNvGrpSpPr/>
          <p:nvPr/>
        </p:nvGrpSpPr>
        <p:grpSpPr>
          <a:xfrm>
            <a:off x="5975157" y="3750496"/>
            <a:ext cx="5843457" cy="726305"/>
            <a:chOff x="5975157" y="3750496"/>
            <a:chExt cx="5843457" cy="726305"/>
          </a:xfrm>
        </p:grpSpPr>
        <p:sp>
          <p:nvSpPr>
            <p:cNvPr id="39" name="文本框 38">
              <a:extLst>
                <a:ext uri="{FF2B5EF4-FFF2-40B4-BE49-F238E27FC236}">
                  <a16:creationId xmlns:a16="http://schemas.microsoft.com/office/drawing/2014/main" id="{5AC3E5D4-6676-B0A9-6D24-ECB0159253E2}"/>
                </a:ext>
              </a:extLst>
            </p:cNvPr>
            <p:cNvSpPr txBox="1"/>
            <p:nvPr/>
          </p:nvSpPr>
          <p:spPr>
            <a:xfrm>
              <a:off x="5975157" y="3830470"/>
              <a:ext cx="2868774" cy="646331"/>
            </a:xfrm>
            <a:prstGeom prst="rect">
              <a:avLst/>
            </a:prstGeom>
            <a:noFill/>
          </p:spPr>
          <p:txBody>
            <a:bodyPr wrap="square">
              <a:spAutoFit/>
            </a:bodyPr>
            <a:lstStyle/>
            <a:p>
              <a:pPr algn="ctr"/>
              <a:r>
                <a:rPr lang="en-US" altLang="zh-CN" sz="2000" b="1" i="0" dirty="0">
                  <a:solidFill>
                    <a:srgbClr val="191B1F"/>
                  </a:solidFill>
                  <a:effectLst/>
                  <a:latin typeface="猫啃珠圆体" panose="02020500000000000000" pitchFamily="18" charset="-122"/>
                  <a:ea typeface="猫啃珠圆体" panose="02020500000000000000" pitchFamily="18" charset="-122"/>
                </a:rPr>
                <a:t>RMSE </a:t>
              </a:r>
              <a:r>
                <a:rPr lang="zh-CN" altLang="en-US" sz="2000" b="1" i="0" dirty="0">
                  <a:solidFill>
                    <a:srgbClr val="191B1F"/>
                  </a:solidFill>
                  <a:effectLst/>
                  <a:latin typeface="猫啃珠圆体" panose="02020500000000000000" pitchFamily="18" charset="-122"/>
                  <a:ea typeface="猫啃珠圆体" panose="02020500000000000000" pitchFamily="18" charset="-122"/>
                </a:rPr>
                <a:t>均方根误差</a:t>
              </a:r>
              <a:endParaRPr lang="en-US" altLang="zh-CN" sz="2000" b="1" i="0" dirty="0">
                <a:solidFill>
                  <a:srgbClr val="191B1F"/>
                </a:solidFill>
                <a:effectLst/>
                <a:latin typeface="猫啃珠圆体" panose="02020500000000000000" pitchFamily="18" charset="-122"/>
                <a:ea typeface="猫啃珠圆体" panose="02020500000000000000" pitchFamily="18" charset="-122"/>
              </a:endParaRPr>
            </a:p>
            <a:p>
              <a:pPr algn="ctr"/>
              <a:r>
                <a:rPr lang="en-US" altLang="zh-CN" sz="1600" b="1" dirty="0">
                  <a:solidFill>
                    <a:srgbClr val="191B1F"/>
                  </a:solidFill>
                  <a:latin typeface="猫啃珠圆体" panose="02020500000000000000" pitchFamily="18" charset="-122"/>
                  <a:ea typeface="猫啃珠圆体" panose="02020500000000000000" pitchFamily="18" charset="-122"/>
                </a:rPr>
                <a:t>Root Mean Square Error</a:t>
              </a:r>
            </a:p>
          </p:txBody>
        </p: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C276215D-D058-F2EC-4901-12597F9864C1}"/>
                    </a:ext>
                  </a:extLst>
                </p:cNvPr>
                <p:cNvSpPr txBox="1"/>
                <p:nvPr/>
              </p:nvSpPr>
              <p:spPr>
                <a:xfrm>
                  <a:off x="9003082" y="3750496"/>
                  <a:ext cx="2815532" cy="7080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zh-CN" altLang="en-US" sz="3600" i="1" dirty="0" smtClean="0">
                                <a:solidFill>
                                  <a:schemeClr val="tx1"/>
                                </a:solidFill>
                                <a:latin typeface="Cambria Math" panose="02040503050406030204" pitchFamily="18" charset="0"/>
                              </a:rPr>
                            </m:ctrlPr>
                          </m:radPr>
                          <m:deg/>
                          <m:e>
                            <m:r>
                              <a:rPr lang="en-US" altLang="zh-CN" sz="3600" b="0" i="1" dirty="0" smtClean="0">
                                <a:solidFill>
                                  <a:schemeClr val="tx1"/>
                                </a:solidFill>
                                <a:latin typeface="Cambria Math" panose="02040503050406030204" pitchFamily="18" charset="0"/>
                              </a:rPr>
                              <m:t>𝑀𝑆𝐸</m:t>
                            </m:r>
                          </m:e>
                        </m:rad>
                      </m:oMath>
                    </m:oMathPara>
                  </a14:m>
                  <a:endParaRPr lang="zh-CN" altLang="en-US" sz="3600" dirty="0">
                    <a:solidFill>
                      <a:schemeClr val="tx1"/>
                    </a:solidFill>
                  </a:endParaRPr>
                </a:p>
              </p:txBody>
            </p:sp>
          </mc:Choice>
          <mc:Fallback xmlns="">
            <p:sp>
              <p:nvSpPr>
                <p:cNvPr id="55" name="文本框 54">
                  <a:extLst>
                    <a:ext uri="{FF2B5EF4-FFF2-40B4-BE49-F238E27FC236}">
                      <a16:creationId xmlns:a16="http://schemas.microsoft.com/office/drawing/2014/main" id="{C276215D-D058-F2EC-4901-12597F9864C1}"/>
                    </a:ext>
                  </a:extLst>
                </p:cNvPr>
                <p:cNvSpPr txBox="1">
                  <a:spLocks noRot="1" noChangeAspect="1" noMove="1" noResize="1" noEditPoints="1" noAdjustHandles="1" noChangeArrowheads="1" noChangeShapeType="1" noTextEdit="1"/>
                </p:cNvSpPr>
                <p:nvPr/>
              </p:nvSpPr>
              <p:spPr>
                <a:xfrm>
                  <a:off x="9003082" y="3750496"/>
                  <a:ext cx="2815532" cy="708079"/>
                </a:xfrm>
                <a:prstGeom prst="rect">
                  <a:avLst/>
                </a:prstGeom>
                <a:blipFill>
                  <a:blip r:embed="rId3"/>
                  <a:stretch>
                    <a:fillRect/>
                  </a:stretch>
                </a:blipFill>
              </p:spPr>
              <p:txBody>
                <a:bodyPr/>
                <a:lstStyle/>
                <a:p>
                  <a:r>
                    <a:rPr lang="zh-CN" altLang="en-US">
                      <a:noFill/>
                    </a:rPr>
                    <a:t> </a:t>
                  </a:r>
                </a:p>
              </p:txBody>
            </p:sp>
          </mc:Fallback>
        </mc:AlternateContent>
        <p:sp>
          <p:nvSpPr>
            <p:cNvPr id="63" name="文本框 62">
              <a:extLst>
                <a:ext uri="{FF2B5EF4-FFF2-40B4-BE49-F238E27FC236}">
                  <a16:creationId xmlns:a16="http://schemas.microsoft.com/office/drawing/2014/main" id="{8B8CF2AC-4783-7B77-8E12-0052BC151322}"/>
                </a:ext>
              </a:extLst>
            </p:cNvPr>
            <p:cNvSpPr txBox="1"/>
            <p:nvPr/>
          </p:nvSpPr>
          <p:spPr>
            <a:xfrm>
              <a:off x="8152159" y="3945458"/>
              <a:ext cx="1531704" cy="400110"/>
            </a:xfrm>
            <a:prstGeom prst="rect">
              <a:avLst/>
            </a:prstGeom>
            <a:noFill/>
            <a:ln>
              <a:noFill/>
            </a:ln>
          </p:spPr>
          <p:txBody>
            <a:bodyPr wrap="square" rtlCol="0">
              <a:spAutoFit/>
            </a:bodyPr>
            <a:lstStyle/>
            <a:p>
              <a:pPr algn="ctr"/>
              <a:r>
                <a:rPr lang="en-US" altLang="zh-CN" sz="2000" dirty="0">
                  <a:latin typeface="猫啃珠圆体" panose="02020500000000000000" pitchFamily="18" charset="-122"/>
                  <a:ea typeface="猫啃珠圆体" panose="02020500000000000000" pitchFamily="18" charset="-122"/>
                </a:rPr>
                <a:t>=</a:t>
              </a:r>
              <a:endParaRPr lang="zh-CN" altLang="en-US" dirty="0">
                <a:latin typeface="猫啃珠圆体" panose="02020500000000000000" pitchFamily="18" charset="-122"/>
                <a:ea typeface="猫啃珠圆体" panose="02020500000000000000" pitchFamily="18" charset="-122"/>
              </a:endParaRPr>
            </a:p>
          </p:txBody>
        </p:sp>
      </p:grpSp>
      <p:grpSp>
        <p:nvGrpSpPr>
          <p:cNvPr id="3" name="组合 2">
            <a:extLst>
              <a:ext uri="{FF2B5EF4-FFF2-40B4-BE49-F238E27FC236}">
                <a16:creationId xmlns:a16="http://schemas.microsoft.com/office/drawing/2014/main" id="{19E90944-76FE-A8A0-14B6-13C24B7D1E3B}"/>
              </a:ext>
            </a:extLst>
          </p:cNvPr>
          <p:cNvGrpSpPr/>
          <p:nvPr/>
        </p:nvGrpSpPr>
        <p:grpSpPr>
          <a:xfrm>
            <a:off x="6331868" y="2427760"/>
            <a:ext cx="5233878" cy="954107"/>
            <a:chOff x="6331868" y="2427760"/>
            <a:chExt cx="5233878" cy="954107"/>
          </a:xfrm>
        </p:grpSpPr>
        <p:sp>
          <p:nvSpPr>
            <p:cNvPr id="34" name="文本框 33">
              <a:extLst>
                <a:ext uri="{FF2B5EF4-FFF2-40B4-BE49-F238E27FC236}">
                  <a16:creationId xmlns:a16="http://schemas.microsoft.com/office/drawing/2014/main" id="{0CEEC40A-A995-5C00-22F3-5E2AE2F025C4}"/>
                </a:ext>
              </a:extLst>
            </p:cNvPr>
            <p:cNvSpPr txBox="1"/>
            <p:nvPr/>
          </p:nvSpPr>
          <p:spPr>
            <a:xfrm>
              <a:off x="6331868" y="2672443"/>
              <a:ext cx="2155352" cy="646331"/>
            </a:xfrm>
            <a:prstGeom prst="rect">
              <a:avLst/>
            </a:prstGeom>
            <a:noFill/>
          </p:spPr>
          <p:txBody>
            <a:bodyPr wrap="square">
              <a:spAutoFit/>
            </a:bodyPr>
            <a:lstStyle/>
            <a:p>
              <a:pPr algn="ctr"/>
              <a:r>
                <a:rPr lang="en-US" altLang="zh-CN" sz="2000" b="1" i="0" dirty="0">
                  <a:solidFill>
                    <a:srgbClr val="191B1F"/>
                  </a:solidFill>
                  <a:effectLst/>
                  <a:latin typeface="猫啃珠圆体" panose="02020500000000000000" pitchFamily="18" charset="-122"/>
                  <a:ea typeface="猫啃珠圆体" panose="02020500000000000000" pitchFamily="18" charset="-122"/>
                </a:rPr>
                <a:t>MSE </a:t>
              </a:r>
              <a:r>
                <a:rPr lang="zh-CN" altLang="en-US" sz="2000" b="1" i="0" dirty="0">
                  <a:solidFill>
                    <a:srgbClr val="191B1F"/>
                  </a:solidFill>
                  <a:effectLst/>
                  <a:latin typeface="猫啃珠圆体" panose="02020500000000000000" pitchFamily="18" charset="-122"/>
                  <a:ea typeface="猫啃珠圆体" panose="02020500000000000000" pitchFamily="18" charset="-122"/>
                </a:rPr>
                <a:t>均方误差</a:t>
              </a:r>
              <a:endParaRPr lang="en-US" altLang="zh-CN" sz="2000" b="1" i="0" dirty="0">
                <a:solidFill>
                  <a:srgbClr val="191B1F"/>
                </a:solidFill>
                <a:effectLst/>
                <a:latin typeface="猫啃珠圆体" panose="02020500000000000000" pitchFamily="18" charset="-122"/>
                <a:ea typeface="猫啃珠圆体" panose="02020500000000000000" pitchFamily="18" charset="-122"/>
              </a:endParaRPr>
            </a:p>
            <a:p>
              <a:pPr algn="ctr"/>
              <a:r>
                <a:rPr lang="en-US" altLang="zh-CN" sz="1600" b="1" dirty="0">
                  <a:solidFill>
                    <a:srgbClr val="191B1F"/>
                  </a:solidFill>
                  <a:latin typeface="猫啃珠圆体" panose="02020500000000000000" pitchFamily="18" charset="-122"/>
                  <a:ea typeface="猫啃珠圆体" panose="02020500000000000000" pitchFamily="18" charset="-122"/>
                </a:rPr>
                <a:t>Mean Square Error</a:t>
              </a:r>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EDC4BFB7-F038-4F75-4F70-3BA0CDF07B1D}"/>
                    </a:ext>
                  </a:extLst>
                </p:cNvPr>
                <p:cNvSpPr txBox="1"/>
                <p:nvPr/>
              </p:nvSpPr>
              <p:spPr>
                <a:xfrm>
                  <a:off x="9277667" y="2427760"/>
                  <a:ext cx="2288079" cy="9541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2800" b="0" i="1" dirty="0" smtClean="0">
                                <a:solidFill>
                                  <a:schemeClr val="tx1"/>
                                </a:solidFill>
                                <a:latin typeface="Cambria Math" panose="02040503050406030204" pitchFamily="18" charset="0"/>
                              </a:rPr>
                            </m:ctrlPr>
                          </m:fPr>
                          <m:num>
                            <m:nary>
                              <m:naryPr>
                                <m:chr m:val="∑"/>
                                <m:subHide m:val="on"/>
                                <m:supHide m:val="on"/>
                                <m:ctrlPr>
                                  <a:rPr lang="zh-CN" altLang="en-US" sz="2800" i="1" dirty="0" smtClean="0">
                                    <a:solidFill>
                                      <a:schemeClr val="tx1"/>
                                    </a:solidFill>
                                    <a:latin typeface="Cambria Math" panose="02040503050406030204" pitchFamily="18" charset="0"/>
                                  </a:rPr>
                                </m:ctrlPr>
                              </m:naryPr>
                              <m:sub/>
                              <m:sup/>
                              <m:e>
                                <m:sSup>
                                  <m:sSupPr>
                                    <m:ctrlPr>
                                      <a:rPr lang="en-US" altLang="zh-CN" sz="2800" b="0" i="1" dirty="0" smtClean="0">
                                        <a:solidFill>
                                          <a:schemeClr val="tx1"/>
                                        </a:solidFill>
                                        <a:latin typeface="Cambria Math" panose="02040503050406030204" pitchFamily="18" charset="0"/>
                                      </a:rPr>
                                    </m:ctrlPr>
                                  </m:sSupPr>
                                  <m:e>
                                    <m:d>
                                      <m:dPr>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𝑦</m:t>
                                        </m:r>
                                        <m:r>
                                          <a:rPr lang="en-US" altLang="zh-CN" sz="2800" i="1" dirty="0">
                                            <a:solidFill>
                                              <a:schemeClr val="tx1"/>
                                            </a:solidFill>
                                            <a:latin typeface="Cambria Math" panose="02040503050406030204" pitchFamily="18" charset="0"/>
                                          </a:rPr>
                                          <m:t>−</m:t>
                                        </m:r>
                                        <m:acc>
                                          <m:accPr>
                                            <m:chr m:val="̂"/>
                                            <m:ctrlPr>
                                              <a:rPr lang="en-US" altLang="zh-CN" sz="2800" i="1" dirty="0" smtClean="0">
                                                <a:solidFill>
                                                  <a:schemeClr val="tx1"/>
                                                </a:solidFill>
                                                <a:latin typeface="Cambria Math" panose="02040503050406030204" pitchFamily="18" charset="0"/>
                                              </a:rPr>
                                            </m:ctrlPr>
                                          </m:accPr>
                                          <m:e>
                                            <m:r>
                                              <a:rPr lang="en-US" altLang="zh-CN" sz="2800" i="1" dirty="0">
                                                <a:solidFill>
                                                  <a:schemeClr val="tx1"/>
                                                </a:solidFill>
                                                <a:latin typeface="Cambria Math" panose="02040503050406030204" pitchFamily="18" charset="0"/>
                                              </a:rPr>
                                              <m:t>𝑦</m:t>
                                            </m:r>
                                          </m:e>
                                        </m:acc>
                                      </m:e>
                                    </m:d>
                                  </m:e>
                                  <m:sup>
                                    <m:r>
                                      <a:rPr lang="en-US" altLang="zh-CN" sz="2800" b="0" i="1" dirty="0" smtClean="0">
                                        <a:solidFill>
                                          <a:schemeClr val="tx1"/>
                                        </a:solidFill>
                                        <a:latin typeface="Cambria Math" panose="02040503050406030204" pitchFamily="18" charset="0"/>
                                      </a:rPr>
                                      <m:t>2</m:t>
                                    </m:r>
                                  </m:sup>
                                </m:sSup>
                              </m:e>
                            </m:nary>
                          </m:num>
                          <m:den>
                            <m:r>
                              <a:rPr lang="en-US" altLang="zh-CN" sz="2800" b="0" i="1" dirty="0" smtClean="0">
                                <a:solidFill>
                                  <a:schemeClr val="tx1"/>
                                </a:solidFill>
                                <a:latin typeface="Cambria Math" panose="02040503050406030204" pitchFamily="18" charset="0"/>
                              </a:rPr>
                              <m:t>𝑛</m:t>
                            </m:r>
                          </m:den>
                        </m:f>
                      </m:oMath>
                    </m:oMathPara>
                  </a14:m>
                  <a:endParaRPr lang="zh-CN" altLang="en-US" sz="2800" dirty="0">
                    <a:solidFill>
                      <a:schemeClr val="tx1"/>
                    </a:solidFill>
                  </a:endParaRPr>
                </a:p>
              </p:txBody>
            </p:sp>
          </mc:Choice>
          <mc:Fallback xmlns="">
            <p:sp>
              <p:nvSpPr>
                <p:cNvPr id="56" name="文本框 55">
                  <a:extLst>
                    <a:ext uri="{FF2B5EF4-FFF2-40B4-BE49-F238E27FC236}">
                      <a16:creationId xmlns:a16="http://schemas.microsoft.com/office/drawing/2014/main" id="{EDC4BFB7-F038-4F75-4F70-3BA0CDF07B1D}"/>
                    </a:ext>
                  </a:extLst>
                </p:cNvPr>
                <p:cNvSpPr txBox="1">
                  <a:spLocks noRot="1" noChangeAspect="1" noMove="1" noResize="1" noEditPoints="1" noAdjustHandles="1" noChangeArrowheads="1" noChangeShapeType="1" noTextEdit="1"/>
                </p:cNvSpPr>
                <p:nvPr/>
              </p:nvSpPr>
              <p:spPr>
                <a:xfrm>
                  <a:off x="9277667" y="2427760"/>
                  <a:ext cx="2288079" cy="954107"/>
                </a:xfrm>
                <a:prstGeom prst="rect">
                  <a:avLst/>
                </a:prstGeom>
                <a:blipFill>
                  <a:blip r:embed="rId4"/>
                  <a:stretch>
                    <a:fillRect/>
                  </a:stretch>
                </a:blipFill>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C99ADA6D-4FC4-4EDA-A0C7-142A4C35D891}"/>
                </a:ext>
              </a:extLst>
            </p:cNvPr>
            <p:cNvSpPr txBox="1"/>
            <p:nvPr/>
          </p:nvSpPr>
          <p:spPr>
            <a:xfrm>
              <a:off x="8152159" y="2765690"/>
              <a:ext cx="1531704" cy="400110"/>
            </a:xfrm>
            <a:prstGeom prst="rect">
              <a:avLst/>
            </a:prstGeom>
            <a:noFill/>
            <a:ln>
              <a:noFill/>
            </a:ln>
          </p:spPr>
          <p:txBody>
            <a:bodyPr wrap="square" rtlCol="0">
              <a:spAutoFit/>
            </a:bodyPr>
            <a:lstStyle/>
            <a:p>
              <a:pPr algn="ctr"/>
              <a:r>
                <a:rPr lang="en-US" altLang="zh-CN" sz="2000" dirty="0">
                  <a:latin typeface="猫啃珠圆体" panose="02020500000000000000" pitchFamily="18" charset="-122"/>
                  <a:ea typeface="猫啃珠圆体" panose="02020500000000000000" pitchFamily="18" charset="-122"/>
                </a:rPr>
                <a:t>=</a:t>
              </a:r>
              <a:endParaRPr lang="zh-CN" altLang="en-US" dirty="0">
                <a:latin typeface="猫啃珠圆体" panose="02020500000000000000" pitchFamily="18" charset="-122"/>
                <a:ea typeface="猫啃珠圆体" panose="02020500000000000000" pitchFamily="18" charset="-122"/>
              </a:endParaRPr>
            </a:p>
          </p:txBody>
        </p:sp>
      </p:grpSp>
      <p:grpSp>
        <p:nvGrpSpPr>
          <p:cNvPr id="72" name="组合 71">
            <a:extLst>
              <a:ext uri="{FF2B5EF4-FFF2-40B4-BE49-F238E27FC236}">
                <a16:creationId xmlns:a16="http://schemas.microsoft.com/office/drawing/2014/main" id="{8ADE041E-B5DE-5D48-CE7A-90C1075DB21F}"/>
              </a:ext>
            </a:extLst>
          </p:cNvPr>
          <p:cNvGrpSpPr/>
          <p:nvPr/>
        </p:nvGrpSpPr>
        <p:grpSpPr>
          <a:xfrm>
            <a:off x="4039137" y="4259948"/>
            <a:ext cx="1291561" cy="580450"/>
            <a:chOff x="2882372" y="4259948"/>
            <a:chExt cx="1291561" cy="580450"/>
          </a:xfrm>
        </p:grpSpPr>
        <p:sp>
          <p:nvSpPr>
            <p:cNvPr id="42" name="右大括号 41">
              <a:extLst>
                <a:ext uri="{FF2B5EF4-FFF2-40B4-BE49-F238E27FC236}">
                  <a16:creationId xmlns:a16="http://schemas.microsoft.com/office/drawing/2014/main" id="{09C17BB1-6AC6-464C-0C59-0810900FD2E4}"/>
                </a:ext>
              </a:extLst>
            </p:cNvPr>
            <p:cNvSpPr/>
            <p:nvPr/>
          </p:nvSpPr>
          <p:spPr>
            <a:xfrm>
              <a:off x="2916068" y="4309542"/>
              <a:ext cx="65694" cy="17781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0" name="组合 69">
              <a:extLst>
                <a:ext uri="{FF2B5EF4-FFF2-40B4-BE49-F238E27FC236}">
                  <a16:creationId xmlns:a16="http://schemas.microsoft.com/office/drawing/2014/main" id="{36FA2CFC-EC21-F1E7-1232-04F690883A0A}"/>
                </a:ext>
              </a:extLst>
            </p:cNvPr>
            <p:cNvGrpSpPr/>
            <p:nvPr/>
          </p:nvGrpSpPr>
          <p:grpSpPr>
            <a:xfrm>
              <a:off x="2882372" y="4259948"/>
              <a:ext cx="1291561" cy="580450"/>
              <a:chOff x="2882372" y="4259948"/>
              <a:chExt cx="1291561" cy="580450"/>
            </a:xfrm>
          </p:grpSpPr>
          <p:sp>
            <p:nvSpPr>
              <p:cNvPr id="50" name="文本框 49">
                <a:extLst>
                  <a:ext uri="{FF2B5EF4-FFF2-40B4-BE49-F238E27FC236}">
                    <a16:creationId xmlns:a16="http://schemas.microsoft.com/office/drawing/2014/main" id="{2FC60330-7674-38FB-C9F0-B807C4F0B09E}"/>
                  </a:ext>
                </a:extLst>
              </p:cNvPr>
              <p:cNvSpPr txBox="1"/>
              <p:nvPr/>
            </p:nvSpPr>
            <p:spPr>
              <a:xfrm>
                <a:off x="2976056" y="4259948"/>
                <a:ext cx="1186336" cy="276999"/>
              </a:xfrm>
              <a:prstGeom prst="rect">
                <a:avLst/>
              </a:prstGeom>
              <a:noFill/>
            </p:spPr>
            <p:txBody>
              <a:bodyPr wrap="square">
                <a:spAutoFit/>
              </a:bodyPr>
              <a:lstStyle/>
              <a:p>
                <a:pPr algn="ctr"/>
                <a:r>
                  <a:rPr lang="zh-CN" altLang="en-US" sz="1200" b="1" i="0" dirty="0">
                    <a:solidFill>
                      <a:srgbClr val="191B1F"/>
                    </a:solidFill>
                    <a:effectLst/>
                    <a:latin typeface="猫啃珠圆体" panose="02020500000000000000" pitchFamily="18" charset="-122"/>
                    <a:ea typeface="猫啃珠圆体" panose="02020500000000000000" pitchFamily="18" charset="-122"/>
                  </a:rPr>
                  <a:t>真实值 </a:t>
                </a:r>
                <a:r>
                  <a:rPr lang="en-US" altLang="zh-CN" sz="1200" b="1" i="0" dirty="0">
                    <a:solidFill>
                      <a:srgbClr val="191B1F"/>
                    </a:solidFill>
                    <a:effectLst/>
                    <a:latin typeface="猫啃珠圆体" panose="02020500000000000000" pitchFamily="18" charset="-122"/>
                    <a:ea typeface="猫啃珠圆体" panose="02020500000000000000" pitchFamily="18" charset="-122"/>
                  </a:rPr>
                  <a:t>– </a:t>
                </a:r>
                <a:r>
                  <a:rPr lang="zh-CN" altLang="en-US" sz="1200" b="1" i="0" dirty="0">
                    <a:solidFill>
                      <a:srgbClr val="191B1F"/>
                    </a:solidFill>
                    <a:effectLst/>
                    <a:latin typeface="猫啃珠圆体" panose="02020500000000000000" pitchFamily="18" charset="-122"/>
                    <a:ea typeface="猫啃珠圆体" panose="02020500000000000000" pitchFamily="18" charset="-122"/>
                  </a:rPr>
                  <a:t>均值</a:t>
                </a:r>
                <a:endParaRPr lang="en-US" altLang="zh-CN" sz="1050" b="1" dirty="0">
                  <a:solidFill>
                    <a:srgbClr val="191B1F"/>
                  </a:solidFill>
                  <a:latin typeface="猫啃珠圆体" panose="02020500000000000000" pitchFamily="18" charset="-122"/>
                  <a:ea typeface="猫啃珠圆体" panose="02020500000000000000" pitchFamily="18" charset="-122"/>
                </a:endParaRPr>
              </a:p>
            </p:txBody>
          </p:sp>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BC100A89-5F46-3F1E-D1A5-A6884D000A17}"/>
                      </a:ext>
                    </a:extLst>
                  </p:cNvPr>
                  <p:cNvSpPr txBox="1"/>
                  <p:nvPr/>
                </p:nvSpPr>
                <p:spPr>
                  <a:xfrm>
                    <a:off x="2882372" y="4471066"/>
                    <a:ext cx="129156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𝑦</m:t>
                          </m:r>
                          <m:r>
                            <a:rPr lang="zh-CN" altLang="en-US" i="1" smtClean="0">
                              <a:solidFill>
                                <a:schemeClr val="tx1"/>
                              </a:solidFill>
                              <a:latin typeface="Cambria Math" panose="02040503050406030204" pitchFamily="18" charset="0"/>
                            </a:rPr>
                            <m:t>−</m:t>
                          </m:r>
                          <m:acc>
                            <m:accPr>
                              <m:chr m:val="̅"/>
                              <m:ctrlPr>
                                <a:rPr lang="zh-CN" altLang="en-US" i="1" dirty="0" smtClean="0">
                                  <a:solidFill>
                                    <a:schemeClr val="tx1"/>
                                  </a:solidFill>
                                  <a:latin typeface="Cambria Math" panose="02040503050406030204" pitchFamily="18" charset="0"/>
                                </a:rPr>
                              </m:ctrlPr>
                            </m:accPr>
                            <m:e>
                              <m:r>
                                <a:rPr lang="zh-CN" altLang="en-US" i="1" dirty="0">
                                  <a:solidFill>
                                    <a:schemeClr val="tx1"/>
                                  </a:solidFill>
                                  <a:latin typeface="Cambria Math" panose="02040503050406030204" pitchFamily="18" charset="0"/>
                                </a:rPr>
                                <m:t>𝑦</m:t>
                              </m:r>
                            </m:e>
                          </m:acc>
                        </m:oMath>
                      </m:oMathPara>
                    </a14:m>
                    <a:endParaRPr lang="zh-CN" altLang="en-US" dirty="0">
                      <a:solidFill>
                        <a:schemeClr val="tx1"/>
                      </a:solidFill>
                    </a:endParaRPr>
                  </a:p>
                </p:txBody>
              </p:sp>
            </mc:Choice>
            <mc:Fallback xmlns="">
              <p:sp>
                <p:nvSpPr>
                  <p:cNvPr id="66" name="文本框 65">
                    <a:extLst>
                      <a:ext uri="{FF2B5EF4-FFF2-40B4-BE49-F238E27FC236}">
                        <a16:creationId xmlns:a16="http://schemas.microsoft.com/office/drawing/2014/main" id="{BC100A89-5F46-3F1E-D1A5-A6884D000A17}"/>
                      </a:ext>
                    </a:extLst>
                  </p:cNvPr>
                  <p:cNvSpPr txBox="1">
                    <a:spLocks noRot="1" noChangeAspect="1" noMove="1" noResize="1" noEditPoints="1" noAdjustHandles="1" noChangeArrowheads="1" noChangeShapeType="1" noTextEdit="1"/>
                  </p:cNvSpPr>
                  <p:nvPr/>
                </p:nvSpPr>
                <p:spPr>
                  <a:xfrm>
                    <a:off x="2882372" y="4471066"/>
                    <a:ext cx="1291561" cy="369332"/>
                  </a:xfrm>
                  <a:prstGeom prst="rect">
                    <a:avLst/>
                  </a:prstGeom>
                  <a:blipFill>
                    <a:blip r:embed="rId7"/>
                    <a:stretch>
                      <a:fillRect b="-8197"/>
                    </a:stretch>
                  </a:blipFill>
                </p:spPr>
                <p:txBody>
                  <a:bodyPr/>
                  <a:lstStyle/>
                  <a:p>
                    <a:r>
                      <a:rPr lang="zh-CN" altLang="en-US">
                        <a:noFill/>
                      </a:rPr>
                      <a:t> </a:t>
                    </a:r>
                  </a:p>
                </p:txBody>
              </p:sp>
            </mc:Fallback>
          </mc:AlternateContent>
        </p:grpSp>
      </p:grpSp>
      <p:grpSp>
        <p:nvGrpSpPr>
          <p:cNvPr id="73" name="组合 72">
            <a:extLst>
              <a:ext uri="{FF2B5EF4-FFF2-40B4-BE49-F238E27FC236}">
                <a16:creationId xmlns:a16="http://schemas.microsoft.com/office/drawing/2014/main" id="{E8D38325-3D36-55E7-AF27-C88EC26B38D3}"/>
              </a:ext>
            </a:extLst>
          </p:cNvPr>
          <p:cNvGrpSpPr/>
          <p:nvPr/>
        </p:nvGrpSpPr>
        <p:grpSpPr>
          <a:xfrm>
            <a:off x="2185700" y="4083692"/>
            <a:ext cx="2288079" cy="752206"/>
            <a:chOff x="3727304" y="4083692"/>
            <a:chExt cx="2288079" cy="752206"/>
          </a:xfrm>
        </p:grpSpPr>
        <p:sp>
          <p:nvSpPr>
            <p:cNvPr id="51" name="文本框 50">
              <a:extLst>
                <a:ext uri="{FF2B5EF4-FFF2-40B4-BE49-F238E27FC236}">
                  <a16:creationId xmlns:a16="http://schemas.microsoft.com/office/drawing/2014/main" id="{5163CB50-D375-FA55-8EDF-40FF52119148}"/>
                </a:ext>
              </a:extLst>
            </p:cNvPr>
            <p:cNvSpPr txBox="1"/>
            <p:nvPr/>
          </p:nvSpPr>
          <p:spPr>
            <a:xfrm>
              <a:off x="3799410" y="4139075"/>
              <a:ext cx="2101667" cy="276999"/>
            </a:xfrm>
            <a:prstGeom prst="rect">
              <a:avLst/>
            </a:prstGeom>
            <a:noFill/>
          </p:spPr>
          <p:txBody>
            <a:bodyPr wrap="square">
              <a:spAutoFit/>
            </a:bodyPr>
            <a:lstStyle/>
            <a:p>
              <a:pPr algn="ctr"/>
              <a:r>
                <a:rPr lang="zh-CN" altLang="en-US" sz="1200" b="1" i="0" dirty="0">
                  <a:solidFill>
                    <a:srgbClr val="191B1F"/>
                  </a:solidFill>
                  <a:effectLst/>
                  <a:latin typeface="猫啃珠圆体" panose="02020500000000000000" pitchFamily="18" charset="-122"/>
                  <a:ea typeface="猫啃珠圆体" panose="02020500000000000000" pitchFamily="18" charset="-122"/>
                </a:rPr>
                <a:t>真实值 </a:t>
              </a:r>
              <a:r>
                <a:rPr lang="en-US" altLang="zh-CN" sz="1200" b="1" i="0" dirty="0">
                  <a:solidFill>
                    <a:srgbClr val="191B1F"/>
                  </a:solidFill>
                  <a:effectLst/>
                  <a:latin typeface="猫啃珠圆体" panose="02020500000000000000" pitchFamily="18" charset="-122"/>
                  <a:ea typeface="猫啃珠圆体" panose="02020500000000000000" pitchFamily="18" charset="-122"/>
                </a:rPr>
                <a:t>– </a:t>
              </a:r>
              <a:r>
                <a:rPr lang="zh-CN" altLang="en-US" sz="1200" b="1" i="0" dirty="0">
                  <a:solidFill>
                    <a:srgbClr val="191B1F"/>
                  </a:solidFill>
                  <a:effectLst/>
                  <a:latin typeface="猫啃珠圆体" panose="02020500000000000000" pitchFamily="18" charset="-122"/>
                  <a:ea typeface="猫啃珠圆体" panose="02020500000000000000" pitchFamily="18" charset="-122"/>
                </a:rPr>
                <a:t>预测值</a:t>
              </a:r>
              <a:endParaRPr lang="en-US" altLang="zh-CN" sz="1050" b="1" dirty="0">
                <a:solidFill>
                  <a:srgbClr val="191B1F"/>
                </a:solidFill>
                <a:latin typeface="猫啃珠圆体" panose="02020500000000000000" pitchFamily="18" charset="-122"/>
                <a:ea typeface="猫啃珠圆体" panose="02020500000000000000" pitchFamily="18" charset="-122"/>
              </a:endParaRPr>
            </a:p>
          </p:txBody>
        </p:sp>
        <p:grpSp>
          <p:nvGrpSpPr>
            <p:cNvPr id="69" name="组合 68">
              <a:extLst>
                <a:ext uri="{FF2B5EF4-FFF2-40B4-BE49-F238E27FC236}">
                  <a16:creationId xmlns:a16="http://schemas.microsoft.com/office/drawing/2014/main" id="{F476A5B9-E6C8-189F-51FC-AD583FD5481F}"/>
                </a:ext>
              </a:extLst>
            </p:cNvPr>
            <p:cNvGrpSpPr/>
            <p:nvPr/>
          </p:nvGrpSpPr>
          <p:grpSpPr>
            <a:xfrm>
              <a:off x="3727304" y="4083692"/>
              <a:ext cx="2288079" cy="752206"/>
              <a:chOff x="3727304" y="4083692"/>
              <a:chExt cx="2288079" cy="752206"/>
            </a:xfrm>
          </p:grpSpPr>
          <p:sp>
            <p:nvSpPr>
              <p:cNvPr id="49" name="右大括号 48">
                <a:extLst>
                  <a:ext uri="{FF2B5EF4-FFF2-40B4-BE49-F238E27FC236}">
                    <a16:creationId xmlns:a16="http://schemas.microsoft.com/office/drawing/2014/main" id="{765A3854-1F2E-2E93-05E8-EED1A953E5C3}"/>
                  </a:ext>
                </a:extLst>
              </p:cNvPr>
              <p:cNvSpPr/>
              <p:nvPr/>
            </p:nvSpPr>
            <p:spPr>
              <a:xfrm>
                <a:off x="4149586" y="4083692"/>
                <a:ext cx="52087" cy="40366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94D333A9-397F-2B26-D9B8-A7592B880459}"/>
                  </a:ext>
                </a:extLst>
              </p:cNvPr>
              <p:cNvSpPr txBox="1"/>
              <p:nvPr/>
            </p:nvSpPr>
            <p:spPr>
              <a:xfrm>
                <a:off x="3799410" y="4322858"/>
                <a:ext cx="2101667" cy="276999"/>
              </a:xfrm>
              <a:prstGeom prst="rect">
                <a:avLst/>
              </a:prstGeom>
              <a:noFill/>
            </p:spPr>
            <p:txBody>
              <a:bodyPr wrap="square">
                <a:spAutoFit/>
              </a:bodyPr>
              <a:lstStyle/>
              <a:p>
                <a:pPr algn="ctr"/>
                <a:r>
                  <a:rPr lang="zh-CN" altLang="en-US" sz="1200" b="1" i="0" dirty="0">
                    <a:solidFill>
                      <a:srgbClr val="191B1F"/>
                    </a:solidFill>
                    <a:effectLst/>
                    <a:latin typeface="猫啃珠圆体" panose="02020500000000000000" pitchFamily="18" charset="-122"/>
                    <a:ea typeface="猫啃珠圆体" panose="02020500000000000000" pitchFamily="18" charset="-122"/>
                  </a:rPr>
                  <a:t>（残差、误差）</a:t>
                </a:r>
                <a:endParaRPr lang="en-US" altLang="zh-CN" sz="1050" b="1" dirty="0">
                  <a:solidFill>
                    <a:srgbClr val="191B1F"/>
                  </a:solidFill>
                  <a:latin typeface="猫啃珠圆体" panose="02020500000000000000" pitchFamily="18" charset="-122"/>
                  <a:ea typeface="猫啃珠圆体" panose="02020500000000000000" pitchFamily="18" charset="-122"/>
                </a:endParaRPr>
              </a:p>
            </p:txBody>
          </p:sp>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D41E5D17-E85A-E0B6-76EB-C670C70EFC7A}"/>
                      </a:ext>
                    </a:extLst>
                  </p:cNvPr>
                  <p:cNvSpPr txBox="1"/>
                  <p:nvPr/>
                </p:nvSpPr>
                <p:spPr>
                  <a:xfrm>
                    <a:off x="3727304" y="4466566"/>
                    <a:ext cx="228807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𝑦</m:t>
                          </m:r>
                          <m:r>
                            <a:rPr lang="zh-CN" altLang="en-US" i="1" smtClean="0">
                              <a:solidFill>
                                <a:schemeClr val="tx1"/>
                              </a:solidFill>
                              <a:latin typeface="Cambria Math" panose="02040503050406030204" pitchFamily="18" charset="0"/>
                            </a:rPr>
                            <m:t>−</m:t>
                          </m:r>
                          <m:acc>
                            <m:accPr>
                              <m:chr m:val="̂"/>
                              <m:ctrlPr>
                                <a:rPr lang="zh-CN" altLang="en-US" i="1" smtClean="0">
                                  <a:solidFill>
                                    <a:schemeClr val="tx1"/>
                                  </a:solidFill>
                                  <a:latin typeface="Cambria Math" panose="02040503050406030204" pitchFamily="18" charset="0"/>
                                </a:rPr>
                              </m:ctrlPr>
                            </m:accPr>
                            <m:e>
                              <m:r>
                                <a:rPr lang="zh-CN" altLang="en-US" i="1" smtClean="0">
                                  <a:solidFill>
                                    <a:schemeClr val="tx1"/>
                                  </a:solidFill>
                                  <a:latin typeface="Cambria Math" panose="02040503050406030204" pitchFamily="18" charset="0"/>
                                </a:rPr>
                                <m:t>𝑦</m:t>
                              </m:r>
                            </m:e>
                          </m:acc>
                        </m:oMath>
                      </m:oMathPara>
                    </a14:m>
                    <a:endParaRPr lang="zh-CN" altLang="en-US" dirty="0">
                      <a:solidFill>
                        <a:schemeClr val="tx1"/>
                      </a:solidFill>
                    </a:endParaRPr>
                  </a:p>
                </p:txBody>
              </p:sp>
            </mc:Choice>
            <mc:Fallback xmlns="">
              <p:sp>
                <p:nvSpPr>
                  <p:cNvPr id="67" name="文本框 66">
                    <a:extLst>
                      <a:ext uri="{FF2B5EF4-FFF2-40B4-BE49-F238E27FC236}">
                        <a16:creationId xmlns:a16="http://schemas.microsoft.com/office/drawing/2014/main" id="{D41E5D17-E85A-E0B6-76EB-C670C70EFC7A}"/>
                      </a:ext>
                    </a:extLst>
                  </p:cNvPr>
                  <p:cNvSpPr txBox="1">
                    <a:spLocks noRot="1" noChangeAspect="1" noMove="1" noResize="1" noEditPoints="1" noAdjustHandles="1" noChangeArrowheads="1" noChangeShapeType="1" noTextEdit="1"/>
                  </p:cNvSpPr>
                  <p:nvPr/>
                </p:nvSpPr>
                <p:spPr>
                  <a:xfrm>
                    <a:off x="3727304" y="4466566"/>
                    <a:ext cx="2288079" cy="369332"/>
                  </a:xfrm>
                  <a:prstGeom prst="rect">
                    <a:avLst/>
                  </a:prstGeom>
                  <a:blipFill>
                    <a:blip r:embed="rId8"/>
                    <a:stretch>
                      <a:fillRect t="-5000" b="-8333"/>
                    </a:stretch>
                  </a:blipFill>
                </p:spPr>
                <p:txBody>
                  <a:bodyPr/>
                  <a:lstStyle/>
                  <a:p>
                    <a:r>
                      <a:rPr lang="zh-CN" altLang="en-US">
                        <a:noFill/>
                      </a:rPr>
                      <a:t> </a:t>
                    </a:r>
                  </a:p>
                </p:txBody>
              </p:sp>
            </mc:Fallback>
          </mc:AlternateContent>
        </p:grpSp>
      </p:grpSp>
      <p:grpSp>
        <p:nvGrpSpPr>
          <p:cNvPr id="9" name="组合 8">
            <a:extLst>
              <a:ext uri="{FF2B5EF4-FFF2-40B4-BE49-F238E27FC236}">
                <a16:creationId xmlns:a16="http://schemas.microsoft.com/office/drawing/2014/main" id="{588E101B-7FD0-0190-1DE4-D4C5EC1668FF}"/>
              </a:ext>
            </a:extLst>
          </p:cNvPr>
          <p:cNvGrpSpPr/>
          <p:nvPr/>
        </p:nvGrpSpPr>
        <p:grpSpPr>
          <a:xfrm>
            <a:off x="6891822" y="4676975"/>
            <a:ext cx="5053212" cy="1751603"/>
            <a:chOff x="6891822" y="4676975"/>
            <a:chExt cx="5053212" cy="1751603"/>
          </a:xfrm>
        </p:grpSpPr>
        <p:sp>
          <p:nvSpPr>
            <p:cNvPr id="40" name="文本框 39">
              <a:extLst>
                <a:ext uri="{FF2B5EF4-FFF2-40B4-BE49-F238E27FC236}">
                  <a16:creationId xmlns:a16="http://schemas.microsoft.com/office/drawing/2014/main" id="{9417756B-E1C6-9293-12F2-0CD4D957DF30}"/>
                </a:ext>
              </a:extLst>
            </p:cNvPr>
            <p:cNvSpPr txBox="1"/>
            <p:nvPr/>
          </p:nvSpPr>
          <p:spPr>
            <a:xfrm>
              <a:off x="6891822" y="5255417"/>
              <a:ext cx="1619348" cy="707886"/>
            </a:xfrm>
            <a:prstGeom prst="rect">
              <a:avLst/>
            </a:prstGeom>
            <a:noFill/>
          </p:spPr>
          <p:txBody>
            <a:bodyPr wrap="square">
              <a:spAutoFit/>
            </a:bodyPr>
            <a:lstStyle/>
            <a:p>
              <a:pPr algn="ctr"/>
              <a:r>
                <a:rPr lang="en-US" altLang="zh-CN" sz="2000" b="1" i="0" dirty="0">
                  <a:solidFill>
                    <a:srgbClr val="191B1F"/>
                  </a:solidFill>
                  <a:effectLst/>
                  <a:latin typeface="猫啃珠圆体" panose="02020500000000000000" pitchFamily="18" charset="-122"/>
                  <a:ea typeface="猫啃珠圆体" panose="02020500000000000000" pitchFamily="18" charset="-122"/>
                </a:rPr>
                <a:t>R</a:t>
              </a:r>
              <a:r>
                <a:rPr lang="zh-CN" altLang="en-US" sz="2000" b="1" i="0" dirty="0">
                  <a:solidFill>
                    <a:srgbClr val="191B1F"/>
                  </a:solidFill>
                  <a:effectLst/>
                  <a:latin typeface="猫啃珠圆体" panose="02020500000000000000" pitchFamily="18" charset="-122"/>
                  <a:ea typeface="猫啃珠圆体" panose="02020500000000000000" pitchFamily="18" charset="-122"/>
                </a:rPr>
                <a:t>方</a:t>
              </a:r>
              <a:endParaRPr lang="en-US" altLang="zh-CN" sz="2000" b="1" i="0" dirty="0">
                <a:solidFill>
                  <a:srgbClr val="191B1F"/>
                </a:solidFill>
                <a:effectLst/>
                <a:latin typeface="猫啃珠圆体" panose="02020500000000000000" pitchFamily="18" charset="-122"/>
                <a:ea typeface="猫啃珠圆体" panose="02020500000000000000" pitchFamily="18" charset="-122"/>
              </a:endParaRPr>
            </a:p>
            <a:p>
              <a:pPr algn="ctr"/>
              <a:r>
                <a:rPr lang="en-US" altLang="zh-CN" sz="2000" b="1" i="0" dirty="0">
                  <a:solidFill>
                    <a:srgbClr val="191B1F"/>
                  </a:solidFill>
                  <a:effectLst/>
                  <a:latin typeface="猫啃珠圆体" panose="02020500000000000000" pitchFamily="18" charset="-122"/>
                  <a:ea typeface="猫啃珠圆体" panose="02020500000000000000" pitchFamily="18" charset="-122"/>
                </a:rPr>
                <a:t>R-squared</a:t>
              </a:r>
              <a:endParaRPr lang="en-US" altLang="zh-CN" sz="1600" b="1" dirty="0">
                <a:solidFill>
                  <a:srgbClr val="191B1F"/>
                </a:solidFill>
                <a:latin typeface="猫啃珠圆体" panose="02020500000000000000" pitchFamily="18" charset="-122"/>
                <a:ea typeface="猫啃珠圆体" panose="02020500000000000000" pitchFamily="18" charset="-122"/>
              </a:endParaRPr>
            </a:p>
          </p:txBody>
        </p:sp>
        <p:grpSp>
          <p:nvGrpSpPr>
            <p:cNvPr id="65" name="组合 64">
              <a:extLst>
                <a:ext uri="{FF2B5EF4-FFF2-40B4-BE49-F238E27FC236}">
                  <a16:creationId xmlns:a16="http://schemas.microsoft.com/office/drawing/2014/main" id="{FD4B888E-3E43-EB6A-D05A-4F0FB246757E}"/>
                </a:ext>
              </a:extLst>
            </p:cNvPr>
            <p:cNvGrpSpPr/>
            <p:nvPr/>
          </p:nvGrpSpPr>
          <p:grpSpPr>
            <a:xfrm>
              <a:off x="8427125" y="4676975"/>
              <a:ext cx="3517909" cy="1751603"/>
              <a:chOff x="7842925" y="4631929"/>
              <a:chExt cx="3517909" cy="1751603"/>
            </a:xfrm>
          </p:grpSpPr>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BAA75796-AE0E-53A1-245D-648CE30DC636}"/>
                      </a:ext>
                    </a:extLst>
                  </p:cNvPr>
                  <p:cNvSpPr txBox="1"/>
                  <p:nvPr/>
                </p:nvSpPr>
                <p:spPr>
                  <a:xfrm>
                    <a:off x="9072755" y="5396852"/>
                    <a:ext cx="2288079" cy="9866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CN" altLang="en-US" sz="2400" i="1" dirty="0" smtClean="0">
                                  <a:solidFill>
                                    <a:schemeClr val="tx1"/>
                                  </a:solidFill>
                                  <a:latin typeface="Cambria Math" panose="02040503050406030204" pitchFamily="18" charset="0"/>
                                </a:rPr>
                              </m:ctrlPr>
                            </m:naryPr>
                            <m:sub/>
                            <m:sup/>
                            <m:e>
                              <m:sSup>
                                <m:sSupPr>
                                  <m:ctrlPr>
                                    <a:rPr lang="en-US" altLang="zh-CN" sz="2400" b="0" i="1" dirty="0" smtClean="0">
                                      <a:solidFill>
                                        <a:schemeClr val="tx1"/>
                                      </a:solidFill>
                                      <a:latin typeface="Cambria Math" panose="02040503050406030204" pitchFamily="18" charset="0"/>
                                    </a:rPr>
                                  </m:ctrlPr>
                                </m:sSupPr>
                                <m:e>
                                  <m:r>
                                    <a:rPr lang="en-US" altLang="zh-CN" sz="2400" i="1" dirty="0">
                                      <a:solidFill>
                                        <a:schemeClr val="tx1"/>
                                      </a:solidFill>
                                      <a:latin typeface="Cambria Math" panose="02040503050406030204" pitchFamily="18" charset="0"/>
                                    </a:rPr>
                                    <m:t>(</m:t>
                                  </m:r>
                                  <m:r>
                                    <m:rPr>
                                      <m:sty m:val="p"/>
                                    </m:rPr>
                                    <a:rPr lang="en-US" altLang="zh-CN" sz="2400" i="1" dirty="0">
                                      <a:solidFill>
                                        <a:schemeClr val="tx1"/>
                                      </a:solidFill>
                                      <a:latin typeface="Cambria Math" panose="02040503050406030204" pitchFamily="18" charset="0"/>
                                    </a:rPr>
                                    <m:t>y</m:t>
                                  </m:r>
                                  <m:r>
                                    <a:rPr lang="en-US" altLang="zh-CN" sz="2400" i="1" dirty="0">
                                      <a:solidFill>
                                        <a:schemeClr val="tx1"/>
                                      </a:solidFill>
                                      <a:latin typeface="Cambria Math" panose="02040503050406030204" pitchFamily="18" charset="0"/>
                                    </a:rPr>
                                    <m:t>−</m:t>
                                  </m:r>
                                  <m:acc>
                                    <m:accPr>
                                      <m:chr m:val="̅"/>
                                      <m:ctrlPr>
                                        <a:rPr lang="en-US" altLang="zh-CN" sz="2400" i="1" dirty="0" smtClean="0">
                                          <a:solidFill>
                                            <a:schemeClr val="tx1"/>
                                          </a:solidFill>
                                          <a:latin typeface="Cambria Math" panose="02040503050406030204" pitchFamily="18" charset="0"/>
                                        </a:rPr>
                                      </m:ctrlPr>
                                    </m:accPr>
                                    <m:e>
                                      <m:r>
                                        <a:rPr lang="en-US" altLang="zh-CN" sz="2400" i="1" dirty="0">
                                          <a:solidFill>
                                            <a:schemeClr val="tx1"/>
                                          </a:solidFill>
                                          <a:latin typeface="Cambria Math" panose="02040503050406030204" pitchFamily="18" charset="0"/>
                                        </a:rPr>
                                        <m:t>𝑦</m:t>
                                      </m:r>
                                    </m:e>
                                  </m:acc>
                                  <m:r>
                                    <a:rPr lang="en-US" altLang="zh-CN" sz="2400" i="1" dirty="0">
                                      <a:solidFill>
                                        <a:schemeClr val="tx1"/>
                                      </a:solidFill>
                                      <a:latin typeface="Cambria Math" panose="02040503050406030204" pitchFamily="18" charset="0"/>
                                    </a:rPr>
                                    <m:t>)</m:t>
                                  </m:r>
                                </m:e>
                                <m:sup>
                                  <m:r>
                                    <a:rPr lang="en-US" altLang="zh-CN" sz="2400" b="0" i="1" dirty="0" smtClean="0">
                                      <a:solidFill>
                                        <a:schemeClr val="tx1"/>
                                      </a:solidFill>
                                      <a:latin typeface="Cambria Math" panose="02040503050406030204" pitchFamily="18" charset="0"/>
                                    </a:rPr>
                                    <m:t>2</m:t>
                                  </m:r>
                                </m:sup>
                              </m:sSup>
                            </m:e>
                          </m:nary>
                        </m:oMath>
                      </m:oMathPara>
                    </a14:m>
                    <a:endParaRPr lang="zh-CN" altLang="en-US" sz="2400" dirty="0">
                      <a:solidFill>
                        <a:schemeClr val="tx1"/>
                      </a:solidFill>
                    </a:endParaRPr>
                  </a:p>
                </p:txBody>
              </p:sp>
            </mc:Choice>
            <mc:Fallback xmlns="">
              <p:sp>
                <p:nvSpPr>
                  <p:cNvPr id="58" name="文本框 57">
                    <a:extLst>
                      <a:ext uri="{FF2B5EF4-FFF2-40B4-BE49-F238E27FC236}">
                        <a16:creationId xmlns:a16="http://schemas.microsoft.com/office/drawing/2014/main" id="{BAA75796-AE0E-53A1-245D-648CE30DC636}"/>
                      </a:ext>
                    </a:extLst>
                  </p:cNvPr>
                  <p:cNvSpPr txBox="1">
                    <a:spLocks noRot="1" noChangeAspect="1" noMove="1" noResize="1" noEditPoints="1" noAdjustHandles="1" noChangeArrowheads="1" noChangeShapeType="1" noTextEdit="1"/>
                  </p:cNvSpPr>
                  <p:nvPr/>
                </p:nvSpPr>
                <p:spPr>
                  <a:xfrm>
                    <a:off x="9072755" y="5396852"/>
                    <a:ext cx="2288079" cy="98668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F361F13C-861A-C66D-BBE2-0A296F906529}"/>
                      </a:ext>
                    </a:extLst>
                  </p:cNvPr>
                  <p:cNvSpPr txBox="1"/>
                  <p:nvPr/>
                </p:nvSpPr>
                <p:spPr>
                  <a:xfrm>
                    <a:off x="8997881" y="4631929"/>
                    <a:ext cx="2288079" cy="9866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CN" altLang="en-US" sz="2400" i="1" dirty="0" smtClean="0">
                                  <a:solidFill>
                                    <a:schemeClr val="tx1"/>
                                  </a:solidFill>
                                  <a:latin typeface="Cambria Math" panose="02040503050406030204" pitchFamily="18" charset="0"/>
                                </a:rPr>
                              </m:ctrlPr>
                            </m:naryPr>
                            <m:sub/>
                            <m:sup/>
                            <m:e>
                              <m:sSup>
                                <m:sSupPr>
                                  <m:ctrlPr>
                                    <a:rPr lang="en-US" altLang="zh-CN" sz="2400" b="0" i="1" dirty="0" smtClean="0">
                                      <a:solidFill>
                                        <a:schemeClr val="tx1"/>
                                      </a:solidFill>
                                      <a:latin typeface="Cambria Math" panose="02040503050406030204" pitchFamily="18" charset="0"/>
                                    </a:rPr>
                                  </m:ctrlPr>
                                </m:sSupPr>
                                <m:e>
                                  <m:r>
                                    <a:rPr lang="en-US" altLang="zh-CN" sz="2400" i="1" dirty="0">
                                      <a:solidFill>
                                        <a:schemeClr val="tx1"/>
                                      </a:solidFill>
                                      <a:latin typeface="Cambria Math" panose="02040503050406030204" pitchFamily="18" charset="0"/>
                                    </a:rPr>
                                    <m:t>(</m:t>
                                  </m:r>
                                  <m:r>
                                    <m:rPr>
                                      <m:sty m:val="p"/>
                                    </m:rPr>
                                    <a:rPr lang="en-US" altLang="zh-CN" sz="2400" i="1" dirty="0">
                                      <a:solidFill>
                                        <a:schemeClr val="tx1"/>
                                      </a:solidFill>
                                      <a:latin typeface="Cambria Math" panose="02040503050406030204" pitchFamily="18" charset="0"/>
                                    </a:rPr>
                                    <m:t>y</m:t>
                                  </m:r>
                                  <m:r>
                                    <a:rPr lang="en-US" altLang="zh-CN" sz="2400" i="1" dirty="0">
                                      <a:solidFill>
                                        <a:schemeClr val="tx1"/>
                                      </a:solidFill>
                                      <a:latin typeface="Cambria Math" panose="02040503050406030204" pitchFamily="18" charset="0"/>
                                    </a:rPr>
                                    <m:t>−</m:t>
                                  </m:r>
                                  <m:acc>
                                    <m:accPr>
                                      <m:chr m:val="̂"/>
                                      <m:ctrlPr>
                                        <a:rPr lang="en-US" altLang="zh-CN" sz="2400" i="1" dirty="0" smtClean="0">
                                          <a:solidFill>
                                            <a:schemeClr val="tx1"/>
                                          </a:solidFill>
                                          <a:latin typeface="Cambria Math" panose="02040503050406030204" pitchFamily="18" charset="0"/>
                                        </a:rPr>
                                      </m:ctrlPr>
                                    </m:accPr>
                                    <m:e>
                                      <m:r>
                                        <a:rPr lang="en-US" altLang="zh-CN" sz="2400" i="1" dirty="0">
                                          <a:solidFill>
                                            <a:schemeClr val="tx1"/>
                                          </a:solidFill>
                                          <a:latin typeface="Cambria Math" panose="02040503050406030204" pitchFamily="18" charset="0"/>
                                        </a:rPr>
                                        <m:t>𝑦</m:t>
                                      </m:r>
                                    </m:e>
                                  </m:acc>
                                  <m:r>
                                    <a:rPr lang="en-US" altLang="zh-CN" sz="2400" i="1" dirty="0">
                                      <a:solidFill>
                                        <a:schemeClr val="tx1"/>
                                      </a:solidFill>
                                      <a:latin typeface="Cambria Math" panose="02040503050406030204" pitchFamily="18" charset="0"/>
                                    </a:rPr>
                                    <m:t>)</m:t>
                                  </m:r>
                                </m:e>
                                <m:sup>
                                  <m:r>
                                    <a:rPr lang="en-US" altLang="zh-CN" sz="2400" b="0" i="1" dirty="0" smtClean="0">
                                      <a:solidFill>
                                        <a:schemeClr val="tx1"/>
                                      </a:solidFill>
                                      <a:latin typeface="Cambria Math" panose="02040503050406030204" pitchFamily="18" charset="0"/>
                                    </a:rPr>
                                    <m:t>2</m:t>
                                  </m:r>
                                </m:sup>
                              </m:sSup>
                            </m:e>
                          </m:nary>
                        </m:oMath>
                      </m:oMathPara>
                    </a14:m>
                    <a:endParaRPr lang="zh-CN" altLang="en-US" sz="2400" dirty="0">
                      <a:solidFill>
                        <a:schemeClr val="tx1"/>
                      </a:solidFill>
                    </a:endParaRPr>
                  </a:p>
                </p:txBody>
              </p:sp>
            </mc:Choice>
            <mc:Fallback xmlns="">
              <p:sp>
                <p:nvSpPr>
                  <p:cNvPr id="59" name="文本框 58">
                    <a:extLst>
                      <a:ext uri="{FF2B5EF4-FFF2-40B4-BE49-F238E27FC236}">
                        <a16:creationId xmlns:a16="http://schemas.microsoft.com/office/drawing/2014/main" id="{F361F13C-861A-C66D-BBE2-0A296F906529}"/>
                      </a:ext>
                    </a:extLst>
                  </p:cNvPr>
                  <p:cNvSpPr txBox="1">
                    <a:spLocks noRot="1" noChangeAspect="1" noMove="1" noResize="1" noEditPoints="1" noAdjustHandles="1" noChangeArrowheads="1" noChangeShapeType="1" noTextEdit="1"/>
                  </p:cNvSpPr>
                  <p:nvPr/>
                </p:nvSpPr>
                <p:spPr>
                  <a:xfrm>
                    <a:off x="8997881" y="4631929"/>
                    <a:ext cx="2288079" cy="986680"/>
                  </a:xfrm>
                  <a:prstGeom prst="rect">
                    <a:avLst/>
                  </a:prstGeom>
                  <a:blipFill>
                    <a:blip r:embed="rId6"/>
                    <a:stretch>
                      <a:fillRect/>
                    </a:stretch>
                  </a:blipFill>
                </p:spPr>
                <p:txBody>
                  <a:bodyPr/>
                  <a:lstStyle/>
                  <a:p>
                    <a:r>
                      <a:rPr lang="zh-CN" altLang="en-US">
                        <a:noFill/>
                      </a:rPr>
                      <a:t> </a:t>
                    </a:r>
                  </a:p>
                </p:txBody>
              </p:sp>
            </mc:Fallback>
          </mc:AlternateContent>
          <p:sp>
            <p:nvSpPr>
              <p:cNvPr id="60" name="文本框 59">
                <a:extLst>
                  <a:ext uri="{FF2B5EF4-FFF2-40B4-BE49-F238E27FC236}">
                    <a16:creationId xmlns:a16="http://schemas.microsoft.com/office/drawing/2014/main" id="{88D620A7-DC5E-4213-B829-CB805DA049A9}"/>
                  </a:ext>
                </a:extLst>
              </p:cNvPr>
              <p:cNvSpPr txBox="1"/>
              <p:nvPr/>
            </p:nvSpPr>
            <p:spPr>
              <a:xfrm>
                <a:off x="7842925" y="5312660"/>
                <a:ext cx="1531704" cy="400110"/>
              </a:xfrm>
              <a:prstGeom prst="rect">
                <a:avLst/>
              </a:prstGeom>
              <a:noFill/>
              <a:ln>
                <a:noFill/>
              </a:ln>
            </p:spPr>
            <p:txBody>
              <a:bodyPr wrap="square" rtlCol="0">
                <a:spAutoFit/>
              </a:bodyPr>
              <a:lstStyle/>
              <a:p>
                <a:pPr algn="ctr"/>
                <a:r>
                  <a:rPr lang="en-US" altLang="zh-CN" sz="2000" dirty="0">
                    <a:latin typeface="猫啃珠圆体" panose="02020500000000000000" pitchFamily="18" charset="-122"/>
                    <a:ea typeface="猫啃珠圆体" panose="02020500000000000000" pitchFamily="18" charset="-122"/>
                  </a:rPr>
                  <a:t>=   1 -</a:t>
                </a:r>
                <a:endParaRPr lang="zh-CN" altLang="en-US" dirty="0">
                  <a:latin typeface="猫啃珠圆体" panose="02020500000000000000" pitchFamily="18" charset="-122"/>
                  <a:ea typeface="猫啃珠圆体" panose="02020500000000000000" pitchFamily="18" charset="-122"/>
                </a:endParaRPr>
              </a:p>
            </p:txBody>
          </p:sp>
          <p:cxnSp>
            <p:nvCxnSpPr>
              <p:cNvPr id="61" name="直接连接符 60">
                <a:extLst>
                  <a:ext uri="{FF2B5EF4-FFF2-40B4-BE49-F238E27FC236}">
                    <a16:creationId xmlns:a16="http://schemas.microsoft.com/office/drawing/2014/main" id="{5BA029D3-2ACE-6556-513C-ED1366A37D54}"/>
                  </a:ext>
                </a:extLst>
              </p:cNvPr>
              <p:cNvCxnSpPr>
                <a:cxnSpLocks/>
              </p:cNvCxnSpPr>
              <p:nvPr/>
            </p:nvCxnSpPr>
            <p:spPr>
              <a:xfrm flipH="1">
                <a:off x="9174607" y="5460169"/>
                <a:ext cx="2059227" cy="2079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8FD05E6-8368-7B02-E29C-800C5C1CD2B8}"/>
                    </a:ext>
                  </a:extLst>
                </p:cNvPr>
                <p:cNvSpPr txBox="1"/>
                <p:nvPr/>
              </p:nvSpPr>
              <p:spPr>
                <a:xfrm>
                  <a:off x="7123498" y="5860400"/>
                  <a:ext cx="130362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zh-CN" altLang="en-US" sz="2800" i="1" smtClean="0">
                                <a:solidFill>
                                  <a:srgbClr val="836967"/>
                                </a:solidFill>
                                <a:latin typeface="Cambria Math" panose="02040503050406030204" pitchFamily="18" charset="0"/>
                              </a:rPr>
                            </m:ctrlPr>
                          </m:dPr>
                          <m:e>
                            <m:r>
                              <a:rPr lang="zh-CN" altLang="en-US" sz="2800">
                                <a:latin typeface="Cambria Math" panose="02040503050406030204" pitchFamily="18" charset="0"/>
                              </a:rPr>
                              <m:t>−</m:t>
                            </m:r>
                            <m:r>
                              <a:rPr lang="zh-CN" altLang="en-US" sz="2800" i="0">
                                <a:latin typeface="Cambria Math" panose="02040503050406030204" pitchFamily="18" charset="0"/>
                              </a:rPr>
                              <m:t>∞,1</m:t>
                            </m:r>
                          </m:e>
                        </m:d>
                      </m:oMath>
                    </m:oMathPara>
                  </a14:m>
                  <a:endParaRPr lang="zh-CN" altLang="en-US" sz="2800" dirty="0"/>
                </a:p>
              </p:txBody>
            </p:sp>
          </mc:Choice>
          <mc:Fallback xmlns="">
            <p:sp>
              <p:nvSpPr>
                <p:cNvPr id="68" name="文本框 67">
                  <a:extLst>
                    <a:ext uri="{FF2B5EF4-FFF2-40B4-BE49-F238E27FC236}">
                      <a16:creationId xmlns:a16="http://schemas.microsoft.com/office/drawing/2014/main" id="{98FD05E6-8368-7B02-E29C-800C5C1CD2B8}"/>
                    </a:ext>
                  </a:extLst>
                </p:cNvPr>
                <p:cNvSpPr txBox="1">
                  <a:spLocks noRot="1" noChangeAspect="1" noMove="1" noResize="1" noEditPoints="1" noAdjustHandles="1" noChangeArrowheads="1" noChangeShapeType="1" noTextEdit="1"/>
                </p:cNvSpPr>
                <p:nvPr/>
              </p:nvSpPr>
              <p:spPr>
                <a:xfrm>
                  <a:off x="7123498" y="5860400"/>
                  <a:ext cx="1303627" cy="430887"/>
                </a:xfrm>
                <a:prstGeom prst="rect">
                  <a:avLst/>
                </a:prstGeom>
                <a:blipFill>
                  <a:blip r:embed="rId9"/>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550030532"/>
      </p:ext>
    </p:extLst>
  </p:cSld>
  <p:clrMapOvr>
    <a:masterClrMapping/>
  </p:clrMapOvr>
  <p:transition spd="slow" advTm="5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D2941-D0D0-A4DC-2F68-85B3943A96CE}"/>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214B0F99-D898-0E94-1138-FB94BB06C90A}"/>
              </a:ext>
            </a:extLst>
          </p:cNvPr>
          <p:cNvSpPr>
            <a:spLocks noGrp="1"/>
          </p:cNvSpPr>
          <p:nvPr>
            <p:ph type="body" sz="quarter" idx="10"/>
          </p:nvPr>
        </p:nvSpPr>
        <p:spPr>
          <a:xfrm>
            <a:off x="839160" y="698363"/>
            <a:ext cx="6570384" cy="494795"/>
          </a:xfrm>
        </p:spPr>
        <p:txBody>
          <a:bodyPr/>
          <a:lstStyle/>
          <a:p>
            <a:r>
              <a:rPr lang="zh-CN" altLang="en-US" dirty="0">
                <a:solidFill>
                  <a:prstClr val="black"/>
                </a:solidFill>
                <a:latin typeface="猫啃珠圆体" panose="02020500000000000000" pitchFamily="18" charset="-122"/>
                <a:ea typeface="猫啃珠圆体" panose="02020500000000000000" pitchFamily="18" charset="-122"/>
                <a:cs typeface="创客贴金刚体" panose="00020600040101010101" pitchFamily="18" charset="-122"/>
              </a:rPr>
              <a:t>机器学习的常见问题</a:t>
            </a:r>
          </a:p>
        </p:txBody>
      </p:sp>
      <p:sp>
        <p:nvSpPr>
          <p:cNvPr id="10" name="矩形 13">
            <a:extLst>
              <a:ext uri="{FF2B5EF4-FFF2-40B4-BE49-F238E27FC236}">
                <a16:creationId xmlns:a16="http://schemas.microsoft.com/office/drawing/2014/main" id="{77A25CA6-34B1-6E4E-BF85-63AB5A7E6A11}"/>
              </a:ext>
            </a:extLst>
          </p:cNvPr>
          <p:cNvSpPr>
            <a:spLocks noChangeArrowheads="1"/>
          </p:cNvSpPr>
          <p:nvPr/>
        </p:nvSpPr>
        <p:spPr bwMode="auto">
          <a:xfrm>
            <a:off x="902794" y="1347961"/>
            <a:ext cx="5100441"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过拟合和模型泛化</a:t>
            </a:r>
          </a:p>
        </p:txBody>
      </p:sp>
      <p:sp>
        <p:nvSpPr>
          <p:cNvPr id="1031" name="文本框 1030">
            <a:extLst>
              <a:ext uri="{FF2B5EF4-FFF2-40B4-BE49-F238E27FC236}">
                <a16:creationId xmlns:a16="http://schemas.microsoft.com/office/drawing/2014/main" id="{EC1D0761-6402-C23C-526F-4969ECCA4018}"/>
              </a:ext>
            </a:extLst>
          </p:cNvPr>
          <p:cNvSpPr txBox="1"/>
          <p:nvPr/>
        </p:nvSpPr>
        <p:spPr>
          <a:xfrm>
            <a:off x="6355018" y="1770504"/>
            <a:ext cx="3539844" cy="646331"/>
          </a:xfrm>
          <a:prstGeom prst="rect">
            <a:avLst/>
          </a:prstGeom>
          <a:noFill/>
        </p:spPr>
        <p:txBody>
          <a:bodyPr wrap="square">
            <a:spAutoFit/>
          </a:bodyPr>
          <a:lstStyle/>
          <a:p>
            <a:pPr algn="ctr"/>
            <a:r>
              <a:rPr lang="zh-CN" altLang="en-US" dirty="0">
                <a:solidFill>
                  <a:srgbClr val="000000"/>
                </a:solidFill>
                <a:latin typeface="猫啃珠圆体" panose="02020500000000000000" pitchFamily="18" charset="-122"/>
                <a:ea typeface="猫啃珠圆体" panose="02020500000000000000" pitchFamily="18" charset="-122"/>
              </a:rPr>
              <a:t>泛化能力弱</a:t>
            </a:r>
            <a:endParaRPr lang="en-US" altLang="zh-CN" dirty="0">
              <a:solidFill>
                <a:srgbClr val="000000"/>
              </a:solidFill>
              <a:latin typeface="猫啃珠圆体" panose="02020500000000000000" pitchFamily="18" charset="-122"/>
              <a:ea typeface="猫啃珠圆体" panose="02020500000000000000" pitchFamily="18" charset="-122"/>
            </a:endParaRPr>
          </a:p>
          <a:p>
            <a:pPr algn="ctr"/>
            <a:r>
              <a:rPr lang="en-US" altLang="zh-CN" dirty="0">
                <a:latin typeface="猫啃珠圆体" panose="02020500000000000000" pitchFamily="18" charset="-122"/>
                <a:ea typeface="猫啃珠圆体" panose="02020500000000000000" pitchFamily="18" charset="-122"/>
              </a:rPr>
              <a:t>Weak Generalization Ability</a:t>
            </a:r>
          </a:p>
        </p:txBody>
      </p:sp>
      <p:grpSp>
        <p:nvGrpSpPr>
          <p:cNvPr id="1090" name="组合 1089">
            <a:extLst>
              <a:ext uri="{FF2B5EF4-FFF2-40B4-BE49-F238E27FC236}">
                <a16:creationId xmlns:a16="http://schemas.microsoft.com/office/drawing/2014/main" id="{58A35A2C-BAFB-0867-D976-75776C9F95BB}"/>
              </a:ext>
            </a:extLst>
          </p:cNvPr>
          <p:cNvGrpSpPr/>
          <p:nvPr/>
        </p:nvGrpSpPr>
        <p:grpSpPr>
          <a:xfrm>
            <a:off x="1213038" y="2460791"/>
            <a:ext cx="2880594" cy="3191320"/>
            <a:chOff x="1213038" y="2460791"/>
            <a:chExt cx="2880594" cy="3191320"/>
          </a:xfrm>
        </p:grpSpPr>
        <p:sp>
          <p:nvSpPr>
            <p:cNvPr id="46" name="文本框 45">
              <a:extLst>
                <a:ext uri="{FF2B5EF4-FFF2-40B4-BE49-F238E27FC236}">
                  <a16:creationId xmlns:a16="http://schemas.microsoft.com/office/drawing/2014/main" id="{DFDD3195-D0F6-BA03-F1B8-414A93146C67}"/>
                </a:ext>
              </a:extLst>
            </p:cNvPr>
            <p:cNvSpPr txBox="1"/>
            <p:nvPr/>
          </p:nvSpPr>
          <p:spPr>
            <a:xfrm>
              <a:off x="1434095" y="5005780"/>
              <a:ext cx="2659537" cy="646331"/>
            </a:xfrm>
            <a:prstGeom prst="rect">
              <a:avLst/>
            </a:prstGeom>
            <a:noFill/>
          </p:spPr>
          <p:txBody>
            <a:bodyPr wrap="square">
              <a:spAutoFit/>
            </a:bodyPr>
            <a:lstStyle/>
            <a:p>
              <a:pPr algn="ctr"/>
              <a:r>
                <a:rPr lang="zh-CN" altLang="en-US" dirty="0">
                  <a:solidFill>
                    <a:srgbClr val="000000"/>
                  </a:solidFill>
                  <a:latin typeface="猫啃珠圆体" panose="02020500000000000000" pitchFamily="18" charset="-122"/>
                  <a:ea typeface="猫啃珠圆体" panose="02020500000000000000" pitchFamily="18" charset="-122"/>
                </a:rPr>
                <a:t>欠拟合</a:t>
              </a:r>
              <a:endParaRPr lang="en-US" altLang="zh-CN" dirty="0">
                <a:solidFill>
                  <a:srgbClr val="000000"/>
                </a:solidFill>
                <a:latin typeface="猫啃珠圆体" panose="02020500000000000000" pitchFamily="18" charset="-122"/>
                <a:ea typeface="猫啃珠圆体" panose="02020500000000000000" pitchFamily="18" charset="-122"/>
              </a:endParaRPr>
            </a:p>
            <a:p>
              <a:pPr algn="ctr"/>
              <a:r>
                <a:rPr lang="en-US" altLang="zh-CN" dirty="0">
                  <a:solidFill>
                    <a:srgbClr val="000000"/>
                  </a:solidFill>
                  <a:latin typeface="猫啃珠圆体" panose="02020500000000000000" pitchFamily="18" charset="-122"/>
                  <a:ea typeface="猫啃珠圆体" panose="02020500000000000000" pitchFamily="18" charset="-122"/>
                </a:rPr>
                <a:t>Underfitting</a:t>
              </a:r>
              <a:endParaRPr lang="zh-CN" altLang="en-US" dirty="0"/>
            </a:p>
          </p:txBody>
        </p:sp>
        <p:grpSp>
          <p:nvGrpSpPr>
            <p:cNvPr id="42" name="组合 41">
              <a:extLst>
                <a:ext uri="{FF2B5EF4-FFF2-40B4-BE49-F238E27FC236}">
                  <a16:creationId xmlns:a16="http://schemas.microsoft.com/office/drawing/2014/main" id="{BFADDE40-1423-655D-E70F-A12C54190921}"/>
                </a:ext>
              </a:extLst>
            </p:cNvPr>
            <p:cNvGrpSpPr/>
            <p:nvPr/>
          </p:nvGrpSpPr>
          <p:grpSpPr>
            <a:xfrm>
              <a:off x="1213038" y="2640765"/>
              <a:ext cx="2766296" cy="2057200"/>
              <a:chOff x="1136837" y="1981980"/>
              <a:chExt cx="3652157" cy="2715985"/>
            </a:xfrm>
          </p:grpSpPr>
          <p:sp>
            <p:nvSpPr>
              <p:cNvPr id="4" name="椭圆 3">
                <a:extLst>
                  <a:ext uri="{FF2B5EF4-FFF2-40B4-BE49-F238E27FC236}">
                    <a16:creationId xmlns:a16="http://schemas.microsoft.com/office/drawing/2014/main" id="{8D596141-010A-6876-4AB5-F5EA94BEF4DB}"/>
                  </a:ext>
                </a:extLst>
              </p:cNvPr>
              <p:cNvSpPr/>
              <p:nvPr/>
            </p:nvSpPr>
            <p:spPr>
              <a:xfrm>
                <a:off x="1563563" y="2340555"/>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5" name="椭圆 4">
                <a:extLst>
                  <a:ext uri="{FF2B5EF4-FFF2-40B4-BE49-F238E27FC236}">
                    <a16:creationId xmlns:a16="http://schemas.microsoft.com/office/drawing/2014/main" id="{F37B32AB-7DCB-A525-D216-5B912ADC1FA4}"/>
                  </a:ext>
                </a:extLst>
              </p:cNvPr>
              <p:cNvSpPr/>
              <p:nvPr/>
            </p:nvSpPr>
            <p:spPr>
              <a:xfrm>
                <a:off x="1563563" y="3160359"/>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6" name="椭圆 5">
                <a:extLst>
                  <a:ext uri="{FF2B5EF4-FFF2-40B4-BE49-F238E27FC236}">
                    <a16:creationId xmlns:a16="http://schemas.microsoft.com/office/drawing/2014/main" id="{D21F9CF4-A39A-CB27-85B8-BEA812C694B8}"/>
                  </a:ext>
                </a:extLst>
              </p:cNvPr>
              <p:cNvSpPr/>
              <p:nvPr/>
            </p:nvSpPr>
            <p:spPr>
              <a:xfrm>
                <a:off x="2168440" y="2340555"/>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7" name="椭圆 6">
                <a:extLst>
                  <a:ext uri="{FF2B5EF4-FFF2-40B4-BE49-F238E27FC236}">
                    <a16:creationId xmlns:a16="http://schemas.microsoft.com/office/drawing/2014/main" id="{3CA245CD-CEC9-2E30-4C83-1602BF69DBC0}"/>
                  </a:ext>
                </a:extLst>
              </p:cNvPr>
              <p:cNvSpPr/>
              <p:nvPr/>
            </p:nvSpPr>
            <p:spPr>
              <a:xfrm>
                <a:off x="2150469" y="3599723"/>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8" name="椭圆 7">
                <a:extLst>
                  <a:ext uri="{FF2B5EF4-FFF2-40B4-BE49-F238E27FC236}">
                    <a16:creationId xmlns:a16="http://schemas.microsoft.com/office/drawing/2014/main" id="{47E9DE35-B465-6F85-6A14-9452BE4157E7}"/>
                  </a:ext>
                </a:extLst>
              </p:cNvPr>
              <p:cNvSpPr/>
              <p:nvPr/>
            </p:nvSpPr>
            <p:spPr>
              <a:xfrm>
                <a:off x="1868243" y="2808546"/>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9" name="椭圆 8">
                <a:extLst>
                  <a:ext uri="{FF2B5EF4-FFF2-40B4-BE49-F238E27FC236}">
                    <a16:creationId xmlns:a16="http://schemas.microsoft.com/office/drawing/2014/main" id="{5EE75343-194E-EEBF-13E2-914AF2445B96}"/>
                  </a:ext>
                </a:extLst>
              </p:cNvPr>
              <p:cNvSpPr/>
              <p:nvPr/>
            </p:nvSpPr>
            <p:spPr>
              <a:xfrm>
                <a:off x="2309333" y="2644356"/>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1" name="椭圆 10">
                <a:extLst>
                  <a:ext uri="{FF2B5EF4-FFF2-40B4-BE49-F238E27FC236}">
                    <a16:creationId xmlns:a16="http://schemas.microsoft.com/office/drawing/2014/main" id="{E0F7038D-2EB9-531E-0BBD-C610487A584D}"/>
                  </a:ext>
                </a:extLst>
              </p:cNvPr>
              <p:cNvSpPr/>
              <p:nvPr/>
            </p:nvSpPr>
            <p:spPr>
              <a:xfrm>
                <a:off x="2394958" y="2044420"/>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grpSp>
            <p:nvGrpSpPr>
              <p:cNvPr id="12" name="组合 11">
                <a:extLst>
                  <a:ext uri="{FF2B5EF4-FFF2-40B4-BE49-F238E27FC236}">
                    <a16:creationId xmlns:a16="http://schemas.microsoft.com/office/drawing/2014/main" id="{A0993B9F-9ADC-FA6B-CF6B-7E5A8B438336}"/>
                  </a:ext>
                </a:extLst>
              </p:cNvPr>
              <p:cNvGrpSpPr/>
              <p:nvPr/>
            </p:nvGrpSpPr>
            <p:grpSpPr>
              <a:xfrm>
                <a:off x="1136837" y="1981980"/>
                <a:ext cx="3652157" cy="2715985"/>
                <a:chOff x="990600" y="2334986"/>
                <a:chExt cx="3652157" cy="2715985"/>
              </a:xfrm>
            </p:grpSpPr>
            <p:cxnSp>
              <p:nvCxnSpPr>
                <p:cNvPr id="14" name="直接箭头连接符 13">
                  <a:extLst>
                    <a:ext uri="{FF2B5EF4-FFF2-40B4-BE49-F238E27FC236}">
                      <a16:creationId xmlns:a16="http://schemas.microsoft.com/office/drawing/2014/main" id="{60F24244-899A-1629-D3A7-2AB0EE971A2D}"/>
                    </a:ext>
                  </a:extLst>
                </p:cNvPr>
                <p:cNvCxnSpPr/>
                <p:nvPr/>
              </p:nvCxnSpPr>
              <p:spPr>
                <a:xfrm>
                  <a:off x="990600" y="4860471"/>
                  <a:ext cx="365215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0A7C126-0D8C-910C-3E02-71A1078DA045}"/>
                    </a:ext>
                  </a:extLst>
                </p:cNvPr>
                <p:cNvCxnSpPr/>
                <p:nvPr/>
              </p:nvCxnSpPr>
              <p:spPr>
                <a:xfrm flipV="1">
                  <a:off x="1164771" y="2334986"/>
                  <a:ext cx="0" cy="27159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椭圆 15">
                <a:extLst>
                  <a:ext uri="{FF2B5EF4-FFF2-40B4-BE49-F238E27FC236}">
                    <a16:creationId xmlns:a16="http://schemas.microsoft.com/office/drawing/2014/main" id="{1425A046-6A46-D368-31D5-564B0EFA138A}"/>
                  </a:ext>
                </a:extLst>
              </p:cNvPr>
              <p:cNvSpPr/>
              <p:nvPr/>
            </p:nvSpPr>
            <p:spPr>
              <a:xfrm>
                <a:off x="2413369" y="3037895"/>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7" name="椭圆 16">
                <a:extLst>
                  <a:ext uri="{FF2B5EF4-FFF2-40B4-BE49-F238E27FC236}">
                    <a16:creationId xmlns:a16="http://schemas.microsoft.com/office/drawing/2014/main" id="{F38B0CB1-284B-1272-6E6D-C8EE7A38A486}"/>
                  </a:ext>
                </a:extLst>
              </p:cNvPr>
              <p:cNvSpPr/>
              <p:nvPr/>
            </p:nvSpPr>
            <p:spPr>
              <a:xfrm>
                <a:off x="2641398" y="3422417"/>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8" name="椭圆 17">
                <a:extLst>
                  <a:ext uri="{FF2B5EF4-FFF2-40B4-BE49-F238E27FC236}">
                    <a16:creationId xmlns:a16="http://schemas.microsoft.com/office/drawing/2014/main" id="{41C61B1C-DE35-57FC-F0BA-E0993A6EAC85}"/>
                  </a:ext>
                </a:extLst>
              </p:cNvPr>
              <p:cNvSpPr/>
              <p:nvPr/>
            </p:nvSpPr>
            <p:spPr>
              <a:xfrm>
                <a:off x="2850986" y="3107692"/>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9" name="椭圆 18">
                <a:extLst>
                  <a:ext uri="{FF2B5EF4-FFF2-40B4-BE49-F238E27FC236}">
                    <a16:creationId xmlns:a16="http://schemas.microsoft.com/office/drawing/2014/main" id="{09425B70-82B8-7F47-99E7-5A96D1DE519F}"/>
                  </a:ext>
                </a:extLst>
              </p:cNvPr>
              <p:cNvSpPr/>
              <p:nvPr/>
            </p:nvSpPr>
            <p:spPr>
              <a:xfrm>
                <a:off x="3304552" y="3086731"/>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0" name="椭圆 19">
                <a:extLst>
                  <a:ext uri="{FF2B5EF4-FFF2-40B4-BE49-F238E27FC236}">
                    <a16:creationId xmlns:a16="http://schemas.microsoft.com/office/drawing/2014/main" id="{C4B7E678-D308-28D9-BAF1-3F7EA85DE380}"/>
                  </a:ext>
                </a:extLst>
              </p:cNvPr>
              <p:cNvSpPr/>
              <p:nvPr/>
            </p:nvSpPr>
            <p:spPr>
              <a:xfrm>
                <a:off x="3086850" y="3505381"/>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1" name="椭圆 20">
                <a:extLst>
                  <a:ext uri="{FF2B5EF4-FFF2-40B4-BE49-F238E27FC236}">
                    <a16:creationId xmlns:a16="http://schemas.microsoft.com/office/drawing/2014/main" id="{FA454BF9-DE2F-1F21-D5EF-6F34AA412E7F}"/>
                  </a:ext>
                </a:extLst>
              </p:cNvPr>
              <p:cNvSpPr/>
              <p:nvPr/>
            </p:nvSpPr>
            <p:spPr>
              <a:xfrm>
                <a:off x="3487932" y="3505381"/>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2" name="椭圆 21">
                <a:extLst>
                  <a:ext uri="{FF2B5EF4-FFF2-40B4-BE49-F238E27FC236}">
                    <a16:creationId xmlns:a16="http://schemas.microsoft.com/office/drawing/2014/main" id="{1D31D916-3306-4EB7-AF55-714A9945B131}"/>
                  </a:ext>
                </a:extLst>
              </p:cNvPr>
              <p:cNvSpPr/>
              <p:nvPr/>
            </p:nvSpPr>
            <p:spPr>
              <a:xfrm>
                <a:off x="3760331" y="3106204"/>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3" name="椭圆 22">
                <a:extLst>
                  <a:ext uri="{FF2B5EF4-FFF2-40B4-BE49-F238E27FC236}">
                    <a16:creationId xmlns:a16="http://schemas.microsoft.com/office/drawing/2014/main" id="{5948769A-A2F2-2F86-0AA8-5C09493FB04E}"/>
                  </a:ext>
                </a:extLst>
              </p:cNvPr>
              <p:cNvSpPr/>
              <p:nvPr/>
            </p:nvSpPr>
            <p:spPr>
              <a:xfrm>
                <a:off x="3506360" y="2723950"/>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4" name="椭圆 23">
                <a:extLst>
                  <a:ext uri="{FF2B5EF4-FFF2-40B4-BE49-F238E27FC236}">
                    <a16:creationId xmlns:a16="http://schemas.microsoft.com/office/drawing/2014/main" id="{0C3C6D83-AAB1-F36F-CFCE-94E12C87024E}"/>
                  </a:ext>
                </a:extLst>
              </p:cNvPr>
              <p:cNvSpPr/>
              <p:nvPr/>
            </p:nvSpPr>
            <p:spPr>
              <a:xfrm>
                <a:off x="2682608" y="3860738"/>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5" name="椭圆 24">
                <a:extLst>
                  <a:ext uri="{FF2B5EF4-FFF2-40B4-BE49-F238E27FC236}">
                    <a16:creationId xmlns:a16="http://schemas.microsoft.com/office/drawing/2014/main" id="{B760D23F-FC83-4040-F0D8-6FF97DB0886A}"/>
                  </a:ext>
                </a:extLst>
              </p:cNvPr>
              <p:cNvSpPr/>
              <p:nvPr/>
            </p:nvSpPr>
            <p:spPr>
              <a:xfrm>
                <a:off x="3001234" y="4073064"/>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6" name="椭圆 25">
                <a:extLst>
                  <a:ext uri="{FF2B5EF4-FFF2-40B4-BE49-F238E27FC236}">
                    <a16:creationId xmlns:a16="http://schemas.microsoft.com/office/drawing/2014/main" id="{7D3043A4-D776-2E1A-5253-3CE0EF3260B2}"/>
                  </a:ext>
                </a:extLst>
              </p:cNvPr>
              <p:cNvSpPr/>
              <p:nvPr/>
            </p:nvSpPr>
            <p:spPr>
              <a:xfrm>
                <a:off x="3221268" y="3844651"/>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7" name="椭圆 26">
                <a:extLst>
                  <a:ext uri="{FF2B5EF4-FFF2-40B4-BE49-F238E27FC236}">
                    <a16:creationId xmlns:a16="http://schemas.microsoft.com/office/drawing/2014/main" id="{D5CD2079-2A1A-A379-F0FD-CF0440115E2B}"/>
                  </a:ext>
                </a:extLst>
              </p:cNvPr>
              <p:cNvSpPr/>
              <p:nvPr/>
            </p:nvSpPr>
            <p:spPr>
              <a:xfrm>
                <a:off x="3759928" y="3842477"/>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8" name="椭圆 27">
                <a:extLst>
                  <a:ext uri="{FF2B5EF4-FFF2-40B4-BE49-F238E27FC236}">
                    <a16:creationId xmlns:a16="http://schemas.microsoft.com/office/drawing/2014/main" id="{6518DD5D-CA80-B86F-6BD2-E883891F30F9}"/>
                  </a:ext>
                </a:extLst>
              </p:cNvPr>
              <p:cNvSpPr/>
              <p:nvPr/>
            </p:nvSpPr>
            <p:spPr>
              <a:xfrm>
                <a:off x="3564789" y="4178437"/>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29" name="椭圆 28">
                <a:extLst>
                  <a:ext uri="{FF2B5EF4-FFF2-40B4-BE49-F238E27FC236}">
                    <a16:creationId xmlns:a16="http://schemas.microsoft.com/office/drawing/2014/main" id="{AE961EF4-726E-F970-C0A0-B7587DCF180B}"/>
                  </a:ext>
                </a:extLst>
              </p:cNvPr>
              <p:cNvSpPr/>
              <p:nvPr/>
            </p:nvSpPr>
            <p:spPr>
              <a:xfrm>
                <a:off x="4124352" y="3711448"/>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30" name="椭圆 29">
                <a:extLst>
                  <a:ext uri="{FF2B5EF4-FFF2-40B4-BE49-F238E27FC236}">
                    <a16:creationId xmlns:a16="http://schemas.microsoft.com/office/drawing/2014/main" id="{DA639C7C-FA02-4EE3-1E3C-E5B371259DF1}"/>
                  </a:ext>
                </a:extLst>
              </p:cNvPr>
              <p:cNvSpPr/>
              <p:nvPr/>
            </p:nvSpPr>
            <p:spPr>
              <a:xfrm>
                <a:off x="4124352" y="4099049"/>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31" name="椭圆 30">
                <a:extLst>
                  <a:ext uri="{FF2B5EF4-FFF2-40B4-BE49-F238E27FC236}">
                    <a16:creationId xmlns:a16="http://schemas.microsoft.com/office/drawing/2014/main" id="{B635FBB2-E7A7-2B82-85D1-6099A46C9591}"/>
                  </a:ext>
                </a:extLst>
              </p:cNvPr>
              <p:cNvSpPr/>
              <p:nvPr/>
            </p:nvSpPr>
            <p:spPr>
              <a:xfrm>
                <a:off x="3889014" y="3488884"/>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32" name="椭圆 31">
                <a:extLst>
                  <a:ext uri="{FF2B5EF4-FFF2-40B4-BE49-F238E27FC236}">
                    <a16:creationId xmlns:a16="http://schemas.microsoft.com/office/drawing/2014/main" id="{78E121E4-C9CC-FEE3-9BCF-C2F9FC5EFC84}"/>
                  </a:ext>
                </a:extLst>
              </p:cNvPr>
              <p:cNvSpPr/>
              <p:nvPr/>
            </p:nvSpPr>
            <p:spPr>
              <a:xfrm>
                <a:off x="2667340" y="2492020"/>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33" name="椭圆 32">
                <a:extLst>
                  <a:ext uri="{FF2B5EF4-FFF2-40B4-BE49-F238E27FC236}">
                    <a16:creationId xmlns:a16="http://schemas.microsoft.com/office/drawing/2014/main" id="{1A7B94CE-122B-A7C7-10F7-C30CECAAB589}"/>
                  </a:ext>
                </a:extLst>
              </p:cNvPr>
              <p:cNvSpPr/>
              <p:nvPr/>
            </p:nvSpPr>
            <p:spPr>
              <a:xfrm>
                <a:off x="2805072" y="2748864"/>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34" name="椭圆 33">
                <a:extLst>
                  <a:ext uri="{FF2B5EF4-FFF2-40B4-BE49-F238E27FC236}">
                    <a16:creationId xmlns:a16="http://schemas.microsoft.com/office/drawing/2014/main" id="{ECF1B211-CBAC-EC25-496D-112439085FAE}"/>
                  </a:ext>
                </a:extLst>
              </p:cNvPr>
              <p:cNvSpPr/>
              <p:nvPr/>
            </p:nvSpPr>
            <p:spPr>
              <a:xfrm>
                <a:off x="3095915" y="2363409"/>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35" name="椭圆 34">
                <a:extLst>
                  <a:ext uri="{FF2B5EF4-FFF2-40B4-BE49-F238E27FC236}">
                    <a16:creationId xmlns:a16="http://schemas.microsoft.com/office/drawing/2014/main" id="{8E987AA1-01C8-017A-EB81-C22235D85FD6}"/>
                  </a:ext>
                </a:extLst>
              </p:cNvPr>
              <p:cNvSpPr/>
              <p:nvPr/>
            </p:nvSpPr>
            <p:spPr>
              <a:xfrm>
                <a:off x="3163079" y="2648132"/>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36" name="椭圆 35">
                <a:extLst>
                  <a:ext uri="{FF2B5EF4-FFF2-40B4-BE49-F238E27FC236}">
                    <a16:creationId xmlns:a16="http://schemas.microsoft.com/office/drawing/2014/main" id="{0E56DE25-FB81-436D-9802-41224EF0690A}"/>
                  </a:ext>
                </a:extLst>
              </p:cNvPr>
              <p:cNvSpPr/>
              <p:nvPr/>
            </p:nvSpPr>
            <p:spPr>
              <a:xfrm rot="21205502">
                <a:off x="3544672" y="2352946"/>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37" name="椭圆 36">
                <a:extLst>
                  <a:ext uri="{FF2B5EF4-FFF2-40B4-BE49-F238E27FC236}">
                    <a16:creationId xmlns:a16="http://schemas.microsoft.com/office/drawing/2014/main" id="{138C6F67-58EB-0EE5-0C6B-CAC9A1290303}"/>
                  </a:ext>
                </a:extLst>
              </p:cNvPr>
              <p:cNvSpPr/>
              <p:nvPr/>
            </p:nvSpPr>
            <p:spPr>
              <a:xfrm>
                <a:off x="3897057" y="2604982"/>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38" name="椭圆 37">
                <a:extLst>
                  <a:ext uri="{FF2B5EF4-FFF2-40B4-BE49-F238E27FC236}">
                    <a16:creationId xmlns:a16="http://schemas.microsoft.com/office/drawing/2014/main" id="{C09AE5C0-B76E-BB31-FAD8-D86A409B9484}"/>
                  </a:ext>
                </a:extLst>
              </p:cNvPr>
              <p:cNvSpPr/>
              <p:nvPr/>
            </p:nvSpPr>
            <p:spPr>
              <a:xfrm>
                <a:off x="2829967" y="2040071"/>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39" name="椭圆 38">
                <a:extLst>
                  <a:ext uri="{FF2B5EF4-FFF2-40B4-BE49-F238E27FC236}">
                    <a16:creationId xmlns:a16="http://schemas.microsoft.com/office/drawing/2014/main" id="{A7466D08-1BE8-9CEE-6769-0446107E7A3E}"/>
                  </a:ext>
                </a:extLst>
              </p:cNvPr>
              <p:cNvSpPr/>
              <p:nvPr/>
            </p:nvSpPr>
            <p:spPr>
              <a:xfrm>
                <a:off x="3613564" y="1988431"/>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40" name="椭圆 39">
                <a:extLst>
                  <a:ext uri="{FF2B5EF4-FFF2-40B4-BE49-F238E27FC236}">
                    <a16:creationId xmlns:a16="http://schemas.microsoft.com/office/drawing/2014/main" id="{B291E1F1-0333-16DC-D4AD-2268FAB651D1}"/>
                  </a:ext>
                </a:extLst>
              </p:cNvPr>
              <p:cNvSpPr/>
              <p:nvPr/>
            </p:nvSpPr>
            <p:spPr>
              <a:xfrm>
                <a:off x="4011478" y="2295336"/>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41" name="椭圆 40">
                <a:extLst>
                  <a:ext uri="{FF2B5EF4-FFF2-40B4-BE49-F238E27FC236}">
                    <a16:creationId xmlns:a16="http://schemas.microsoft.com/office/drawing/2014/main" id="{2F9626BB-BF1D-3407-AD98-2558A40804E9}"/>
                  </a:ext>
                </a:extLst>
              </p:cNvPr>
              <p:cNvSpPr/>
              <p:nvPr/>
            </p:nvSpPr>
            <p:spPr>
              <a:xfrm>
                <a:off x="4164444" y="2861989"/>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grpSp>
        <p:cxnSp>
          <p:nvCxnSpPr>
            <p:cNvPr id="1082" name="直接连接符 1081">
              <a:extLst>
                <a:ext uri="{FF2B5EF4-FFF2-40B4-BE49-F238E27FC236}">
                  <a16:creationId xmlns:a16="http://schemas.microsoft.com/office/drawing/2014/main" id="{BF9E31DA-0A8F-3F87-DD4B-7D6F087B5AA1}"/>
                </a:ext>
              </a:extLst>
            </p:cNvPr>
            <p:cNvCxnSpPr>
              <a:cxnSpLocks/>
            </p:cNvCxnSpPr>
            <p:nvPr/>
          </p:nvCxnSpPr>
          <p:spPr>
            <a:xfrm>
              <a:off x="1427429" y="2460791"/>
              <a:ext cx="2405496" cy="223593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91" name="组合 1090">
            <a:extLst>
              <a:ext uri="{FF2B5EF4-FFF2-40B4-BE49-F238E27FC236}">
                <a16:creationId xmlns:a16="http://schemas.microsoft.com/office/drawing/2014/main" id="{E03BBC75-9227-8FE8-9E2D-B2C5F88FFB57}"/>
              </a:ext>
            </a:extLst>
          </p:cNvPr>
          <p:cNvGrpSpPr/>
          <p:nvPr/>
        </p:nvGrpSpPr>
        <p:grpSpPr>
          <a:xfrm>
            <a:off x="4047314" y="2607733"/>
            <a:ext cx="2785286" cy="2822049"/>
            <a:chOff x="4047314" y="2607733"/>
            <a:chExt cx="2785286" cy="2822049"/>
          </a:xfrm>
        </p:grpSpPr>
        <p:sp>
          <p:nvSpPr>
            <p:cNvPr id="1029" name="文本框 1028">
              <a:extLst>
                <a:ext uri="{FF2B5EF4-FFF2-40B4-BE49-F238E27FC236}">
                  <a16:creationId xmlns:a16="http://schemas.microsoft.com/office/drawing/2014/main" id="{9D2845CA-667B-5959-95EB-CA5FD2E94228}"/>
                </a:ext>
              </a:extLst>
            </p:cNvPr>
            <p:cNvSpPr txBox="1"/>
            <p:nvPr/>
          </p:nvSpPr>
          <p:spPr>
            <a:xfrm>
              <a:off x="4124352" y="5060450"/>
              <a:ext cx="2659537" cy="369332"/>
            </a:xfrm>
            <a:prstGeom prst="rect">
              <a:avLst/>
            </a:prstGeom>
            <a:noFill/>
          </p:spPr>
          <p:txBody>
            <a:bodyPr wrap="square">
              <a:spAutoFit/>
            </a:bodyPr>
            <a:lstStyle/>
            <a:p>
              <a:pPr algn="ctr"/>
              <a:r>
                <a:rPr lang="zh-CN" altLang="en-US" dirty="0">
                  <a:solidFill>
                    <a:srgbClr val="000000"/>
                  </a:solidFill>
                  <a:latin typeface="猫啃珠圆体" panose="02020500000000000000" pitchFamily="18" charset="-122"/>
                  <a:ea typeface="猫啃珠圆体" panose="02020500000000000000" pitchFamily="18" charset="-122"/>
                </a:rPr>
                <a:t>不错的拟合</a:t>
              </a:r>
              <a:endParaRPr lang="zh-CN" altLang="en-US" dirty="0"/>
            </a:p>
          </p:txBody>
        </p:sp>
        <p:grpSp>
          <p:nvGrpSpPr>
            <p:cNvPr id="43" name="组合 42">
              <a:extLst>
                <a:ext uri="{FF2B5EF4-FFF2-40B4-BE49-F238E27FC236}">
                  <a16:creationId xmlns:a16="http://schemas.microsoft.com/office/drawing/2014/main" id="{4D6EF6DE-A498-AE67-171F-634167B341C4}"/>
                </a:ext>
              </a:extLst>
            </p:cNvPr>
            <p:cNvGrpSpPr/>
            <p:nvPr/>
          </p:nvGrpSpPr>
          <p:grpSpPr>
            <a:xfrm>
              <a:off x="4047314" y="2634468"/>
              <a:ext cx="2766296" cy="2057200"/>
              <a:chOff x="1136837" y="1981980"/>
              <a:chExt cx="3652157" cy="2715985"/>
            </a:xfrm>
          </p:grpSpPr>
          <p:sp>
            <p:nvSpPr>
              <p:cNvPr id="44" name="椭圆 43">
                <a:extLst>
                  <a:ext uri="{FF2B5EF4-FFF2-40B4-BE49-F238E27FC236}">
                    <a16:creationId xmlns:a16="http://schemas.microsoft.com/office/drawing/2014/main" id="{AB056C98-BD65-A0B5-FA95-EFB80FA4E6F5}"/>
                  </a:ext>
                </a:extLst>
              </p:cNvPr>
              <p:cNvSpPr/>
              <p:nvPr/>
            </p:nvSpPr>
            <p:spPr>
              <a:xfrm>
                <a:off x="1563563" y="2340555"/>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45" name="椭圆 44">
                <a:extLst>
                  <a:ext uri="{FF2B5EF4-FFF2-40B4-BE49-F238E27FC236}">
                    <a16:creationId xmlns:a16="http://schemas.microsoft.com/office/drawing/2014/main" id="{4662A052-B9CE-102F-1B48-5E6B89B5E468}"/>
                  </a:ext>
                </a:extLst>
              </p:cNvPr>
              <p:cNvSpPr/>
              <p:nvPr/>
            </p:nvSpPr>
            <p:spPr>
              <a:xfrm>
                <a:off x="1563563" y="3160359"/>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47" name="椭圆 46">
                <a:extLst>
                  <a:ext uri="{FF2B5EF4-FFF2-40B4-BE49-F238E27FC236}">
                    <a16:creationId xmlns:a16="http://schemas.microsoft.com/office/drawing/2014/main" id="{4CECD1FA-5483-D593-6C92-D9348AE51C06}"/>
                  </a:ext>
                </a:extLst>
              </p:cNvPr>
              <p:cNvSpPr/>
              <p:nvPr/>
            </p:nvSpPr>
            <p:spPr>
              <a:xfrm>
                <a:off x="2168440" y="2340555"/>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48" name="椭圆 47">
                <a:extLst>
                  <a:ext uri="{FF2B5EF4-FFF2-40B4-BE49-F238E27FC236}">
                    <a16:creationId xmlns:a16="http://schemas.microsoft.com/office/drawing/2014/main" id="{1148BB67-E70F-1359-2B93-66E689DF94CE}"/>
                  </a:ext>
                </a:extLst>
              </p:cNvPr>
              <p:cNvSpPr/>
              <p:nvPr/>
            </p:nvSpPr>
            <p:spPr>
              <a:xfrm>
                <a:off x="2150469" y="3599723"/>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49" name="椭圆 48">
                <a:extLst>
                  <a:ext uri="{FF2B5EF4-FFF2-40B4-BE49-F238E27FC236}">
                    <a16:creationId xmlns:a16="http://schemas.microsoft.com/office/drawing/2014/main" id="{A7085B2C-3ACB-8795-F7A8-E0F26BDB21B8}"/>
                  </a:ext>
                </a:extLst>
              </p:cNvPr>
              <p:cNvSpPr/>
              <p:nvPr/>
            </p:nvSpPr>
            <p:spPr>
              <a:xfrm>
                <a:off x="1868243" y="2808546"/>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50" name="椭圆 49">
                <a:extLst>
                  <a:ext uri="{FF2B5EF4-FFF2-40B4-BE49-F238E27FC236}">
                    <a16:creationId xmlns:a16="http://schemas.microsoft.com/office/drawing/2014/main" id="{8DD74338-8A9D-C921-AB37-59D8BE06EB2C}"/>
                  </a:ext>
                </a:extLst>
              </p:cNvPr>
              <p:cNvSpPr/>
              <p:nvPr/>
            </p:nvSpPr>
            <p:spPr>
              <a:xfrm>
                <a:off x="2309333" y="2644356"/>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51" name="椭圆 50">
                <a:extLst>
                  <a:ext uri="{FF2B5EF4-FFF2-40B4-BE49-F238E27FC236}">
                    <a16:creationId xmlns:a16="http://schemas.microsoft.com/office/drawing/2014/main" id="{F6D0FEE4-2018-CBCC-126A-34F582C1379E}"/>
                  </a:ext>
                </a:extLst>
              </p:cNvPr>
              <p:cNvSpPr/>
              <p:nvPr/>
            </p:nvSpPr>
            <p:spPr>
              <a:xfrm>
                <a:off x="2394958" y="2044420"/>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grpSp>
            <p:nvGrpSpPr>
              <p:cNvPr id="52" name="组合 51">
                <a:extLst>
                  <a:ext uri="{FF2B5EF4-FFF2-40B4-BE49-F238E27FC236}">
                    <a16:creationId xmlns:a16="http://schemas.microsoft.com/office/drawing/2014/main" id="{678D0EBB-8AE9-20D3-48C4-198E07DC7DCE}"/>
                  </a:ext>
                </a:extLst>
              </p:cNvPr>
              <p:cNvGrpSpPr/>
              <p:nvPr/>
            </p:nvGrpSpPr>
            <p:grpSpPr>
              <a:xfrm>
                <a:off x="1136837" y="1981980"/>
                <a:ext cx="3652157" cy="2715985"/>
                <a:chOff x="990600" y="2334986"/>
                <a:chExt cx="3652157" cy="2715985"/>
              </a:xfrm>
            </p:grpSpPr>
            <p:cxnSp>
              <p:nvCxnSpPr>
                <p:cNvPr id="1043" name="直接箭头连接符 1042">
                  <a:extLst>
                    <a:ext uri="{FF2B5EF4-FFF2-40B4-BE49-F238E27FC236}">
                      <a16:creationId xmlns:a16="http://schemas.microsoft.com/office/drawing/2014/main" id="{FE2209DC-543D-C0FE-4013-8AB9A19B9927}"/>
                    </a:ext>
                  </a:extLst>
                </p:cNvPr>
                <p:cNvCxnSpPr/>
                <p:nvPr/>
              </p:nvCxnSpPr>
              <p:spPr>
                <a:xfrm>
                  <a:off x="990600" y="4860471"/>
                  <a:ext cx="365215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直接箭头连接符 1043">
                  <a:extLst>
                    <a:ext uri="{FF2B5EF4-FFF2-40B4-BE49-F238E27FC236}">
                      <a16:creationId xmlns:a16="http://schemas.microsoft.com/office/drawing/2014/main" id="{A440AC1F-FAA2-84CA-D800-2A19F1F2CAF5}"/>
                    </a:ext>
                  </a:extLst>
                </p:cNvPr>
                <p:cNvCxnSpPr/>
                <p:nvPr/>
              </p:nvCxnSpPr>
              <p:spPr>
                <a:xfrm flipV="1">
                  <a:off x="1164771" y="2334986"/>
                  <a:ext cx="0" cy="27159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椭圆 52">
                <a:extLst>
                  <a:ext uri="{FF2B5EF4-FFF2-40B4-BE49-F238E27FC236}">
                    <a16:creationId xmlns:a16="http://schemas.microsoft.com/office/drawing/2014/main" id="{D3ECB609-C7AB-9256-29B7-BB7CCBBE7F91}"/>
                  </a:ext>
                </a:extLst>
              </p:cNvPr>
              <p:cNvSpPr/>
              <p:nvPr/>
            </p:nvSpPr>
            <p:spPr>
              <a:xfrm>
                <a:off x="2413369" y="3037895"/>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54" name="椭圆 53">
                <a:extLst>
                  <a:ext uri="{FF2B5EF4-FFF2-40B4-BE49-F238E27FC236}">
                    <a16:creationId xmlns:a16="http://schemas.microsoft.com/office/drawing/2014/main" id="{ADD3BBAF-A261-0B81-FA59-7C2BED045B06}"/>
                  </a:ext>
                </a:extLst>
              </p:cNvPr>
              <p:cNvSpPr/>
              <p:nvPr/>
            </p:nvSpPr>
            <p:spPr>
              <a:xfrm>
                <a:off x="2641398" y="3422417"/>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55" name="椭圆 54">
                <a:extLst>
                  <a:ext uri="{FF2B5EF4-FFF2-40B4-BE49-F238E27FC236}">
                    <a16:creationId xmlns:a16="http://schemas.microsoft.com/office/drawing/2014/main" id="{1B55024A-7F1A-96A9-BE20-A71F978F3E78}"/>
                  </a:ext>
                </a:extLst>
              </p:cNvPr>
              <p:cNvSpPr/>
              <p:nvPr/>
            </p:nvSpPr>
            <p:spPr>
              <a:xfrm>
                <a:off x="2850986" y="3107692"/>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56" name="椭圆 55">
                <a:extLst>
                  <a:ext uri="{FF2B5EF4-FFF2-40B4-BE49-F238E27FC236}">
                    <a16:creationId xmlns:a16="http://schemas.microsoft.com/office/drawing/2014/main" id="{E406DE2B-99B0-C83A-7DCB-0D1D507D8389}"/>
                  </a:ext>
                </a:extLst>
              </p:cNvPr>
              <p:cNvSpPr/>
              <p:nvPr/>
            </p:nvSpPr>
            <p:spPr>
              <a:xfrm>
                <a:off x="3304552" y="3086731"/>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57" name="椭圆 56">
                <a:extLst>
                  <a:ext uri="{FF2B5EF4-FFF2-40B4-BE49-F238E27FC236}">
                    <a16:creationId xmlns:a16="http://schemas.microsoft.com/office/drawing/2014/main" id="{E96399AC-9EE3-1793-AC8E-EF1197C82694}"/>
                  </a:ext>
                </a:extLst>
              </p:cNvPr>
              <p:cNvSpPr/>
              <p:nvPr/>
            </p:nvSpPr>
            <p:spPr>
              <a:xfrm>
                <a:off x="3086850" y="3505381"/>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58" name="椭圆 57">
                <a:extLst>
                  <a:ext uri="{FF2B5EF4-FFF2-40B4-BE49-F238E27FC236}">
                    <a16:creationId xmlns:a16="http://schemas.microsoft.com/office/drawing/2014/main" id="{E51665CE-05DD-810D-2130-A62B241D7DAF}"/>
                  </a:ext>
                </a:extLst>
              </p:cNvPr>
              <p:cNvSpPr/>
              <p:nvPr/>
            </p:nvSpPr>
            <p:spPr>
              <a:xfrm>
                <a:off x="3487932" y="3505381"/>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59" name="椭圆 58">
                <a:extLst>
                  <a:ext uri="{FF2B5EF4-FFF2-40B4-BE49-F238E27FC236}">
                    <a16:creationId xmlns:a16="http://schemas.microsoft.com/office/drawing/2014/main" id="{4722C97B-C38F-FA04-157D-7838ED2DF2C6}"/>
                  </a:ext>
                </a:extLst>
              </p:cNvPr>
              <p:cNvSpPr/>
              <p:nvPr/>
            </p:nvSpPr>
            <p:spPr>
              <a:xfrm>
                <a:off x="3760331" y="3106204"/>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60" name="椭圆 59">
                <a:extLst>
                  <a:ext uri="{FF2B5EF4-FFF2-40B4-BE49-F238E27FC236}">
                    <a16:creationId xmlns:a16="http://schemas.microsoft.com/office/drawing/2014/main" id="{E5230655-2742-90C8-9E3F-B3F5578D98F1}"/>
                  </a:ext>
                </a:extLst>
              </p:cNvPr>
              <p:cNvSpPr/>
              <p:nvPr/>
            </p:nvSpPr>
            <p:spPr>
              <a:xfrm>
                <a:off x="3506360" y="2723950"/>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61" name="椭圆 60">
                <a:extLst>
                  <a:ext uri="{FF2B5EF4-FFF2-40B4-BE49-F238E27FC236}">
                    <a16:creationId xmlns:a16="http://schemas.microsoft.com/office/drawing/2014/main" id="{E5CD246F-A3AA-A226-E01F-387DE0D85C2C}"/>
                  </a:ext>
                </a:extLst>
              </p:cNvPr>
              <p:cNvSpPr/>
              <p:nvPr/>
            </p:nvSpPr>
            <p:spPr>
              <a:xfrm>
                <a:off x="2682608" y="3860738"/>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62" name="椭圆 61">
                <a:extLst>
                  <a:ext uri="{FF2B5EF4-FFF2-40B4-BE49-F238E27FC236}">
                    <a16:creationId xmlns:a16="http://schemas.microsoft.com/office/drawing/2014/main" id="{3DCEF8EF-C5DA-CF58-2BFB-5245CF72075E}"/>
                  </a:ext>
                </a:extLst>
              </p:cNvPr>
              <p:cNvSpPr/>
              <p:nvPr/>
            </p:nvSpPr>
            <p:spPr>
              <a:xfrm>
                <a:off x="3001234" y="4073064"/>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63" name="椭圆 62">
                <a:extLst>
                  <a:ext uri="{FF2B5EF4-FFF2-40B4-BE49-F238E27FC236}">
                    <a16:creationId xmlns:a16="http://schemas.microsoft.com/office/drawing/2014/main" id="{75B5C42E-86E7-94A7-4C90-BFB05693EC72}"/>
                  </a:ext>
                </a:extLst>
              </p:cNvPr>
              <p:cNvSpPr/>
              <p:nvPr/>
            </p:nvSpPr>
            <p:spPr>
              <a:xfrm>
                <a:off x="3221268" y="3844651"/>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24" name="椭圆 1023">
                <a:extLst>
                  <a:ext uri="{FF2B5EF4-FFF2-40B4-BE49-F238E27FC236}">
                    <a16:creationId xmlns:a16="http://schemas.microsoft.com/office/drawing/2014/main" id="{92074E00-1336-77B7-D5AF-296E1B862FC8}"/>
                  </a:ext>
                </a:extLst>
              </p:cNvPr>
              <p:cNvSpPr/>
              <p:nvPr/>
            </p:nvSpPr>
            <p:spPr>
              <a:xfrm>
                <a:off x="3759928" y="3842477"/>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25" name="椭圆 1024">
                <a:extLst>
                  <a:ext uri="{FF2B5EF4-FFF2-40B4-BE49-F238E27FC236}">
                    <a16:creationId xmlns:a16="http://schemas.microsoft.com/office/drawing/2014/main" id="{AE07F120-20A2-FE63-DC66-8A6896D69164}"/>
                  </a:ext>
                </a:extLst>
              </p:cNvPr>
              <p:cNvSpPr/>
              <p:nvPr/>
            </p:nvSpPr>
            <p:spPr>
              <a:xfrm>
                <a:off x="3564789" y="4178437"/>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27" name="椭圆 1026">
                <a:extLst>
                  <a:ext uri="{FF2B5EF4-FFF2-40B4-BE49-F238E27FC236}">
                    <a16:creationId xmlns:a16="http://schemas.microsoft.com/office/drawing/2014/main" id="{1D9DA56E-68CC-5D52-2F40-AABF581DD4C9}"/>
                  </a:ext>
                </a:extLst>
              </p:cNvPr>
              <p:cNvSpPr/>
              <p:nvPr/>
            </p:nvSpPr>
            <p:spPr>
              <a:xfrm>
                <a:off x="4124352" y="3711448"/>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28" name="椭圆 1027">
                <a:extLst>
                  <a:ext uri="{FF2B5EF4-FFF2-40B4-BE49-F238E27FC236}">
                    <a16:creationId xmlns:a16="http://schemas.microsoft.com/office/drawing/2014/main" id="{103FF853-EBF9-88A2-365E-DF5C0A96E606}"/>
                  </a:ext>
                </a:extLst>
              </p:cNvPr>
              <p:cNvSpPr/>
              <p:nvPr/>
            </p:nvSpPr>
            <p:spPr>
              <a:xfrm>
                <a:off x="4124352" y="4099049"/>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32" name="椭圆 1031">
                <a:extLst>
                  <a:ext uri="{FF2B5EF4-FFF2-40B4-BE49-F238E27FC236}">
                    <a16:creationId xmlns:a16="http://schemas.microsoft.com/office/drawing/2014/main" id="{AE8CB3F9-F031-92A0-AB3A-46B0D646EBA9}"/>
                  </a:ext>
                </a:extLst>
              </p:cNvPr>
              <p:cNvSpPr/>
              <p:nvPr/>
            </p:nvSpPr>
            <p:spPr>
              <a:xfrm>
                <a:off x="3889014" y="3488884"/>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33" name="椭圆 1032">
                <a:extLst>
                  <a:ext uri="{FF2B5EF4-FFF2-40B4-BE49-F238E27FC236}">
                    <a16:creationId xmlns:a16="http://schemas.microsoft.com/office/drawing/2014/main" id="{466E1297-35B3-8C85-731B-98111FD5D55D}"/>
                  </a:ext>
                </a:extLst>
              </p:cNvPr>
              <p:cNvSpPr/>
              <p:nvPr/>
            </p:nvSpPr>
            <p:spPr>
              <a:xfrm>
                <a:off x="2667340" y="2492020"/>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34" name="椭圆 1033">
                <a:extLst>
                  <a:ext uri="{FF2B5EF4-FFF2-40B4-BE49-F238E27FC236}">
                    <a16:creationId xmlns:a16="http://schemas.microsoft.com/office/drawing/2014/main" id="{113E3874-9F78-8C55-DA7D-B4AD454EC0FC}"/>
                  </a:ext>
                </a:extLst>
              </p:cNvPr>
              <p:cNvSpPr/>
              <p:nvPr/>
            </p:nvSpPr>
            <p:spPr>
              <a:xfrm>
                <a:off x="2805072" y="2748864"/>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35" name="椭圆 1034">
                <a:extLst>
                  <a:ext uri="{FF2B5EF4-FFF2-40B4-BE49-F238E27FC236}">
                    <a16:creationId xmlns:a16="http://schemas.microsoft.com/office/drawing/2014/main" id="{43608FB8-E597-3A99-24E3-C392ACD74631}"/>
                  </a:ext>
                </a:extLst>
              </p:cNvPr>
              <p:cNvSpPr/>
              <p:nvPr/>
            </p:nvSpPr>
            <p:spPr>
              <a:xfrm>
                <a:off x="3095915" y="2363409"/>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36" name="椭圆 1035">
                <a:extLst>
                  <a:ext uri="{FF2B5EF4-FFF2-40B4-BE49-F238E27FC236}">
                    <a16:creationId xmlns:a16="http://schemas.microsoft.com/office/drawing/2014/main" id="{A9E8A4A2-2294-7862-C37D-6AE3F1EB30FA}"/>
                  </a:ext>
                </a:extLst>
              </p:cNvPr>
              <p:cNvSpPr/>
              <p:nvPr/>
            </p:nvSpPr>
            <p:spPr>
              <a:xfrm>
                <a:off x="3163079" y="2648132"/>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37" name="椭圆 1036">
                <a:extLst>
                  <a:ext uri="{FF2B5EF4-FFF2-40B4-BE49-F238E27FC236}">
                    <a16:creationId xmlns:a16="http://schemas.microsoft.com/office/drawing/2014/main" id="{72705003-7365-38B8-A127-3480FC860FBE}"/>
                  </a:ext>
                </a:extLst>
              </p:cNvPr>
              <p:cNvSpPr/>
              <p:nvPr/>
            </p:nvSpPr>
            <p:spPr>
              <a:xfrm rot="21205502">
                <a:off x="3544672" y="2352946"/>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38" name="椭圆 1037">
                <a:extLst>
                  <a:ext uri="{FF2B5EF4-FFF2-40B4-BE49-F238E27FC236}">
                    <a16:creationId xmlns:a16="http://schemas.microsoft.com/office/drawing/2014/main" id="{DFFE7BAC-496D-763F-6A1E-F897162779F6}"/>
                  </a:ext>
                </a:extLst>
              </p:cNvPr>
              <p:cNvSpPr/>
              <p:nvPr/>
            </p:nvSpPr>
            <p:spPr>
              <a:xfrm>
                <a:off x="3897057" y="2604982"/>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39" name="椭圆 1038">
                <a:extLst>
                  <a:ext uri="{FF2B5EF4-FFF2-40B4-BE49-F238E27FC236}">
                    <a16:creationId xmlns:a16="http://schemas.microsoft.com/office/drawing/2014/main" id="{73A2604F-786F-EA2F-30B0-EFC315185F54}"/>
                  </a:ext>
                </a:extLst>
              </p:cNvPr>
              <p:cNvSpPr/>
              <p:nvPr/>
            </p:nvSpPr>
            <p:spPr>
              <a:xfrm>
                <a:off x="2829967" y="2040071"/>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40" name="椭圆 1039">
                <a:extLst>
                  <a:ext uri="{FF2B5EF4-FFF2-40B4-BE49-F238E27FC236}">
                    <a16:creationId xmlns:a16="http://schemas.microsoft.com/office/drawing/2014/main" id="{6C1F41A9-77FD-58C0-BDED-C0D519559024}"/>
                  </a:ext>
                </a:extLst>
              </p:cNvPr>
              <p:cNvSpPr/>
              <p:nvPr/>
            </p:nvSpPr>
            <p:spPr>
              <a:xfrm>
                <a:off x="3613564" y="1988431"/>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41" name="椭圆 1040">
                <a:extLst>
                  <a:ext uri="{FF2B5EF4-FFF2-40B4-BE49-F238E27FC236}">
                    <a16:creationId xmlns:a16="http://schemas.microsoft.com/office/drawing/2014/main" id="{29A09E6C-9DC5-6D2F-2C51-7289EC11FA66}"/>
                  </a:ext>
                </a:extLst>
              </p:cNvPr>
              <p:cNvSpPr/>
              <p:nvPr/>
            </p:nvSpPr>
            <p:spPr>
              <a:xfrm>
                <a:off x="4011478" y="2295336"/>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42" name="椭圆 1041">
                <a:extLst>
                  <a:ext uri="{FF2B5EF4-FFF2-40B4-BE49-F238E27FC236}">
                    <a16:creationId xmlns:a16="http://schemas.microsoft.com/office/drawing/2014/main" id="{6C2E113B-F113-6D6A-2488-1AC835D304E1}"/>
                  </a:ext>
                </a:extLst>
              </p:cNvPr>
              <p:cNvSpPr/>
              <p:nvPr/>
            </p:nvSpPr>
            <p:spPr>
              <a:xfrm>
                <a:off x="4164444" y="2861989"/>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grpSp>
        <p:sp>
          <p:nvSpPr>
            <p:cNvPr id="1086" name="任意多边形: 形状 1085">
              <a:extLst>
                <a:ext uri="{FF2B5EF4-FFF2-40B4-BE49-F238E27FC236}">
                  <a16:creationId xmlns:a16="http://schemas.microsoft.com/office/drawing/2014/main" id="{F4C2F1EB-A371-6C89-5E8E-B608DAB53C26}"/>
                </a:ext>
              </a:extLst>
            </p:cNvPr>
            <p:cNvSpPr/>
            <p:nvPr/>
          </p:nvSpPr>
          <p:spPr>
            <a:xfrm>
              <a:off x="4791033" y="2607733"/>
              <a:ext cx="2041567" cy="1449575"/>
            </a:xfrm>
            <a:custGeom>
              <a:avLst/>
              <a:gdLst>
                <a:gd name="connsiteX0" fmla="*/ 644567 w 2041567"/>
                <a:gd name="connsiteY0" fmla="*/ 0 h 1449575"/>
                <a:gd name="connsiteX1" fmla="*/ 204300 w 2041567"/>
                <a:gd name="connsiteY1" fmla="*/ 465667 h 1449575"/>
                <a:gd name="connsiteX2" fmla="*/ 102700 w 2041567"/>
                <a:gd name="connsiteY2" fmla="*/ 618067 h 1449575"/>
                <a:gd name="connsiteX3" fmla="*/ 9567 w 2041567"/>
                <a:gd name="connsiteY3" fmla="*/ 1007534 h 1449575"/>
                <a:gd name="connsiteX4" fmla="*/ 348234 w 2041567"/>
                <a:gd name="connsiteY4" fmla="*/ 1380067 h 1449575"/>
                <a:gd name="connsiteX5" fmla="*/ 1364234 w 2041567"/>
                <a:gd name="connsiteY5" fmla="*/ 1422400 h 1449575"/>
                <a:gd name="connsiteX6" fmla="*/ 2041567 w 2041567"/>
                <a:gd name="connsiteY6" fmla="*/ 1075267 h 1449575"/>
                <a:gd name="connsiteX7" fmla="*/ 2041567 w 2041567"/>
                <a:gd name="connsiteY7" fmla="*/ 1075267 h 144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1567" h="1449575">
                  <a:moveTo>
                    <a:pt x="644567" y="0"/>
                  </a:moveTo>
                  <a:cubicBezTo>
                    <a:pt x="469589" y="181328"/>
                    <a:pt x="294611" y="362656"/>
                    <a:pt x="204300" y="465667"/>
                  </a:cubicBezTo>
                  <a:cubicBezTo>
                    <a:pt x="113989" y="568678"/>
                    <a:pt x="135155" y="527756"/>
                    <a:pt x="102700" y="618067"/>
                  </a:cubicBezTo>
                  <a:cubicBezTo>
                    <a:pt x="70245" y="708378"/>
                    <a:pt x="-31355" y="880534"/>
                    <a:pt x="9567" y="1007534"/>
                  </a:cubicBezTo>
                  <a:cubicBezTo>
                    <a:pt x="50489" y="1134534"/>
                    <a:pt x="122456" y="1310923"/>
                    <a:pt x="348234" y="1380067"/>
                  </a:cubicBezTo>
                  <a:cubicBezTo>
                    <a:pt x="574012" y="1449211"/>
                    <a:pt x="1082012" y="1473200"/>
                    <a:pt x="1364234" y="1422400"/>
                  </a:cubicBezTo>
                  <a:cubicBezTo>
                    <a:pt x="1646456" y="1371600"/>
                    <a:pt x="2041567" y="1075267"/>
                    <a:pt x="2041567" y="1075267"/>
                  </a:cubicBezTo>
                  <a:lnTo>
                    <a:pt x="2041567" y="1075267"/>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92" name="组合 1091">
            <a:extLst>
              <a:ext uri="{FF2B5EF4-FFF2-40B4-BE49-F238E27FC236}">
                <a16:creationId xmlns:a16="http://schemas.microsoft.com/office/drawing/2014/main" id="{F787C1BD-FF2F-E11D-4300-1EA9A0FAD0CF}"/>
              </a:ext>
            </a:extLst>
          </p:cNvPr>
          <p:cNvGrpSpPr/>
          <p:nvPr/>
        </p:nvGrpSpPr>
        <p:grpSpPr>
          <a:xfrm>
            <a:off x="6941693" y="2634468"/>
            <a:ext cx="2844039" cy="3024587"/>
            <a:chOff x="6941693" y="2634468"/>
            <a:chExt cx="2844039" cy="3024587"/>
          </a:xfrm>
        </p:grpSpPr>
        <p:sp>
          <p:nvSpPr>
            <p:cNvPr id="1030" name="文本框 1029">
              <a:extLst>
                <a:ext uri="{FF2B5EF4-FFF2-40B4-BE49-F238E27FC236}">
                  <a16:creationId xmlns:a16="http://schemas.microsoft.com/office/drawing/2014/main" id="{1D1AEE0A-28DC-5260-CDA9-ECDC1CE4B050}"/>
                </a:ext>
              </a:extLst>
            </p:cNvPr>
            <p:cNvSpPr txBox="1"/>
            <p:nvPr/>
          </p:nvSpPr>
          <p:spPr>
            <a:xfrm>
              <a:off x="6941693" y="5012724"/>
              <a:ext cx="2659537" cy="646331"/>
            </a:xfrm>
            <a:prstGeom prst="rect">
              <a:avLst/>
            </a:prstGeom>
            <a:noFill/>
          </p:spPr>
          <p:txBody>
            <a:bodyPr wrap="square">
              <a:spAutoFit/>
            </a:bodyPr>
            <a:lstStyle/>
            <a:p>
              <a:pPr algn="ctr"/>
              <a:r>
                <a:rPr lang="zh-CN" altLang="en-US" dirty="0">
                  <a:solidFill>
                    <a:srgbClr val="000000"/>
                  </a:solidFill>
                  <a:latin typeface="猫啃珠圆体" panose="02020500000000000000" pitchFamily="18" charset="-122"/>
                  <a:ea typeface="猫啃珠圆体" panose="02020500000000000000" pitchFamily="18" charset="-122"/>
                </a:rPr>
                <a:t>过拟合</a:t>
              </a:r>
              <a:endParaRPr lang="en-US" altLang="zh-CN" dirty="0">
                <a:solidFill>
                  <a:srgbClr val="000000"/>
                </a:solidFill>
                <a:latin typeface="猫啃珠圆体" panose="02020500000000000000" pitchFamily="18" charset="-122"/>
                <a:ea typeface="猫啃珠圆体" panose="02020500000000000000" pitchFamily="18" charset="-122"/>
              </a:endParaRPr>
            </a:p>
            <a:p>
              <a:pPr algn="ctr"/>
              <a:r>
                <a:rPr lang="en-US" altLang="zh-CN" dirty="0">
                  <a:solidFill>
                    <a:srgbClr val="000000"/>
                  </a:solidFill>
                  <a:latin typeface="猫啃珠圆体" panose="02020500000000000000" pitchFamily="18" charset="-122"/>
                  <a:ea typeface="猫啃珠圆体" panose="02020500000000000000" pitchFamily="18" charset="-122"/>
                </a:rPr>
                <a:t>Overfitting</a:t>
              </a:r>
              <a:endParaRPr lang="zh-CN" altLang="en-US" dirty="0"/>
            </a:p>
          </p:txBody>
        </p:sp>
        <p:grpSp>
          <p:nvGrpSpPr>
            <p:cNvPr id="1045" name="组合 1044">
              <a:extLst>
                <a:ext uri="{FF2B5EF4-FFF2-40B4-BE49-F238E27FC236}">
                  <a16:creationId xmlns:a16="http://schemas.microsoft.com/office/drawing/2014/main" id="{C347D976-627E-C64E-8934-1A1EBBB77826}"/>
                </a:ext>
              </a:extLst>
            </p:cNvPr>
            <p:cNvGrpSpPr/>
            <p:nvPr/>
          </p:nvGrpSpPr>
          <p:grpSpPr>
            <a:xfrm>
              <a:off x="7019436" y="2634468"/>
              <a:ext cx="2766296" cy="2057200"/>
              <a:chOff x="1136837" y="1981980"/>
              <a:chExt cx="3652157" cy="2715985"/>
            </a:xfrm>
          </p:grpSpPr>
          <p:sp>
            <p:nvSpPr>
              <p:cNvPr id="1046" name="椭圆 1045">
                <a:extLst>
                  <a:ext uri="{FF2B5EF4-FFF2-40B4-BE49-F238E27FC236}">
                    <a16:creationId xmlns:a16="http://schemas.microsoft.com/office/drawing/2014/main" id="{983022EF-DFFD-78A0-3627-A6A03CD38C17}"/>
                  </a:ext>
                </a:extLst>
              </p:cNvPr>
              <p:cNvSpPr/>
              <p:nvPr/>
            </p:nvSpPr>
            <p:spPr>
              <a:xfrm>
                <a:off x="1563563" y="2340555"/>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47" name="椭圆 1046">
                <a:extLst>
                  <a:ext uri="{FF2B5EF4-FFF2-40B4-BE49-F238E27FC236}">
                    <a16:creationId xmlns:a16="http://schemas.microsoft.com/office/drawing/2014/main" id="{AA365CD8-7A27-9D28-4359-F9CBA0C78783}"/>
                  </a:ext>
                </a:extLst>
              </p:cNvPr>
              <p:cNvSpPr/>
              <p:nvPr/>
            </p:nvSpPr>
            <p:spPr>
              <a:xfrm>
                <a:off x="1563563" y="3160359"/>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48" name="椭圆 1047">
                <a:extLst>
                  <a:ext uri="{FF2B5EF4-FFF2-40B4-BE49-F238E27FC236}">
                    <a16:creationId xmlns:a16="http://schemas.microsoft.com/office/drawing/2014/main" id="{F0EBB6A8-2DB0-D9FD-5604-F34CC974B1BE}"/>
                  </a:ext>
                </a:extLst>
              </p:cNvPr>
              <p:cNvSpPr/>
              <p:nvPr/>
            </p:nvSpPr>
            <p:spPr>
              <a:xfrm>
                <a:off x="2168440" y="2340555"/>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49" name="椭圆 1048">
                <a:extLst>
                  <a:ext uri="{FF2B5EF4-FFF2-40B4-BE49-F238E27FC236}">
                    <a16:creationId xmlns:a16="http://schemas.microsoft.com/office/drawing/2014/main" id="{2158D955-9364-39E2-0BAF-4B5710EBE3A9}"/>
                  </a:ext>
                </a:extLst>
              </p:cNvPr>
              <p:cNvSpPr/>
              <p:nvPr/>
            </p:nvSpPr>
            <p:spPr>
              <a:xfrm>
                <a:off x="2150469" y="3599723"/>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50" name="椭圆 1049">
                <a:extLst>
                  <a:ext uri="{FF2B5EF4-FFF2-40B4-BE49-F238E27FC236}">
                    <a16:creationId xmlns:a16="http://schemas.microsoft.com/office/drawing/2014/main" id="{FD3992CD-B36F-49FE-4456-634B3AA03092}"/>
                  </a:ext>
                </a:extLst>
              </p:cNvPr>
              <p:cNvSpPr/>
              <p:nvPr/>
            </p:nvSpPr>
            <p:spPr>
              <a:xfrm>
                <a:off x="1868243" y="2808546"/>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51" name="椭圆 1050">
                <a:extLst>
                  <a:ext uri="{FF2B5EF4-FFF2-40B4-BE49-F238E27FC236}">
                    <a16:creationId xmlns:a16="http://schemas.microsoft.com/office/drawing/2014/main" id="{C3BBCE4B-BB46-1C7B-5599-68EDFEC5EEB5}"/>
                  </a:ext>
                </a:extLst>
              </p:cNvPr>
              <p:cNvSpPr/>
              <p:nvPr/>
            </p:nvSpPr>
            <p:spPr>
              <a:xfrm>
                <a:off x="2309333" y="2644356"/>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52" name="椭圆 1051">
                <a:extLst>
                  <a:ext uri="{FF2B5EF4-FFF2-40B4-BE49-F238E27FC236}">
                    <a16:creationId xmlns:a16="http://schemas.microsoft.com/office/drawing/2014/main" id="{797F8D1C-3EAB-3F2F-5977-393BBA789A20}"/>
                  </a:ext>
                </a:extLst>
              </p:cNvPr>
              <p:cNvSpPr/>
              <p:nvPr/>
            </p:nvSpPr>
            <p:spPr>
              <a:xfrm>
                <a:off x="2394958" y="2044420"/>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grpSp>
            <p:nvGrpSpPr>
              <p:cNvPr id="1053" name="组合 1052">
                <a:extLst>
                  <a:ext uri="{FF2B5EF4-FFF2-40B4-BE49-F238E27FC236}">
                    <a16:creationId xmlns:a16="http://schemas.microsoft.com/office/drawing/2014/main" id="{9BF2FE6A-B6FC-94B9-77C0-8C304960E49D}"/>
                  </a:ext>
                </a:extLst>
              </p:cNvPr>
              <p:cNvGrpSpPr/>
              <p:nvPr/>
            </p:nvGrpSpPr>
            <p:grpSpPr>
              <a:xfrm>
                <a:off x="1136837" y="1981980"/>
                <a:ext cx="3652157" cy="2715985"/>
                <a:chOff x="990600" y="2334986"/>
                <a:chExt cx="3652157" cy="2715985"/>
              </a:xfrm>
            </p:grpSpPr>
            <p:cxnSp>
              <p:nvCxnSpPr>
                <p:cNvPr id="1080" name="直接箭头连接符 1079">
                  <a:extLst>
                    <a:ext uri="{FF2B5EF4-FFF2-40B4-BE49-F238E27FC236}">
                      <a16:creationId xmlns:a16="http://schemas.microsoft.com/office/drawing/2014/main" id="{218A99ED-722B-918A-C98D-DA272680517E}"/>
                    </a:ext>
                  </a:extLst>
                </p:cNvPr>
                <p:cNvCxnSpPr/>
                <p:nvPr/>
              </p:nvCxnSpPr>
              <p:spPr>
                <a:xfrm>
                  <a:off x="990600" y="4860471"/>
                  <a:ext cx="365215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1" name="直接箭头连接符 1080">
                  <a:extLst>
                    <a:ext uri="{FF2B5EF4-FFF2-40B4-BE49-F238E27FC236}">
                      <a16:creationId xmlns:a16="http://schemas.microsoft.com/office/drawing/2014/main" id="{68731BB0-80C7-1DA5-FC02-51D4C66C263B}"/>
                    </a:ext>
                  </a:extLst>
                </p:cNvPr>
                <p:cNvCxnSpPr/>
                <p:nvPr/>
              </p:nvCxnSpPr>
              <p:spPr>
                <a:xfrm flipV="1">
                  <a:off x="1164771" y="2334986"/>
                  <a:ext cx="0" cy="27159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54" name="椭圆 1053">
                <a:extLst>
                  <a:ext uri="{FF2B5EF4-FFF2-40B4-BE49-F238E27FC236}">
                    <a16:creationId xmlns:a16="http://schemas.microsoft.com/office/drawing/2014/main" id="{5ED706A9-60BA-DEAB-9B67-A60E7FDFC646}"/>
                  </a:ext>
                </a:extLst>
              </p:cNvPr>
              <p:cNvSpPr/>
              <p:nvPr/>
            </p:nvSpPr>
            <p:spPr>
              <a:xfrm>
                <a:off x="2413369" y="3037895"/>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55" name="椭圆 1054">
                <a:extLst>
                  <a:ext uri="{FF2B5EF4-FFF2-40B4-BE49-F238E27FC236}">
                    <a16:creationId xmlns:a16="http://schemas.microsoft.com/office/drawing/2014/main" id="{6A306A01-02E1-38BA-8FC4-F7CAB935BD19}"/>
                  </a:ext>
                </a:extLst>
              </p:cNvPr>
              <p:cNvSpPr/>
              <p:nvPr/>
            </p:nvSpPr>
            <p:spPr>
              <a:xfrm>
                <a:off x="2641398" y="3422417"/>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56" name="椭圆 1055">
                <a:extLst>
                  <a:ext uri="{FF2B5EF4-FFF2-40B4-BE49-F238E27FC236}">
                    <a16:creationId xmlns:a16="http://schemas.microsoft.com/office/drawing/2014/main" id="{4CA8AA15-126A-BD6D-6087-08BD6D3EF2D9}"/>
                  </a:ext>
                </a:extLst>
              </p:cNvPr>
              <p:cNvSpPr/>
              <p:nvPr/>
            </p:nvSpPr>
            <p:spPr>
              <a:xfrm>
                <a:off x="2850986" y="3107692"/>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57" name="椭圆 1056">
                <a:extLst>
                  <a:ext uri="{FF2B5EF4-FFF2-40B4-BE49-F238E27FC236}">
                    <a16:creationId xmlns:a16="http://schemas.microsoft.com/office/drawing/2014/main" id="{9ECE0C77-DAD8-4816-22B0-4000B5A0D756}"/>
                  </a:ext>
                </a:extLst>
              </p:cNvPr>
              <p:cNvSpPr/>
              <p:nvPr/>
            </p:nvSpPr>
            <p:spPr>
              <a:xfrm>
                <a:off x="3304552" y="3086731"/>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58" name="椭圆 1057">
                <a:extLst>
                  <a:ext uri="{FF2B5EF4-FFF2-40B4-BE49-F238E27FC236}">
                    <a16:creationId xmlns:a16="http://schemas.microsoft.com/office/drawing/2014/main" id="{837669B5-8E4B-A81C-4154-67C3D0874F7A}"/>
                  </a:ext>
                </a:extLst>
              </p:cNvPr>
              <p:cNvSpPr/>
              <p:nvPr/>
            </p:nvSpPr>
            <p:spPr>
              <a:xfrm>
                <a:off x="3086850" y="3505381"/>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59" name="椭圆 1058">
                <a:extLst>
                  <a:ext uri="{FF2B5EF4-FFF2-40B4-BE49-F238E27FC236}">
                    <a16:creationId xmlns:a16="http://schemas.microsoft.com/office/drawing/2014/main" id="{7B38D68E-10F9-0432-5C09-92CFC6710403}"/>
                  </a:ext>
                </a:extLst>
              </p:cNvPr>
              <p:cNvSpPr/>
              <p:nvPr/>
            </p:nvSpPr>
            <p:spPr>
              <a:xfrm>
                <a:off x="3487932" y="3505381"/>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60" name="椭圆 1059">
                <a:extLst>
                  <a:ext uri="{FF2B5EF4-FFF2-40B4-BE49-F238E27FC236}">
                    <a16:creationId xmlns:a16="http://schemas.microsoft.com/office/drawing/2014/main" id="{7908E544-FC35-3402-8F01-79F6D76A61AF}"/>
                  </a:ext>
                </a:extLst>
              </p:cNvPr>
              <p:cNvSpPr/>
              <p:nvPr/>
            </p:nvSpPr>
            <p:spPr>
              <a:xfrm>
                <a:off x="3760331" y="3106204"/>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61" name="椭圆 1060">
                <a:extLst>
                  <a:ext uri="{FF2B5EF4-FFF2-40B4-BE49-F238E27FC236}">
                    <a16:creationId xmlns:a16="http://schemas.microsoft.com/office/drawing/2014/main" id="{07622F58-CF29-EB38-C1A2-93B8CBD0F35D}"/>
                  </a:ext>
                </a:extLst>
              </p:cNvPr>
              <p:cNvSpPr/>
              <p:nvPr/>
            </p:nvSpPr>
            <p:spPr>
              <a:xfrm>
                <a:off x="3506360" y="2723950"/>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62" name="椭圆 1061">
                <a:extLst>
                  <a:ext uri="{FF2B5EF4-FFF2-40B4-BE49-F238E27FC236}">
                    <a16:creationId xmlns:a16="http://schemas.microsoft.com/office/drawing/2014/main" id="{9DC5A369-3980-A7A6-860F-3D0330D1BD97}"/>
                  </a:ext>
                </a:extLst>
              </p:cNvPr>
              <p:cNvSpPr/>
              <p:nvPr/>
            </p:nvSpPr>
            <p:spPr>
              <a:xfrm>
                <a:off x="2682608" y="3860738"/>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63" name="椭圆 1062">
                <a:extLst>
                  <a:ext uri="{FF2B5EF4-FFF2-40B4-BE49-F238E27FC236}">
                    <a16:creationId xmlns:a16="http://schemas.microsoft.com/office/drawing/2014/main" id="{D8147782-E0C7-66A9-D005-80F95B04A3E5}"/>
                  </a:ext>
                </a:extLst>
              </p:cNvPr>
              <p:cNvSpPr/>
              <p:nvPr/>
            </p:nvSpPr>
            <p:spPr>
              <a:xfrm>
                <a:off x="3001234" y="4073064"/>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64" name="椭圆 1063">
                <a:extLst>
                  <a:ext uri="{FF2B5EF4-FFF2-40B4-BE49-F238E27FC236}">
                    <a16:creationId xmlns:a16="http://schemas.microsoft.com/office/drawing/2014/main" id="{5606E4D7-186A-04F3-C82D-9CAE9E479CFC}"/>
                  </a:ext>
                </a:extLst>
              </p:cNvPr>
              <p:cNvSpPr/>
              <p:nvPr/>
            </p:nvSpPr>
            <p:spPr>
              <a:xfrm>
                <a:off x="3221268" y="3844651"/>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65" name="椭圆 1064">
                <a:extLst>
                  <a:ext uri="{FF2B5EF4-FFF2-40B4-BE49-F238E27FC236}">
                    <a16:creationId xmlns:a16="http://schemas.microsoft.com/office/drawing/2014/main" id="{6117E4D6-3D6C-4E34-563E-A1F0AD630F1E}"/>
                  </a:ext>
                </a:extLst>
              </p:cNvPr>
              <p:cNvSpPr/>
              <p:nvPr/>
            </p:nvSpPr>
            <p:spPr>
              <a:xfrm>
                <a:off x="3759928" y="3842477"/>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66" name="椭圆 1065">
                <a:extLst>
                  <a:ext uri="{FF2B5EF4-FFF2-40B4-BE49-F238E27FC236}">
                    <a16:creationId xmlns:a16="http://schemas.microsoft.com/office/drawing/2014/main" id="{F1FC7BF4-335F-A69C-6990-1A0C04EBC7FD}"/>
                  </a:ext>
                </a:extLst>
              </p:cNvPr>
              <p:cNvSpPr/>
              <p:nvPr/>
            </p:nvSpPr>
            <p:spPr>
              <a:xfrm>
                <a:off x="3564789" y="4178437"/>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67" name="椭圆 1066">
                <a:extLst>
                  <a:ext uri="{FF2B5EF4-FFF2-40B4-BE49-F238E27FC236}">
                    <a16:creationId xmlns:a16="http://schemas.microsoft.com/office/drawing/2014/main" id="{7B945361-0D27-A451-FAD9-2F60708B3163}"/>
                  </a:ext>
                </a:extLst>
              </p:cNvPr>
              <p:cNvSpPr/>
              <p:nvPr/>
            </p:nvSpPr>
            <p:spPr>
              <a:xfrm>
                <a:off x="4124352" y="3711448"/>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68" name="椭圆 1067">
                <a:extLst>
                  <a:ext uri="{FF2B5EF4-FFF2-40B4-BE49-F238E27FC236}">
                    <a16:creationId xmlns:a16="http://schemas.microsoft.com/office/drawing/2014/main" id="{512848D5-C241-E210-BE1D-66C977835BE8}"/>
                  </a:ext>
                </a:extLst>
              </p:cNvPr>
              <p:cNvSpPr/>
              <p:nvPr/>
            </p:nvSpPr>
            <p:spPr>
              <a:xfrm>
                <a:off x="4124352" y="4099049"/>
                <a:ext cx="244929" cy="2449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69" name="椭圆 1068">
                <a:extLst>
                  <a:ext uri="{FF2B5EF4-FFF2-40B4-BE49-F238E27FC236}">
                    <a16:creationId xmlns:a16="http://schemas.microsoft.com/office/drawing/2014/main" id="{F888D6F5-EE91-2DDD-9638-DD17EC7A7E37}"/>
                  </a:ext>
                </a:extLst>
              </p:cNvPr>
              <p:cNvSpPr/>
              <p:nvPr/>
            </p:nvSpPr>
            <p:spPr>
              <a:xfrm>
                <a:off x="3889014" y="3488884"/>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70" name="椭圆 1069">
                <a:extLst>
                  <a:ext uri="{FF2B5EF4-FFF2-40B4-BE49-F238E27FC236}">
                    <a16:creationId xmlns:a16="http://schemas.microsoft.com/office/drawing/2014/main" id="{5EA91D99-C5E2-ADA3-0ED5-94742F076874}"/>
                  </a:ext>
                </a:extLst>
              </p:cNvPr>
              <p:cNvSpPr/>
              <p:nvPr/>
            </p:nvSpPr>
            <p:spPr>
              <a:xfrm>
                <a:off x="2667340" y="2492020"/>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71" name="椭圆 1070">
                <a:extLst>
                  <a:ext uri="{FF2B5EF4-FFF2-40B4-BE49-F238E27FC236}">
                    <a16:creationId xmlns:a16="http://schemas.microsoft.com/office/drawing/2014/main" id="{8700BCD6-C1A1-47D4-3C4F-80A4B1D0E8BF}"/>
                  </a:ext>
                </a:extLst>
              </p:cNvPr>
              <p:cNvSpPr/>
              <p:nvPr/>
            </p:nvSpPr>
            <p:spPr>
              <a:xfrm>
                <a:off x="2805072" y="2748864"/>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72" name="椭圆 1071">
                <a:extLst>
                  <a:ext uri="{FF2B5EF4-FFF2-40B4-BE49-F238E27FC236}">
                    <a16:creationId xmlns:a16="http://schemas.microsoft.com/office/drawing/2014/main" id="{E5B3D36C-1422-A084-6D11-B5A247C4240C}"/>
                  </a:ext>
                </a:extLst>
              </p:cNvPr>
              <p:cNvSpPr/>
              <p:nvPr/>
            </p:nvSpPr>
            <p:spPr>
              <a:xfrm>
                <a:off x="3095915" y="2363409"/>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73" name="椭圆 1072">
                <a:extLst>
                  <a:ext uri="{FF2B5EF4-FFF2-40B4-BE49-F238E27FC236}">
                    <a16:creationId xmlns:a16="http://schemas.microsoft.com/office/drawing/2014/main" id="{345D635D-F1D3-18BC-B22F-5081A43A767D}"/>
                  </a:ext>
                </a:extLst>
              </p:cNvPr>
              <p:cNvSpPr/>
              <p:nvPr/>
            </p:nvSpPr>
            <p:spPr>
              <a:xfrm>
                <a:off x="3163079" y="2648132"/>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74" name="椭圆 1073">
                <a:extLst>
                  <a:ext uri="{FF2B5EF4-FFF2-40B4-BE49-F238E27FC236}">
                    <a16:creationId xmlns:a16="http://schemas.microsoft.com/office/drawing/2014/main" id="{A6C59D93-E61C-DCDE-711C-C80D456675E5}"/>
                  </a:ext>
                </a:extLst>
              </p:cNvPr>
              <p:cNvSpPr/>
              <p:nvPr/>
            </p:nvSpPr>
            <p:spPr>
              <a:xfrm rot="21205502">
                <a:off x="3544672" y="2352946"/>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75" name="椭圆 1074">
                <a:extLst>
                  <a:ext uri="{FF2B5EF4-FFF2-40B4-BE49-F238E27FC236}">
                    <a16:creationId xmlns:a16="http://schemas.microsoft.com/office/drawing/2014/main" id="{61E70D42-F351-DCF8-78CB-A412893A79BB}"/>
                  </a:ext>
                </a:extLst>
              </p:cNvPr>
              <p:cNvSpPr/>
              <p:nvPr/>
            </p:nvSpPr>
            <p:spPr>
              <a:xfrm>
                <a:off x="3897057" y="2604982"/>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76" name="椭圆 1075">
                <a:extLst>
                  <a:ext uri="{FF2B5EF4-FFF2-40B4-BE49-F238E27FC236}">
                    <a16:creationId xmlns:a16="http://schemas.microsoft.com/office/drawing/2014/main" id="{9F28F414-9F7C-7193-E5A7-A7197AA2CAC6}"/>
                  </a:ext>
                </a:extLst>
              </p:cNvPr>
              <p:cNvSpPr/>
              <p:nvPr/>
            </p:nvSpPr>
            <p:spPr>
              <a:xfrm>
                <a:off x="2829967" y="2040071"/>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77" name="椭圆 1076">
                <a:extLst>
                  <a:ext uri="{FF2B5EF4-FFF2-40B4-BE49-F238E27FC236}">
                    <a16:creationId xmlns:a16="http://schemas.microsoft.com/office/drawing/2014/main" id="{963F8824-E100-4E65-52BB-F48281FF9351}"/>
                  </a:ext>
                </a:extLst>
              </p:cNvPr>
              <p:cNvSpPr/>
              <p:nvPr/>
            </p:nvSpPr>
            <p:spPr>
              <a:xfrm>
                <a:off x="3613564" y="1988431"/>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78" name="椭圆 1077">
                <a:extLst>
                  <a:ext uri="{FF2B5EF4-FFF2-40B4-BE49-F238E27FC236}">
                    <a16:creationId xmlns:a16="http://schemas.microsoft.com/office/drawing/2014/main" id="{386D6614-20C3-F686-BD72-07AC267CF9E4}"/>
                  </a:ext>
                </a:extLst>
              </p:cNvPr>
              <p:cNvSpPr/>
              <p:nvPr/>
            </p:nvSpPr>
            <p:spPr>
              <a:xfrm>
                <a:off x="4011478" y="2295336"/>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sp>
            <p:nvSpPr>
              <p:cNvPr id="1079" name="椭圆 1078">
                <a:extLst>
                  <a:ext uri="{FF2B5EF4-FFF2-40B4-BE49-F238E27FC236}">
                    <a16:creationId xmlns:a16="http://schemas.microsoft.com/office/drawing/2014/main" id="{F52FE5AD-45B5-7400-13DA-AA31EAFC7434}"/>
                  </a:ext>
                </a:extLst>
              </p:cNvPr>
              <p:cNvSpPr/>
              <p:nvPr/>
            </p:nvSpPr>
            <p:spPr>
              <a:xfrm>
                <a:off x="4164444" y="2861989"/>
                <a:ext cx="244929" cy="2449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dirty="0">
                  <a:solidFill>
                    <a:prstClr val="white"/>
                  </a:solidFill>
                  <a:latin typeface="Arial" panose="020B0604020202020204"/>
                  <a:ea typeface="微软雅黑" panose="020B0503020204020204" charset="-122"/>
                  <a:cs typeface="+mn-ea"/>
                  <a:sym typeface="+mn-lt"/>
                </a:endParaRPr>
              </a:p>
            </p:txBody>
          </p:sp>
        </p:grpSp>
        <p:sp>
          <p:nvSpPr>
            <p:cNvPr id="1087" name="任意多边形: 形状 1086">
              <a:extLst>
                <a:ext uri="{FF2B5EF4-FFF2-40B4-BE49-F238E27FC236}">
                  <a16:creationId xmlns:a16="http://schemas.microsoft.com/office/drawing/2014/main" id="{E4666E31-F985-1A11-1CB1-4D0BAA66C23A}"/>
                </a:ext>
              </a:extLst>
            </p:cNvPr>
            <p:cNvSpPr/>
            <p:nvPr/>
          </p:nvSpPr>
          <p:spPr>
            <a:xfrm>
              <a:off x="7895167" y="2675467"/>
              <a:ext cx="611752" cy="1303866"/>
            </a:xfrm>
            <a:custGeom>
              <a:avLst/>
              <a:gdLst>
                <a:gd name="connsiteX0" fmla="*/ 389466 w 611752"/>
                <a:gd name="connsiteY0" fmla="*/ 0 h 1303866"/>
                <a:gd name="connsiteX1" fmla="*/ 372533 w 611752"/>
                <a:gd name="connsiteY1" fmla="*/ 97366 h 1303866"/>
                <a:gd name="connsiteX2" fmla="*/ 359833 w 611752"/>
                <a:gd name="connsiteY2" fmla="*/ 139700 h 1303866"/>
                <a:gd name="connsiteX3" fmla="*/ 355600 w 611752"/>
                <a:gd name="connsiteY3" fmla="*/ 169333 h 1303866"/>
                <a:gd name="connsiteX4" fmla="*/ 338666 w 611752"/>
                <a:gd name="connsiteY4" fmla="*/ 215900 h 1303866"/>
                <a:gd name="connsiteX5" fmla="*/ 325966 w 611752"/>
                <a:gd name="connsiteY5" fmla="*/ 237066 h 1303866"/>
                <a:gd name="connsiteX6" fmla="*/ 300566 w 611752"/>
                <a:gd name="connsiteY6" fmla="*/ 254000 h 1303866"/>
                <a:gd name="connsiteX7" fmla="*/ 270933 w 611752"/>
                <a:gd name="connsiteY7" fmla="*/ 287866 h 1303866"/>
                <a:gd name="connsiteX8" fmla="*/ 258233 w 611752"/>
                <a:gd name="connsiteY8" fmla="*/ 321733 h 1303866"/>
                <a:gd name="connsiteX9" fmla="*/ 254000 w 611752"/>
                <a:gd name="connsiteY9" fmla="*/ 334433 h 1303866"/>
                <a:gd name="connsiteX10" fmla="*/ 173566 w 611752"/>
                <a:gd name="connsiteY10" fmla="*/ 372533 h 1303866"/>
                <a:gd name="connsiteX11" fmla="*/ 127000 w 611752"/>
                <a:gd name="connsiteY11" fmla="*/ 406400 h 1303866"/>
                <a:gd name="connsiteX12" fmla="*/ 88900 w 611752"/>
                <a:gd name="connsiteY12" fmla="*/ 436033 h 1303866"/>
                <a:gd name="connsiteX13" fmla="*/ 55033 w 611752"/>
                <a:gd name="connsiteY13" fmla="*/ 465666 h 1303866"/>
                <a:gd name="connsiteX14" fmla="*/ 38100 w 611752"/>
                <a:gd name="connsiteY14" fmla="*/ 474133 h 1303866"/>
                <a:gd name="connsiteX15" fmla="*/ 12700 w 611752"/>
                <a:gd name="connsiteY15" fmla="*/ 508000 h 1303866"/>
                <a:gd name="connsiteX16" fmla="*/ 0 w 611752"/>
                <a:gd name="connsiteY16" fmla="*/ 537633 h 1303866"/>
                <a:gd name="connsiteX17" fmla="*/ 4233 w 611752"/>
                <a:gd name="connsiteY17" fmla="*/ 685800 h 1303866"/>
                <a:gd name="connsiteX18" fmla="*/ 8466 w 611752"/>
                <a:gd name="connsiteY18" fmla="*/ 702733 h 1303866"/>
                <a:gd name="connsiteX19" fmla="*/ 16933 w 611752"/>
                <a:gd name="connsiteY19" fmla="*/ 753533 h 1303866"/>
                <a:gd name="connsiteX20" fmla="*/ 25400 w 611752"/>
                <a:gd name="connsiteY20" fmla="*/ 774700 h 1303866"/>
                <a:gd name="connsiteX21" fmla="*/ 29633 w 611752"/>
                <a:gd name="connsiteY21" fmla="*/ 791633 h 1303866"/>
                <a:gd name="connsiteX22" fmla="*/ 46566 w 611752"/>
                <a:gd name="connsiteY22" fmla="*/ 821266 h 1303866"/>
                <a:gd name="connsiteX23" fmla="*/ 59266 w 611752"/>
                <a:gd name="connsiteY23" fmla="*/ 850900 h 1303866"/>
                <a:gd name="connsiteX24" fmla="*/ 84666 w 611752"/>
                <a:gd name="connsiteY24" fmla="*/ 884766 h 1303866"/>
                <a:gd name="connsiteX25" fmla="*/ 97366 w 611752"/>
                <a:gd name="connsiteY25" fmla="*/ 889000 h 1303866"/>
                <a:gd name="connsiteX26" fmla="*/ 131233 w 611752"/>
                <a:gd name="connsiteY26" fmla="*/ 914400 h 1303866"/>
                <a:gd name="connsiteX27" fmla="*/ 148166 w 611752"/>
                <a:gd name="connsiteY27" fmla="*/ 922866 h 1303866"/>
                <a:gd name="connsiteX28" fmla="*/ 194733 w 611752"/>
                <a:gd name="connsiteY28" fmla="*/ 965200 h 1303866"/>
                <a:gd name="connsiteX29" fmla="*/ 211666 w 611752"/>
                <a:gd name="connsiteY29" fmla="*/ 969433 h 1303866"/>
                <a:gd name="connsiteX30" fmla="*/ 304800 w 611752"/>
                <a:gd name="connsiteY30" fmla="*/ 965200 h 1303866"/>
                <a:gd name="connsiteX31" fmla="*/ 330200 w 611752"/>
                <a:gd name="connsiteY31" fmla="*/ 948266 h 1303866"/>
                <a:gd name="connsiteX32" fmla="*/ 368300 w 611752"/>
                <a:gd name="connsiteY32" fmla="*/ 935566 h 1303866"/>
                <a:gd name="connsiteX33" fmla="*/ 389466 w 611752"/>
                <a:gd name="connsiteY33" fmla="*/ 922866 h 1303866"/>
                <a:gd name="connsiteX34" fmla="*/ 419100 w 611752"/>
                <a:gd name="connsiteY34" fmla="*/ 910166 h 1303866"/>
                <a:gd name="connsiteX35" fmla="*/ 474133 w 611752"/>
                <a:gd name="connsiteY35" fmla="*/ 872066 h 1303866"/>
                <a:gd name="connsiteX36" fmla="*/ 491066 w 611752"/>
                <a:gd name="connsiteY36" fmla="*/ 846666 h 1303866"/>
                <a:gd name="connsiteX37" fmla="*/ 508000 w 611752"/>
                <a:gd name="connsiteY37" fmla="*/ 817033 h 1303866"/>
                <a:gd name="connsiteX38" fmla="*/ 520700 w 611752"/>
                <a:gd name="connsiteY38" fmla="*/ 812800 h 1303866"/>
                <a:gd name="connsiteX39" fmla="*/ 601133 w 611752"/>
                <a:gd name="connsiteY39" fmla="*/ 829733 h 1303866"/>
                <a:gd name="connsiteX40" fmla="*/ 605366 w 611752"/>
                <a:gd name="connsiteY40" fmla="*/ 842433 h 1303866"/>
                <a:gd name="connsiteX41" fmla="*/ 605366 w 611752"/>
                <a:gd name="connsiteY41" fmla="*/ 1003300 h 1303866"/>
                <a:gd name="connsiteX42" fmla="*/ 588433 w 611752"/>
                <a:gd name="connsiteY42" fmla="*/ 1045633 h 1303866"/>
                <a:gd name="connsiteX43" fmla="*/ 554566 w 611752"/>
                <a:gd name="connsiteY43" fmla="*/ 1066800 h 1303866"/>
                <a:gd name="connsiteX44" fmla="*/ 397933 w 611752"/>
                <a:gd name="connsiteY44" fmla="*/ 1096433 h 1303866"/>
                <a:gd name="connsiteX45" fmla="*/ 266700 w 611752"/>
                <a:gd name="connsiteY45" fmla="*/ 1100666 h 1303866"/>
                <a:gd name="connsiteX46" fmla="*/ 245533 w 611752"/>
                <a:gd name="connsiteY46" fmla="*/ 1130300 h 1303866"/>
                <a:gd name="connsiteX47" fmla="*/ 254000 w 611752"/>
                <a:gd name="connsiteY47" fmla="*/ 1257300 h 1303866"/>
                <a:gd name="connsiteX48" fmla="*/ 304800 w 611752"/>
                <a:gd name="connsiteY48" fmla="*/ 1291166 h 1303866"/>
                <a:gd name="connsiteX49" fmla="*/ 389466 w 611752"/>
                <a:gd name="connsiteY49" fmla="*/ 1303866 h 1303866"/>
                <a:gd name="connsiteX50" fmla="*/ 499533 w 611752"/>
                <a:gd name="connsiteY50" fmla="*/ 1261533 h 1303866"/>
                <a:gd name="connsiteX51" fmla="*/ 520700 w 611752"/>
                <a:gd name="connsiteY51" fmla="*/ 1219200 h 1303866"/>
                <a:gd name="connsiteX52" fmla="*/ 533400 w 611752"/>
                <a:gd name="connsiteY52" fmla="*/ 1189566 h 1303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11752" h="1303866">
                  <a:moveTo>
                    <a:pt x="389466" y="0"/>
                  </a:moveTo>
                  <a:cubicBezTo>
                    <a:pt x="383822" y="32455"/>
                    <a:pt x="379369" y="65141"/>
                    <a:pt x="372533" y="97366"/>
                  </a:cubicBezTo>
                  <a:cubicBezTo>
                    <a:pt x="369476" y="111778"/>
                    <a:pt x="363207" y="125359"/>
                    <a:pt x="359833" y="139700"/>
                  </a:cubicBezTo>
                  <a:cubicBezTo>
                    <a:pt x="357548" y="149413"/>
                    <a:pt x="357691" y="159577"/>
                    <a:pt x="355600" y="169333"/>
                  </a:cubicBezTo>
                  <a:cubicBezTo>
                    <a:pt x="351035" y="190637"/>
                    <a:pt x="348265" y="198622"/>
                    <a:pt x="338666" y="215900"/>
                  </a:cubicBezTo>
                  <a:cubicBezTo>
                    <a:pt x="334670" y="223092"/>
                    <a:pt x="331784" y="231248"/>
                    <a:pt x="325966" y="237066"/>
                  </a:cubicBezTo>
                  <a:cubicBezTo>
                    <a:pt x="318771" y="244261"/>
                    <a:pt x="308512" y="247643"/>
                    <a:pt x="300566" y="254000"/>
                  </a:cubicBezTo>
                  <a:cubicBezTo>
                    <a:pt x="286865" y="264961"/>
                    <a:pt x="281156" y="274235"/>
                    <a:pt x="270933" y="287866"/>
                  </a:cubicBezTo>
                  <a:cubicBezTo>
                    <a:pt x="266700" y="299155"/>
                    <a:pt x="262353" y="310402"/>
                    <a:pt x="258233" y="321733"/>
                  </a:cubicBezTo>
                  <a:cubicBezTo>
                    <a:pt x="256708" y="325927"/>
                    <a:pt x="257509" y="331676"/>
                    <a:pt x="254000" y="334433"/>
                  </a:cubicBezTo>
                  <a:cubicBezTo>
                    <a:pt x="208810" y="369940"/>
                    <a:pt x="213377" y="365898"/>
                    <a:pt x="173566" y="372533"/>
                  </a:cubicBezTo>
                  <a:cubicBezTo>
                    <a:pt x="127620" y="418482"/>
                    <a:pt x="178484" y="372078"/>
                    <a:pt x="127000" y="406400"/>
                  </a:cubicBezTo>
                  <a:cubicBezTo>
                    <a:pt x="113613" y="415325"/>
                    <a:pt x="100277" y="424656"/>
                    <a:pt x="88900" y="436033"/>
                  </a:cubicBezTo>
                  <a:cubicBezTo>
                    <a:pt x="76658" y="448275"/>
                    <a:pt x="70540" y="455328"/>
                    <a:pt x="55033" y="465666"/>
                  </a:cubicBezTo>
                  <a:cubicBezTo>
                    <a:pt x="49782" y="469167"/>
                    <a:pt x="43744" y="471311"/>
                    <a:pt x="38100" y="474133"/>
                  </a:cubicBezTo>
                  <a:cubicBezTo>
                    <a:pt x="29633" y="485422"/>
                    <a:pt x="20528" y="496259"/>
                    <a:pt x="12700" y="508000"/>
                  </a:cubicBezTo>
                  <a:cubicBezTo>
                    <a:pt x="5724" y="518465"/>
                    <a:pt x="3763" y="526342"/>
                    <a:pt x="0" y="537633"/>
                  </a:cubicBezTo>
                  <a:cubicBezTo>
                    <a:pt x="1411" y="587022"/>
                    <a:pt x="1703" y="636456"/>
                    <a:pt x="4233" y="685800"/>
                  </a:cubicBezTo>
                  <a:cubicBezTo>
                    <a:pt x="4531" y="691610"/>
                    <a:pt x="7394" y="697015"/>
                    <a:pt x="8466" y="702733"/>
                  </a:cubicBezTo>
                  <a:cubicBezTo>
                    <a:pt x="11630" y="719606"/>
                    <a:pt x="13001" y="736822"/>
                    <a:pt x="16933" y="753533"/>
                  </a:cubicBezTo>
                  <a:cubicBezTo>
                    <a:pt x="18674" y="760930"/>
                    <a:pt x="22997" y="767491"/>
                    <a:pt x="25400" y="774700"/>
                  </a:cubicBezTo>
                  <a:cubicBezTo>
                    <a:pt x="27240" y="780219"/>
                    <a:pt x="27226" y="786336"/>
                    <a:pt x="29633" y="791633"/>
                  </a:cubicBezTo>
                  <a:cubicBezTo>
                    <a:pt x="34341" y="801990"/>
                    <a:pt x="41478" y="811090"/>
                    <a:pt x="46566" y="821266"/>
                  </a:cubicBezTo>
                  <a:cubicBezTo>
                    <a:pt x="51372" y="830878"/>
                    <a:pt x="54460" y="841288"/>
                    <a:pt x="59266" y="850900"/>
                  </a:cubicBezTo>
                  <a:cubicBezTo>
                    <a:pt x="62954" y="858277"/>
                    <a:pt x="81941" y="882430"/>
                    <a:pt x="84666" y="884766"/>
                  </a:cubicBezTo>
                  <a:cubicBezTo>
                    <a:pt x="88054" y="887670"/>
                    <a:pt x="93133" y="887589"/>
                    <a:pt x="97366" y="889000"/>
                  </a:cubicBezTo>
                  <a:cubicBezTo>
                    <a:pt x="107539" y="897138"/>
                    <a:pt x="119443" y="907663"/>
                    <a:pt x="131233" y="914400"/>
                  </a:cubicBezTo>
                  <a:cubicBezTo>
                    <a:pt x="136712" y="917531"/>
                    <a:pt x="142522" y="920044"/>
                    <a:pt x="148166" y="922866"/>
                  </a:cubicBezTo>
                  <a:cubicBezTo>
                    <a:pt x="154960" y="929660"/>
                    <a:pt x="180680" y="958173"/>
                    <a:pt x="194733" y="965200"/>
                  </a:cubicBezTo>
                  <a:cubicBezTo>
                    <a:pt x="199937" y="967802"/>
                    <a:pt x="206022" y="968022"/>
                    <a:pt x="211666" y="969433"/>
                  </a:cubicBezTo>
                  <a:cubicBezTo>
                    <a:pt x="242711" y="968022"/>
                    <a:pt x="274207" y="970663"/>
                    <a:pt x="304800" y="965200"/>
                  </a:cubicBezTo>
                  <a:cubicBezTo>
                    <a:pt x="314817" y="963411"/>
                    <a:pt x="320979" y="952569"/>
                    <a:pt x="330200" y="948266"/>
                  </a:cubicBezTo>
                  <a:cubicBezTo>
                    <a:pt x="342331" y="942605"/>
                    <a:pt x="355995" y="940839"/>
                    <a:pt x="368300" y="935566"/>
                  </a:cubicBezTo>
                  <a:cubicBezTo>
                    <a:pt x="375863" y="932325"/>
                    <a:pt x="382107" y="926546"/>
                    <a:pt x="389466" y="922866"/>
                  </a:cubicBezTo>
                  <a:cubicBezTo>
                    <a:pt x="399078" y="918060"/>
                    <a:pt x="409885" y="915695"/>
                    <a:pt x="419100" y="910166"/>
                  </a:cubicBezTo>
                  <a:cubicBezTo>
                    <a:pt x="438232" y="898687"/>
                    <a:pt x="474133" y="872066"/>
                    <a:pt x="474133" y="872066"/>
                  </a:cubicBezTo>
                  <a:cubicBezTo>
                    <a:pt x="479777" y="863599"/>
                    <a:pt x="486124" y="855561"/>
                    <a:pt x="491066" y="846666"/>
                  </a:cubicBezTo>
                  <a:cubicBezTo>
                    <a:pt x="500524" y="829642"/>
                    <a:pt x="487891" y="833790"/>
                    <a:pt x="508000" y="817033"/>
                  </a:cubicBezTo>
                  <a:cubicBezTo>
                    <a:pt x="511428" y="814176"/>
                    <a:pt x="516467" y="814211"/>
                    <a:pt x="520700" y="812800"/>
                  </a:cubicBezTo>
                  <a:cubicBezTo>
                    <a:pt x="550764" y="814804"/>
                    <a:pt x="580691" y="805202"/>
                    <a:pt x="601133" y="829733"/>
                  </a:cubicBezTo>
                  <a:cubicBezTo>
                    <a:pt x="603990" y="833161"/>
                    <a:pt x="603955" y="838200"/>
                    <a:pt x="605366" y="842433"/>
                  </a:cubicBezTo>
                  <a:cubicBezTo>
                    <a:pt x="615219" y="911389"/>
                    <a:pt x="612431" y="879658"/>
                    <a:pt x="605366" y="1003300"/>
                  </a:cubicBezTo>
                  <a:cubicBezTo>
                    <a:pt x="604749" y="1014100"/>
                    <a:pt x="594117" y="1039949"/>
                    <a:pt x="588433" y="1045633"/>
                  </a:cubicBezTo>
                  <a:cubicBezTo>
                    <a:pt x="579020" y="1055046"/>
                    <a:pt x="567273" y="1062829"/>
                    <a:pt x="554566" y="1066800"/>
                  </a:cubicBezTo>
                  <a:cubicBezTo>
                    <a:pt x="544179" y="1070046"/>
                    <a:pt x="428472" y="1094351"/>
                    <a:pt x="397933" y="1096433"/>
                  </a:cubicBezTo>
                  <a:cubicBezTo>
                    <a:pt x="354267" y="1099410"/>
                    <a:pt x="310444" y="1099255"/>
                    <a:pt x="266700" y="1100666"/>
                  </a:cubicBezTo>
                  <a:cubicBezTo>
                    <a:pt x="259644" y="1110544"/>
                    <a:pt x="246514" y="1118201"/>
                    <a:pt x="245533" y="1130300"/>
                  </a:cubicBezTo>
                  <a:cubicBezTo>
                    <a:pt x="242104" y="1172589"/>
                    <a:pt x="239333" y="1217489"/>
                    <a:pt x="254000" y="1257300"/>
                  </a:cubicBezTo>
                  <a:cubicBezTo>
                    <a:pt x="261036" y="1276396"/>
                    <a:pt x="286426" y="1282416"/>
                    <a:pt x="304800" y="1291166"/>
                  </a:cubicBezTo>
                  <a:cubicBezTo>
                    <a:pt x="322973" y="1299820"/>
                    <a:pt x="372044" y="1302282"/>
                    <a:pt x="389466" y="1303866"/>
                  </a:cubicBezTo>
                  <a:cubicBezTo>
                    <a:pt x="437584" y="1293736"/>
                    <a:pt x="470487" y="1300261"/>
                    <a:pt x="499533" y="1261533"/>
                  </a:cubicBezTo>
                  <a:cubicBezTo>
                    <a:pt x="508999" y="1248912"/>
                    <a:pt x="513982" y="1233475"/>
                    <a:pt x="520700" y="1219200"/>
                  </a:cubicBezTo>
                  <a:cubicBezTo>
                    <a:pt x="525276" y="1209476"/>
                    <a:pt x="533400" y="1189566"/>
                    <a:pt x="533400" y="1189566"/>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9" name="任意多边形: 形状 1088">
              <a:extLst>
                <a:ext uri="{FF2B5EF4-FFF2-40B4-BE49-F238E27FC236}">
                  <a16:creationId xmlns:a16="http://schemas.microsoft.com/office/drawing/2014/main" id="{D6F1F8CB-6CF2-D0DB-49F4-FF90FE7ACBAE}"/>
                </a:ext>
              </a:extLst>
            </p:cNvPr>
            <p:cNvSpPr/>
            <p:nvPr/>
          </p:nvSpPr>
          <p:spPr>
            <a:xfrm>
              <a:off x="7840133" y="2671233"/>
              <a:ext cx="1794934" cy="1337767"/>
            </a:xfrm>
            <a:custGeom>
              <a:avLst/>
              <a:gdLst>
                <a:gd name="connsiteX0" fmla="*/ 444500 w 1794934"/>
                <a:gd name="connsiteY0" fmla="*/ 0 h 1337767"/>
                <a:gd name="connsiteX1" fmla="*/ 436034 w 1794934"/>
                <a:gd name="connsiteY1" fmla="*/ 59267 h 1337767"/>
                <a:gd name="connsiteX2" fmla="*/ 427567 w 1794934"/>
                <a:gd name="connsiteY2" fmla="*/ 97367 h 1337767"/>
                <a:gd name="connsiteX3" fmla="*/ 414867 w 1794934"/>
                <a:gd name="connsiteY3" fmla="*/ 139700 h 1337767"/>
                <a:gd name="connsiteX4" fmla="*/ 393700 w 1794934"/>
                <a:gd name="connsiteY4" fmla="*/ 198967 h 1337767"/>
                <a:gd name="connsiteX5" fmla="*/ 355600 w 1794934"/>
                <a:gd name="connsiteY5" fmla="*/ 245534 h 1337767"/>
                <a:gd name="connsiteX6" fmla="*/ 334434 w 1794934"/>
                <a:gd name="connsiteY6" fmla="*/ 266700 h 1337767"/>
                <a:gd name="connsiteX7" fmla="*/ 313267 w 1794934"/>
                <a:gd name="connsiteY7" fmla="*/ 300567 h 1337767"/>
                <a:gd name="connsiteX8" fmla="*/ 292100 w 1794934"/>
                <a:gd name="connsiteY8" fmla="*/ 325967 h 1337767"/>
                <a:gd name="connsiteX9" fmla="*/ 266700 w 1794934"/>
                <a:gd name="connsiteY9" fmla="*/ 351367 h 1337767"/>
                <a:gd name="connsiteX10" fmla="*/ 245534 w 1794934"/>
                <a:gd name="connsiteY10" fmla="*/ 359834 h 1337767"/>
                <a:gd name="connsiteX11" fmla="*/ 198967 w 1794934"/>
                <a:gd name="connsiteY11" fmla="*/ 385234 h 1337767"/>
                <a:gd name="connsiteX12" fmla="*/ 97367 w 1794934"/>
                <a:gd name="connsiteY12" fmla="*/ 440267 h 1337767"/>
                <a:gd name="connsiteX13" fmla="*/ 71967 w 1794934"/>
                <a:gd name="connsiteY13" fmla="*/ 457200 h 1337767"/>
                <a:gd name="connsiteX14" fmla="*/ 42334 w 1794934"/>
                <a:gd name="connsiteY14" fmla="*/ 499534 h 1337767"/>
                <a:gd name="connsiteX15" fmla="*/ 38100 w 1794934"/>
                <a:gd name="connsiteY15" fmla="*/ 516467 h 1337767"/>
                <a:gd name="connsiteX16" fmla="*/ 21167 w 1794934"/>
                <a:gd name="connsiteY16" fmla="*/ 554567 h 1337767"/>
                <a:gd name="connsiteX17" fmla="*/ 12700 w 1794934"/>
                <a:gd name="connsiteY17" fmla="*/ 579967 h 1337767"/>
                <a:gd name="connsiteX18" fmla="*/ 0 w 1794934"/>
                <a:gd name="connsiteY18" fmla="*/ 613834 h 1337767"/>
                <a:gd name="connsiteX19" fmla="*/ 4234 w 1794934"/>
                <a:gd name="connsiteY19" fmla="*/ 732367 h 1337767"/>
                <a:gd name="connsiteX20" fmla="*/ 12700 w 1794934"/>
                <a:gd name="connsiteY20" fmla="*/ 749300 h 1337767"/>
                <a:gd name="connsiteX21" fmla="*/ 16934 w 1794934"/>
                <a:gd name="connsiteY21" fmla="*/ 770467 h 1337767"/>
                <a:gd name="connsiteX22" fmla="*/ 21167 w 1794934"/>
                <a:gd name="connsiteY22" fmla="*/ 800100 h 1337767"/>
                <a:gd name="connsiteX23" fmla="*/ 42334 w 1794934"/>
                <a:gd name="connsiteY23" fmla="*/ 842434 h 1337767"/>
                <a:gd name="connsiteX24" fmla="*/ 46567 w 1794934"/>
                <a:gd name="connsiteY24" fmla="*/ 859367 h 1337767"/>
                <a:gd name="connsiteX25" fmla="*/ 63500 w 1794934"/>
                <a:gd name="connsiteY25" fmla="*/ 889000 h 1337767"/>
                <a:gd name="connsiteX26" fmla="*/ 84667 w 1794934"/>
                <a:gd name="connsiteY26" fmla="*/ 927100 h 1337767"/>
                <a:gd name="connsiteX27" fmla="*/ 97367 w 1794934"/>
                <a:gd name="connsiteY27" fmla="*/ 944034 h 1337767"/>
                <a:gd name="connsiteX28" fmla="*/ 118534 w 1794934"/>
                <a:gd name="connsiteY28" fmla="*/ 952500 h 1337767"/>
                <a:gd name="connsiteX29" fmla="*/ 152400 w 1794934"/>
                <a:gd name="connsiteY29" fmla="*/ 973667 h 1337767"/>
                <a:gd name="connsiteX30" fmla="*/ 165100 w 1794934"/>
                <a:gd name="connsiteY30" fmla="*/ 977900 h 1337767"/>
                <a:gd name="connsiteX31" fmla="*/ 249767 w 1794934"/>
                <a:gd name="connsiteY31" fmla="*/ 994834 h 1337767"/>
                <a:gd name="connsiteX32" fmla="*/ 313267 w 1794934"/>
                <a:gd name="connsiteY32" fmla="*/ 982134 h 1337767"/>
                <a:gd name="connsiteX33" fmla="*/ 330200 w 1794934"/>
                <a:gd name="connsiteY33" fmla="*/ 965200 h 1337767"/>
                <a:gd name="connsiteX34" fmla="*/ 376767 w 1794934"/>
                <a:gd name="connsiteY34" fmla="*/ 914400 h 1337767"/>
                <a:gd name="connsiteX35" fmla="*/ 419100 w 1794934"/>
                <a:gd name="connsiteY35" fmla="*/ 889000 h 1337767"/>
                <a:gd name="connsiteX36" fmla="*/ 444500 w 1794934"/>
                <a:gd name="connsiteY36" fmla="*/ 867834 h 1337767"/>
                <a:gd name="connsiteX37" fmla="*/ 469900 w 1794934"/>
                <a:gd name="connsiteY37" fmla="*/ 859367 h 1337767"/>
                <a:gd name="connsiteX38" fmla="*/ 486834 w 1794934"/>
                <a:gd name="connsiteY38" fmla="*/ 850900 h 1337767"/>
                <a:gd name="connsiteX39" fmla="*/ 508000 w 1794934"/>
                <a:gd name="connsiteY39" fmla="*/ 838200 h 1337767"/>
                <a:gd name="connsiteX40" fmla="*/ 584200 w 1794934"/>
                <a:gd name="connsiteY40" fmla="*/ 817034 h 1337767"/>
                <a:gd name="connsiteX41" fmla="*/ 673100 w 1794934"/>
                <a:gd name="connsiteY41" fmla="*/ 829734 h 1337767"/>
                <a:gd name="connsiteX42" fmla="*/ 690034 w 1794934"/>
                <a:gd name="connsiteY42" fmla="*/ 850900 h 1337767"/>
                <a:gd name="connsiteX43" fmla="*/ 698500 w 1794934"/>
                <a:gd name="connsiteY43" fmla="*/ 872067 h 1337767"/>
                <a:gd name="connsiteX44" fmla="*/ 706967 w 1794934"/>
                <a:gd name="connsiteY44" fmla="*/ 884767 h 1337767"/>
                <a:gd name="connsiteX45" fmla="*/ 715434 w 1794934"/>
                <a:gd name="connsiteY45" fmla="*/ 927100 h 1337767"/>
                <a:gd name="connsiteX46" fmla="*/ 711200 w 1794934"/>
                <a:gd name="connsiteY46" fmla="*/ 990600 h 1337767"/>
                <a:gd name="connsiteX47" fmla="*/ 698500 w 1794934"/>
                <a:gd name="connsiteY47" fmla="*/ 1020234 h 1337767"/>
                <a:gd name="connsiteX48" fmla="*/ 685800 w 1794934"/>
                <a:gd name="connsiteY48" fmla="*/ 1037167 h 1337767"/>
                <a:gd name="connsiteX49" fmla="*/ 647700 w 1794934"/>
                <a:gd name="connsiteY49" fmla="*/ 1054100 h 1337767"/>
                <a:gd name="connsiteX50" fmla="*/ 618067 w 1794934"/>
                <a:gd name="connsiteY50" fmla="*/ 1062567 h 1337767"/>
                <a:gd name="connsiteX51" fmla="*/ 601134 w 1794934"/>
                <a:gd name="connsiteY51" fmla="*/ 1066800 h 1337767"/>
                <a:gd name="connsiteX52" fmla="*/ 537634 w 1794934"/>
                <a:gd name="connsiteY52" fmla="*/ 1071034 h 1337767"/>
                <a:gd name="connsiteX53" fmla="*/ 330200 w 1794934"/>
                <a:gd name="connsiteY53" fmla="*/ 1075267 h 1337767"/>
                <a:gd name="connsiteX54" fmla="*/ 317500 w 1794934"/>
                <a:gd name="connsiteY54" fmla="*/ 1083734 h 1337767"/>
                <a:gd name="connsiteX55" fmla="*/ 313267 w 1794934"/>
                <a:gd name="connsiteY55" fmla="*/ 1109134 h 1337767"/>
                <a:gd name="connsiteX56" fmla="*/ 309034 w 1794934"/>
                <a:gd name="connsiteY56" fmla="*/ 1147234 h 1337767"/>
                <a:gd name="connsiteX57" fmla="*/ 317500 w 1794934"/>
                <a:gd name="connsiteY57" fmla="*/ 1206500 h 1337767"/>
                <a:gd name="connsiteX58" fmla="*/ 359834 w 1794934"/>
                <a:gd name="connsiteY58" fmla="*/ 1244600 h 1337767"/>
                <a:gd name="connsiteX59" fmla="*/ 385234 w 1794934"/>
                <a:gd name="connsiteY59" fmla="*/ 1261534 h 1337767"/>
                <a:gd name="connsiteX60" fmla="*/ 423334 w 1794934"/>
                <a:gd name="connsiteY60" fmla="*/ 1274234 h 1337767"/>
                <a:gd name="connsiteX61" fmla="*/ 436034 w 1794934"/>
                <a:gd name="connsiteY61" fmla="*/ 1282700 h 1337767"/>
                <a:gd name="connsiteX62" fmla="*/ 457200 w 1794934"/>
                <a:gd name="connsiteY62" fmla="*/ 1291167 h 1337767"/>
                <a:gd name="connsiteX63" fmla="*/ 499534 w 1794934"/>
                <a:gd name="connsiteY63" fmla="*/ 1303867 h 1337767"/>
                <a:gd name="connsiteX64" fmla="*/ 520700 w 1794934"/>
                <a:gd name="connsiteY64" fmla="*/ 1308100 h 1337767"/>
                <a:gd name="connsiteX65" fmla="*/ 563034 w 1794934"/>
                <a:gd name="connsiteY65" fmla="*/ 1316567 h 1337767"/>
                <a:gd name="connsiteX66" fmla="*/ 605367 w 1794934"/>
                <a:gd name="connsiteY66" fmla="*/ 1325034 h 1337767"/>
                <a:gd name="connsiteX67" fmla="*/ 681567 w 1794934"/>
                <a:gd name="connsiteY67" fmla="*/ 1329267 h 1337767"/>
                <a:gd name="connsiteX68" fmla="*/ 740834 w 1794934"/>
                <a:gd name="connsiteY68" fmla="*/ 1337734 h 1337767"/>
                <a:gd name="connsiteX69" fmla="*/ 850900 w 1794934"/>
                <a:gd name="connsiteY69" fmla="*/ 1329267 h 1337767"/>
                <a:gd name="connsiteX70" fmla="*/ 863600 w 1794934"/>
                <a:gd name="connsiteY70" fmla="*/ 1312334 h 1337767"/>
                <a:gd name="connsiteX71" fmla="*/ 872067 w 1794934"/>
                <a:gd name="connsiteY71" fmla="*/ 1253067 h 1337767"/>
                <a:gd name="connsiteX72" fmla="*/ 876300 w 1794934"/>
                <a:gd name="connsiteY72" fmla="*/ 1193800 h 1337767"/>
                <a:gd name="connsiteX73" fmla="*/ 867834 w 1794934"/>
                <a:gd name="connsiteY73" fmla="*/ 1079500 h 1337767"/>
                <a:gd name="connsiteX74" fmla="*/ 846667 w 1794934"/>
                <a:gd name="connsiteY74" fmla="*/ 960967 h 1337767"/>
                <a:gd name="connsiteX75" fmla="*/ 838200 w 1794934"/>
                <a:gd name="connsiteY75" fmla="*/ 944034 h 1337767"/>
                <a:gd name="connsiteX76" fmla="*/ 833967 w 1794934"/>
                <a:gd name="connsiteY76" fmla="*/ 914400 h 1337767"/>
                <a:gd name="connsiteX77" fmla="*/ 821267 w 1794934"/>
                <a:gd name="connsiteY77" fmla="*/ 855134 h 1337767"/>
                <a:gd name="connsiteX78" fmla="*/ 842434 w 1794934"/>
                <a:gd name="connsiteY78" fmla="*/ 804334 h 1337767"/>
                <a:gd name="connsiteX79" fmla="*/ 884767 w 1794934"/>
                <a:gd name="connsiteY79" fmla="*/ 787400 h 1337767"/>
                <a:gd name="connsiteX80" fmla="*/ 1058334 w 1794934"/>
                <a:gd name="connsiteY80" fmla="*/ 808567 h 1337767"/>
                <a:gd name="connsiteX81" fmla="*/ 1096434 w 1794934"/>
                <a:gd name="connsiteY81" fmla="*/ 867834 h 1337767"/>
                <a:gd name="connsiteX82" fmla="*/ 1100667 w 1794934"/>
                <a:gd name="connsiteY82" fmla="*/ 889000 h 1337767"/>
                <a:gd name="connsiteX83" fmla="*/ 1083734 w 1794934"/>
                <a:gd name="connsiteY83" fmla="*/ 969434 h 1337767"/>
                <a:gd name="connsiteX84" fmla="*/ 1071034 w 1794934"/>
                <a:gd name="connsiteY84" fmla="*/ 990600 h 1337767"/>
                <a:gd name="connsiteX85" fmla="*/ 1054100 w 1794934"/>
                <a:gd name="connsiteY85" fmla="*/ 1011767 h 1337767"/>
                <a:gd name="connsiteX86" fmla="*/ 1041400 w 1794934"/>
                <a:gd name="connsiteY86" fmla="*/ 1020234 h 1337767"/>
                <a:gd name="connsiteX87" fmla="*/ 1020234 w 1794934"/>
                <a:gd name="connsiteY87" fmla="*/ 1032934 h 1337767"/>
                <a:gd name="connsiteX88" fmla="*/ 1007534 w 1794934"/>
                <a:gd name="connsiteY88" fmla="*/ 1037167 h 1337767"/>
                <a:gd name="connsiteX89" fmla="*/ 986367 w 1794934"/>
                <a:gd name="connsiteY89" fmla="*/ 1045634 h 1337767"/>
                <a:gd name="connsiteX90" fmla="*/ 935567 w 1794934"/>
                <a:gd name="connsiteY90" fmla="*/ 1109134 h 1337767"/>
                <a:gd name="connsiteX91" fmla="*/ 918634 w 1794934"/>
                <a:gd name="connsiteY91" fmla="*/ 1155700 h 1337767"/>
                <a:gd name="connsiteX92" fmla="*/ 910167 w 1794934"/>
                <a:gd name="connsiteY92" fmla="*/ 1172634 h 1337767"/>
                <a:gd name="connsiteX93" fmla="*/ 905934 w 1794934"/>
                <a:gd name="connsiteY93" fmla="*/ 1193800 h 1337767"/>
                <a:gd name="connsiteX94" fmla="*/ 914400 w 1794934"/>
                <a:gd name="connsiteY94" fmla="*/ 1244600 h 1337767"/>
                <a:gd name="connsiteX95" fmla="*/ 918634 w 1794934"/>
                <a:gd name="connsiteY95" fmla="*/ 1257300 h 1337767"/>
                <a:gd name="connsiteX96" fmla="*/ 927100 w 1794934"/>
                <a:gd name="connsiteY96" fmla="*/ 1270000 h 1337767"/>
                <a:gd name="connsiteX97" fmla="*/ 960967 w 1794934"/>
                <a:gd name="connsiteY97" fmla="*/ 1308100 h 1337767"/>
                <a:gd name="connsiteX98" fmla="*/ 986367 w 1794934"/>
                <a:gd name="connsiteY98" fmla="*/ 1312334 h 1337767"/>
                <a:gd name="connsiteX99" fmla="*/ 1126067 w 1794934"/>
                <a:gd name="connsiteY99" fmla="*/ 1320800 h 1337767"/>
                <a:gd name="connsiteX100" fmla="*/ 1231900 w 1794934"/>
                <a:gd name="connsiteY100" fmla="*/ 1329267 h 1337767"/>
                <a:gd name="connsiteX101" fmla="*/ 1413934 w 1794934"/>
                <a:gd name="connsiteY101" fmla="*/ 1320800 h 1337767"/>
                <a:gd name="connsiteX102" fmla="*/ 1485900 w 1794934"/>
                <a:gd name="connsiteY102" fmla="*/ 1282700 h 1337767"/>
                <a:gd name="connsiteX103" fmla="*/ 1511300 w 1794934"/>
                <a:gd name="connsiteY103" fmla="*/ 1278467 h 1337767"/>
                <a:gd name="connsiteX104" fmla="*/ 1540934 w 1794934"/>
                <a:gd name="connsiteY104" fmla="*/ 1223434 h 1337767"/>
                <a:gd name="connsiteX105" fmla="*/ 1549400 w 1794934"/>
                <a:gd name="connsiteY105" fmla="*/ 1185334 h 1337767"/>
                <a:gd name="connsiteX106" fmla="*/ 1553634 w 1794934"/>
                <a:gd name="connsiteY106" fmla="*/ 1045634 h 1337767"/>
                <a:gd name="connsiteX107" fmla="*/ 1562100 w 1794934"/>
                <a:gd name="connsiteY107" fmla="*/ 1024467 h 1337767"/>
                <a:gd name="connsiteX108" fmla="*/ 1570567 w 1794934"/>
                <a:gd name="connsiteY108" fmla="*/ 994834 h 1337767"/>
                <a:gd name="connsiteX109" fmla="*/ 1587500 w 1794934"/>
                <a:gd name="connsiteY109" fmla="*/ 982134 h 1337767"/>
                <a:gd name="connsiteX110" fmla="*/ 1617134 w 1794934"/>
                <a:gd name="connsiteY110" fmla="*/ 956734 h 1337767"/>
                <a:gd name="connsiteX111" fmla="*/ 1629834 w 1794934"/>
                <a:gd name="connsiteY111" fmla="*/ 944034 h 1337767"/>
                <a:gd name="connsiteX112" fmla="*/ 1651000 w 1794934"/>
                <a:gd name="connsiteY112" fmla="*/ 927100 h 1337767"/>
                <a:gd name="connsiteX113" fmla="*/ 1684867 w 1794934"/>
                <a:gd name="connsiteY113" fmla="*/ 876300 h 1337767"/>
                <a:gd name="connsiteX114" fmla="*/ 1706034 w 1794934"/>
                <a:gd name="connsiteY114" fmla="*/ 859367 h 1337767"/>
                <a:gd name="connsiteX115" fmla="*/ 1722967 w 1794934"/>
                <a:gd name="connsiteY115" fmla="*/ 821267 h 1337767"/>
                <a:gd name="connsiteX116" fmla="*/ 1735667 w 1794934"/>
                <a:gd name="connsiteY116" fmla="*/ 795867 h 1337767"/>
                <a:gd name="connsiteX117" fmla="*/ 1752600 w 1794934"/>
                <a:gd name="connsiteY117" fmla="*/ 736600 h 1337767"/>
                <a:gd name="connsiteX118" fmla="*/ 1761067 w 1794934"/>
                <a:gd name="connsiteY118" fmla="*/ 656167 h 1337767"/>
                <a:gd name="connsiteX119" fmla="*/ 1765300 w 1794934"/>
                <a:gd name="connsiteY119" fmla="*/ 635000 h 1337767"/>
                <a:gd name="connsiteX120" fmla="*/ 1794934 w 1794934"/>
                <a:gd name="connsiteY120" fmla="*/ 541867 h 1337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794934" h="1337767">
                  <a:moveTo>
                    <a:pt x="444500" y="0"/>
                  </a:moveTo>
                  <a:cubicBezTo>
                    <a:pt x="451921" y="37101"/>
                    <a:pt x="449965" y="9118"/>
                    <a:pt x="436034" y="59267"/>
                  </a:cubicBezTo>
                  <a:cubicBezTo>
                    <a:pt x="432552" y="71802"/>
                    <a:pt x="430878" y="84786"/>
                    <a:pt x="427567" y="97367"/>
                  </a:cubicBezTo>
                  <a:cubicBezTo>
                    <a:pt x="423818" y="111614"/>
                    <a:pt x="418810" y="125505"/>
                    <a:pt x="414867" y="139700"/>
                  </a:cubicBezTo>
                  <a:cubicBezTo>
                    <a:pt x="408013" y="164374"/>
                    <a:pt x="408424" y="178108"/>
                    <a:pt x="393700" y="198967"/>
                  </a:cubicBezTo>
                  <a:cubicBezTo>
                    <a:pt x="382134" y="215352"/>
                    <a:pt x="369782" y="231352"/>
                    <a:pt x="355600" y="245534"/>
                  </a:cubicBezTo>
                  <a:cubicBezTo>
                    <a:pt x="348545" y="252589"/>
                    <a:pt x="340518" y="258791"/>
                    <a:pt x="334434" y="266700"/>
                  </a:cubicBezTo>
                  <a:cubicBezTo>
                    <a:pt x="326317" y="277252"/>
                    <a:pt x="321005" y="289734"/>
                    <a:pt x="313267" y="300567"/>
                  </a:cubicBezTo>
                  <a:cubicBezTo>
                    <a:pt x="306861" y="309535"/>
                    <a:pt x="298866" y="317267"/>
                    <a:pt x="292100" y="325967"/>
                  </a:cubicBezTo>
                  <a:cubicBezTo>
                    <a:pt x="280118" y="341373"/>
                    <a:pt x="287153" y="340004"/>
                    <a:pt x="266700" y="351367"/>
                  </a:cubicBezTo>
                  <a:cubicBezTo>
                    <a:pt x="260057" y="355057"/>
                    <a:pt x="252452" y="356689"/>
                    <a:pt x="245534" y="359834"/>
                  </a:cubicBezTo>
                  <a:cubicBezTo>
                    <a:pt x="200894" y="380125"/>
                    <a:pt x="238578" y="364264"/>
                    <a:pt x="198967" y="385234"/>
                  </a:cubicBezTo>
                  <a:cubicBezTo>
                    <a:pt x="155365" y="408318"/>
                    <a:pt x="138911" y="412571"/>
                    <a:pt x="97367" y="440267"/>
                  </a:cubicBezTo>
                  <a:cubicBezTo>
                    <a:pt x="88900" y="445911"/>
                    <a:pt x="79913" y="450843"/>
                    <a:pt x="71967" y="457200"/>
                  </a:cubicBezTo>
                  <a:cubicBezTo>
                    <a:pt x="55156" y="470649"/>
                    <a:pt x="50522" y="479064"/>
                    <a:pt x="42334" y="499534"/>
                  </a:cubicBezTo>
                  <a:cubicBezTo>
                    <a:pt x="40173" y="504936"/>
                    <a:pt x="40189" y="511037"/>
                    <a:pt x="38100" y="516467"/>
                  </a:cubicBezTo>
                  <a:cubicBezTo>
                    <a:pt x="33111" y="529438"/>
                    <a:pt x="26329" y="541663"/>
                    <a:pt x="21167" y="554567"/>
                  </a:cubicBezTo>
                  <a:cubicBezTo>
                    <a:pt x="17852" y="562853"/>
                    <a:pt x="15702" y="571562"/>
                    <a:pt x="12700" y="579967"/>
                  </a:cubicBezTo>
                  <a:cubicBezTo>
                    <a:pt x="8645" y="591321"/>
                    <a:pt x="4233" y="602545"/>
                    <a:pt x="0" y="613834"/>
                  </a:cubicBezTo>
                  <a:cubicBezTo>
                    <a:pt x="1411" y="653345"/>
                    <a:pt x="544" y="693003"/>
                    <a:pt x="4234" y="732367"/>
                  </a:cubicBezTo>
                  <a:cubicBezTo>
                    <a:pt x="4823" y="738650"/>
                    <a:pt x="10704" y="743313"/>
                    <a:pt x="12700" y="749300"/>
                  </a:cubicBezTo>
                  <a:cubicBezTo>
                    <a:pt x="14975" y="756126"/>
                    <a:pt x="15751" y="763369"/>
                    <a:pt x="16934" y="770467"/>
                  </a:cubicBezTo>
                  <a:cubicBezTo>
                    <a:pt x="18574" y="780309"/>
                    <a:pt x="17846" y="790691"/>
                    <a:pt x="21167" y="800100"/>
                  </a:cubicBezTo>
                  <a:cubicBezTo>
                    <a:pt x="26418" y="814978"/>
                    <a:pt x="42334" y="842434"/>
                    <a:pt x="42334" y="842434"/>
                  </a:cubicBezTo>
                  <a:cubicBezTo>
                    <a:pt x="43745" y="848078"/>
                    <a:pt x="44524" y="853919"/>
                    <a:pt x="46567" y="859367"/>
                  </a:cubicBezTo>
                  <a:cubicBezTo>
                    <a:pt x="54182" y="879672"/>
                    <a:pt x="54055" y="871999"/>
                    <a:pt x="63500" y="889000"/>
                  </a:cubicBezTo>
                  <a:cubicBezTo>
                    <a:pt x="79585" y="917953"/>
                    <a:pt x="70353" y="907060"/>
                    <a:pt x="84667" y="927100"/>
                  </a:cubicBezTo>
                  <a:cubicBezTo>
                    <a:pt x="88768" y="932841"/>
                    <a:pt x="91722" y="939801"/>
                    <a:pt x="97367" y="944034"/>
                  </a:cubicBezTo>
                  <a:cubicBezTo>
                    <a:pt x="103446" y="948593"/>
                    <a:pt x="111891" y="948810"/>
                    <a:pt x="118534" y="952500"/>
                  </a:cubicBezTo>
                  <a:cubicBezTo>
                    <a:pt x="159561" y="975292"/>
                    <a:pt x="112122" y="956405"/>
                    <a:pt x="152400" y="973667"/>
                  </a:cubicBezTo>
                  <a:cubicBezTo>
                    <a:pt x="156501" y="975425"/>
                    <a:pt x="160795" y="976726"/>
                    <a:pt x="165100" y="977900"/>
                  </a:cubicBezTo>
                  <a:cubicBezTo>
                    <a:pt x="204799" y="988727"/>
                    <a:pt x="203455" y="987115"/>
                    <a:pt x="249767" y="994834"/>
                  </a:cubicBezTo>
                  <a:cubicBezTo>
                    <a:pt x="270934" y="990601"/>
                    <a:pt x="293012" y="989597"/>
                    <a:pt x="313267" y="982134"/>
                  </a:cubicBezTo>
                  <a:cubicBezTo>
                    <a:pt x="320757" y="979374"/>
                    <a:pt x="324897" y="971166"/>
                    <a:pt x="330200" y="965200"/>
                  </a:cubicBezTo>
                  <a:cubicBezTo>
                    <a:pt x="344213" y="949435"/>
                    <a:pt x="358753" y="925209"/>
                    <a:pt x="376767" y="914400"/>
                  </a:cubicBezTo>
                  <a:cubicBezTo>
                    <a:pt x="390878" y="905933"/>
                    <a:pt x="405539" y="898323"/>
                    <a:pt x="419100" y="889000"/>
                  </a:cubicBezTo>
                  <a:cubicBezTo>
                    <a:pt x="428182" y="882756"/>
                    <a:pt x="434980" y="873387"/>
                    <a:pt x="444500" y="867834"/>
                  </a:cubicBezTo>
                  <a:cubicBezTo>
                    <a:pt x="452209" y="863337"/>
                    <a:pt x="461614" y="862682"/>
                    <a:pt x="469900" y="859367"/>
                  </a:cubicBezTo>
                  <a:cubicBezTo>
                    <a:pt x="475760" y="857023"/>
                    <a:pt x="481317" y="853965"/>
                    <a:pt x="486834" y="850900"/>
                  </a:cubicBezTo>
                  <a:cubicBezTo>
                    <a:pt x="494026" y="846904"/>
                    <a:pt x="500361" y="841256"/>
                    <a:pt x="508000" y="838200"/>
                  </a:cubicBezTo>
                  <a:cubicBezTo>
                    <a:pt x="525828" y="831069"/>
                    <a:pt x="564199" y="822034"/>
                    <a:pt x="584200" y="817034"/>
                  </a:cubicBezTo>
                  <a:cubicBezTo>
                    <a:pt x="605725" y="818230"/>
                    <a:pt x="651185" y="807819"/>
                    <a:pt x="673100" y="829734"/>
                  </a:cubicBezTo>
                  <a:cubicBezTo>
                    <a:pt x="679489" y="836123"/>
                    <a:pt x="684389" y="843845"/>
                    <a:pt x="690034" y="850900"/>
                  </a:cubicBezTo>
                  <a:cubicBezTo>
                    <a:pt x="692856" y="857956"/>
                    <a:pt x="695102" y="865270"/>
                    <a:pt x="698500" y="872067"/>
                  </a:cubicBezTo>
                  <a:cubicBezTo>
                    <a:pt x="700775" y="876618"/>
                    <a:pt x="704963" y="880090"/>
                    <a:pt x="706967" y="884767"/>
                  </a:cubicBezTo>
                  <a:cubicBezTo>
                    <a:pt x="710410" y="892801"/>
                    <a:pt x="714480" y="921375"/>
                    <a:pt x="715434" y="927100"/>
                  </a:cubicBezTo>
                  <a:cubicBezTo>
                    <a:pt x="714023" y="948267"/>
                    <a:pt x="713543" y="969516"/>
                    <a:pt x="711200" y="990600"/>
                  </a:cubicBezTo>
                  <a:cubicBezTo>
                    <a:pt x="710421" y="997608"/>
                    <a:pt x="701255" y="1015826"/>
                    <a:pt x="698500" y="1020234"/>
                  </a:cubicBezTo>
                  <a:cubicBezTo>
                    <a:pt x="694761" y="1026217"/>
                    <a:pt x="691110" y="1032521"/>
                    <a:pt x="685800" y="1037167"/>
                  </a:cubicBezTo>
                  <a:cubicBezTo>
                    <a:pt x="670255" y="1050769"/>
                    <a:pt x="665113" y="1049351"/>
                    <a:pt x="647700" y="1054100"/>
                  </a:cubicBezTo>
                  <a:cubicBezTo>
                    <a:pt x="637789" y="1056803"/>
                    <a:pt x="627978" y="1059864"/>
                    <a:pt x="618067" y="1062567"/>
                  </a:cubicBezTo>
                  <a:cubicBezTo>
                    <a:pt x="612454" y="1064098"/>
                    <a:pt x="606920" y="1066191"/>
                    <a:pt x="601134" y="1066800"/>
                  </a:cubicBezTo>
                  <a:cubicBezTo>
                    <a:pt x="580037" y="1069021"/>
                    <a:pt x="558837" y="1070371"/>
                    <a:pt x="537634" y="1071034"/>
                  </a:cubicBezTo>
                  <a:cubicBezTo>
                    <a:pt x="468509" y="1073194"/>
                    <a:pt x="399345" y="1073856"/>
                    <a:pt x="330200" y="1075267"/>
                  </a:cubicBezTo>
                  <a:cubicBezTo>
                    <a:pt x="325967" y="1078089"/>
                    <a:pt x="319775" y="1079183"/>
                    <a:pt x="317500" y="1083734"/>
                  </a:cubicBezTo>
                  <a:cubicBezTo>
                    <a:pt x="313661" y="1091411"/>
                    <a:pt x="314401" y="1100626"/>
                    <a:pt x="313267" y="1109134"/>
                  </a:cubicBezTo>
                  <a:cubicBezTo>
                    <a:pt x="311578" y="1121800"/>
                    <a:pt x="310445" y="1134534"/>
                    <a:pt x="309034" y="1147234"/>
                  </a:cubicBezTo>
                  <a:cubicBezTo>
                    <a:pt x="311856" y="1166989"/>
                    <a:pt x="310908" y="1187664"/>
                    <a:pt x="317500" y="1206500"/>
                  </a:cubicBezTo>
                  <a:cubicBezTo>
                    <a:pt x="324881" y="1227588"/>
                    <a:pt x="343442" y="1234168"/>
                    <a:pt x="359834" y="1244600"/>
                  </a:cubicBezTo>
                  <a:cubicBezTo>
                    <a:pt x="368419" y="1250063"/>
                    <a:pt x="375580" y="1258316"/>
                    <a:pt x="385234" y="1261534"/>
                  </a:cubicBezTo>
                  <a:cubicBezTo>
                    <a:pt x="397934" y="1265767"/>
                    <a:pt x="412195" y="1266809"/>
                    <a:pt x="423334" y="1274234"/>
                  </a:cubicBezTo>
                  <a:cubicBezTo>
                    <a:pt x="427567" y="1277056"/>
                    <a:pt x="431483" y="1280425"/>
                    <a:pt x="436034" y="1282700"/>
                  </a:cubicBezTo>
                  <a:cubicBezTo>
                    <a:pt x="442831" y="1286098"/>
                    <a:pt x="450085" y="1288499"/>
                    <a:pt x="457200" y="1291167"/>
                  </a:cubicBezTo>
                  <a:cubicBezTo>
                    <a:pt x="467948" y="1295198"/>
                    <a:pt x="492541" y="1302119"/>
                    <a:pt x="499534" y="1303867"/>
                  </a:cubicBezTo>
                  <a:cubicBezTo>
                    <a:pt x="506514" y="1305612"/>
                    <a:pt x="513676" y="1306539"/>
                    <a:pt x="520700" y="1308100"/>
                  </a:cubicBezTo>
                  <a:cubicBezTo>
                    <a:pt x="578851" y="1321023"/>
                    <a:pt x="483375" y="1301631"/>
                    <a:pt x="563034" y="1316567"/>
                  </a:cubicBezTo>
                  <a:cubicBezTo>
                    <a:pt x="577178" y="1319219"/>
                    <a:pt x="591058" y="1323501"/>
                    <a:pt x="605367" y="1325034"/>
                  </a:cubicBezTo>
                  <a:cubicBezTo>
                    <a:pt x="630661" y="1327744"/>
                    <a:pt x="656167" y="1327856"/>
                    <a:pt x="681567" y="1329267"/>
                  </a:cubicBezTo>
                  <a:cubicBezTo>
                    <a:pt x="699689" y="1332891"/>
                    <a:pt x="723242" y="1338237"/>
                    <a:pt x="740834" y="1337734"/>
                  </a:cubicBezTo>
                  <a:cubicBezTo>
                    <a:pt x="777616" y="1336683"/>
                    <a:pt x="814211" y="1332089"/>
                    <a:pt x="850900" y="1329267"/>
                  </a:cubicBezTo>
                  <a:cubicBezTo>
                    <a:pt x="855133" y="1323623"/>
                    <a:pt x="860445" y="1318645"/>
                    <a:pt x="863600" y="1312334"/>
                  </a:cubicBezTo>
                  <a:cubicBezTo>
                    <a:pt x="869345" y="1300845"/>
                    <a:pt x="871957" y="1254386"/>
                    <a:pt x="872067" y="1253067"/>
                  </a:cubicBezTo>
                  <a:cubicBezTo>
                    <a:pt x="873712" y="1233329"/>
                    <a:pt x="874889" y="1213556"/>
                    <a:pt x="876300" y="1193800"/>
                  </a:cubicBezTo>
                  <a:cubicBezTo>
                    <a:pt x="872326" y="1122263"/>
                    <a:pt x="874390" y="1134133"/>
                    <a:pt x="867834" y="1079500"/>
                  </a:cubicBezTo>
                  <a:cubicBezTo>
                    <a:pt x="865262" y="1058068"/>
                    <a:pt x="858702" y="985036"/>
                    <a:pt x="846667" y="960967"/>
                  </a:cubicBezTo>
                  <a:lnTo>
                    <a:pt x="838200" y="944034"/>
                  </a:lnTo>
                  <a:cubicBezTo>
                    <a:pt x="836789" y="934156"/>
                    <a:pt x="836058" y="924157"/>
                    <a:pt x="833967" y="914400"/>
                  </a:cubicBezTo>
                  <a:cubicBezTo>
                    <a:pt x="817155" y="835942"/>
                    <a:pt x="832396" y="933041"/>
                    <a:pt x="821267" y="855134"/>
                  </a:cubicBezTo>
                  <a:cubicBezTo>
                    <a:pt x="827578" y="823579"/>
                    <a:pt x="818875" y="815208"/>
                    <a:pt x="842434" y="804334"/>
                  </a:cubicBezTo>
                  <a:cubicBezTo>
                    <a:pt x="856233" y="797965"/>
                    <a:pt x="884767" y="787400"/>
                    <a:pt x="884767" y="787400"/>
                  </a:cubicBezTo>
                  <a:cubicBezTo>
                    <a:pt x="942623" y="794456"/>
                    <a:pt x="1002475" y="791928"/>
                    <a:pt x="1058334" y="808567"/>
                  </a:cubicBezTo>
                  <a:cubicBezTo>
                    <a:pt x="1061983" y="809654"/>
                    <a:pt x="1090067" y="857222"/>
                    <a:pt x="1096434" y="867834"/>
                  </a:cubicBezTo>
                  <a:cubicBezTo>
                    <a:pt x="1097845" y="874889"/>
                    <a:pt x="1101559" y="881861"/>
                    <a:pt x="1100667" y="889000"/>
                  </a:cubicBezTo>
                  <a:cubicBezTo>
                    <a:pt x="1097269" y="916187"/>
                    <a:pt x="1091406" y="943131"/>
                    <a:pt x="1083734" y="969434"/>
                  </a:cubicBezTo>
                  <a:cubicBezTo>
                    <a:pt x="1081430" y="977333"/>
                    <a:pt x="1075753" y="983859"/>
                    <a:pt x="1071034" y="990600"/>
                  </a:cubicBezTo>
                  <a:cubicBezTo>
                    <a:pt x="1065852" y="998002"/>
                    <a:pt x="1060489" y="1005378"/>
                    <a:pt x="1054100" y="1011767"/>
                  </a:cubicBezTo>
                  <a:cubicBezTo>
                    <a:pt x="1050502" y="1015365"/>
                    <a:pt x="1045714" y="1017537"/>
                    <a:pt x="1041400" y="1020234"/>
                  </a:cubicBezTo>
                  <a:cubicBezTo>
                    <a:pt x="1034423" y="1024595"/>
                    <a:pt x="1027593" y="1029254"/>
                    <a:pt x="1020234" y="1032934"/>
                  </a:cubicBezTo>
                  <a:cubicBezTo>
                    <a:pt x="1016243" y="1034930"/>
                    <a:pt x="1011712" y="1035600"/>
                    <a:pt x="1007534" y="1037167"/>
                  </a:cubicBezTo>
                  <a:cubicBezTo>
                    <a:pt x="1000419" y="1039835"/>
                    <a:pt x="993423" y="1042812"/>
                    <a:pt x="986367" y="1045634"/>
                  </a:cubicBezTo>
                  <a:cubicBezTo>
                    <a:pt x="969434" y="1066801"/>
                    <a:pt x="944139" y="1083419"/>
                    <a:pt x="935567" y="1109134"/>
                  </a:cubicBezTo>
                  <a:cubicBezTo>
                    <a:pt x="929311" y="1127900"/>
                    <a:pt x="926486" y="1138034"/>
                    <a:pt x="918634" y="1155700"/>
                  </a:cubicBezTo>
                  <a:cubicBezTo>
                    <a:pt x="916071" y="1161467"/>
                    <a:pt x="912989" y="1166989"/>
                    <a:pt x="910167" y="1172634"/>
                  </a:cubicBezTo>
                  <a:cubicBezTo>
                    <a:pt x="908756" y="1179689"/>
                    <a:pt x="905512" y="1186617"/>
                    <a:pt x="905934" y="1193800"/>
                  </a:cubicBezTo>
                  <a:cubicBezTo>
                    <a:pt x="906942" y="1210937"/>
                    <a:pt x="911033" y="1227766"/>
                    <a:pt x="914400" y="1244600"/>
                  </a:cubicBezTo>
                  <a:cubicBezTo>
                    <a:pt x="915275" y="1248976"/>
                    <a:pt x="916638" y="1253309"/>
                    <a:pt x="918634" y="1257300"/>
                  </a:cubicBezTo>
                  <a:cubicBezTo>
                    <a:pt x="920909" y="1261851"/>
                    <a:pt x="924404" y="1265686"/>
                    <a:pt x="927100" y="1270000"/>
                  </a:cubicBezTo>
                  <a:cubicBezTo>
                    <a:pt x="937881" y="1287250"/>
                    <a:pt x="940587" y="1298836"/>
                    <a:pt x="960967" y="1308100"/>
                  </a:cubicBezTo>
                  <a:cubicBezTo>
                    <a:pt x="968781" y="1311652"/>
                    <a:pt x="977809" y="1311676"/>
                    <a:pt x="986367" y="1312334"/>
                  </a:cubicBezTo>
                  <a:cubicBezTo>
                    <a:pt x="1032882" y="1315912"/>
                    <a:pt x="1079510" y="1317828"/>
                    <a:pt x="1126067" y="1320800"/>
                  </a:cubicBezTo>
                  <a:cubicBezTo>
                    <a:pt x="1179852" y="1324233"/>
                    <a:pt x="1182157" y="1324745"/>
                    <a:pt x="1231900" y="1329267"/>
                  </a:cubicBezTo>
                  <a:cubicBezTo>
                    <a:pt x="1292578" y="1326445"/>
                    <a:pt x="1353713" y="1328754"/>
                    <a:pt x="1413934" y="1320800"/>
                  </a:cubicBezTo>
                  <a:cubicBezTo>
                    <a:pt x="1434401" y="1318097"/>
                    <a:pt x="1465676" y="1290479"/>
                    <a:pt x="1485900" y="1282700"/>
                  </a:cubicBezTo>
                  <a:cubicBezTo>
                    <a:pt x="1493911" y="1279619"/>
                    <a:pt x="1502833" y="1279878"/>
                    <a:pt x="1511300" y="1278467"/>
                  </a:cubicBezTo>
                  <a:cubicBezTo>
                    <a:pt x="1522905" y="1261060"/>
                    <a:pt x="1535099" y="1243857"/>
                    <a:pt x="1540934" y="1223434"/>
                  </a:cubicBezTo>
                  <a:cubicBezTo>
                    <a:pt x="1544508" y="1210925"/>
                    <a:pt x="1546578" y="1198034"/>
                    <a:pt x="1549400" y="1185334"/>
                  </a:cubicBezTo>
                  <a:cubicBezTo>
                    <a:pt x="1550811" y="1138767"/>
                    <a:pt x="1549967" y="1092078"/>
                    <a:pt x="1553634" y="1045634"/>
                  </a:cubicBezTo>
                  <a:cubicBezTo>
                    <a:pt x="1554232" y="1038058"/>
                    <a:pt x="1559697" y="1031676"/>
                    <a:pt x="1562100" y="1024467"/>
                  </a:cubicBezTo>
                  <a:cubicBezTo>
                    <a:pt x="1565349" y="1014721"/>
                    <a:pt x="1565282" y="1003643"/>
                    <a:pt x="1570567" y="994834"/>
                  </a:cubicBezTo>
                  <a:cubicBezTo>
                    <a:pt x="1574197" y="988784"/>
                    <a:pt x="1582039" y="986602"/>
                    <a:pt x="1587500" y="982134"/>
                  </a:cubicBezTo>
                  <a:cubicBezTo>
                    <a:pt x="1597569" y="973896"/>
                    <a:pt x="1607464" y="965437"/>
                    <a:pt x="1617134" y="956734"/>
                  </a:cubicBezTo>
                  <a:cubicBezTo>
                    <a:pt x="1621584" y="952729"/>
                    <a:pt x="1625329" y="947976"/>
                    <a:pt x="1629834" y="944034"/>
                  </a:cubicBezTo>
                  <a:cubicBezTo>
                    <a:pt x="1636634" y="938084"/>
                    <a:pt x="1645216" y="934041"/>
                    <a:pt x="1651000" y="927100"/>
                  </a:cubicBezTo>
                  <a:cubicBezTo>
                    <a:pt x="1660650" y="915520"/>
                    <a:pt x="1672266" y="888901"/>
                    <a:pt x="1684867" y="876300"/>
                  </a:cubicBezTo>
                  <a:cubicBezTo>
                    <a:pt x="1691256" y="869911"/>
                    <a:pt x="1698978" y="865011"/>
                    <a:pt x="1706034" y="859367"/>
                  </a:cubicBezTo>
                  <a:cubicBezTo>
                    <a:pt x="1711678" y="846667"/>
                    <a:pt x="1717090" y="833861"/>
                    <a:pt x="1722967" y="821267"/>
                  </a:cubicBezTo>
                  <a:cubicBezTo>
                    <a:pt x="1726970" y="812689"/>
                    <a:pt x="1732883" y="804914"/>
                    <a:pt x="1735667" y="795867"/>
                  </a:cubicBezTo>
                  <a:cubicBezTo>
                    <a:pt x="1764957" y="700675"/>
                    <a:pt x="1710619" y="834558"/>
                    <a:pt x="1752600" y="736600"/>
                  </a:cubicBezTo>
                  <a:cubicBezTo>
                    <a:pt x="1755422" y="709789"/>
                    <a:pt x="1755780" y="682603"/>
                    <a:pt x="1761067" y="656167"/>
                  </a:cubicBezTo>
                  <a:cubicBezTo>
                    <a:pt x="1762478" y="649111"/>
                    <a:pt x="1763285" y="641908"/>
                    <a:pt x="1765300" y="635000"/>
                  </a:cubicBezTo>
                  <a:cubicBezTo>
                    <a:pt x="1775717" y="599286"/>
                    <a:pt x="1784399" y="573467"/>
                    <a:pt x="1794934" y="541867"/>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51488024"/>
      </p:ext>
    </p:extLst>
  </p:cSld>
  <p:clrMapOvr>
    <a:masterClrMapping/>
  </p:clrMapOvr>
  <p:transition spd="slow" advTm="500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4309C-2634-CFF5-A3AC-947C1008DBC5}"/>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26B8ACB7-BB97-BE48-430C-92758FBBB3C1}"/>
              </a:ext>
            </a:extLst>
          </p:cNvPr>
          <p:cNvSpPr>
            <a:spLocks noGrp="1"/>
          </p:cNvSpPr>
          <p:nvPr>
            <p:ph type="body" sz="quarter" idx="10"/>
          </p:nvPr>
        </p:nvSpPr>
        <p:spPr>
          <a:xfrm>
            <a:off x="839160" y="698363"/>
            <a:ext cx="6570384" cy="494795"/>
          </a:xfrm>
        </p:spPr>
        <p:txBody>
          <a:bodyPr/>
          <a:lstStyle/>
          <a:p>
            <a:r>
              <a:rPr lang="zh-CN" altLang="en-US" dirty="0">
                <a:solidFill>
                  <a:prstClr val="black"/>
                </a:solidFill>
                <a:latin typeface="猫啃珠圆体" panose="02020500000000000000" pitchFamily="18" charset="-122"/>
                <a:ea typeface="猫啃珠圆体" panose="02020500000000000000" pitchFamily="18" charset="-122"/>
                <a:cs typeface="创客贴金刚体" panose="00020600040101010101" pitchFamily="18" charset="-122"/>
              </a:rPr>
              <a:t>机器学习的常见问题</a:t>
            </a:r>
          </a:p>
        </p:txBody>
      </p:sp>
      <p:sp>
        <p:nvSpPr>
          <p:cNvPr id="10" name="矩形 13">
            <a:extLst>
              <a:ext uri="{FF2B5EF4-FFF2-40B4-BE49-F238E27FC236}">
                <a16:creationId xmlns:a16="http://schemas.microsoft.com/office/drawing/2014/main" id="{437C305A-AE26-2C30-9725-9D37AF8252C4}"/>
              </a:ext>
            </a:extLst>
          </p:cNvPr>
          <p:cNvSpPr>
            <a:spLocks noChangeArrowheads="1"/>
          </p:cNvSpPr>
          <p:nvPr/>
        </p:nvSpPr>
        <p:spPr bwMode="auto">
          <a:xfrm>
            <a:off x="902794" y="1347961"/>
            <a:ext cx="5100441"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过拟合和模型泛化</a:t>
            </a:r>
          </a:p>
        </p:txBody>
      </p:sp>
      <p:grpSp>
        <p:nvGrpSpPr>
          <p:cNvPr id="2078" name="组合 2077">
            <a:extLst>
              <a:ext uri="{FF2B5EF4-FFF2-40B4-BE49-F238E27FC236}">
                <a16:creationId xmlns:a16="http://schemas.microsoft.com/office/drawing/2014/main" id="{31BA6192-9A27-FFD1-3F4D-85D77FDC20A1}"/>
              </a:ext>
            </a:extLst>
          </p:cNvPr>
          <p:cNvGrpSpPr/>
          <p:nvPr/>
        </p:nvGrpSpPr>
        <p:grpSpPr>
          <a:xfrm>
            <a:off x="1304914" y="3000853"/>
            <a:ext cx="5111130" cy="3358611"/>
            <a:chOff x="1304914" y="3000853"/>
            <a:chExt cx="5111130" cy="3358611"/>
          </a:xfrm>
        </p:grpSpPr>
        <p:sp>
          <p:nvSpPr>
            <p:cNvPr id="24" name="矩形 23">
              <a:extLst>
                <a:ext uri="{FF2B5EF4-FFF2-40B4-BE49-F238E27FC236}">
                  <a16:creationId xmlns:a16="http://schemas.microsoft.com/office/drawing/2014/main" id="{A274D9E5-0ABC-85C8-B04F-84C7585747D7}"/>
                </a:ext>
              </a:extLst>
            </p:cNvPr>
            <p:cNvSpPr/>
            <p:nvPr/>
          </p:nvSpPr>
          <p:spPr>
            <a:xfrm>
              <a:off x="1304914" y="3000853"/>
              <a:ext cx="4519951" cy="419530"/>
            </a:xfrm>
            <a:prstGeom prst="rect">
              <a:avLst/>
            </a:prstGeom>
            <a:solidFill>
              <a:srgbClr val="FFC000"/>
            </a:solidFill>
          </p:spPr>
          <p:txBody>
            <a:bodyPr wrap="square" rtlCol="0" anchor="ctr">
              <a:spAutoFit/>
            </a:bodyPr>
            <a:lstStyle/>
            <a:p>
              <a:pPr algn="ctr" defTabSz="912813" eaLnBrk="0" fontAlgn="base" hangingPunct="0">
                <a:spcBef>
                  <a:spcPct val="0"/>
                </a:spcBef>
                <a:defRPr/>
              </a:pPr>
              <a:endParaRPr lang="zh-CN" altLang="en-US" sz="1400" kern="100" dirty="0">
                <a:solidFill>
                  <a:srgbClr val="E7E6E6">
                    <a:lumMod val="50000"/>
                  </a:srgbClr>
                </a:solidFill>
                <a:latin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1AC4AC0B-1F17-5883-EEC7-13D1E8602C03}"/>
                </a:ext>
              </a:extLst>
            </p:cNvPr>
            <p:cNvSpPr/>
            <p:nvPr/>
          </p:nvSpPr>
          <p:spPr>
            <a:xfrm>
              <a:off x="4775580" y="3005515"/>
              <a:ext cx="1049283" cy="419530"/>
            </a:xfrm>
            <a:prstGeom prst="rect">
              <a:avLst/>
            </a:prstGeom>
            <a:solidFill>
              <a:srgbClr val="0070C0"/>
            </a:solidFill>
          </p:spPr>
          <p:txBody>
            <a:bodyPr wrap="square" rtlCol="0" anchor="ctr">
              <a:spAutoFit/>
            </a:bodyPr>
            <a:lstStyle/>
            <a:p>
              <a:pPr marL="0" marR="0" lvl="0" indent="0" algn="ctr" defTabSz="912813" eaLnBrk="0" fontAlgn="base" latinLnBrk="0" hangingPunct="0">
                <a:lnSpc>
                  <a:spcPct val="100000"/>
                </a:lnSpc>
                <a:spcBef>
                  <a:spcPct val="0"/>
                </a:spcBef>
                <a:spcAft>
                  <a:spcPts val="0"/>
                </a:spcAft>
                <a:buClrTx/>
                <a:buSzTx/>
                <a:buFontTx/>
                <a:buNone/>
                <a:tabLst/>
                <a:defRPr/>
              </a:pPr>
              <a:endParaRPr kumimoji="0" lang="zh-CN" altLang="en-US" sz="1400" b="0" i="0" u="none" strike="noStrike" kern="100" cap="none" spc="0" normalizeH="0" baseline="0" noProof="0" dirty="0">
                <a:ln>
                  <a:noFill/>
                </a:ln>
                <a:solidFill>
                  <a:srgbClr val="E7E6E6">
                    <a:lumMod val="50000"/>
                  </a:srgbClr>
                </a:solidFill>
                <a:effectLst/>
                <a:uLnTx/>
                <a:uFillTx/>
                <a:latin typeface="微软雅黑" panose="020B0503020204020204" pitchFamily="34" charset="-122"/>
                <a:cs typeface="Times New Roman" panose="02020603050405020304" pitchFamily="18" charset="0"/>
              </a:endParaRPr>
            </a:p>
          </p:txBody>
        </p:sp>
        <p:cxnSp>
          <p:nvCxnSpPr>
            <p:cNvPr id="26" name="直接连接符 25">
              <a:extLst>
                <a:ext uri="{FF2B5EF4-FFF2-40B4-BE49-F238E27FC236}">
                  <a16:creationId xmlns:a16="http://schemas.microsoft.com/office/drawing/2014/main" id="{615724D7-E969-CD89-7618-46EB9199AB07}"/>
                </a:ext>
              </a:extLst>
            </p:cNvPr>
            <p:cNvCxnSpPr/>
            <p:nvPr/>
          </p:nvCxnSpPr>
          <p:spPr>
            <a:xfrm>
              <a:off x="1304916" y="3494727"/>
              <a:ext cx="0" cy="288032"/>
            </a:xfrm>
            <a:prstGeom prst="line">
              <a:avLst/>
            </a:prstGeom>
            <a:noFill/>
            <a:ln w="38100" cap="flat" cmpd="sng" algn="ctr">
              <a:solidFill>
                <a:schemeClr val="tx1"/>
              </a:solidFill>
              <a:prstDash val="solid"/>
            </a:ln>
            <a:effectLst/>
          </p:spPr>
        </p:cxnSp>
        <p:cxnSp>
          <p:nvCxnSpPr>
            <p:cNvPr id="28" name="直接连接符 27">
              <a:extLst>
                <a:ext uri="{FF2B5EF4-FFF2-40B4-BE49-F238E27FC236}">
                  <a16:creationId xmlns:a16="http://schemas.microsoft.com/office/drawing/2014/main" id="{F220347E-C1EA-FDE7-2A28-D36E2A9CFF77}"/>
                </a:ext>
              </a:extLst>
            </p:cNvPr>
            <p:cNvCxnSpPr/>
            <p:nvPr/>
          </p:nvCxnSpPr>
          <p:spPr>
            <a:xfrm>
              <a:off x="4775581" y="3498727"/>
              <a:ext cx="0" cy="288032"/>
            </a:xfrm>
            <a:prstGeom prst="line">
              <a:avLst/>
            </a:prstGeom>
            <a:noFill/>
            <a:ln w="38100" cap="flat" cmpd="sng" algn="ctr">
              <a:solidFill>
                <a:schemeClr val="tx1"/>
              </a:solidFill>
              <a:prstDash val="solid"/>
            </a:ln>
            <a:effectLst/>
          </p:spPr>
        </p:cxnSp>
        <p:cxnSp>
          <p:nvCxnSpPr>
            <p:cNvPr id="29" name="直接连接符 28">
              <a:extLst>
                <a:ext uri="{FF2B5EF4-FFF2-40B4-BE49-F238E27FC236}">
                  <a16:creationId xmlns:a16="http://schemas.microsoft.com/office/drawing/2014/main" id="{FED836A1-BC9C-87A4-27CA-A58A5119D735}"/>
                </a:ext>
              </a:extLst>
            </p:cNvPr>
            <p:cNvCxnSpPr/>
            <p:nvPr/>
          </p:nvCxnSpPr>
          <p:spPr>
            <a:xfrm>
              <a:off x="5825641" y="3494727"/>
              <a:ext cx="0" cy="288032"/>
            </a:xfrm>
            <a:prstGeom prst="line">
              <a:avLst/>
            </a:prstGeom>
            <a:noFill/>
            <a:ln w="38100" cap="flat" cmpd="sng" algn="ctr">
              <a:solidFill>
                <a:schemeClr val="tx1"/>
              </a:solidFill>
              <a:prstDash val="solid"/>
            </a:ln>
            <a:effectLst/>
          </p:spPr>
        </p:cxnSp>
        <p:cxnSp>
          <p:nvCxnSpPr>
            <p:cNvPr id="31" name="直接箭头连接符 30">
              <a:extLst>
                <a:ext uri="{FF2B5EF4-FFF2-40B4-BE49-F238E27FC236}">
                  <a16:creationId xmlns:a16="http://schemas.microsoft.com/office/drawing/2014/main" id="{C0B79BC1-86AE-B570-0744-4E198E0AAA71}"/>
                </a:ext>
              </a:extLst>
            </p:cNvPr>
            <p:cNvCxnSpPr>
              <a:cxnSpLocks/>
            </p:cNvCxnSpPr>
            <p:nvPr/>
          </p:nvCxnSpPr>
          <p:spPr>
            <a:xfrm>
              <a:off x="1371663" y="3638743"/>
              <a:ext cx="3358755" cy="0"/>
            </a:xfrm>
            <a:prstGeom prst="straightConnector1">
              <a:avLst/>
            </a:prstGeom>
            <a:noFill/>
            <a:ln w="38100" cap="flat" cmpd="sng" algn="ctr">
              <a:solidFill>
                <a:schemeClr val="tx1"/>
              </a:solidFill>
              <a:prstDash val="solid"/>
              <a:headEnd type="triangle"/>
              <a:tailEnd type="triangle"/>
            </a:ln>
            <a:effectLst/>
          </p:spPr>
        </p:cxnSp>
        <p:cxnSp>
          <p:nvCxnSpPr>
            <p:cNvPr id="32" name="直接箭头连接符 31">
              <a:extLst>
                <a:ext uri="{FF2B5EF4-FFF2-40B4-BE49-F238E27FC236}">
                  <a16:creationId xmlns:a16="http://schemas.microsoft.com/office/drawing/2014/main" id="{FB575F02-0A05-98D8-35D8-3B24B9A4CD05}"/>
                </a:ext>
              </a:extLst>
            </p:cNvPr>
            <p:cNvCxnSpPr>
              <a:cxnSpLocks/>
            </p:cNvCxnSpPr>
            <p:nvPr/>
          </p:nvCxnSpPr>
          <p:spPr>
            <a:xfrm>
              <a:off x="4879695" y="3638743"/>
              <a:ext cx="864096" cy="0"/>
            </a:xfrm>
            <a:prstGeom prst="straightConnector1">
              <a:avLst/>
            </a:prstGeom>
            <a:noFill/>
            <a:ln w="38100" cap="flat" cmpd="sng" algn="ctr">
              <a:solidFill>
                <a:schemeClr val="tx1"/>
              </a:solidFill>
              <a:prstDash val="solid"/>
              <a:headEnd type="triangle"/>
              <a:tailEnd type="triangle"/>
            </a:ln>
            <a:effectLst/>
          </p:spPr>
        </p:cxnSp>
        <p:sp>
          <p:nvSpPr>
            <p:cNvPr id="33" name="文本框 32">
              <a:extLst>
                <a:ext uri="{FF2B5EF4-FFF2-40B4-BE49-F238E27FC236}">
                  <a16:creationId xmlns:a16="http://schemas.microsoft.com/office/drawing/2014/main" id="{2EB9C455-E628-446D-BA77-3C823D7C90A3}"/>
                </a:ext>
              </a:extLst>
            </p:cNvPr>
            <p:cNvSpPr txBox="1"/>
            <p:nvPr/>
          </p:nvSpPr>
          <p:spPr>
            <a:xfrm>
              <a:off x="1695452" y="3790919"/>
              <a:ext cx="2571747" cy="646331"/>
            </a:xfrm>
            <a:prstGeom prst="rect">
              <a:avLst/>
            </a:prstGeom>
            <a:noFill/>
          </p:spPr>
          <p:txBody>
            <a:bodyPr wrap="square" rtlCol="0">
              <a:spAutoFit/>
            </a:bodyPr>
            <a:lstStyle/>
            <a:p>
              <a:pPr algn="ctr" defTabSz="912813" eaLnBrk="0" fontAlgn="base" hangingPunct="0">
                <a:spcBef>
                  <a:spcPct val="0"/>
                </a:spcBef>
                <a:spcAft>
                  <a:spcPct val="0"/>
                </a:spcAft>
                <a:defRPr/>
              </a:pPr>
              <a:r>
                <a:rPr lang="zh-CN" altLang="en-US" dirty="0">
                  <a:solidFill>
                    <a:srgbClr val="000000"/>
                  </a:solidFill>
                  <a:latin typeface="猫啃珠圆体" panose="02020500000000000000" pitchFamily="18" charset="-122"/>
                  <a:ea typeface="猫啃珠圆体" panose="02020500000000000000" pitchFamily="18" charset="-122"/>
                </a:rPr>
                <a:t>训练集</a:t>
              </a:r>
              <a:endParaRPr lang="en-US" altLang="zh-CN" dirty="0">
                <a:solidFill>
                  <a:srgbClr val="000000"/>
                </a:solidFill>
                <a:latin typeface="猫啃珠圆体" panose="02020500000000000000" pitchFamily="18" charset="-122"/>
                <a:ea typeface="猫啃珠圆体" panose="02020500000000000000" pitchFamily="18" charset="-122"/>
              </a:endParaRPr>
            </a:p>
            <a:p>
              <a:pPr algn="ctr" defTabSz="912813" eaLnBrk="0" fontAlgn="base" hangingPunct="0">
                <a:spcBef>
                  <a:spcPct val="0"/>
                </a:spcBef>
                <a:spcAft>
                  <a:spcPct val="0"/>
                </a:spcAft>
                <a:defRPr/>
              </a:pPr>
              <a:r>
                <a:rPr lang="en-US" altLang="zh-CN" dirty="0">
                  <a:solidFill>
                    <a:srgbClr val="000000"/>
                  </a:solidFill>
                  <a:latin typeface="猫啃珠圆体" panose="02020500000000000000" pitchFamily="18" charset="-122"/>
                  <a:ea typeface="猫啃珠圆体" panose="02020500000000000000" pitchFamily="18" charset="-122"/>
                </a:rPr>
                <a:t>training set</a:t>
              </a:r>
              <a:endParaRPr lang="zh-CN" altLang="en-US" dirty="0">
                <a:solidFill>
                  <a:srgbClr val="000000"/>
                </a:solidFill>
                <a:latin typeface="猫啃珠圆体" panose="02020500000000000000" pitchFamily="18" charset="-122"/>
                <a:ea typeface="猫啃珠圆体" panose="02020500000000000000" pitchFamily="18" charset="-122"/>
              </a:endParaRPr>
            </a:p>
          </p:txBody>
        </p:sp>
        <p:sp>
          <p:nvSpPr>
            <p:cNvPr id="34" name="文本框 33">
              <a:extLst>
                <a:ext uri="{FF2B5EF4-FFF2-40B4-BE49-F238E27FC236}">
                  <a16:creationId xmlns:a16="http://schemas.microsoft.com/office/drawing/2014/main" id="{44853570-F5D2-7A25-0151-BA6CA996FB23}"/>
                </a:ext>
              </a:extLst>
            </p:cNvPr>
            <p:cNvSpPr txBox="1"/>
            <p:nvPr/>
          </p:nvSpPr>
          <p:spPr>
            <a:xfrm>
              <a:off x="4320545" y="3832423"/>
              <a:ext cx="2095499" cy="646331"/>
            </a:xfrm>
            <a:prstGeom prst="rect">
              <a:avLst/>
            </a:prstGeom>
            <a:noFill/>
          </p:spPr>
          <p:txBody>
            <a:bodyPr wrap="square" rtlCol="0">
              <a:spAutoFit/>
            </a:bodyPr>
            <a:lstStyle/>
            <a:p>
              <a:pPr algn="ctr" defTabSz="912813" eaLnBrk="0" fontAlgn="base" hangingPunct="0">
                <a:spcBef>
                  <a:spcPct val="0"/>
                </a:spcBef>
                <a:spcAft>
                  <a:spcPct val="0"/>
                </a:spcAft>
                <a:defRPr/>
              </a:pPr>
              <a:r>
                <a:rPr lang="zh-CN" altLang="en-US" dirty="0">
                  <a:solidFill>
                    <a:srgbClr val="000000"/>
                  </a:solidFill>
                  <a:latin typeface="猫啃珠圆体" panose="02020500000000000000" pitchFamily="18" charset="-122"/>
                  <a:ea typeface="猫啃珠圆体" panose="02020500000000000000" pitchFamily="18" charset="-122"/>
                </a:rPr>
                <a:t>验证集</a:t>
              </a:r>
              <a:endParaRPr lang="en-US" altLang="zh-CN" dirty="0">
                <a:solidFill>
                  <a:srgbClr val="000000"/>
                </a:solidFill>
                <a:latin typeface="猫啃珠圆体" panose="02020500000000000000" pitchFamily="18" charset="-122"/>
                <a:ea typeface="猫啃珠圆体" panose="02020500000000000000" pitchFamily="18" charset="-122"/>
              </a:endParaRPr>
            </a:p>
            <a:p>
              <a:pPr algn="ctr" defTabSz="912813" eaLnBrk="0" fontAlgn="base" hangingPunct="0">
                <a:spcBef>
                  <a:spcPct val="0"/>
                </a:spcBef>
                <a:spcAft>
                  <a:spcPct val="0"/>
                </a:spcAft>
                <a:defRPr/>
              </a:pPr>
              <a:r>
                <a:rPr lang="en-US" altLang="zh-CN" dirty="0">
                  <a:solidFill>
                    <a:srgbClr val="000000"/>
                  </a:solidFill>
                  <a:latin typeface="猫啃珠圆体" panose="02020500000000000000" pitchFamily="18" charset="-122"/>
                  <a:ea typeface="猫啃珠圆体" panose="02020500000000000000" pitchFamily="18" charset="-122"/>
                </a:rPr>
                <a:t>validation set</a:t>
              </a:r>
              <a:endParaRPr lang="zh-CN" altLang="en-US" dirty="0">
                <a:solidFill>
                  <a:srgbClr val="000000"/>
                </a:solidFill>
                <a:latin typeface="猫啃珠圆体" panose="02020500000000000000" pitchFamily="18" charset="-122"/>
                <a:ea typeface="猫啃珠圆体" panose="02020500000000000000" pitchFamily="18" charset="-122"/>
              </a:endParaRPr>
            </a:p>
          </p:txBody>
        </p:sp>
        <p:sp>
          <p:nvSpPr>
            <p:cNvPr id="45" name="文本框 44">
              <a:extLst>
                <a:ext uri="{FF2B5EF4-FFF2-40B4-BE49-F238E27FC236}">
                  <a16:creationId xmlns:a16="http://schemas.microsoft.com/office/drawing/2014/main" id="{D3294CA4-3C05-DD41-5119-4E9C7741F130}"/>
                </a:ext>
              </a:extLst>
            </p:cNvPr>
            <p:cNvSpPr txBox="1"/>
            <p:nvPr/>
          </p:nvSpPr>
          <p:spPr>
            <a:xfrm>
              <a:off x="2392080" y="5713133"/>
              <a:ext cx="2659537" cy="646331"/>
            </a:xfrm>
            <a:prstGeom prst="rect">
              <a:avLst/>
            </a:prstGeom>
            <a:noFill/>
          </p:spPr>
          <p:txBody>
            <a:bodyPr wrap="square">
              <a:spAutoFit/>
            </a:bodyPr>
            <a:lstStyle/>
            <a:p>
              <a:pPr algn="ctr"/>
              <a:r>
                <a:rPr lang="zh-CN" altLang="en-US" dirty="0">
                  <a:solidFill>
                    <a:srgbClr val="000000"/>
                  </a:solidFill>
                  <a:latin typeface="猫啃珠圆体" panose="02020500000000000000" pitchFamily="18" charset="-122"/>
                  <a:ea typeface="猫啃珠圆体" panose="02020500000000000000" pitchFamily="18" charset="-122"/>
                </a:rPr>
                <a:t>验证集分割</a:t>
              </a:r>
              <a:endParaRPr lang="en-US" altLang="zh-CN" dirty="0">
                <a:solidFill>
                  <a:srgbClr val="000000"/>
                </a:solidFill>
                <a:latin typeface="猫啃珠圆体" panose="02020500000000000000" pitchFamily="18" charset="-122"/>
                <a:ea typeface="猫啃珠圆体" panose="02020500000000000000" pitchFamily="18" charset="-122"/>
              </a:endParaRPr>
            </a:p>
            <a:p>
              <a:pPr algn="ctr"/>
              <a:r>
                <a:rPr lang="en-US" altLang="zh-CN" dirty="0">
                  <a:solidFill>
                    <a:srgbClr val="000000"/>
                  </a:solidFill>
                  <a:latin typeface="猫啃珠圆体" panose="02020500000000000000" pitchFamily="18" charset="-122"/>
                  <a:ea typeface="猫啃珠圆体" panose="02020500000000000000" pitchFamily="18" charset="-122"/>
                </a:rPr>
                <a:t>Validation Split</a:t>
              </a:r>
              <a:endParaRPr lang="zh-CN" altLang="en-US" dirty="0"/>
            </a:p>
          </p:txBody>
        </p:sp>
      </p:grpSp>
      <p:sp>
        <p:nvSpPr>
          <p:cNvPr id="46" name="文本框 45">
            <a:extLst>
              <a:ext uri="{FF2B5EF4-FFF2-40B4-BE49-F238E27FC236}">
                <a16:creationId xmlns:a16="http://schemas.microsoft.com/office/drawing/2014/main" id="{470757DB-AC9F-60FD-1CA4-360318C08B74}"/>
              </a:ext>
            </a:extLst>
          </p:cNvPr>
          <p:cNvSpPr txBox="1"/>
          <p:nvPr/>
        </p:nvSpPr>
        <p:spPr>
          <a:xfrm>
            <a:off x="8457961" y="5713133"/>
            <a:ext cx="3218040" cy="923330"/>
          </a:xfrm>
          <a:prstGeom prst="rect">
            <a:avLst/>
          </a:prstGeom>
          <a:noFill/>
        </p:spPr>
        <p:txBody>
          <a:bodyPr wrap="square">
            <a:spAutoFit/>
          </a:bodyPr>
          <a:lstStyle/>
          <a:p>
            <a:pPr algn="ctr"/>
            <a:r>
              <a:rPr lang="en-US" altLang="zh-CN" dirty="0">
                <a:solidFill>
                  <a:srgbClr val="000000"/>
                </a:solidFill>
                <a:latin typeface="猫啃珠圆体" panose="02020500000000000000" pitchFamily="18" charset="-122"/>
                <a:ea typeface="猫啃珠圆体" panose="02020500000000000000" pitchFamily="18" charset="-122"/>
              </a:rPr>
              <a:t>K</a:t>
            </a:r>
            <a:r>
              <a:rPr lang="zh-CN" altLang="en-US" dirty="0">
                <a:solidFill>
                  <a:srgbClr val="000000"/>
                </a:solidFill>
                <a:latin typeface="猫啃珠圆体" panose="02020500000000000000" pitchFamily="18" charset="-122"/>
                <a:ea typeface="猫啃珠圆体" panose="02020500000000000000" pitchFamily="18" charset="-122"/>
              </a:rPr>
              <a:t>折交叉验证</a:t>
            </a:r>
            <a:endParaRPr lang="en-US" altLang="zh-CN" dirty="0">
              <a:solidFill>
                <a:srgbClr val="000000"/>
              </a:solidFill>
              <a:latin typeface="猫啃珠圆体" panose="02020500000000000000" pitchFamily="18" charset="-122"/>
              <a:ea typeface="猫啃珠圆体" panose="02020500000000000000" pitchFamily="18" charset="-122"/>
            </a:endParaRPr>
          </a:p>
          <a:p>
            <a:pPr algn="ctr"/>
            <a:r>
              <a:rPr lang="en-US" altLang="zh-CN" dirty="0">
                <a:solidFill>
                  <a:srgbClr val="000000"/>
                </a:solidFill>
                <a:latin typeface="猫啃珠圆体" panose="02020500000000000000" pitchFamily="18" charset="-122"/>
                <a:ea typeface="猫啃珠圆体" panose="02020500000000000000" pitchFamily="18" charset="-122"/>
              </a:rPr>
              <a:t>K-fold Cross Validation</a:t>
            </a:r>
            <a:endParaRPr lang="zh-CN" altLang="en-US" dirty="0"/>
          </a:p>
        </p:txBody>
      </p:sp>
      <p:sp>
        <p:nvSpPr>
          <p:cNvPr id="47" name="文本框 46">
            <a:extLst>
              <a:ext uri="{FF2B5EF4-FFF2-40B4-BE49-F238E27FC236}">
                <a16:creationId xmlns:a16="http://schemas.microsoft.com/office/drawing/2014/main" id="{957573B7-126D-DB0D-7776-ADFCDDEDC316}"/>
              </a:ext>
            </a:extLst>
          </p:cNvPr>
          <p:cNvSpPr txBox="1"/>
          <p:nvPr/>
        </p:nvSpPr>
        <p:spPr>
          <a:xfrm>
            <a:off x="2077346" y="2245737"/>
            <a:ext cx="2659537" cy="646331"/>
          </a:xfrm>
          <a:prstGeom prst="rect">
            <a:avLst/>
          </a:prstGeom>
          <a:noFill/>
        </p:spPr>
        <p:txBody>
          <a:bodyPr wrap="square">
            <a:spAutoFit/>
          </a:bodyPr>
          <a:lstStyle/>
          <a:p>
            <a:pPr algn="ctr"/>
            <a:r>
              <a:rPr lang="zh-CN" altLang="en-US" dirty="0">
                <a:solidFill>
                  <a:srgbClr val="000000"/>
                </a:solidFill>
                <a:latin typeface="猫啃珠圆体" panose="02020500000000000000" pitchFamily="18" charset="-122"/>
                <a:ea typeface="猫啃珠圆体" panose="02020500000000000000" pitchFamily="18" charset="-122"/>
              </a:rPr>
              <a:t>留出法</a:t>
            </a:r>
            <a:endParaRPr lang="en-US" altLang="zh-CN" dirty="0">
              <a:solidFill>
                <a:srgbClr val="000000"/>
              </a:solidFill>
              <a:latin typeface="猫啃珠圆体" panose="02020500000000000000" pitchFamily="18" charset="-122"/>
              <a:ea typeface="猫啃珠圆体" panose="02020500000000000000" pitchFamily="18" charset="-122"/>
            </a:endParaRPr>
          </a:p>
          <a:p>
            <a:pPr algn="ctr"/>
            <a:r>
              <a:rPr lang="en-US" altLang="zh-CN" dirty="0">
                <a:solidFill>
                  <a:srgbClr val="000000"/>
                </a:solidFill>
                <a:latin typeface="猫啃珠圆体" panose="02020500000000000000" pitchFamily="18" charset="-122"/>
                <a:ea typeface="猫啃珠圆体" panose="02020500000000000000" pitchFamily="18" charset="-122"/>
              </a:rPr>
              <a:t>Holdout</a:t>
            </a:r>
            <a:endParaRPr lang="zh-CN" altLang="en-US" dirty="0"/>
          </a:p>
        </p:txBody>
      </p:sp>
      <p:grpSp>
        <p:nvGrpSpPr>
          <p:cNvPr id="2079" name="组合 2078">
            <a:extLst>
              <a:ext uri="{FF2B5EF4-FFF2-40B4-BE49-F238E27FC236}">
                <a16:creationId xmlns:a16="http://schemas.microsoft.com/office/drawing/2014/main" id="{3A53A806-C771-E482-1F85-FD5FC6DD6D58}"/>
              </a:ext>
            </a:extLst>
          </p:cNvPr>
          <p:cNvGrpSpPr/>
          <p:nvPr/>
        </p:nvGrpSpPr>
        <p:grpSpPr>
          <a:xfrm>
            <a:off x="6336862" y="2542169"/>
            <a:ext cx="5402888" cy="2384696"/>
            <a:chOff x="6336862" y="2542169"/>
            <a:chExt cx="5402888" cy="2384696"/>
          </a:xfrm>
        </p:grpSpPr>
        <p:sp>
          <p:nvSpPr>
            <p:cNvPr id="3" name="矩形 2">
              <a:extLst>
                <a:ext uri="{FF2B5EF4-FFF2-40B4-BE49-F238E27FC236}">
                  <a16:creationId xmlns:a16="http://schemas.microsoft.com/office/drawing/2014/main" id="{72F16544-FA9A-BF95-3EBD-74C2A33E3F50}"/>
                </a:ext>
              </a:extLst>
            </p:cNvPr>
            <p:cNvSpPr/>
            <p:nvPr/>
          </p:nvSpPr>
          <p:spPr>
            <a:xfrm>
              <a:off x="7330252" y="2544738"/>
              <a:ext cx="808265" cy="3102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r>
                <a:rPr lang="en-US" altLang="zh-CN" sz="900" dirty="0">
                  <a:solidFill>
                    <a:prstClr val="white"/>
                  </a:solidFill>
                  <a:latin typeface="猫啃珠圆体" panose="02020500000000000000" pitchFamily="18" charset="-122"/>
                  <a:ea typeface="猫啃珠圆体" panose="02020500000000000000" pitchFamily="18" charset="-122"/>
                  <a:cs typeface="+mn-ea"/>
                  <a:sym typeface="+mn-lt"/>
                </a:rPr>
                <a:t>Validation</a:t>
              </a:r>
              <a:endParaRPr lang="zh-CN" altLang="en-US" sz="9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4" name="矩形 3">
              <a:extLst>
                <a:ext uri="{FF2B5EF4-FFF2-40B4-BE49-F238E27FC236}">
                  <a16:creationId xmlns:a16="http://schemas.microsoft.com/office/drawing/2014/main" id="{F5340365-B21D-962C-E46C-B58AE9D1A878}"/>
                </a:ext>
              </a:extLst>
            </p:cNvPr>
            <p:cNvSpPr/>
            <p:nvPr/>
          </p:nvSpPr>
          <p:spPr>
            <a:xfrm>
              <a:off x="8205265" y="2544738"/>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r>
                <a:rPr lang="en-US" altLang="zh-CN" sz="1000" dirty="0">
                  <a:solidFill>
                    <a:schemeClr val="tx1"/>
                  </a:solidFill>
                  <a:latin typeface="猫啃珠圆体" panose="02020500000000000000" pitchFamily="18" charset="-122"/>
                  <a:ea typeface="猫啃珠圆体" panose="02020500000000000000" pitchFamily="18" charset="-122"/>
                  <a:cs typeface="+mn-ea"/>
                  <a:sym typeface="+mn-lt"/>
                </a:rPr>
                <a:t>Training</a:t>
              </a:r>
              <a:endParaRPr lang="zh-CN" altLang="en-US" sz="1000" dirty="0">
                <a:solidFill>
                  <a:schemeClr val="tx1"/>
                </a:solidFill>
                <a:latin typeface="猫啃珠圆体" panose="02020500000000000000" pitchFamily="18" charset="-122"/>
                <a:ea typeface="猫啃珠圆体" panose="02020500000000000000" pitchFamily="18" charset="-122"/>
                <a:cs typeface="+mn-ea"/>
                <a:sym typeface="+mn-lt"/>
              </a:endParaRPr>
            </a:p>
          </p:txBody>
        </p:sp>
        <p:sp>
          <p:nvSpPr>
            <p:cNvPr id="11" name="矩形 10">
              <a:extLst>
                <a:ext uri="{FF2B5EF4-FFF2-40B4-BE49-F238E27FC236}">
                  <a16:creationId xmlns:a16="http://schemas.microsoft.com/office/drawing/2014/main" id="{384EEB1F-5B04-1350-E3C6-A87C5A3E017B}"/>
                </a:ext>
              </a:extLst>
            </p:cNvPr>
            <p:cNvSpPr/>
            <p:nvPr/>
          </p:nvSpPr>
          <p:spPr>
            <a:xfrm>
              <a:off x="7330252" y="2998265"/>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2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12" name="矩形 11">
              <a:extLst>
                <a:ext uri="{FF2B5EF4-FFF2-40B4-BE49-F238E27FC236}">
                  <a16:creationId xmlns:a16="http://schemas.microsoft.com/office/drawing/2014/main" id="{3A8FD064-CC39-ECBD-7DB0-A8D9F845D159}"/>
                </a:ext>
              </a:extLst>
            </p:cNvPr>
            <p:cNvSpPr/>
            <p:nvPr/>
          </p:nvSpPr>
          <p:spPr>
            <a:xfrm>
              <a:off x="8205265" y="2998265"/>
              <a:ext cx="808265" cy="3102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9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13" name="矩形 12">
              <a:extLst>
                <a:ext uri="{FF2B5EF4-FFF2-40B4-BE49-F238E27FC236}">
                  <a16:creationId xmlns:a16="http://schemas.microsoft.com/office/drawing/2014/main" id="{3C67B880-3D98-7964-5BDE-1D76AEEA2E10}"/>
                </a:ext>
              </a:extLst>
            </p:cNvPr>
            <p:cNvSpPr/>
            <p:nvPr/>
          </p:nvSpPr>
          <p:spPr>
            <a:xfrm>
              <a:off x="9080278" y="2998265"/>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2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15" name="矩形 14">
              <a:extLst>
                <a:ext uri="{FF2B5EF4-FFF2-40B4-BE49-F238E27FC236}">
                  <a16:creationId xmlns:a16="http://schemas.microsoft.com/office/drawing/2014/main" id="{998CD98C-4577-E3CF-07B6-7D64A43344A5}"/>
                </a:ext>
              </a:extLst>
            </p:cNvPr>
            <p:cNvSpPr/>
            <p:nvPr/>
          </p:nvSpPr>
          <p:spPr>
            <a:xfrm>
              <a:off x="9945324" y="2998265"/>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2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16" name="矩形 15">
              <a:extLst>
                <a:ext uri="{FF2B5EF4-FFF2-40B4-BE49-F238E27FC236}">
                  <a16:creationId xmlns:a16="http://schemas.microsoft.com/office/drawing/2014/main" id="{2DB9151F-3C24-15A6-F728-A852998B848F}"/>
                </a:ext>
              </a:extLst>
            </p:cNvPr>
            <p:cNvSpPr/>
            <p:nvPr/>
          </p:nvSpPr>
          <p:spPr>
            <a:xfrm>
              <a:off x="10820337" y="2998265"/>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2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17" name="矩形 16">
              <a:extLst>
                <a:ext uri="{FF2B5EF4-FFF2-40B4-BE49-F238E27FC236}">
                  <a16:creationId xmlns:a16="http://schemas.microsoft.com/office/drawing/2014/main" id="{0706AF6F-EAD9-FAC6-E008-8E22B39903CC}"/>
                </a:ext>
              </a:extLst>
            </p:cNvPr>
            <p:cNvSpPr/>
            <p:nvPr/>
          </p:nvSpPr>
          <p:spPr>
            <a:xfrm>
              <a:off x="7330252" y="3435464"/>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2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18" name="矩形 17">
              <a:extLst>
                <a:ext uri="{FF2B5EF4-FFF2-40B4-BE49-F238E27FC236}">
                  <a16:creationId xmlns:a16="http://schemas.microsoft.com/office/drawing/2014/main" id="{E2FBFAA3-967A-5DBC-40E0-FB7A71540242}"/>
                </a:ext>
              </a:extLst>
            </p:cNvPr>
            <p:cNvSpPr/>
            <p:nvPr/>
          </p:nvSpPr>
          <p:spPr>
            <a:xfrm>
              <a:off x="8205265" y="3435464"/>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2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19" name="矩形 18">
              <a:extLst>
                <a:ext uri="{FF2B5EF4-FFF2-40B4-BE49-F238E27FC236}">
                  <a16:creationId xmlns:a16="http://schemas.microsoft.com/office/drawing/2014/main" id="{E7813637-9B9C-FB92-E4E1-D2D734A3BA85}"/>
                </a:ext>
              </a:extLst>
            </p:cNvPr>
            <p:cNvSpPr/>
            <p:nvPr/>
          </p:nvSpPr>
          <p:spPr>
            <a:xfrm>
              <a:off x="9080278" y="3435464"/>
              <a:ext cx="808265" cy="3102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9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20" name="矩形 19">
              <a:extLst>
                <a:ext uri="{FF2B5EF4-FFF2-40B4-BE49-F238E27FC236}">
                  <a16:creationId xmlns:a16="http://schemas.microsoft.com/office/drawing/2014/main" id="{1F9FBE4E-E342-CED4-C872-68FDDC64CC2A}"/>
                </a:ext>
              </a:extLst>
            </p:cNvPr>
            <p:cNvSpPr/>
            <p:nvPr/>
          </p:nvSpPr>
          <p:spPr>
            <a:xfrm>
              <a:off x="9945324" y="3435464"/>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2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21" name="矩形 20">
              <a:extLst>
                <a:ext uri="{FF2B5EF4-FFF2-40B4-BE49-F238E27FC236}">
                  <a16:creationId xmlns:a16="http://schemas.microsoft.com/office/drawing/2014/main" id="{AECECAA0-118C-58E9-4190-224FC1F5C9D0}"/>
                </a:ext>
              </a:extLst>
            </p:cNvPr>
            <p:cNvSpPr/>
            <p:nvPr/>
          </p:nvSpPr>
          <p:spPr>
            <a:xfrm>
              <a:off x="10820337" y="3435464"/>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2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22" name="矩形 21">
              <a:extLst>
                <a:ext uri="{FF2B5EF4-FFF2-40B4-BE49-F238E27FC236}">
                  <a16:creationId xmlns:a16="http://schemas.microsoft.com/office/drawing/2014/main" id="{3746CFED-0ECA-4F09-41D5-1496523813D7}"/>
                </a:ext>
              </a:extLst>
            </p:cNvPr>
            <p:cNvSpPr/>
            <p:nvPr/>
          </p:nvSpPr>
          <p:spPr>
            <a:xfrm>
              <a:off x="7330252" y="3862165"/>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2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23" name="矩形 22">
              <a:extLst>
                <a:ext uri="{FF2B5EF4-FFF2-40B4-BE49-F238E27FC236}">
                  <a16:creationId xmlns:a16="http://schemas.microsoft.com/office/drawing/2014/main" id="{D586B2F2-0434-AD75-F025-599FA24A60CF}"/>
                </a:ext>
              </a:extLst>
            </p:cNvPr>
            <p:cNvSpPr/>
            <p:nvPr/>
          </p:nvSpPr>
          <p:spPr>
            <a:xfrm>
              <a:off x="8205265" y="3862165"/>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2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25" name="矩形 24">
              <a:extLst>
                <a:ext uri="{FF2B5EF4-FFF2-40B4-BE49-F238E27FC236}">
                  <a16:creationId xmlns:a16="http://schemas.microsoft.com/office/drawing/2014/main" id="{778E5DF1-559D-8B11-3E38-AD12A5AECBF8}"/>
                </a:ext>
              </a:extLst>
            </p:cNvPr>
            <p:cNvSpPr/>
            <p:nvPr/>
          </p:nvSpPr>
          <p:spPr>
            <a:xfrm>
              <a:off x="9080278" y="3862165"/>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2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27" name="矩形 26">
              <a:extLst>
                <a:ext uri="{FF2B5EF4-FFF2-40B4-BE49-F238E27FC236}">
                  <a16:creationId xmlns:a16="http://schemas.microsoft.com/office/drawing/2014/main" id="{A5F3E72C-5EAB-E13E-B577-35C6E2924E2B}"/>
                </a:ext>
              </a:extLst>
            </p:cNvPr>
            <p:cNvSpPr/>
            <p:nvPr/>
          </p:nvSpPr>
          <p:spPr>
            <a:xfrm>
              <a:off x="9945324" y="3862165"/>
              <a:ext cx="808265" cy="3102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9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30" name="矩形 29">
              <a:extLst>
                <a:ext uri="{FF2B5EF4-FFF2-40B4-BE49-F238E27FC236}">
                  <a16:creationId xmlns:a16="http://schemas.microsoft.com/office/drawing/2014/main" id="{F7949096-BA6D-7EA1-5012-BE3C68411CF0}"/>
                </a:ext>
              </a:extLst>
            </p:cNvPr>
            <p:cNvSpPr/>
            <p:nvPr/>
          </p:nvSpPr>
          <p:spPr>
            <a:xfrm>
              <a:off x="10820337" y="3862165"/>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2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35" name="矩形 34">
              <a:extLst>
                <a:ext uri="{FF2B5EF4-FFF2-40B4-BE49-F238E27FC236}">
                  <a16:creationId xmlns:a16="http://schemas.microsoft.com/office/drawing/2014/main" id="{434C8E54-53A2-AA92-369D-7BD761EBD9A1}"/>
                </a:ext>
              </a:extLst>
            </p:cNvPr>
            <p:cNvSpPr/>
            <p:nvPr/>
          </p:nvSpPr>
          <p:spPr>
            <a:xfrm>
              <a:off x="7330252" y="4282128"/>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2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36" name="矩形 35">
              <a:extLst>
                <a:ext uri="{FF2B5EF4-FFF2-40B4-BE49-F238E27FC236}">
                  <a16:creationId xmlns:a16="http://schemas.microsoft.com/office/drawing/2014/main" id="{5E8B16EE-2BBB-064B-887F-AF9DAC6D7696}"/>
                </a:ext>
              </a:extLst>
            </p:cNvPr>
            <p:cNvSpPr/>
            <p:nvPr/>
          </p:nvSpPr>
          <p:spPr>
            <a:xfrm>
              <a:off x="8205265" y="4282128"/>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2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37" name="矩形 36">
              <a:extLst>
                <a:ext uri="{FF2B5EF4-FFF2-40B4-BE49-F238E27FC236}">
                  <a16:creationId xmlns:a16="http://schemas.microsoft.com/office/drawing/2014/main" id="{BE73B24D-7DF5-7635-0BA9-0CC94BCB76DF}"/>
                </a:ext>
              </a:extLst>
            </p:cNvPr>
            <p:cNvSpPr/>
            <p:nvPr/>
          </p:nvSpPr>
          <p:spPr>
            <a:xfrm>
              <a:off x="9080278" y="4282128"/>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2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38" name="矩形 37">
              <a:extLst>
                <a:ext uri="{FF2B5EF4-FFF2-40B4-BE49-F238E27FC236}">
                  <a16:creationId xmlns:a16="http://schemas.microsoft.com/office/drawing/2014/main" id="{56247D23-BD83-693B-80B3-9537EB4AD150}"/>
                </a:ext>
              </a:extLst>
            </p:cNvPr>
            <p:cNvSpPr/>
            <p:nvPr/>
          </p:nvSpPr>
          <p:spPr>
            <a:xfrm>
              <a:off x="9945324" y="4282128"/>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12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39" name="矩形 38">
              <a:extLst>
                <a:ext uri="{FF2B5EF4-FFF2-40B4-BE49-F238E27FC236}">
                  <a16:creationId xmlns:a16="http://schemas.microsoft.com/office/drawing/2014/main" id="{1CEB733D-A904-FCE8-B71D-337B42B58000}"/>
                </a:ext>
              </a:extLst>
            </p:cNvPr>
            <p:cNvSpPr/>
            <p:nvPr/>
          </p:nvSpPr>
          <p:spPr>
            <a:xfrm>
              <a:off x="10820337" y="4282128"/>
              <a:ext cx="808265" cy="3102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endParaRPr lang="zh-CN" altLang="en-US" sz="900" dirty="0">
                <a:solidFill>
                  <a:prstClr val="white"/>
                </a:solidFill>
                <a:latin typeface="猫啃珠圆体" panose="02020500000000000000" pitchFamily="18" charset="-122"/>
                <a:ea typeface="猫啃珠圆体" panose="02020500000000000000" pitchFamily="18" charset="-122"/>
                <a:cs typeface="+mn-ea"/>
                <a:sym typeface="+mn-lt"/>
              </a:endParaRPr>
            </a:p>
          </p:txBody>
        </p:sp>
        <p:sp>
          <p:nvSpPr>
            <p:cNvPr id="40" name="矩形 39">
              <a:extLst>
                <a:ext uri="{FF2B5EF4-FFF2-40B4-BE49-F238E27FC236}">
                  <a16:creationId xmlns:a16="http://schemas.microsoft.com/office/drawing/2014/main" id="{007EFA16-8317-619C-E2DF-7786DA0390A8}"/>
                </a:ext>
              </a:extLst>
            </p:cNvPr>
            <p:cNvSpPr/>
            <p:nvPr/>
          </p:nvSpPr>
          <p:spPr>
            <a:xfrm>
              <a:off x="9075985" y="2544738"/>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r>
                <a:rPr lang="en-US" altLang="zh-CN" sz="1000" dirty="0">
                  <a:solidFill>
                    <a:schemeClr val="tx1"/>
                  </a:solidFill>
                  <a:latin typeface="猫啃珠圆体" panose="02020500000000000000" pitchFamily="18" charset="-122"/>
                  <a:ea typeface="猫啃珠圆体" panose="02020500000000000000" pitchFamily="18" charset="-122"/>
                  <a:cs typeface="+mn-ea"/>
                  <a:sym typeface="+mn-lt"/>
                </a:rPr>
                <a:t>Training</a:t>
              </a:r>
              <a:endParaRPr lang="zh-CN" altLang="en-US" sz="1000" dirty="0">
                <a:solidFill>
                  <a:schemeClr val="tx1"/>
                </a:solidFill>
                <a:latin typeface="猫啃珠圆体" panose="02020500000000000000" pitchFamily="18" charset="-122"/>
                <a:ea typeface="猫啃珠圆体" panose="02020500000000000000" pitchFamily="18" charset="-122"/>
                <a:cs typeface="+mn-ea"/>
                <a:sym typeface="+mn-lt"/>
              </a:endParaRPr>
            </a:p>
          </p:txBody>
        </p:sp>
        <p:sp>
          <p:nvSpPr>
            <p:cNvPr id="41" name="矩形 40">
              <a:extLst>
                <a:ext uri="{FF2B5EF4-FFF2-40B4-BE49-F238E27FC236}">
                  <a16:creationId xmlns:a16="http://schemas.microsoft.com/office/drawing/2014/main" id="{DCFA8C14-81B9-95A0-1289-B928FA1015AB}"/>
                </a:ext>
              </a:extLst>
            </p:cNvPr>
            <p:cNvSpPr/>
            <p:nvPr/>
          </p:nvSpPr>
          <p:spPr>
            <a:xfrm>
              <a:off x="9945324" y="2544738"/>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r>
                <a:rPr lang="en-US" altLang="zh-CN" sz="1000" dirty="0">
                  <a:solidFill>
                    <a:schemeClr val="tx1"/>
                  </a:solidFill>
                  <a:latin typeface="猫啃珠圆体" panose="02020500000000000000" pitchFamily="18" charset="-122"/>
                  <a:ea typeface="猫啃珠圆体" panose="02020500000000000000" pitchFamily="18" charset="-122"/>
                  <a:cs typeface="+mn-ea"/>
                  <a:sym typeface="+mn-lt"/>
                </a:rPr>
                <a:t>Training</a:t>
              </a:r>
              <a:endParaRPr lang="zh-CN" altLang="en-US" sz="1000" dirty="0">
                <a:solidFill>
                  <a:schemeClr val="tx1"/>
                </a:solidFill>
                <a:latin typeface="猫啃珠圆体" panose="02020500000000000000" pitchFamily="18" charset="-122"/>
                <a:ea typeface="猫啃珠圆体" panose="02020500000000000000" pitchFamily="18" charset="-122"/>
                <a:cs typeface="+mn-ea"/>
                <a:sym typeface="+mn-lt"/>
              </a:endParaRPr>
            </a:p>
          </p:txBody>
        </p:sp>
        <p:sp>
          <p:nvSpPr>
            <p:cNvPr id="42" name="矩形 41">
              <a:extLst>
                <a:ext uri="{FF2B5EF4-FFF2-40B4-BE49-F238E27FC236}">
                  <a16:creationId xmlns:a16="http://schemas.microsoft.com/office/drawing/2014/main" id="{15BF65D4-B5E7-FE32-E3CB-E8F305958133}"/>
                </a:ext>
              </a:extLst>
            </p:cNvPr>
            <p:cNvSpPr/>
            <p:nvPr/>
          </p:nvSpPr>
          <p:spPr>
            <a:xfrm>
              <a:off x="10814663" y="2542809"/>
              <a:ext cx="808265" cy="310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lnSpc>
                  <a:spcPct val="120000"/>
                </a:lnSpc>
              </a:pPr>
              <a:r>
                <a:rPr lang="en-US" altLang="zh-CN" sz="1000" dirty="0">
                  <a:solidFill>
                    <a:schemeClr val="tx1"/>
                  </a:solidFill>
                  <a:latin typeface="猫啃珠圆体" panose="02020500000000000000" pitchFamily="18" charset="-122"/>
                  <a:ea typeface="猫啃珠圆体" panose="02020500000000000000" pitchFamily="18" charset="-122"/>
                  <a:cs typeface="+mn-ea"/>
                  <a:sym typeface="+mn-lt"/>
                </a:rPr>
                <a:t>Training</a:t>
              </a:r>
              <a:endParaRPr lang="zh-CN" altLang="en-US" sz="1000" dirty="0">
                <a:solidFill>
                  <a:schemeClr val="tx1"/>
                </a:solidFill>
                <a:latin typeface="猫啃珠圆体" panose="02020500000000000000" pitchFamily="18" charset="-122"/>
                <a:ea typeface="猫啃珠圆体" panose="02020500000000000000" pitchFamily="18" charset="-122"/>
                <a:cs typeface="+mn-ea"/>
                <a:sym typeface="+mn-lt"/>
              </a:endParaRPr>
            </a:p>
          </p:txBody>
        </p:sp>
        <p:sp>
          <p:nvSpPr>
            <p:cNvPr id="43" name="文本框 42">
              <a:extLst>
                <a:ext uri="{FF2B5EF4-FFF2-40B4-BE49-F238E27FC236}">
                  <a16:creationId xmlns:a16="http://schemas.microsoft.com/office/drawing/2014/main" id="{B73C8DEA-4D66-7FC8-5288-2733EBCB33AE}"/>
                </a:ext>
              </a:extLst>
            </p:cNvPr>
            <p:cNvSpPr txBox="1"/>
            <p:nvPr/>
          </p:nvSpPr>
          <p:spPr>
            <a:xfrm>
              <a:off x="6336862" y="2542169"/>
              <a:ext cx="1056368" cy="369332"/>
            </a:xfrm>
            <a:prstGeom prst="rect">
              <a:avLst/>
            </a:prstGeom>
            <a:noFill/>
          </p:spPr>
          <p:txBody>
            <a:bodyPr wrap="square">
              <a:spAutoFit/>
            </a:bodyPr>
            <a:lstStyle/>
            <a:p>
              <a:pPr algn="ctr"/>
              <a:r>
                <a:rPr lang="zh-CN" altLang="en-US" dirty="0">
                  <a:solidFill>
                    <a:srgbClr val="000000"/>
                  </a:solidFill>
                  <a:latin typeface="猫啃珠圆体" panose="02020500000000000000" pitchFamily="18" charset="-122"/>
                  <a:ea typeface="猫啃珠圆体" panose="02020500000000000000" pitchFamily="18" charset="-122"/>
                </a:rPr>
                <a:t>实验</a:t>
              </a:r>
              <a:r>
                <a:rPr lang="en-US" altLang="zh-CN" dirty="0">
                  <a:solidFill>
                    <a:srgbClr val="000000"/>
                  </a:solidFill>
                  <a:latin typeface="猫啃珠圆体" panose="02020500000000000000" pitchFamily="18" charset="-122"/>
                  <a:ea typeface="猫啃珠圆体" panose="02020500000000000000" pitchFamily="18" charset="-122"/>
                </a:rPr>
                <a:t>1</a:t>
              </a:r>
              <a:endParaRPr lang="zh-CN" altLang="en-US" dirty="0"/>
            </a:p>
          </p:txBody>
        </p:sp>
        <p:sp>
          <p:nvSpPr>
            <p:cNvPr id="44" name="文本框 43">
              <a:extLst>
                <a:ext uri="{FF2B5EF4-FFF2-40B4-BE49-F238E27FC236}">
                  <a16:creationId xmlns:a16="http://schemas.microsoft.com/office/drawing/2014/main" id="{95E0BAF9-D8B9-8E3B-2AFF-B852E772A88E}"/>
                </a:ext>
              </a:extLst>
            </p:cNvPr>
            <p:cNvSpPr txBox="1"/>
            <p:nvPr/>
          </p:nvSpPr>
          <p:spPr>
            <a:xfrm>
              <a:off x="6367129" y="2961165"/>
              <a:ext cx="1056368" cy="369332"/>
            </a:xfrm>
            <a:prstGeom prst="rect">
              <a:avLst/>
            </a:prstGeom>
            <a:noFill/>
          </p:spPr>
          <p:txBody>
            <a:bodyPr wrap="square">
              <a:spAutoFit/>
            </a:bodyPr>
            <a:lstStyle/>
            <a:p>
              <a:pPr algn="ctr"/>
              <a:r>
                <a:rPr lang="zh-CN" altLang="en-US" dirty="0">
                  <a:solidFill>
                    <a:srgbClr val="000000"/>
                  </a:solidFill>
                  <a:latin typeface="猫啃珠圆体" panose="02020500000000000000" pitchFamily="18" charset="-122"/>
                  <a:ea typeface="猫啃珠圆体" panose="02020500000000000000" pitchFamily="18" charset="-122"/>
                </a:rPr>
                <a:t>实验</a:t>
              </a:r>
              <a:r>
                <a:rPr lang="en-US" altLang="zh-CN" dirty="0">
                  <a:solidFill>
                    <a:srgbClr val="000000"/>
                  </a:solidFill>
                  <a:latin typeface="猫啃珠圆体" panose="02020500000000000000" pitchFamily="18" charset="-122"/>
                  <a:ea typeface="猫啃珠圆体" panose="02020500000000000000" pitchFamily="18" charset="-122"/>
                </a:rPr>
                <a:t>2</a:t>
              </a:r>
              <a:endParaRPr lang="zh-CN" altLang="en-US" dirty="0"/>
            </a:p>
          </p:txBody>
        </p:sp>
        <p:sp>
          <p:nvSpPr>
            <p:cNvPr id="48" name="文本框 47">
              <a:extLst>
                <a:ext uri="{FF2B5EF4-FFF2-40B4-BE49-F238E27FC236}">
                  <a16:creationId xmlns:a16="http://schemas.microsoft.com/office/drawing/2014/main" id="{FBBD9585-F297-E907-98BD-3C9CB09ED1B2}"/>
                </a:ext>
              </a:extLst>
            </p:cNvPr>
            <p:cNvSpPr txBox="1"/>
            <p:nvPr/>
          </p:nvSpPr>
          <p:spPr>
            <a:xfrm>
              <a:off x="6360052" y="3435464"/>
              <a:ext cx="1056368" cy="369332"/>
            </a:xfrm>
            <a:prstGeom prst="rect">
              <a:avLst/>
            </a:prstGeom>
            <a:noFill/>
          </p:spPr>
          <p:txBody>
            <a:bodyPr wrap="square">
              <a:spAutoFit/>
            </a:bodyPr>
            <a:lstStyle/>
            <a:p>
              <a:pPr algn="ctr"/>
              <a:r>
                <a:rPr lang="zh-CN" altLang="en-US" dirty="0">
                  <a:solidFill>
                    <a:srgbClr val="000000"/>
                  </a:solidFill>
                  <a:latin typeface="猫啃珠圆体" panose="02020500000000000000" pitchFamily="18" charset="-122"/>
                  <a:ea typeface="猫啃珠圆体" panose="02020500000000000000" pitchFamily="18" charset="-122"/>
                </a:rPr>
                <a:t>实验</a:t>
              </a:r>
              <a:r>
                <a:rPr lang="en-US" altLang="zh-CN" dirty="0">
                  <a:solidFill>
                    <a:srgbClr val="000000"/>
                  </a:solidFill>
                  <a:latin typeface="猫啃珠圆体" panose="02020500000000000000" pitchFamily="18" charset="-122"/>
                  <a:ea typeface="猫啃珠圆体" panose="02020500000000000000" pitchFamily="18" charset="-122"/>
                </a:rPr>
                <a:t>3</a:t>
              </a:r>
              <a:endParaRPr lang="zh-CN" altLang="en-US" dirty="0"/>
            </a:p>
          </p:txBody>
        </p:sp>
        <p:sp>
          <p:nvSpPr>
            <p:cNvPr id="49" name="文本框 48">
              <a:extLst>
                <a:ext uri="{FF2B5EF4-FFF2-40B4-BE49-F238E27FC236}">
                  <a16:creationId xmlns:a16="http://schemas.microsoft.com/office/drawing/2014/main" id="{C59AA88C-CC29-D4C0-223C-3A2085F1AA01}"/>
                </a:ext>
              </a:extLst>
            </p:cNvPr>
            <p:cNvSpPr txBox="1"/>
            <p:nvPr/>
          </p:nvSpPr>
          <p:spPr>
            <a:xfrm>
              <a:off x="6382124" y="3860098"/>
              <a:ext cx="1056368" cy="369332"/>
            </a:xfrm>
            <a:prstGeom prst="rect">
              <a:avLst/>
            </a:prstGeom>
            <a:noFill/>
          </p:spPr>
          <p:txBody>
            <a:bodyPr wrap="square">
              <a:spAutoFit/>
            </a:bodyPr>
            <a:lstStyle/>
            <a:p>
              <a:pPr algn="ctr"/>
              <a:r>
                <a:rPr lang="zh-CN" altLang="en-US" dirty="0">
                  <a:solidFill>
                    <a:srgbClr val="000000"/>
                  </a:solidFill>
                  <a:latin typeface="猫啃珠圆体" panose="02020500000000000000" pitchFamily="18" charset="-122"/>
                  <a:ea typeface="猫啃珠圆体" panose="02020500000000000000" pitchFamily="18" charset="-122"/>
                </a:rPr>
                <a:t>实验</a:t>
              </a:r>
              <a:r>
                <a:rPr lang="en-US" altLang="zh-CN" dirty="0">
                  <a:solidFill>
                    <a:srgbClr val="000000"/>
                  </a:solidFill>
                  <a:latin typeface="猫啃珠圆体" panose="02020500000000000000" pitchFamily="18" charset="-122"/>
                  <a:ea typeface="猫啃珠圆体" panose="02020500000000000000" pitchFamily="18" charset="-122"/>
                </a:rPr>
                <a:t>4</a:t>
              </a:r>
              <a:endParaRPr lang="zh-CN" altLang="en-US" dirty="0"/>
            </a:p>
          </p:txBody>
        </p:sp>
        <p:sp>
          <p:nvSpPr>
            <p:cNvPr id="50" name="文本框 49">
              <a:extLst>
                <a:ext uri="{FF2B5EF4-FFF2-40B4-BE49-F238E27FC236}">
                  <a16:creationId xmlns:a16="http://schemas.microsoft.com/office/drawing/2014/main" id="{FF28FDEE-BFED-10C9-3385-E2145FC2D409}"/>
                </a:ext>
              </a:extLst>
            </p:cNvPr>
            <p:cNvSpPr txBox="1"/>
            <p:nvPr/>
          </p:nvSpPr>
          <p:spPr>
            <a:xfrm>
              <a:off x="6389053" y="4280534"/>
              <a:ext cx="1056368" cy="369332"/>
            </a:xfrm>
            <a:prstGeom prst="rect">
              <a:avLst/>
            </a:prstGeom>
            <a:noFill/>
          </p:spPr>
          <p:txBody>
            <a:bodyPr wrap="square">
              <a:spAutoFit/>
            </a:bodyPr>
            <a:lstStyle/>
            <a:p>
              <a:pPr algn="ctr"/>
              <a:r>
                <a:rPr lang="zh-CN" altLang="en-US">
                  <a:solidFill>
                    <a:srgbClr val="000000"/>
                  </a:solidFill>
                  <a:latin typeface="猫啃珠圆体" panose="02020500000000000000" pitchFamily="18" charset="-122"/>
                  <a:ea typeface="猫啃珠圆体" panose="02020500000000000000" pitchFamily="18" charset="-122"/>
                </a:rPr>
                <a:t>实验</a:t>
              </a:r>
              <a:r>
                <a:rPr lang="en-US" altLang="zh-CN" dirty="0">
                  <a:solidFill>
                    <a:srgbClr val="000000"/>
                  </a:solidFill>
                  <a:latin typeface="猫啃珠圆体" panose="02020500000000000000" pitchFamily="18" charset="-122"/>
                  <a:ea typeface="猫啃珠圆体" panose="02020500000000000000" pitchFamily="18" charset="-122"/>
                </a:rPr>
                <a:t>5</a:t>
              </a:r>
              <a:endParaRPr lang="zh-CN" altLang="en-US" dirty="0"/>
            </a:p>
          </p:txBody>
        </p:sp>
        <p:grpSp>
          <p:nvGrpSpPr>
            <p:cNvPr id="61" name="组合 60">
              <a:extLst>
                <a:ext uri="{FF2B5EF4-FFF2-40B4-BE49-F238E27FC236}">
                  <a16:creationId xmlns:a16="http://schemas.microsoft.com/office/drawing/2014/main" id="{D21FFA70-0F7F-CC9A-65AC-5072FB49BAC4}"/>
                </a:ext>
              </a:extLst>
            </p:cNvPr>
            <p:cNvGrpSpPr/>
            <p:nvPr/>
          </p:nvGrpSpPr>
          <p:grpSpPr>
            <a:xfrm>
              <a:off x="7206200" y="4642171"/>
              <a:ext cx="1056368" cy="276999"/>
              <a:chOff x="7206200" y="4642171"/>
              <a:chExt cx="1056368" cy="276999"/>
            </a:xfrm>
          </p:grpSpPr>
          <p:sp>
            <p:nvSpPr>
              <p:cNvPr id="53" name="文本框 52">
                <a:extLst>
                  <a:ext uri="{FF2B5EF4-FFF2-40B4-BE49-F238E27FC236}">
                    <a16:creationId xmlns:a16="http://schemas.microsoft.com/office/drawing/2014/main" id="{3D2CFA3A-6841-8552-EAAF-110BE9DCDEB2}"/>
                  </a:ext>
                </a:extLst>
              </p:cNvPr>
              <p:cNvSpPr txBox="1"/>
              <p:nvPr/>
            </p:nvSpPr>
            <p:spPr>
              <a:xfrm>
                <a:off x="7206200" y="4642171"/>
                <a:ext cx="1056368" cy="276999"/>
              </a:xfrm>
              <a:prstGeom prst="rect">
                <a:avLst/>
              </a:prstGeom>
              <a:noFill/>
            </p:spPr>
            <p:txBody>
              <a:bodyPr wrap="square">
                <a:spAutoFit/>
              </a:bodyPr>
              <a:lstStyle/>
              <a:p>
                <a:pPr algn="ctr"/>
                <a:r>
                  <a:rPr lang="zh-CN" altLang="en-US" sz="1200" dirty="0">
                    <a:solidFill>
                      <a:srgbClr val="000000"/>
                    </a:solidFill>
                    <a:latin typeface="猫啃珠圆体" panose="02020500000000000000" pitchFamily="18" charset="-122"/>
                    <a:ea typeface="猫啃珠圆体" panose="02020500000000000000" pitchFamily="18" charset="-122"/>
                  </a:rPr>
                  <a:t>第</a:t>
                </a:r>
                <a:r>
                  <a:rPr lang="en-US" altLang="zh-CN" sz="1200" dirty="0">
                    <a:solidFill>
                      <a:srgbClr val="000000"/>
                    </a:solidFill>
                    <a:latin typeface="猫啃珠圆体" panose="02020500000000000000" pitchFamily="18" charset="-122"/>
                    <a:ea typeface="猫啃珠圆体" panose="02020500000000000000" pitchFamily="18" charset="-122"/>
                  </a:rPr>
                  <a:t>1</a:t>
                </a:r>
                <a:r>
                  <a:rPr lang="zh-CN" altLang="en-US" sz="1200" dirty="0">
                    <a:solidFill>
                      <a:srgbClr val="000000"/>
                    </a:solidFill>
                    <a:latin typeface="猫啃珠圆体" panose="02020500000000000000" pitchFamily="18" charset="-122"/>
                    <a:ea typeface="猫啃珠圆体" panose="02020500000000000000" pitchFamily="18" charset="-122"/>
                  </a:rPr>
                  <a:t>折</a:t>
                </a:r>
                <a:endParaRPr lang="zh-CN" altLang="en-US" sz="1200" dirty="0"/>
              </a:p>
            </p:txBody>
          </p:sp>
          <p:cxnSp>
            <p:nvCxnSpPr>
              <p:cNvPr id="54" name="直接连接符 53">
                <a:extLst>
                  <a:ext uri="{FF2B5EF4-FFF2-40B4-BE49-F238E27FC236}">
                    <a16:creationId xmlns:a16="http://schemas.microsoft.com/office/drawing/2014/main" id="{3103A591-A978-185D-98EC-ED1AD22A7FDC}"/>
                  </a:ext>
                </a:extLst>
              </p:cNvPr>
              <p:cNvCxnSpPr>
                <a:cxnSpLocks/>
              </p:cNvCxnSpPr>
              <p:nvPr/>
            </p:nvCxnSpPr>
            <p:spPr>
              <a:xfrm>
                <a:off x="7363378" y="4649866"/>
                <a:ext cx="0" cy="216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BDA6E644-399B-28D2-1F92-011AA7DFDDEC}"/>
                  </a:ext>
                </a:extLst>
              </p:cNvPr>
              <p:cNvCxnSpPr>
                <a:cxnSpLocks/>
              </p:cNvCxnSpPr>
              <p:nvPr/>
            </p:nvCxnSpPr>
            <p:spPr>
              <a:xfrm>
                <a:off x="8113343" y="4649866"/>
                <a:ext cx="0" cy="216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D61F24F7-1AE5-7A09-BA5D-D6DAC83F5ABB}"/>
                  </a:ext>
                </a:extLst>
              </p:cNvPr>
              <p:cNvCxnSpPr>
                <a:cxnSpLocks/>
              </p:cNvCxnSpPr>
              <p:nvPr/>
            </p:nvCxnSpPr>
            <p:spPr>
              <a:xfrm flipH="1">
                <a:off x="7363378" y="4780671"/>
                <a:ext cx="155929" cy="0"/>
              </a:xfrm>
              <a:prstGeom prst="straightConnector1">
                <a:avLst/>
              </a:prstGeom>
              <a:ln w="28575">
                <a:solidFill>
                  <a:srgbClr val="101C3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C139A336-8F26-F3E7-F43B-A927EDAE82BC}"/>
                  </a:ext>
                </a:extLst>
              </p:cNvPr>
              <p:cNvCxnSpPr>
                <a:cxnSpLocks/>
              </p:cNvCxnSpPr>
              <p:nvPr/>
            </p:nvCxnSpPr>
            <p:spPr>
              <a:xfrm>
                <a:off x="7957414" y="4780671"/>
                <a:ext cx="155929" cy="0"/>
              </a:xfrm>
              <a:prstGeom prst="straightConnector1">
                <a:avLst/>
              </a:prstGeom>
              <a:ln w="28575">
                <a:solidFill>
                  <a:srgbClr val="101C3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组合 61">
              <a:extLst>
                <a:ext uri="{FF2B5EF4-FFF2-40B4-BE49-F238E27FC236}">
                  <a16:creationId xmlns:a16="http://schemas.microsoft.com/office/drawing/2014/main" id="{BCB6385A-38C8-C913-5416-8287F6F4A728}"/>
                </a:ext>
              </a:extLst>
            </p:cNvPr>
            <p:cNvGrpSpPr/>
            <p:nvPr/>
          </p:nvGrpSpPr>
          <p:grpSpPr>
            <a:xfrm>
              <a:off x="8076511" y="4649866"/>
              <a:ext cx="1056368" cy="276999"/>
              <a:chOff x="7206200" y="4642171"/>
              <a:chExt cx="1056368" cy="276999"/>
            </a:xfrm>
          </p:grpSpPr>
          <p:sp>
            <p:nvSpPr>
              <p:cNvPr id="63" name="文本框 62">
                <a:extLst>
                  <a:ext uri="{FF2B5EF4-FFF2-40B4-BE49-F238E27FC236}">
                    <a16:creationId xmlns:a16="http://schemas.microsoft.com/office/drawing/2014/main" id="{793A0A93-16D1-BB3B-67CD-DB1524A96621}"/>
                  </a:ext>
                </a:extLst>
              </p:cNvPr>
              <p:cNvSpPr txBox="1"/>
              <p:nvPr/>
            </p:nvSpPr>
            <p:spPr>
              <a:xfrm>
                <a:off x="7206200" y="4642171"/>
                <a:ext cx="1056368" cy="276999"/>
              </a:xfrm>
              <a:prstGeom prst="rect">
                <a:avLst/>
              </a:prstGeom>
              <a:noFill/>
            </p:spPr>
            <p:txBody>
              <a:bodyPr wrap="square">
                <a:spAutoFit/>
              </a:bodyPr>
              <a:lstStyle/>
              <a:p>
                <a:pPr algn="ctr"/>
                <a:r>
                  <a:rPr lang="zh-CN" altLang="en-US" sz="1200" dirty="0">
                    <a:solidFill>
                      <a:srgbClr val="000000"/>
                    </a:solidFill>
                    <a:latin typeface="猫啃珠圆体" panose="02020500000000000000" pitchFamily="18" charset="-122"/>
                    <a:ea typeface="猫啃珠圆体" panose="02020500000000000000" pitchFamily="18" charset="-122"/>
                  </a:rPr>
                  <a:t>第</a:t>
                </a:r>
                <a:r>
                  <a:rPr lang="en-US" altLang="zh-CN" sz="1200" dirty="0">
                    <a:solidFill>
                      <a:srgbClr val="000000"/>
                    </a:solidFill>
                    <a:latin typeface="猫啃珠圆体" panose="02020500000000000000" pitchFamily="18" charset="-122"/>
                    <a:ea typeface="猫啃珠圆体" panose="02020500000000000000" pitchFamily="18" charset="-122"/>
                  </a:rPr>
                  <a:t>2</a:t>
                </a:r>
                <a:r>
                  <a:rPr lang="zh-CN" altLang="en-US" sz="1200" dirty="0">
                    <a:solidFill>
                      <a:srgbClr val="000000"/>
                    </a:solidFill>
                    <a:latin typeface="猫啃珠圆体" panose="02020500000000000000" pitchFamily="18" charset="-122"/>
                    <a:ea typeface="猫啃珠圆体" panose="02020500000000000000" pitchFamily="18" charset="-122"/>
                  </a:rPr>
                  <a:t>折</a:t>
                </a:r>
                <a:endParaRPr lang="zh-CN" altLang="en-US" sz="1200" dirty="0"/>
              </a:p>
            </p:txBody>
          </p:sp>
          <p:cxnSp>
            <p:nvCxnSpPr>
              <p:cNvPr id="2048" name="直接连接符 2047">
                <a:extLst>
                  <a:ext uri="{FF2B5EF4-FFF2-40B4-BE49-F238E27FC236}">
                    <a16:creationId xmlns:a16="http://schemas.microsoft.com/office/drawing/2014/main" id="{74650C6F-6715-2C7D-CF6D-38ED929C4BAC}"/>
                  </a:ext>
                </a:extLst>
              </p:cNvPr>
              <p:cNvCxnSpPr>
                <a:cxnSpLocks/>
              </p:cNvCxnSpPr>
              <p:nvPr/>
            </p:nvCxnSpPr>
            <p:spPr>
              <a:xfrm>
                <a:off x="7363378" y="4649866"/>
                <a:ext cx="0" cy="216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9" name="直接连接符 2048">
                <a:extLst>
                  <a:ext uri="{FF2B5EF4-FFF2-40B4-BE49-F238E27FC236}">
                    <a16:creationId xmlns:a16="http://schemas.microsoft.com/office/drawing/2014/main" id="{80F0EDAE-D662-6819-9961-078B3B396488}"/>
                  </a:ext>
                </a:extLst>
              </p:cNvPr>
              <p:cNvCxnSpPr>
                <a:cxnSpLocks/>
              </p:cNvCxnSpPr>
              <p:nvPr/>
            </p:nvCxnSpPr>
            <p:spPr>
              <a:xfrm>
                <a:off x="8113343" y="4649866"/>
                <a:ext cx="0" cy="216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1" name="直接箭头连接符 2050">
                <a:extLst>
                  <a:ext uri="{FF2B5EF4-FFF2-40B4-BE49-F238E27FC236}">
                    <a16:creationId xmlns:a16="http://schemas.microsoft.com/office/drawing/2014/main" id="{B3AB3730-227A-2C4B-0011-2E8E9E8E56C0}"/>
                  </a:ext>
                </a:extLst>
              </p:cNvPr>
              <p:cNvCxnSpPr>
                <a:cxnSpLocks/>
              </p:cNvCxnSpPr>
              <p:nvPr/>
            </p:nvCxnSpPr>
            <p:spPr>
              <a:xfrm flipH="1">
                <a:off x="7363378" y="4780671"/>
                <a:ext cx="155929" cy="0"/>
              </a:xfrm>
              <a:prstGeom prst="straightConnector1">
                <a:avLst/>
              </a:prstGeom>
              <a:ln w="28575">
                <a:solidFill>
                  <a:srgbClr val="101C32"/>
                </a:solidFill>
                <a:tailEnd type="triangle"/>
              </a:ln>
            </p:spPr>
            <p:style>
              <a:lnRef idx="1">
                <a:schemeClr val="accent1"/>
              </a:lnRef>
              <a:fillRef idx="0">
                <a:schemeClr val="accent1"/>
              </a:fillRef>
              <a:effectRef idx="0">
                <a:schemeClr val="accent1"/>
              </a:effectRef>
              <a:fontRef idx="minor">
                <a:schemeClr val="tx1"/>
              </a:fontRef>
            </p:style>
          </p:cxnSp>
          <p:cxnSp>
            <p:nvCxnSpPr>
              <p:cNvPr id="2052" name="直接箭头连接符 2051">
                <a:extLst>
                  <a:ext uri="{FF2B5EF4-FFF2-40B4-BE49-F238E27FC236}">
                    <a16:creationId xmlns:a16="http://schemas.microsoft.com/office/drawing/2014/main" id="{01023656-67C3-CA6A-7F2C-4C51981BF75F}"/>
                  </a:ext>
                </a:extLst>
              </p:cNvPr>
              <p:cNvCxnSpPr>
                <a:cxnSpLocks/>
              </p:cNvCxnSpPr>
              <p:nvPr/>
            </p:nvCxnSpPr>
            <p:spPr>
              <a:xfrm>
                <a:off x="7957414" y="4780671"/>
                <a:ext cx="155929" cy="0"/>
              </a:xfrm>
              <a:prstGeom prst="straightConnector1">
                <a:avLst/>
              </a:prstGeom>
              <a:ln w="28575">
                <a:solidFill>
                  <a:srgbClr val="101C3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59" name="组合 2058">
              <a:extLst>
                <a:ext uri="{FF2B5EF4-FFF2-40B4-BE49-F238E27FC236}">
                  <a16:creationId xmlns:a16="http://schemas.microsoft.com/office/drawing/2014/main" id="{9606A138-0C23-8F61-7EB0-FE9A62FD2AB9}"/>
                </a:ext>
              </a:extLst>
            </p:cNvPr>
            <p:cNvGrpSpPr/>
            <p:nvPr/>
          </p:nvGrpSpPr>
          <p:grpSpPr>
            <a:xfrm>
              <a:off x="8945468" y="4649866"/>
              <a:ext cx="1056368" cy="276999"/>
              <a:chOff x="7206200" y="4642171"/>
              <a:chExt cx="1056368" cy="276999"/>
            </a:xfrm>
          </p:grpSpPr>
          <p:sp>
            <p:nvSpPr>
              <p:cNvPr id="2060" name="文本框 2059">
                <a:extLst>
                  <a:ext uri="{FF2B5EF4-FFF2-40B4-BE49-F238E27FC236}">
                    <a16:creationId xmlns:a16="http://schemas.microsoft.com/office/drawing/2014/main" id="{B946C404-36D4-BB72-CB68-C861ABF0DBBC}"/>
                  </a:ext>
                </a:extLst>
              </p:cNvPr>
              <p:cNvSpPr txBox="1"/>
              <p:nvPr/>
            </p:nvSpPr>
            <p:spPr>
              <a:xfrm>
                <a:off x="7206200" y="4642171"/>
                <a:ext cx="1056368" cy="276999"/>
              </a:xfrm>
              <a:prstGeom prst="rect">
                <a:avLst/>
              </a:prstGeom>
              <a:noFill/>
            </p:spPr>
            <p:txBody>
              <a:bodyPr wrap="square">
                <a:spAutoFit/>
              </a:bodyPr>
              <a:lstStyle/>
              <a:p>
                <a:pPr algn="ctr"/>
                <a:r>
                  <a:rPr lang="zh-CN" altLang="en-US" sz="1200" dirty="0">
                    <a:solidFill>
                      <a:srgbClr val="000000"/>
                    </a:solidFill>
                    <a:latin typeface="猫啃珠圆体" panose="02020500000000000000" pitchFamily="18" charset="-122"/>
                    <a:ea typeface="猫啃珠圆体" panose="02020500000000000000" pitchFamily="18" charset="-122"/>
                  </a:rPr>
                  <a:t>第</a:t>
                </a:r>
                <a:r>
                  <a:rPr lang="en-US" altLang="zh-CN" sz="1200" dirty="0">
                    <a:solidFill>
                      <a:srgbClr val="000000"/>
                    </a:solidFill>
                    <a:latin typeface="猫啃珠圆体" panose="02020500000000000000" pitchFamily="18" charset="-122"/>
                    <a:ea typeface="猫啃珠圆体" panose="02020500000000000000" pitchFamily="18" charset="-122"/>
                  </a:rPr>
                  <a:t>3</a:t>
                </a:r>
                <a:r>
                  <a:rPr lang="zh-CN" altLang="en-US" sz="1200" dirty="0">
                    <a:solidFill>
                      <a:srgbClr val="000000"/>
                    </a:solidFill>
                    <a:latin typeface="猫啃珠圆体" panose="02020500000000000000" pitchFamily="18" charset="-122"/>
                    <a:ea typeface="猫啃珠圆体" panose="02020500000000000000" pitchFamily="18" charset="-122"/>
                  </a:rPr>
                  <a:t>折</a:t>
                </a:r>
                <a:endParaRPr lang="zh-CN" altLang="en-US" sz="1200" dirty="0"/>
              </a:p>
            </p:txBody>
          </p:sp>
          <p:cxnSp>
            <p:nvCxnSpPr>
              <p:cNvPr id="2061" name="直接连接符 2060">
                <a:extLst>
                  <a:ext uri="{FF2B5EF4-FFF2-40B4-BE49-F238E27FC236}">
                    <a16:creationId xmlns:a16="http://schemas.microsoft.com/office/drawing/2014/main" id="{1BE029E0-39B0-C9F4-D9BE-97BEFC99E7DF}"/>
                  </a:ext>
                </a:extLst>
              </p:cNvPr>
              <p:cNvCxnSpPr>
                <a:cxnSpLocks/>
              </p:cNvCxnSpPr>
              <p:nvPr/>
            </p:nvCxnSpPr>
            <p:spPr>
              <a:xfrm>
                <a:off x="7363378" y="4649866"/>
                <a:ext cx="0" cy="216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2" name="直接连接符 2061">
                <a:extLst>
                  <a:ext uri="{FF2B5EF4-FFF2-40B4-BE49-F238E27FC236}">
                    <a16:creationId xmlns:a16="http://schemas.microsoft.com/office/drawing/2014/main" id="{F32714D5-16FC-E6E3-5F6F-B6AE3B49520F}"/>
                  </a:ext>
                </a:extLst>
              </p:cNvPr>
              <p:cNvCxnSpPr>
                <a:cxnSpLocks/>
              </p:cNvCxnSpPr>
              <p:nvPr/>
            </p:nvCxnSpPr>
            <p:spPr>
              <a:xfrm>
                <a:off x="8113343" y="4649866"/>
                <a:ext cx="0" cy="216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3" name="直接箭头连接符 2062">
                <a:extLst>
                  <a:ext uri="{FF2B5EF4-FFF2-40B4-BE49-F238E27FC236}">
                    <a16:creationId xmlns:a16="http://schemas.microsoft.com/office/drawing/2014/main" id="{7EA5691B-47CD-31D8-3D28-E158C7DD72E7}"/>
                  </a:ext>
                </a:extLst>
              </p:cNvPr>
              <p:cNvCxnSpPr>
                <a:cxnSpLocks/>
              </p:cNvCxnSpPr>
              <p:nvPr/>
            </p:nvCxnSpPr>
            <p:spPr>
              <a:xfrm flipH="1">
                <a:off x="7363378" y="4780671"/>
                <a:ext cx="155929" cy="0"/>
              </a:xfrm>
              <a:prstGeom prst="straightConnector1">
                <a:avLst/>
              </a:prstGeom>
              <a:ln w="28575">
                <a:solidFill>
                  <a:srgbClr val="101C32"/>
                </a:solidFill>
                <a:tailEnd type="triangle"/>
              </a:ln>
            </p:spPr>
            <p:style>
              <a:lnRef idx="1">
                <a:schemeClr val="accent1"/>
              </a:lnRef>
              <a:fillRef idx="0">
                <a:schemeClr val="accent1"/>
              </a:fillRef>
              <a:effectRef idx="0">
                <a:schemeClr val="accent1"/>
              </a:effectRef>
              <a:fontRef idx="minor">
                <a:schemeClr val="tx1"/>
              </a:fontRef>
            </p:style>
          </p:cxnSp>
          <p:cxnSp>
            <p:nvCxnSpPr>
              <p:cNvPr id="2064" name="直接箭头连接符 2063">
                <a:extLst>
                  <a:ext uri="{FF2B5EF4-FFF2-40B4-BE49-F238E27FC236}">
                    <a16:creationId xmlns:a16="http://schemas.microsoft.com/office/drawing/2014/main" id="{66F33106-96CE-D1D6-5E1E-4F52697F7FAF}"/>
                  </a:ext>
                </a:extLst>
              </p:cNvPr>
              <p:cNvCxnSpPr>
                <a:cxnSpLocks/>
              </p:cNvCxnSpPr>
              <p:nvPr/>
            </p:nvCxnSpPr>
            <p:spPr>
              <a:xfrm>
                <a:off x="7957414" y="4780671"/>
                <a:ext cx="155929" cy="0"/>
              </a:xfrm>
              <a:prstGeom prst="straightConnector1">
                <a:avLst/>
              </a:prstGeom>
              <a:ln w="28575">
                <a:solidFill>
                  <a:srgbClr val="101C3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65" name="组合 2064">
              <a:extLst>
                <a:ext uri="{FF2B5EF4-FFF2-40B4-BE49-F238E27FC236}">
                  <a16:creationId xmlns:a16="http://schemas.microsoft.com/office/drawing/2014/main" id="{5514FA38-003E-B1D4-3913-A20BDC79BE3A}"/>
                </a:ext>
              </a:extLst>
            </p:cNvPr>
            <p:cNvGrpSpPr/>
            <p:nvPr/>
          </p:nvGrpSpPr>
          <p:grpSpPr>
            <a:xfrm>
              <a:off x="9814425" y="4649866"/>
              <a:ext cx="1056368" cy="276999"/>
              <a:chOff x="7206200" y="4642171"/>
              <a:chExt cx="1056368" cy="276999"/>
            </a:xfrm>
          </p:grpSpPr>
          <p:sp>
            <p:nvSpPr>
              <p:cNvPr id="2066" name="文本框 2065">
                <a:extLst>
                  <a:ext uri="{FF2B5EF4-FFF2-40B4-BE49-F238E27FC236}">
                    <a16:creationId xmlns:a16="http://schemas.microsoft.com/office/drawing/2014/main" id="{141F7CC2-B3D0-D025-6E7A-2BECFB6D6529}"/>
                  </a:ext>
                </a:extLst>
              </p:cNvPr>
              <p:cNvSpPr txBox="1"/>
              <p:nvPr/>
            </p:nvSpPr>
            <p:spPr>
              <a:xfrm>
                <a:off x="7206200" y="4642171"/>
                <a:ext cx="1056368" cy="276999"/>
              </a:xfrm>
              <a:prstGeom prst="rect">
                <a:avLst/>
              </a:prstGeom>
              <a:noFill/>
            </p:spPr>
            <p:txBody>
              <a:bodyPr wrap="square">
                <a:spAutoFit/>
              </a:bodyPr>
              <a:lstStyle/>
              <a:p>
                <a:pPr algn="ctr"/>
                <a:r>
                  <a:rPr lang="zh-CN" altLang="en-US" sz="1200" dirty="0">
                    <a:solidFill>
                      <a:srgbClr val="000000"/>
                    </a:solidFill>
                    <a:latin typeface="猫啃珠圆体" panose="02020500000000000000" pitchFamily="18" charset="-122"/>
                    <a:ea typeface="猫啃珠圆体" panose="02020500000000000000" pitchFamily="18" charset="-122"/>
                  </a:rPr>
                  <a:t>第</a:t>
                </a:r>
                <a:r>
                  <a:rPr lang="en-US" altLang="zh-CN" sz="1200" dirty="0">
                    <a:solidFill>
                      <a:srgbClr val="000000"/>
                    </a:solidFill>
                    <a:latin typeface="猫啃珠圆体" panose="02020500000000000000" pitchFamily="18" charset="-122"/>
                    <a:ea typeface="猫啃珠圆体" panose="02020500000000000000" pitchFamily="18" charset="-122"/>
                  </a:rPr>
                  <a:t>4</a:t>
                </a:r>
                <a:r>
                  <a:rPr lang="zh-CN" altLang="en-US" sz="1200" dirty="0">
                    <a:solidFill>
                      <a:srgbClr val="000000"/>
                    </a:solidFill>
                    <a:latin typeface="猫啃珠圆体" panose="02020500000000000000" pitchFamily="18" charset="-122"/>
                    <a:ea typeface="猫啃珠圆体" panose="02020500000000000000" pitchFamily="18" charset="-122"/>
                  </a:rPr>
                  <a:t>折</a:t>
                </a:r>
                <a:endParaRPr lang="zh-CN" altLang="en-US" sz="1200" dirty="0"/>
              </a:p>
            </p:txBody>
          </p:sp>
          <p:cxnSp>
            <p:nvCxnSpPr>
              <p:cNvPr id="2067" name="直接连接符 2066">
                <a:extLst>
                  <a:ext uri="{FF2B5EF4-FFF2-40B4-BE49-F238E27FC236}">
                    <a16:creationId xmlns:a16="http://schemas.microsoft.com/office/drawing/2014/main" id="{0BC2E859-C607-8601-BE47-FC8E9A7ED715}"/>
                  </a:ext>
                </a:extLst>
              </p:cNvPr>
              <p:cNvCxnSpPr>
                <a:cxnSpLocks/>
              </p:cNvCxnSpPr>
              <p:nvPr/>
            </p:nvCxnSpPr>
            <p:spPr>
              <a:xfrm>
                <a:off x="7363378" y="4649866"/>
                <a:ext cx="0" cy="216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8" name="直接连接符 2067">
                <a:extLst>
                  <a:ext uri="{FF2B5EF4-FFF2-40B4-BE49-F238E27FC236}">
                    <a16:creationId xmlns:a16="http://schemas.microsoft.com/office/drawing/2014/main" id="{1B6CA5DE-29DB-8487-1304-AFD5882FF65F}"/>
                  </a:ext>
                </a:extLst>
              </p:cNvPr>
              <p:cNvCxnSpPr>
                <a:cxnSpLocks/>
              </p:cNvCxnSpPr>
              <p:nvPr/>
            </p:nvCxnSpPr>
            <p:spPr>
              <a:xfrm>
                <a:off x="8113343" y="4649866"/>
                <a:ext cx="0" cy="216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9" name="直接箭头连接符 2068">
                <a:extLst>
                  <a:ext uri="{FF2B5EF4-FFF2-40B4-BE49-F238E27FC236}">
                    <a16:creationId xmlns:a16="http://schemas.microsoft.com/office/drawing/2014/main" id="{D0B03697-8026-C88B-81E8-AE002E2B5A60}"/>
                  </a:ext>
                </a:extLst>
              </p:cNvPr>
              <p:cNvCxnSpPr>
                <a:cxnSpLocks/>
              </p:cNvCxnSpPr>
              <p:nvPr/>
            </p:nvCxnSpPr>
            <p:spPr>
              <a:xfrm flipH="1">
                <a:off x="7363378" y="4780671"/>
                <a:ext cx="155929" cy="0"/>
              </a:xfrm>
              <a:prstGeom prst="straightConnector1">
                <a:avLst/>
              </a:prstGeom>
              <a:ln w="28575">
                <a:solidFill>
                  <a:srgbClr val="101C32"/>
                </a:solidFill>
                <a:tailEnd type="triangle"/>
              </a:ln>
            </p:spPr>
            <p:style>
              <a:lnRef idx="1">
                <a:schemeClr val="accent1"/>
              </a:lnRef>
              <a:fillRef idx="0">
                <a:schemeClr val="accent1"/>
              </a:fillRef>
              <a:effectRef idx="0">
                <a:schemeClr val="accent1"/>
              </a:effectRef>
              <a:fontRef idx="minor">
                <a:schemeClr val="tx1"/>
              </a:fontRef>
            </p:style>
          </p:cxnSp>
          <p:cxnSp>
            <p:nvCxnSpPr>
              <p:cNvPr id="2070" name="直接箭头连接符 2069">
                <a:extLst>
                  <a:ext uri="{FF2B5EF4-FFF2-40B4-BE49-F238E27FC236}">
                    <a16:creationId xmlns:a16="http://schemas.microsoft.com/office/drawing/2014/main" id="{111DCF03-A719-0940-E477-9949400D95F6}"/>
                  </a:ext>
                </a:extLst>
              </p:cNvPr>
              <p:cNvCxnSpPr>
                <a:cxnSpLocks/>
              </p:cNvCxnSpPr>
              <p:nvPr/>
            </p:nvCxnSpPr>
            <p:spPr>
              <a:xfrm>
                <a:off x="7957414" y="4780671"/>
                <a:ext cx="155929" cy="0"/>
              </a:xfrm>
              <a:prstGeom prst="straightConnector1">
                <a:avLst/>
              </a:prstGeom>
              <a:ln w="28575">
                <a:solidFill>
                  <a:srgbClr val="101C3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71" name="组合 2070">
              <a:extLst>
                <a:ext uri="{FF2B5EF4-FFF2-40B4-BE49-F238E27FC236}">
                  <a16:creationId xmlns:a16="http://schemas.microsoft.com/office/drawing/2014/main" id="{8AB39451-7D98-C24B-0079-D353CE400337}"/>
                </a:ext>
              </a:extLst>
            </p:cNvPr>
            <p:cNvGrpSpPr/>
            <p:nvPr/>
          </p:nvGrpSpPr>
          <p:grpSpPr>
            <a:xfrm>
              <a:off x="10683382" y="4649865"/>
              <a:ext cx="1056368" cy="276999"/>
              <a:chOff x="7206200" y="4642171"/>
              <a:chExt cx="1056368" cy="276999"/>
            </a:xfrm>
          </p:grpSpPr>
          <p:sp>
            <p:nvSpPr>
              <p:cNvPr id="2072" name="文本框 2071">
                <a:extLst>
                  <a:ext uri="{FF2B5EF4-FFF2-40B4-BE49-F238E27FC236}">
                    <a16:creationId xmlns:a16="http://schemas.microsoft.com/office/drawing/2014/main" id="{F0D2A17A-2674-4402-7394-0F3AE9CC787C}"/>
                  </a:ext>
                </a:extLst>
              </p:cNvPr>
              <p:cNvSpPr txBox="1"/>
              <p:nvPr/>
            </p:nvSpPr>
            <p:spPr>
              <a:xfrm>
                <a:off x="7206200" y="4642171"/>
                <a:ext cx="1056368" cy="276999"/>
              </a:xfrm>
              <a:prstGeom prst="rect">
                <a:avLst/>
              </a:prstGeom>
              <a:noFill/>
            </p:spPr>
            <p:txBody>
              <a:bodyPr wrap="square">
                <a:spAutoFit/>
              </a:bodyPr>
              <a:lstStyle/>
              <a:p>
                <a:pPr algn="ctr"/>
                <a:r>
                  <a:rPr lang="zh-CN" altLang="en-US" sz="1200" dirty="0">
                    <a:solidFill>
                      <a:srgbClr val="000000"/>
                    </a:solidFill>
                    <a:latin typeface="猫啃珠圆体" panose="02020500000000000000" pitchFamily="18" charset="-122"/>
                    <a:ea typeface="猫啃珠圆体" panose="02020500000000000000" pitchFamily="18" charset="-122"/>
                  </a:rPr>
                  <a:t>第</a:t>
                </a:r>
                <a:r>
                  <a:rPr lang="en-US" altLang="zh-CN" sz="1200" dirty="0">
                    <a:solidFill>
                      <a:srgbClr val="000000"/>
                    </a:solidFill>
                    <a:latin typeface="猫啃珠圆体" panose="02020500000000000000" pitchFamily="18" charset="-122"/>
                    <a:ea typeface="猫啃珠圆体" panose="02020500000000000000" pitchFamily="18" charset="-122"/>
                  </a:rPr>
                  <a:t>5</a:t>
                </a:r>
                <a:r>
                  <a:rPr lang="zh-CN" altLang="en-US" sz="1200" dirty="0">
                    <a:solidFill>
                      <a:srgbClr val="000000"/>
                    </a:solidFill>
                    <a:latin typeface="猫啃珠圆体" panose="02020500000000000000" pitchFamily="18" charset="-122"/>
                    <a:ea typeface="猫啃珠圆体" panose="02020500000000000000" pitchFamily="18" charset="-122"/>
                  </a:rPr>
                  <a:t>折</a:t>
                </a:r>
                <a:endParaRPr lang="zh-CN" altLang="en-US" sz="1200" dirty="0"/>
              </a:p>
            </p:txBody>
          </p:sp>
          <p:cxnSp>
            <p:nvCxnSpPr>
              <p:cNvPr id="2073" name="直接连接符 2072">
                <a:extLst>
                  <a:ext uri="{FF2B5EF4-FFF2-40B4-BE49-F238E27FC236}">
                    <a16:creationId xmlns:a16="http://schemas.microsoft.com/office/drawing/2014/main" id="{6F64289E-9704-119A-DD11-B1A4052A4C52}"/>
                  </a:ext>
                </a:extLst>
              </p:cNvPr>
              <p:cNvCxnSpPr>
                <a:cxnSpLocks/>
              </p:cNvCxnSpPr>
              <p:nvPr/>
            </p:nvCxnSpPr>
            <p:spPr>
              <a:xfrm>
                <a:off x="7363378" y="4649866"/>
                <a:ext cx="0" cy="216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4" name="直接连接符 2073">
                <a:extLst>
                  <a:ext uri="{FF2B5EF4-FFF2-40B4-BE49-F238E27FC236}">
                    <a16:creationId xmlns:a16="http://schemas.microsoft.com/office/drawing/2014/main" id="{C85721C4-442E-D3B3-C170-8EFFB6BD10BE}"/>
                  </a:ext>
                </a:extLst>
              </p:cNvPr>
              <p:cNvCxnSpPr>
                <a:cxnSpLocks/>
              </p:cNvCxnSpPr>
              <p:nvPr/>
            </p:nvCxnSpPr>
            <p:spPr>
              <a:xfrm>
                <a:off x="8113343" y="4649866"/>
                <a:ext cx="0" cy="216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5" name="直接箭头连接符 2074">
                <a:extLst>
                  <a:ext uri="{FF2B5EF4-FFF2-40B4-BE49-F238E27FC236}">
                    <a16:creationId xmlns:a16="http://schemas.microsoft.com/office/drawing/2014/main" id="{4AD42C65-8313-9A39-E8E3-6ADEBE83E298}"/>
                  </a:ext>
                </a:extLst>
              </p:cNvPr>
              <p:cNvCxnSpPr>
                <a:cxnSpLocks/>
              </p:cNvCxnSpPr>
              <p:nvPr/>
            </p:nvCxnSpPr>
            <p:spPr>
              <a:xfrm flipH="1">
                <a:off x="7363378" y="4780671"/>
                <a:ext cx="155929" cy="0"/>
              </a:xfrm>
              <a:prstGeom prst="straightConnector1">
                <a:avLst/>
              </a:prstGeom>
              <a:ln w="28575">
                <a:solidFill>
                  <a:srgbClr val="101C32"/>
                </a:solidFill>
                <a:tailEnd type="triangle"/>
              </a:ln>
            </p:spPr>
            <p:style>
              <a:lnRef idx="1">
                <a:schemeClr val="accent1"/>
              </a:lnRef>
              <a:fillRef idx="0">
                <a:schemeClr val="accent1"/>
              </a:fillRef>
              <a:effectRef idx="0">
                <a:schemeClr val="accent1"/>
              </a:effectRef>
              <a:fontRef idx="minor">
                <a:schemeClr val="tx1"/>
              </a:fontRef>
            </p:style>
          </p:cxnSp>
          <p:cxnSp>
            <p:nvCxnSpPr>
              <p:cNvPr id="2076" name="直接箭头连接符 2075">
                <a:extLst>
                  <a:ext uri="{FF2B5EF4-FFF2-40B4-BE49-F238E27FC236}">
                    <a16:creationId xmlns:a16="http://schemas.microsoft.com/office/drawing/2014/main" id="{38831A8F-761A-0B54-98DA-1017B64C0A27}"/>
                  </a:ext>
                </a:extLst>
              </p:cNvPr>
              <p:cNvCxnSpPr>
                <a:cxnSpLocks/>
              </p:cNvCxnSpPr>
              <p:nvPr/>
            </p:nvCxnSpPr>
            <p:spPr>
              <a:xfrm>
                <a:off x="7957414" y="4780671"/>
                <a:ext cx="155929" cy="0"/>
              </a:xfrm>
              <a:prstGeom prst="straightConnector1">
                <a:avLst/>
              </a:prstGeom>
              <a:ln w="28575">
                <a:solidFill>
                  <a:srgbClr val="101C32"/>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26728565"/>
      </p:ext>
    </p:extLst>
  </p:cSld>
  <p:clrMapOvr>
    <a:masterClrMapping/>
  </p:clrMapOvr>
  <p:transition spd="slow" advTm="500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55326-07EE-E28A-3631-DD619857503E}"/>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413C03D2-9C0E-8100-D4DA-73FEBD6125DE}"/>
              </a:ext>
            </a:extLst>
          </p:cNvPr>
          <p:cNvSpPr>
            <a:spLocks noGrp="1"/>
          </p:cNvSpPr>
          <p:nvPr>
            <p:ph type="body" sz="quarter" idx="10"/>
          </p:nvPr>
        </p:nvSpPr>
        <p:spPr>
          <a:xfrm>
            <a:off x="839160" y="698363"/>
            <a:ext cx="6570384" cy="494795"/>
          </a:xfrm>
        </p:spPr>
        <p:txBody>
          <a:bodyPr/>
          <a:lstStyle/>
          <a:p>
            <a:r>
              <a:rPr lang="zh-CN" altLang="en-US" dirty="0">
                <a:solidFill>
                  <a:prstClr val="black"/>
                </a:solidFill>
                <a:latin typeface="猫啃珠圆体" panose="02020500000000000000" pitchFamily="18" charset="-122"/>
                <a:ea typeface="猫啃珠圆体" panose="02020500000000000000" pitchFamily="18" charset="-122"/>
                <a:cs typeface="创客贴金刚体" panose="00020600040101010101" pitchFamily="18" charset="-122"/>
              </a:rPr>
              <a:t>基础机器学习算法</a:t>
            </a:r>
          </a:p>
        </p:txBody>
      </p:sp>
      <p:sp>
        <p:nvSpPr>
          <p:cNvPr id="10" name="矩形 13">
            <a:extLst>
              <a:ext uri="{FF2B5EF4-FFF2-40B4-BE49-F238E27FC236}">
                <a16:creationId xmlns:a16="http://schemas.microsoft.com/office/drawing/2014/main" id="{885F29AE-F653-EB04-AB01-9F64F5CF6CB3}"/>
              </a:ext>
            </a:extLst>
          </p:cNvPr>
          <p:cNvSpPr>
            <a:spLocks noChangeArrowheads="1"/>
          </p:cNvSpPr>
          <p:nvPr/>
        </p:nvSpPr>
        <p:spPr bwMode="auto">
          <a:xfrm>
            <a:off x="902794" y="1347961"/>
            <a:ext cx="5755509"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3" indent="-285753" fontAlgn="base">
              <a:spcBef>
                <a:spcPct val="0"/>
              </a:spcBef>
              <a:spcAft>
                <a:spcPct val="0"/>
              </a:spcAft>
              <a:buFont typeface="Wingdings" panose="05000000000000000000" pitchFamily="2" charset="2"/>
              <a:buChar char="Ø"/>
              <a:defRPr/>
            </a:pP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逻辑回归算法（</a:t>
            </a:r>
            <a:r>
              <a:rPr lang="en-US" altLang="zh-CN"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Logistic Regression</a:t>
            </a:r>
            <a:r>
              <a:rPr lang="zh-CN" altLang="en-US" sz="1801" b="1" kern="0" dirty="0">
                <a:solidFill>
                  <a:srgbClr val="262626"/>
                </a:solidFill>
                <a:latin typeface="猫啃珠圆体" panose="02020500000000000000" pitchFamily="18" charset="-122"/>
                <a:ea typeface="猫啃珠圆体" panose="02020500000000000000" pitchFamily="18" charset="-122"/>
                <a:cs typeface="创客贴金刚体" panose="00020600040101010101" pitchFamily="18" charset="-122"/>
                <a:sym typeface="Arial" panose="020B0604020202020204" pitchFamily="34" charset="0"/>
              </a:rPr>
              <a:t>，分类算法）</a:t>
            </a:r>
          </a:p>
        </p:txBody>
      </p:sp>
      <p:pic>
        <p:nvPicPr>
          <p:cNvPr id="5" name="图片 4">
            <a:extLst>
              <a:ext uri="{FF2B5EF4-FFF2-40B4-BE49-F238E27FC236}">
                <a16:creationId xmlns:a16="http://schemas.microsoft.com/office/drawing/2014/main" id="{3AE1BCEF-CE47-A5AF-9AA4-95F63F02006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tretch>
            <a:fillRect/>
          </a:stretch>
        </p:blipFill>
        <p:spPr>
          <a:xfrm>
            <a:off x="3948967" y="5626302"/>
            <a:ext cx="5087037" cy="965892"/>
          </a:xfrm>
          <a:prstGeom prst="rect">
            <a:avLst/>
          </a:prstGeom>
        </p:spPr>
      </p:pic>
      <p:pic>
        <p:nvPicPr>
          <p:cNvPr id="7" name="图片 6">
            <a:extLst>
              <a:ext uri="{FF2B5EF4-FFF2-40B4-BE49-F238E27FC236}">
                <a16:creationId xmlns:a16="http://schemas.microsoft.com/office/drawing/2014/main" id="{289AA1B1-3E6B-8BEE-EF8B-5246BD2CC53D}"/>
              </a:ext>
            </a:extLst>
          </p:cNvPr>
          <p:cNvPicPr>
            <a:picLocks noChangeAspect="1"/>
          </p:cNvPicPr>
          <p:nvPr/>
        </p:nvPicPr>
        <p:blipFill>
          <a:blip r:embed="rId5"/>
          <a:stretch>
            <a:fillRect/>
          </a:stretch>
        </p:blipFill>
        <p:spPr>
          <a:xfrm>
            <a:off x="6413642" y="1781027"/>
            <a:ext cx="4002463" cy="3163194"/>
          </a:xfrm>
          <a:prstGeom prst="rect">
            <a:avLst/>
          </a:prstGeom>
        </p:spPr>
      </p:pic>
      <p:pic>
        <p:nvPicPr>
          <p:cNvPr id="9" name="图片 8">
            <a:extLst>
              <a:ext uri="{FF2B5EF4-FFF2-40B4-BE49-F238E27FC236}">
                <a16:creationId xmlns:a16="http://schemas.microsoft.com/office/drawing/2014/main" id="{E26B2970-3C1A-9486-9537-56CFA882ED76}"/>
              </a:ext>
            </a:extLst>
          </p:cNvPr>
          <p:cNvPicPr>
            <a:picLocks noChangeAspect="1"/>
          </p:cNvPicPr>
          <p:nvPr/>
        </p:nvPicPr>
        <p:blipFill>
          <a:blip r:embed="rId6"/>
          <a:stretch>
            <a:fillRect/>
          </a:stretch>
        </p:blipFill>
        <p:spPr>
          <a:xfrm>
            <a:off x="9397070" y="3491015"/>
            <a:ext cx="2647786" cy="868522"/>
          </a:xfrm>
          <a:prstGeom prst="rect">
            <a:avLst/>
          </a:prstGeom>
          <a:ln>
            <a:solidFill>
              <a:schemeClr val="tx1"/>
            </a:solidFill>
          </a:ln>
        </p:spPr>
      </p:pic>
      <p:pic>
        <p:nvPicPr>
          <p:cNvPr id="12" name="图片 11">
            <a:extLst>
              <a:ext uri="{FF2B5EF4-FFF2-40B4-BE49-F238E27FC236}">
                <a16:creationId xmlns:a16="http://schemas.microsoft.com/office/drawing/2014/main" id="{D2DFEFC7-EDC8-FDE4-27A6-0956F78CBEF8}"/>
              </a:ext>
            </a:extLst>
          </p:cNvPr>
          <p:cNvPicPr>
            <a:picLocks noChangeAspect="1"/>
          </p:cNvPicPr>
          <p:nvPr/>
        </p:nvPicPr>
        <p:blipFill>
          <a:blip r:embed="rId7"/>
          <a:stretch>
            <a:fillRect/>
          </a:stretch>
        </p:blipFill>
        <p:spPr>
          <a:xfrm>
            <a:off x="1001963" y="1872224"/>
            <a:ext cx="4435388" cy="2983093"/>
          </a:xfrm>
          <a:prstGeom prst="rect">
            <a:avLst/>
          </a:prstGeom>
        </p:spPr>
      </p:pic>
      <p:pic>
        <p:nvPicPr>
          <p:cNvPr id="11" name="图片 10">
            <a:extLst>
              <a:ext uri="{FF2B5EF4-FFF2-40B4-BE49-F238E27FC236}">
                <a16:creationId xmlns:a16="http://schemas.microsoft.com/office/drawing/2014/main" id="{7C195468-EDB6-4A96-6463-225F9A9048AB}"/>
              </a:ext>
            </a:extLst>
          </p:cNvPr>
          <p:cNvPicPr>
            <a:picLocks noChangeAspect="1"/>
          </p:cNvPicPr>
          <p:nvPr/>
        </p:nvPicPr>
        <p:blipFill>
          <a:blip r:embed="rId8"/>
          <a:stretch>
            <a:fillRect/>
          </a:stretch>
        </p:blipFill>
        <p:spPr>
          <a:xfrm>
            <a:off x="4548782" y="3624392"/>
            <a:ext cx="1229577" cy="735145"/>
          </a:xfrm>
          <a:prstGeom prst="rect">
            <a:avLst/>
          </a:prstGeom>
          <a:ln>
            <a:solidFill>
              <a:schemeClr val="tx1"/>
            </a:solidFill>
          </a:ln>
        </p:spPr>
      </p:pic>
      <p:sp>
        <p:nvSpPr>
          <p:cNvPr id="13" name="文本框 12">
            <a:extLst>
              <a:ext uri="{FF2B5EF4-FFF2-40B4-BE49-F238E27FC236}">
                <a16:creationId xmlns:a16="http://schemas.microsoft.com/office/drawing/2014/main" id="{47DA510C-8E6B-D184-7C2A-3431F69D0E59}"/>
              </a:ext>
            </a:extLst>
          </p:cNvPr>
          <p:cNvSpPr txBox="1"/>
          <p:nvPr/>
        </p:nvSpPr>
        <p:spPr>
          <a:xfrm>
            <a:off x="1278886" y="5054429"/>
            <a:ext cx="3737431" cy="461665"/>
          </a:xfrm>
          <a:prstGeom prst="rect">
            <a:avLst/>
          </a:prstGeom>
          <a:noFill/>
        </p:spPr>
        <p:txBody>
          <a:bodyPr wrap="square" rtlCol="0">
            <a:spAutoFit/>
          </a:bodyPr>
          <a:lstStyle/>
          <a:p>
            <a:pPr algn="ctr"/>
            <a:r>
              <a:rPr lang="zh-CN" altLang="en-US" sz="2400" dirty="0">
                <a:latin typeface="猫啃珠圆体" panose="02020500000000000000" pitchFamily="18" charset="-122"/>
                <a:ea typeface="猫啃珠圆体" panose="02020500000000000000" pitchFamily="18" charset="-122"/>
              </a:rPr>
              <a:t>扩充定义域</a:t>
            </a:r>
          </a:p>
        </p:txBody>
      </p:sp>
      <p:sp>
        <p:nvSpPr>
          <p:cNvPr id="14" name="文本框 13">
            <a:extLst>
              <a:ext uri="{FF2B5EF4-FFF2-40B4-BE49-F238E27FC236}">
                <a16:creationId xmlns:a16="http://schemas.microsoft.com/office/drawing/2014/main" id="{A6E12DF2-D32C-8FC8-51B3-BA84DBA6395B}"/>
              </a:ext>
            </a:extLst>
          </p:cNvPr>
          <p:cNvSpPr txBox="1"/>
          <p:nvPr/>
        </p:nvSpPr>
        <p:spPr>
          <a:xfrm>
            <a:off x="6744265" y="5054429"/>
            <a:ext cx="3737431" cy="461665"/>
          </a:xfrm>
          <a:prstGeom prst="rect">
            <a:avLst/>
          </a:prstGeom>
          <a:noFill/>
        </p:spPr>
        <p:txBody>
          <a:bodyPr wrap="square" rtlCol="0">
            <a:spAutoFit/>
          </a:bodyPr>
          <a:lstStyle/>
          <a:p>
            <a:pPr algn="ctr"/>
            <a:r>
              <a:rPr lang="zh-CN" altLang="en-US" sz="2400" dirty="0">
                <a:latin typeface="猫啃珠圆体" panose="02020500000000000000" pitchFamily="18" charset="-122"/>
                <a:ea typeface="猫啃珠圆体" panose="02020500000000000000" pitchFamily="18" charset="-122"/>
              </a:rPr>
              <a:t>关联回归方程</a:t>
            </a:r>
          </a:p>
        </p:txBody>
      </p:sp>
    </p:spTree>
    <p:extLst>
      <p:ext uri="{BB962C8B-B14F-4D97-AF65-F5344CB8AC3E}">
        <p14:creationId xmlns:p14="http://schemas.microsoft.com/office/powerpoint/2010/main" val="2185715677"/>
      </p:ext>
    </p:extLst>
  </p:cSld>
  <p:clrMapOvr>
    <a:masterClrMapping/>
  </p:clrMapOvr>
  <p:transition spd="slow" advTm="5000">
    <p:wipe/>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d6b7f898-46af-45ac-902d-9bd373aab959"/>
  <p:tag name="COMMONDATA" val="eyJoZGlkIjoiZTlhNDFjNWJlNWU3NmQyOWVkOWMyZTA5OTkwMGM2ZTQ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金色渐变3色">
      <a:dk1>
        <a:sysClr val="windowText" lastClr="000000"/>
      </a:dk1>
      <a:lt1>
        <a:sysClr val="window" lastClr="FFFFFF"/>
      </a:lt1>
      <a:dk2>
        <a:srgbClr val="44546A"/>
      </a:dk2>
      <a:lt2>
        <a:srgbClr val="E7E6E6"/>
      </a:lt2>
      <a:accent1>
        <a:srgbClr val="D9A96A"/>
      </a:accent1>
      <a:accent2>
        <a:srgbClr val="F4DEBE"/>
      </a:accent2>
      <a:accent3>
        <a:srgbClr val="F5E3C9"/>
      </a:accent3>
      <a:accent4>
        <a:srgbClr val="FFC000"/>
      </a:accent4>
      <a:accent5>
        <a:srgbClr val="4472C4"/>
      </a:accent5>
      <a:accent6>
        <a:srgbClr val="70AD47"/>
      </a:accent6>
      <a:hlink>
        <a:srgbClr val="0563C1"/>
      </a:hlink>
      <a:folHlink>
        <a:srgbClr val="954F72"/>
      </a:folHlink>
    </a:clrScheme>
    <a:fontScheme name="cp4llou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0C0"/>
        </a:solidFill>
        <a:ln>
          <a:noFill/>
        </a:ln>
      </a:spPr>
      <a:bodyPr rtlCol="0" anchor="ctr"/>
      <a:lstStyle>
        <a:defPPr algn="ctr" defTabSz="1219200">
          <a:lnSpc>
            <a:spcPct val="120000"/>
          </a:lnSpc>
          <a:defRPr dirty="0">
            <a:solidFill>
              <a:prstClr val="white"/>
            </a:solidFill>
            <a:latin typeface="Arial" panose="020B0604020202020204"/>
            <a:ea typeface="微软雅黑" panose="020B0503020204020204" charset="-122"/>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金色渐变3色">
      <a:dk1>
        <a:sysClr val="windowText" lastClr="000000"/>
      </a:dk1>
      <a:lt1>
        <a:sysClr val="window" lastClr="FFFFFF"/>
      </a:lt1>
      <a:dk2>
        <a:srgbClr val="44546A"/>
      </a:dk2>
      <a:lt2>
        <a:srgbClr val="E7E6E6"/>
      </a:lt2>
      <a:accent1>
        <a:srgbClr val="D9A96A"/>
      </a:accent1>
      <a:accent2>
        <a:srgbClr val="F4DEBE"/>
      </a:accent2>
      <a:accent3>
        <a:srgbClr val="F5E3C9"/>
      </a:accent3>
      <a:accent4>
        <a:srgbClr val="FFC000"/>
      </a:accent4>
      <a:accent5>
        <a:srgbClr val="4472C4"/>
      </a:accent5>
      <a:accent6>
        <a:srgbClr val="70AD47"/>
      </a:accent6>
      <a:hlink>
        <a:srgbClr val="0563C1"/>
      </a:hlink>
      <a:folHlink>
        <a:srgbClr val="954F72"/>
      </a:folHlink>
    </a:clrScheme>
    <a:fontScheme name="cp4llou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0C0"/>
        </a:solidFill>
        <a:ln>
          <a:noFill/>
        </a:ln>
      </a:spPr>
      <a:bodyPr rtlCol="0" anchor="ctr"/>
      <a:lstStyle>
        <a:defPPr algn="ctr" defTabSz="1219200">
          <a:lnSpc>
            <a:spcPct val="120000"/>
          </a:lnSpc>
          <a:defRPr dirty="0">
            <a:solidFill>
              <a:prstClr val="white"/>
            </a:solidFill>
            <a:latin typeface="Arial" panose="020B0604020202020204"/>
            <a:ea typeface="微软雅黑" panose="020B0503020204020204" charset="-122"/>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金色渐变3色">
      <a:dk1>
        <a:sysClr val="windowText" lastClr="000000"/>
      </a:dk1>
      <a:lt1>
        <a:sysClr val="window" lastClr="FFFFFF"/>
      </a:lt1>
      <a:dk2>
        <a:srgbClr val="44546A"/>
      </a:dk2>
      <a:lt2>
        <a:srgbClr val="E7E6E6"/>
      </a:lt2>
      <a:accent1>
        <a:srgbClr val="D9A96A"/>
      </a:accent1>
      <a:accent2>
        <a:srgbClr val="F4DEBE"/>
      </a:accent2>
      <a:accent3>
        <a:srgbClr val="F5E3C9"/>
      </a:accent3>
      <a:accent4>
        <a:srgbClr val="FFC000"/>
      </a:accent4>
      <a:accent5>
        <a:srgbClr val="4472C4"/>
      </a:accent5>
      <a:accent6>
        <a:srgbClr val="70AD47"/>
      </a:accent6>
      <a:hlink>
        <a:srgbClr val="0563C1"/>
      </a:hlink>
      <a:folHlink>
        <a:srgbClr val="954F72"/>
      </a:folHlink>
    </a:clrScheme>
    <a:fontScheme name="cp4llou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0C0"/>
        </a:solidFill>
        <a:ln>
          <a:noFill/>
        </a:ln>
      </a:spPr>
      <a:bodyPr rtlCol="0" anchor="ctr"/>
      <a:lstStyle>
        <a:defPPr algn="ctr" defTabSz="1219200">
          <a:lnSpc>
            <a:spcPct val="120000"/>
          </a:lnSpc>
          <a:defRPr dirty="0">
            <a:solidFill>
              <a:prstClr val="white"/>
            </a:solidFill>
            <a:latin typeface="Arial" panose="020B0604020202020204"/>
            <a:ea typeface="微软雅黑" panose="020B0503020204020204" charset="-122"/>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51653</TotalTime>
  <Words>3460</Words>
  <Application>Microsoft Office PowerPoint</Application>
  <PresentationFormat>宽屏</PresentationFormat>
  <Paragraphs>871</Paragraphs>
  <Slides>23</Slides>
  <Notes>23</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23</vt:i4>
      </vt:variant>
    </vt:vector>
  </HeadingPairs>
  <TitlesOfParts>
    <vt:vector size="36" baseType="lpstr">
      <vt:lpstr>Helvetica Neue</vt:lpstr>
      <vt:lpstr>创客贴金刚体</vt:lpstr>
      <vt:lpstr>等线</vt:lpstr>
      <vt:lpstr>华文琥珀</vt:lpstr>
      <vt:lpstr>猫啃珠圆体</vt:lpstr>
      <vt:lpstr>微软雅黑</vt:lpstr>
      <vt:lpstr>Arial</vt:lpstr>
      <vt:lpstr>Cambria Math</vt:lpstr>
      <vt:lpstr>Wingdings</vt:lpstr>
      <vt:lpstr>1_Office 主题​​</vt:lpstr>
      <vt:lpstr>自定义设计方案</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723991690@qq.com</dc:creator>
  <cp:lastModifiedBy>AFAN AFAN</cp:lastModifiedBy>
  <cp:revision>233</cp:revision>
  <dcterms:created xsi:type="dcterms:W3CDTF">2023-07-06T08:50:00Z</dcterms:created>
  <dcterms:modified xsi:type="dcterms:W3CDTF">2024-06-15T00:17:31Z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69A4DF459B0E4E038BB504939986BFA0_13</vt:lpwstr>
  </property>
  <property fmtid="{D5CDD505-2E9C-101B-9397-08002B2CF9AE}" pid="3" name="KSOProductBuildVer">
    <vt:lpwstr>2052-11.1.0.14309</vt:lpwstr>
  </property>
</Properties>
</file>