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matic SC"/>
      <p:regular r:id="rId29"/>
      <p:bold r:id="rId30"/>
    </p:embeddedFont>
    <p:embeddedFont>
      <p:font typeface="Source Code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AmaticSC-bold.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0b78202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0b78202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0fa84a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0fa84a1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0fa84a1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0fa84a1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0fa84a16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0fa84a1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0fa84a16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0fa84a16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0fa84a1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0fa84a1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0fa84a1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0fa84a1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0fa84a16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0fa84a1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0fa84a1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0fa84a1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0fa84a1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0fa84a16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7469b088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7469b088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0fa84a16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0fa84a16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0fa84a16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0fa84a16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a9dd9e8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a9dd9e8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fef80ee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fef80ee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b78202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b78202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0b78202d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0b78202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0b78202d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0b78202d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0b78202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0b78202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0b78202d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0b78202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0b78202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0b78202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0b78202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0b78202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54" name="Google Shape;5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5" name="Google Shape;5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7" name="Google Shape;5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QsP5WGv0aQ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Management Information Systems</a:t>
            </a:r>
            <a:endParaRPr/>
          </a:p>
        </p:txBody>
      </p:sp>
      <p:sp>
        <p:nvSpPr>
          <p:cNvPr id="63" name="Google Shape;63;p14"/>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Module 2: </a:t>
            </a:r>
            <a:r>
              <a:rPr lang="en"/>
              <a:t>Data and Knowledge Management</a:t>
            </a:r>
            <a:endParaRPr/>
          </a:p>
        </p:txBody>
      </p:sp>
      <p:sp>
        <p:nvSpPr>
          <p:cNvPr id="64" name="Google Shape;64;p14"/>
          <p:cNvSpPr txBox="1"/>
          <p:nvPr/>
        </p:nvSpPr>
        <p:spPr>
          <a:xfrm>
            <a:off x="3288750" y="3082550"/>
            <a:ext cx="25665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Prasad Padalkar</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Governance</a:t>
            </a:r>
            <a:endParaRPr/>
          </a:p>
        </p:txBody>
      </p:sp>
      <p:sp>
        <p:nvSpPr>
          <p:cNvPr id="118" name="Google Shape;118;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governance</a:t>
            </a:r>
            <a:r>
              <a:rPr lang="en"/>
              <a:t> is an </a:t>
            </a:r>
            <a:r>
              <a:rPr b="1" lang="en"/>
              <a:t>approach to managing information across an entire organization</a:t>
            </a:r>
            <a:r>
              <a:rPr lang="en"/>
              <a:t>. It involves a formal set of business processes and policies that are designed to ensure that there are unambiguous rules for creating, collecting, handling, and protecting its information.</a:t>
            </a:r>
            <a:endParaRPr/>
          </a:p>
          <a:p>
            <a:pPr indent="0" lvl="0" marL="0" rtl="0" algn="l">
              <a:spcBef>
                <a:spcPts val="1200"/>
              </a:spcBef>
              <a:spcAft>
                <a:spcPts val="1200"/>
              </a:spcAft>
              <a:buNone/>
            </a:pPr>
            <a:r>
              <a:rPr lang="en"/>
              <a:t>The </a:t>
            </a:r>
            <a:r>
              <a:rPr b="1" lang="en"/>
              <a:t>objective</a:t>
            </a:r>
            <a:r>
              <a:rPr lang="en"/>
              <a:t> is to make information available, transparent, and useful for the people who are authorized to access it, from the moment it enters an organization until it is outdated and deleted.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for Data Governance</a:t>
            </a:r>
            <a:endParaRPr/>
          </a:p>
        </p:txBody>
      </p:sp>
      <p:sp>
        <p:nvSpPr>
          <p:cNvPr id="124" name="Google Shape;124;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Creating a Structured Data Storage: </a:t>
            </a:r>
            <a:endParaRPr b="1" sz="2100"/>
          </a:p>
          <a:p>
            <a:pPr indent="-361950" lvl="0" marL="457200" rtl="0" algn="l">
              <a:spcBef>
                <a:spcPts val="1200"/>
              </a:spcBef>
              <a:spcAft>
                <a:spcPts val="0"/>
              </a:spcAft>
              <a:buSzPts val="2100"/>
              <a:buChar char="●"/>
            </a:pPr>
            <a:r>
              <a:rPr b="1" lang="en" sz="2100"/>
              <a:t>Master Data:</a:t>
            </a:r>
            <a:r>
              <a:rPr lang="en" sz="2100"/>
              <a:t> Master data are a set of core data, such as customer, product, employee, vendor, geographic location, and so on, that span the enterprise information systems.</a:t>
            </a:r>
            <a:endParaRPr sz="2100"/>
          </a:p>
          <a:p>
            <a:pPr indent="-361950" lvl="0" marL="457200" rtl="0" algn="l">
              <a:spcBef>
                <a:spcPts val="0"/>
              </a:spcBef>
              <a:spcAft>
                <a:spcPts val="0"/>
              </a:spcAft>
              <a:buSzPts val="2100"/>
              <a:buChar char="●"/>
            </a:pPr>
            <a:r>
              <a:rPr b="1" lang="en" sz="2100"/>
              <a:t>Transaction data:</a:t>
            </a:r>
            <a:r>
              <a:rPr lang="en" sz="2100"/>
              <a:t> Transaction data is generated and captured by operational systems, describe the business’s activities, or transactions.</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for Data Governance</a:t>
            </a:r>
            <a:endParaRPr/>
          </a:p>
        </p:txBody>
      </p:sp>
      <p:sp>
        <p:nvSpPr>
          <p:cNvPr id="130" name="Google Shape;130;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E.g. </a:t>
            </a:r>
            <a:r>
              <a:rPr b="1" lang="en">
                <a:solidFill>
                  <a:srgbClr val="0000FF"/>
                </a:solidFill>
              </a:rPr>
              <a:t>Mary Jones purchase one Samsung 42-inch plasma television, part number 1234, from Bill Roberts at Best Buy, for $2,000, on April 20, 2013.</a:t>
            </a:r>
            <a:r>
              <a:rPr lang="en"/>
              <a:t> </a:t>
            </a:r>
            <a:endParaRPr/>
          </a:p>
          <a:p>
            <a:pPr indent="0" lvl="0" marL="0" rtl="0" algn="l">
              <a:spcBef>
                <a:spcPts val="1200"/>
              </a:spcBef>
              <a:spcAft>
                <a:spcPts val="0"/>
              </a:spcAft>
              <a:buNone/>
            </a:pPr>
            <a:r>
              <a:rPr lang="en"/>
              <a:t>The </a:t>
            </a:r>
            <a:r>
              <a:rPr b="1" lang="en"/>
              <a:t>master data</a:t>
            </a:r>
            <a:r>
              <a:rPr lang="en"/>
              <a:t> are “product sold,” “vendor,” “salesperson,” “store,” “part number,” “purchase price,” and “date.” (Database Schema) </a:t>
            </a:r>
            <a:endParaRPr/>
          </a:p>
          <a:p>
            <a:pPr indent="0" lvl="0" marL="0" rtl="0" algn="l">
              <a:spcBef>
                <a:spcPts val="1200"/>
              </a:spcBef>
              <a:spcAft>
                <a:spcPts val="1200"/>
              </a:spcAft>
              <a:buNone/>
            </a:pPr>
            <a:r>
              <a:rPr b="1" lang="en"/>
              <a:t>T</a:t>
            </a:r>
            <a:r>
              <a:rPr b="1" lang="en"/>
              <a:t>ransaction data</a:t>
            </a:r>
            <a:r>
              <a:rPr lang="en"/>
              <a:t> would be, respectively, “42-inch plasma television,” “Samsung,” “Best Buy,” “Bill Roberts,” “1234,” “$2,000,” and “April 20, 2013.” (Values in each field)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Big Data (from Business Perspective)?</a:t>
            </a:r>
            <a:endParaRPr/>
          </a:p>
        </p:txBody>
      </p:sp>
      <p:sp>
        <p:nvSpPr>
          <p:cNvPr id="136" name="Google Shape;136;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Big Data as vast data sets that:</a:t>
            </a:r>
            <a:endParaRPr/>
          </a:p>
          <a:p>
            <a:pPr indent="-342900" lvl="0" marL="457200" rtl="0" algn="l">
              <a:spcBef>
                <a:spcPts val="1200"/>
              </a:spcBef>
              <a:spcAft>
                <a:spcPts val="0"/>
              </a:spcAft>
              <a:buSzPts val="1800"/>
              <a:buChar char="●"/>
            </a:pPr>
            <a:r>
              <a:rPr lang="en"/>
              <a:t>Exhibit variety;</a:t>
            </a:r>
            <a:endParaRPr/>
          </a:p>
          <a:p>
            <a:pPr indent="-342900" lvl="0" marL="457200" rtl="0" algn="l">
              <a:spcBef>
                <a:spcPts val="0"/>
              </a:spcBef>
              <a:spcAft>
                <a:spcPts val="0"/>
              </a:spcAft>
              <a:buSzPts val="1800"/>
              <a:buChar char="●"/>
            </a:pPr>
            <a:r>
              <a:rPr lang="en"/>
              <a:t>Include structured, unstructured, and semi-structured data;</a:t>
            </a:r>
            <a:endParaRPr/>
          </a:p>
          <a:p>
            <a:pPr indent="-342900" lvl="0" marL="457200" rtl="0" algn="l">
              <a:spcBef>
                <a:spcPts val="0"/>
              </a:spcBef>
              <a:spcAft>
                <a:spcPts val="0"/>
              </a:spcAft>
              <a:buSzPts val="1800"/>
              <a:buChar char="●"/>
            </a:pPr>
            <a:r>
              <a:rPr lang="en"/>
              <a:t>Are generated at high velocity with an uncertain pattern;</a:t>
            </a:r>
            <a:endParaRPr/>
          </a:p>
          <a:p>
            <a:pPr indent="-342900" lvl="0" marL="457200" rtl="0" algn="l">
              <a:spcBef>
                <a:spcPts val="0"/>
              </a:spcBef>
              <a:spcAft>
                <a:spcPts val="0"/>
              </a:spcAft>
              <a:buSzPts val="1800"/>
              <a:buChar char="●"/>
            </a:pPr>
            <a:r>
              <a:rPr lang="en"/>
              <a:t>Do not fit neatly into traditional, structured, relational databases</a:t>
            </a:r>
            <a:endParaRPr/>
          </a:p>
          <a:p>
            <a:pPr indent="-342900" lvl="0" marL="457200" rtl="0" algn="l">
              <a:spcBef>
                <a:spcPts val="0"/>
              </a:spcBef>
              <a:spcAft>
                <a:spcPts val="0"/>
              </a:spcAft>
              <a:buSzPts val="1800"/>
              <a:buChar char="●"/>
            </a:pPr>
            <a:r>
              <a:rPr lang="en"/>
              <a:t>Can be captured, processed, transformed, and analyzed in a reasonable amount of time only by sophisticated information systems.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type of Data do Business Generates as Big Data? </a:t>
            </a:r>
            <a:endParaRPr/>
          </a:p>
        </p:txBody>
      </p:sp>
      <p:sp>
        <p:nvSpPr>
          <p:cNvPr id="142" name="Google Shape;142;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Traditional enterprise data:—examples are customer information from customer relationship management systems, transactional enterprise resource planning data, Web store transactions, operations data, and general ledger data.</a:t>
            </a:r>
            <a:endParaRPr/>
          </a:p>
          <a:p>
            <a:pPr indent="-342900" lvl="0" marL="457200" rtl="0" algn="l">
              <a:spcBef>
                <a:spcPts val="0"/>
              </a:spcBef>
              <a:spcAft>
                <a:spcPts val="0"/>
              </a:spcAft>
              <a:buSzPts val="1800"/>
              <a:buChar char="●"/>
            </a:pPr>
            <a:r>
              <a:rPr lang="en"/>
              <a:t>Machine-generated/sensor data—examples are smart meters; manufacturing sensors; sensors integrated into smartphones, automobiles, airplane engines, and industrial machines;equipment logs; and trading systems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type of Data do Business Generates as Big Data? </a:t>
            </a:r>
            <a:endParaRPr/>
          </a:p>
        </p:txBody>
      </p:sp>
      <p:sp>
        <p:nvSpPr>
          <p:cNvPr id="148" name="Google Shape;148;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Social data—examples are customer feedback comments; microblogging sites such as Twitter; and social media sites such as Facebook, YouTube, and LinkedIn.</a:t>
            </a:r>
            <a:endParaRPr/>
          </a:p>
          <a:p>
            <a:pPr indent="-342900" lvl="0" marL="457200" rtl="0" algn="l">
              <a:spcBef>
                <a:spcPts val="0"/>
              </a:spcBef>
              <a:spcAft>
                <a:spcPts val="0"/>
              </a:spcAft>
              <a:buSzPts val="1800"/>
              <a:buChar char="●"/>
            </a:pPr>
            <a:r>
              <a:rPr lang="en"/>
              <a:t>Images captured by billions of devices located throughout the world, from digital cameras and camera phones to medical scanners and security cameras.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Big Data ? </a:t>
            </a:r>
            <a:endParaRPr/>
          </a:p>
        </p:txBody>
      </p:sp>
      <p:sp>
        <p:nvSpPr>
          <p:cNvPr id="154" name="Google Shape;154;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ig data refers to extremely large and diverse collections of structured, unstructured, and semi-structured data that continues to grow exponentially over time. These datasets are so huge and complex in volume, velocity, and variety, that traditional data management systems cannot store, process, and analyze them.</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Vs of big data</a:t>
            </a:r>
            <a:endParaRPr/>
          </a:p>
        </p:txBody>
      </p:sp>
      <p:sp>
        <p:nvSpPr>
          <p:cNvPr id="160" name="Google Shape;160;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Volume</a:t>
            </a:r>
            <a:endParaRPr b="1"/>
          </a:p>
          <a:p>
            <a:pPr indent="0" lvl="0" marL="0" rtl="0" algn="l">
              <a:spcBef>
                <a:spcPts val="1200"/>
              </a:spcBef>
              <a:spcAft>
                <a:spcPts val="0"/>
              </a:spcAft>
              <a:buNone/>
            </a:pPr>
            <a:r>
              <a:rPr lang="en"/>
              <a:t>This is the most common characteristic associated with big data is its high volume. This describes the enormous amount of data that is available for collection and produced from a variety of sources and devices on a continuous basis.</a:t>
            </a:r>
            <a:endParaRPr/>
          </a:p>
          <a:p>
            <a:pPr indent="0" lvl="0" marL="0" rtl="0" algn="l">
              <a:spcBef>
                <a:spcPts val="1200"/>
              </a:spcBef>
              <a:spcAft>
                <a:spcPts val="0"/>
              </a:spcAft>
              <a:buNone/>
            </a:pPr>
            <a:r>
              <a:rPr b="1" lang="en"/>
              <a:t>Velocity</a:t>
            </a:r>
            <a:endParaRPr b="1"/>
          </a:p>
          <a:p>
            <a:pPr indent="0" lvl="0" marL="0" rtl="0" algn="l">
              <a:spcBef>
                <a:spcPts val="1200"/>
              </a:spcBef>
              <a:spcAft>
                <a:spcPts val="1200"/>
              </a:spcAft>
              <a:buNone/>
            </a:pPr>
            <a:r>
              <a:rPr lang="en"/>
              <a:t>Big data velocity refers to the speed at which data is generated. Today, data is often produced in real time or near real time, and therefore, it must also be processed, accessed, and analyzed at the same rate to have any meaningful impact.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Vs of big data</a:t>
            </a:r>
            <a:endParaRPr/>
          </a:p>
        </p:txBody>
      </p:sp>
      <p:sp>
        <p:nvSpPr>
          <p:cNvPr id="166" name="Google Shape;166;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Variety</a:t>
            </a:r>
            <a:endParaRPr b="1"/>
          </a:p>
          <a:p>
            <a:pPr indent="0" lvl="0" marL="0" rtl="0" algn="l">
              <a:spcBef>
                <a:spcPts val="1200"/>
              </a:spcBef>
              <a:spcAft>
                <a:spcPts val="1200"/>
              </a:spcAft>
              <a:buNone/>
            </a:pPr>
            <a:r>
              <a:rPr lang="en"/>
              <a:t>Data is heterogeneous, meaning it can come from many different sources and can be structured, unstructured, or semi-structured.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V’s of Big Data</a:t>
            </a:r>
            <a:endParaRPr/>
          </a:p>
        </p:txBody>
      </p:sp>
      <p:sp>
        <p:nvSpPr>
          <p:cNvPr id="172" name="Google Shape;17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Veracity (Accuracy):</a:t>
            </a:r>
            <a:endParaRPr b="1"/>
          </a:p>
          <a:p>
            <a:pPr indent="0" lvl="0" marL="0" rtl="0" algn="l">
              <a:spcBef>
                <a:spcPts val="1200"/>
              </a:spcBef>
              <a:spcAft>
                <a:spcPts val="1200"/>
              </a:spcAft>
              <a:buNone/>
            </a:pPr>
            <a:r>
              <a:rPr lang="en"/>
              <a:t>Big data can be messy, noisy, and error-prone, which makes it difficult to control the quality and accuracy of the data. Large datasets can be unwieldy and confusing, while smaller datasets could present an incomplete picture. The higher the veracity of the data, the more trustworthy it 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
            </a:r>
            <a:r>
              <a:rPr lang="en"/>
              <a:t>atabase Approach</a:t>
            </a:r>
            <a:endParaRPr/>
          </a:p>
          <a:p>
            <a:pPr indent="-342900" lvl="0" marL="457200" rtl="0" algn="l">
              <a:spcBef>
                <a:spcPts val="0"/>
              </a:spcBef>
              <a:spcAft>
                <a:spcPts val="0"/>
              </a:spcAft>
              <a:buSzPts val="1800"/>
              <a:buChar char="●"/>
            </a:pPr>
            <a:r>
              <a:rPr lang="en"/>
              <a:t>Big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V’s of Big Data</a:t>
            </a:r>
            <a:endParaRPr/>
          </a:p>
        </p:txBody>
      </p:sp>
      <p:sp>
        <p:nvSpPr>
          <p:cNvPr id="178" name="Google Shape;178;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Variability:</a:t>
            </a:r>
            <a:endParaRPr b="1"/>
          </a:p>
          <a:p>
            <a:pPr indent="0" lvl="0" marL="0" rtl="0" algn="l">
              <a:spcBef>
                <a:spcPts val="1200"/>
              </a:spcBef>
              <a:spcAft>
                <a:spcPts val="0"/>
              </a:spcAft>
              <a:buNone/>
            </a:pPr>
            <a:r>
              <a:rPr lang="en"/>
              <a:t>The meaning of collected data is constantly changing, which can lead to inconsistency over time. </a:t>
            </a:r>
            <a:endParaRPr/>
          </a:p>
          <a:p>
            <a:pPr indent="0" lvl="0" marL="0" rtl="0" algn="l">
              <a:spcBef>
                <a:spcPts val="1200"/>
              </a:spcBef>
              <a:spcAft>
                <a:spcPts val="0"/>
              </a:spcAft>
              <a:buNone/>
            </a:pPr>
            <a:r>
              <a:rPr lang="en"/>
              <a:t>e.g. A coffee shop may offer six different blends of coffee, but if you get the same blend every day and it tastes different every day, that is variability. The same is true of data. If the meaning constantly changes, it can significantly impact your data homogenization.</a:t>
            </a:r>
            <a:endParaRPr/>
          </a:p>
          <a:p>
            <a:pPr indent="0" lvl="0" marL="0" rtl="0" algn="l">
              <a:spcBef>
                <a:spcPts val="1200"/>
              </a:spcBef>
              <a:spcAft>
                <a:spcPts val="0"/>
              </a:spcAft>
              <a:buNone/>
            </a:pPr>
            <a:r>
              <a:rPr lang="en"/>
              <a:t>e.g. Lack of calibration of sensors giving random errors.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V’s of Big Data</a:t>
            </a:r>
            <a:endParaRPr/>
          </a:p>
        </p:txBody>
      </p:sp>
      <p:sp>
        <p:nvSpPr>
          <p:cNvPr id="184" name="Google Shape;184;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Value:</a:t>
            </a:r>
            <a:r>
              <a:rPr lang="en"/>
              <a:t> It’s essential to determine the business value of the data you collect. Big data must contain the right data and then be effectively analyzed in order to yield insights that can help drive decision-making.</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90" name="Google Shape;190;p35"/>
          <p:cNvPicPr preferRelativeResize="0"/>
          <p:nvPr/>
        </p:nvPicPr>
        <p:blipFill>
          <a:blip r:embed="rId3">
            <a:alphaModFix/>
          </a:blip>
          <a:stretch>
            <a:fillRect/>
          </a:stretch>
        </p:blipFill>
        <p:spPr>
          <a:xfrm>
            <a:off x="1741300" y="1368850"/>
            <a:ext cx="5829300" cy="327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Attendance </a:t>
            </a:r>
            <a:endParaRPr/>
          </a:p>
        </p:txBody>
      </p:sp>
      <p:sp>
        <p:nvSpPr>
          <p:cNvPr id="196" name="Google Shape;196;p36"/>
          <p:cNvSpPr txBox="1"/>
          <p:nvPr/>
        </p:nvSpPr>
        <p:spPr>
          <a:xfrm>
            <a:off x="445825" y="1956150"/>
            <a:ext cx="3699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https://forms.gle/j5zMdNDFTs9QX3Qj7</a:t>
            </a:r>
            <a:endParaRPr sz="2800"/>
          </a:p>
        </p:txBody>
      </p:sp>
      <p:pic>
        <p:nvPicPr>
          <p:cNvPr id="197" name="Google Shape;197;p36"/>
          <p:cNvPicPr preferRelativeResize="0"/>
          <p:nvPr/>
        </p:nvPicPr>
        <p:blipFill>
          <a:blip r:embed="rId3">
            <a:alphaModFix/>
          </a:blip>
          <a:stretch>
            <a:fillRect/>
          </a:stretch>
        </p:blipFill>
        <p:spPr>
          <a:xfrm>
            <a:off x="4704950" y="813375"/>
            <a:ext cx="3744850" cy="374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Case and Data that Grows “Bigger” </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Human Resources.</a:t>
            </a:r>
            <a:r>
              <a:rPr lang="en"/>
              <a:t> Employee benefits, particularly healthcare, represent a major business expense.</a:t>
            </a:r>
            <a:endParaRPr/>
          </a:p>
          <a:p>
            <a:pPr indent="0" lvl="0" marL="0" rtl="0" algn="l">
              <a:spcBef>
                <a:spcPts val="1200"/>
              </a:spcBef>
              <a:spcAft>
                <a:spcPts val="0"/>
              </a:spcAft>
              <a:buNone/>
            </a:pPr>
            <a:r>
              <a:rPr lang="en"/>
              <a:t>For example a organization with and employees strength of 65,000 with medical emergency center, in order to understand and answer some of the following questions:</a:t>
            </a:r>
            <a:endParaRPr/>
          </a:p>
          <a:p>
            <a:pPr indent="0" lvl="0" marL="0" rtl="0" algn="l">
              <a:spcBef>
                <a:spcPts val="1200"/>
              </a:spcBef>
              <a:spcAft>
                <a:spcPts val="0"/>
              </a:spcAft>
              <a:buNone/>
            </a:pPr>
            <a:r>
              <a:rPr lang="en"/>
              <a:t>1) How many employees are using  medical </a:t>
            </a:r>
            <a:r>
              <a:rPr lang="en"/>
              <a:t>emergency</a:t>
            </a:r>
            <a:r>
              <a:rPr lang="en"/>
              <a:t> center ?</a:t>
            </a:r>
            <a:endParaRPr/>
          </a:p>
          <a:p>
            <a:pPr indent="0" lvl="0" marL="0" rtl="0" algn="l">
              <a:spcBef>
                <a:spcPts val="1200"/>
              </a:spcBef>
              <a:spcAft>
                <a:spcPts val="0"/>
              </a:spcAft>
              <a:buNone/>
            </a:pPr>
            <a:r>
              <a:rPr lang="en"/>
              <a:t>2) Are they from any particular department ?</a:t>
            </a:r>
            <a:endParaRPr/>
          </a:p>
          <a:p>
            <a:pPr indent="0" lvl="0" marL="0" rtl="0" algn="l">
              <a:spcBef>
                <a:spcPts val="1200"/>
              </a:spcBef>
              <a:spcAft>
                <a:spcPts val="0"/>
              </a:spcAft>
              <a:buNone/>
            </a:pPr>
            <a:r>
              <a:rPr lang="en"/>
              <a:t>3) Are there any specific employees revisit / frequent visit?</a:t>
            </a:r>
            <a:endParaRPr/>
          </a:p>
          <a:p>
            <a:pPr indent="0" lvl="0" marL="0" rtl="0" algn="l">
              <a:spcBef>
                <a:spcPts val="1200"/>
              </a:spcBef>
              <a:spcAft>
                <a:spcPts val="1200"/>
              </a:spcAft>
              <a:buNone/>
            </a:pPr>
            <a:r>
              <a:rPr lang="en"/>
              <a:t>4) How does safety relate to this data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Case and Data that Grows “Bigger” </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Marketing:</a:t>
            </a:r>
            <a:r>
              <a:rPr lang="en"/>
              <a:t> Marketing managers have used data to better understand their customers and to target their marketing efforts more directly.</a:t>
            </a:r>
            <a:endParaRPr/>
          </a:p>
          <a:p>
            <a:pPr indent="0" lvl="0" marL="0" rtl="0" algn="l">
              <a:spcBef>
                <a:spcPts val="1200"/>
              </a:spcBef>
              <a:spcAft>
                <a:spcPts val="1200"/>
              </a:spcAft>
              <a:buNone/>
            </a:pPr>
            <a:r>
              <a:rPr lang="en"/>
              <a:t>E.g. United Kingdom’s InterContinental Hotels Group (IHG; www.ihg .com) has gathered details about the 71 million members of its Priority Club rewards program, such as income levels and whether members prefer family-style or business-traveler accommodations. Where previous marketing campaigns generated, on average, between 7 and 15 customized marketing messages, the new campaign generated more than 1,500.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Information and Knowledge </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 Information and Knowledge example - </a:t>
            </a:r>
            <a:r>
              <a:rPr lang="en" u="sng">
                <a:solidFill>
                  <a:schemeClr val="hlink"/>
                </a:solidFill>
                <a:hlinkClick r:id="rId3"/>
              </a:rPr>
              <a:t>https://www.youtube.com/watch?v=QsP5WGv0aQc</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 in Managing Data </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1:</a:t>
            </a:r>
            <a:r>
              <a:rPr lang="en"/>
              <a:t> The amount of data increases exponentially with time. Also </a:t>
            </a:r>
            <a:r>
              <a:rPr lang="en"/>
              <a:t>The data is spread across multiple computers, servers and devices. </a:t>
            </a:r>
            <a:endParaRPr/>
          </a:p>
          <a:p>
            <a:pPr indent="0" lvl="0" marL="0" rtl="0" algn="l">
              <a:spcBef>
                <a:spcPts val="1200"/>
              </a:spcBef>
              <a:spcAft>
                <a:spcPts val="0"/>
              </a:spcAft>
              <a:buNone/>
            </a:pPr>
            <a:r>
              <a:rPr lang="en"/>
              <a:t>e.g.</a:t>
            </a:r>
            <a:r>
              <a:rPr lang="en"/>
              <a:t> To support millions of customers, large retailers such as Walmart have to manage petabytes of data.</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 in Managing Data </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Problem 2:</a:t>
            </a:r>
            <a:r>
              <a:rPr lang="en"/>
              <a:t> </a:t>
            </a:r>
            <a:r>
              <a:rPr lang="en"/>
              <a:t>Data are generated from multiple sources: internal sources (e.g.,corporate databases and company documents), personal sources (e.g., personal thoughts, opinions, and experiences), and external sources (e.g., commercial databases, government reports and corporate Web sites).</a:t>
            </a:r>
            <a:endParaRPr/>
          </a:p>
          <a:p>
            <a:pPr indent="0" lvl="0" marL="0" rtl="0" algn="l">
              <a:spcBef>
                <a:spcPts val="1200"/>
              </a:spcBef>
              <a:spcAft>
                <a:spcPts val="0"/>
              </a:spcAft>
              <a:buNone/>
            </a:pPr>
            <a:r>
              <a:rPr lang="en"/>
              <a:t>Data are also subject to data rot. </a:t>
            </a:r>
            <a:r>
              <a:rPr b="1" lang="en"/>
              <a:t>Data rot</a:t>
            </a:r>
            <a:r>
              <a:rPr lang="en"/>
              <a:t> refers to </a:t>
            </a:r>
            <a:r>
              <a:rPr b="1" lang="en"/>
              <a:t>problems of data </a:t>
            </a:r>
            <a:r>
              <a:rPr b="1" lang="en"/>
              <a:t>retrieval</a:t>
            </a:r>
            <a:r>
              <a:rPr b="1" lang="en"/>
              <a:t> from media</a:t>
            </a:r>
            <a:r>
              <a:rPr lang="en"/>
              <a:t> on which the data are stored due to </a:t>
            </a:r>
            <a:r>
              <a:rPr b="1" lang="en"/>
              <a:t>media aging and becoming worthless</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 in Managing Data </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3:</a:t>
            </a:r>
            <a:r>
              <a:rPr lang="en"/>
              <a:t> Siloed Information and processing systems</a:t>
            </a:r>
            <a:endParaRPr/>
          </a:p>
          <a:p>
            <a:pPr indent="0" lvl="0" marL="0" rtl="0" algn="l">
              <a:spcBef>
                <a:spcPts val="1200"/>
              </a:spcBef>
              <a:spcAft>
                <a:spcPts val="0"/>
              </a:spcAft>
              <a:buNone/>
            </a:pPr>
            <a:r>
              <a:rPr lang="en"/>
              <a:t>e.g. If HR uses HRMS software, Accounts uses Tally and Operation uses Spreadsheets, we will not be able to see "Big picture" of the organizational data.</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 in Managing Data </a:t>
            </a:r>
            <a:endParaRPr/>
          </a:p>
        </p:txBody>
      </p:sp>
      <p:sp>
        <p:nvSpPr>
          <p:cNvPr id="112" name="Google Shape;112;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4:</a:t>
            </a:r>
            <a:r>
              <a:rPr lang="en"/>
              <a:t> Majority of the </a:t>
            </a:r>
            <a:r>
              <a:rPr lang="en"/>
              <a:t>Corporate</a:t>
            </a:r>
            <a:r>
              <a:rPr lang="en"/>
              <a:t> Governance is centered </a:t>
            </a:r>
            <a:r>
              <a:rPr lang="en"/>
              <a:t>around</a:t>
            </a:r>
            <a:r>
              <a:rPr lang="en"/>
              <a:t> the Finance and the Accounts, thus the information systems pertaining to the F&amp;A are more developed as against the others.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