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Amatic SC"/>
      <p:regular r:id="rId64"/>
      <p:bold r:id="rId65"/>
    </p:embeddedFont>
    <p:embeddedFont>
      <p:font typeface="Source Code Pr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AmaticSC-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SourceCodePro-regular.fntdata"/><Relationship Id="rId21" Type="http://schemas.openxmlformats.org/officeDocument/2006/relationships/slide" Target="slides/slide16.xml"/><Relationship Id="rId65" Type="http://schemas.openxmlformats.org/officeDocument/2006/relationships/font" Target="fonts/AmaticSC-bold.fntdata"/><Relationship Id="rId24" Type="http://schemas.openxmlformats.org/officeDocument/2006/relationships/slide" Target="slides/slide19.xml"/><Relationship Id="rId68" Type="http://schemas.openxmlformats.org/officeDocument/2006/relationships/font" Target="fonts/SourceCodePro-italic.fntdata"/><Relationship Id="rId23" Type="http://schemas.openxmlformats.org/officeDocument/2006/relationships/slide" Target="slides/slide18.xml"/><Relationship Id="rId67" Type="http://schemas.openxmlformats.org/officeDocument/2006/relationships/font" Target="fonts/SourceCodePr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SourceCodePr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c03e9d9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c03e9d9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b006383f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b006383f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b48386bd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b48386bd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b48386bd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b48386b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cfee7cf8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cfee7cf8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c03e9d9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c03e9d9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b48386bd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b48386bd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b48386bd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b48386bd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c03e9d9b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c03e9d9b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c03e9d9b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c03e9d9b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7469b088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7469b088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c03e9d9b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c03e9d9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c03e9d9b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c03e9d9b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c03e9d9b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c03e9d9b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c03e9d9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c03e9d9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c03e9d9b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ec03e9d9b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c03e9d9b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c03e9d9b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c03e9d9b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c03e9d9b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c03e9d9b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ec03e9d9b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c03e9d9b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ec03e9d9b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c03e9d9b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ec03e9d9b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a9dd9e9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a9dd9e9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c03e9d9b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ec03e9d9b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ec03e9d9b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ec03e9d9b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c03e9d9b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ec03e9d9b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ec03e9d9b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ec03e9d9b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c03e9d9b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ec03e9d9b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c03e9d9b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ec03e9d9b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c03e9d9b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ec03e9d9b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efa6d0a4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efa6d0a4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efa6d0a4f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efa6d0a4f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efa6d0a4f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efa6d0a4f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aa7d3c6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aa7d3c6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fa6d0a4f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efa6d0a4f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fa6d0a4f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efa6d0a4f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efa6d0a4f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efa6d0a4f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efa6d0a4f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efa6d0a4f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efa6d0a4f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efa6d0a4f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efa6d0a4f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efa6d0a4f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efe7f24c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efe7f24c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f01c538d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f01c538d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f01c538de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f01c538d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f01c538d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f01c538d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aa7d3c6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aa7d3c6b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f01c538de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f01c538d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f01c538de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f01c538de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f01c538de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f01c538de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f01c538de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f01c538de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f01c538de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f01c538de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f01c538de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f01c538de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f01c538de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f01c538de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ea9dd9e83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ea9dd9e83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efef80ee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efef80ee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b006383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b006383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b48386b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b48386b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bf73d0f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bf73d0f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cfee7cf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cfee7cf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54" name="Google Shape;54;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5" name="Google Shape;5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6" name="Google Shape;5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7" name="Google Shape;5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hyperlink" Target="https://www.youtube.com/watch?v=Brkcj6ie7i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youtube.com/watch?v=iLfKjmaa_S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youtube.com/watch?v=8nKPC-WmLj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youtube.com/watch?v=RrYRum-tA0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youtube.com/watch?v=q-y8KG1Lpa8" TargetMode="External"/><Relationship Id="rId4" Type="http://schemas.openxmlformats.org/officeDocument/2006/relationships/hyperlink" Target="https://www.youtube.com/watch?v=4EDYfSl-fmc"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youtube.com/watch?v=WwD5HIPtNj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palantir.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www.youtube.com/watch?v=5F0dI8zaotU"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youtube.com/watch?v=NXbGIilFid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Management Information Systems</a:t>
            </a:r>
            <a:endParaRPr/>
          </a:p>
        </p:txBody>
      </p:sp>
      <p:sp>
        <p:nvSpPr>
          <p:cNvPr id="63" name="Google Shape;63;p14"/>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Module 1: Introduction To Information Systems (IS)</a:t>
            </a:r>
            <a:endParaRPr/>
          </a:p>
        </p:txBody>
      </p:sp>
      <p:sp>
        <p:nvSpPr>
          <p:cNvPr id="64" name="Google Shape;64;p14"/>
          <p:cNvSpPr txBox="1"/>
          <p:nvPr/>
        </p:nvSpPr>
        <p:spPr>
          <a:xfrm>
            <a:off x="3288750" y="3082550"/>
            <a:ext cx="25665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Prasad Padalkar</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292850"/>
            <a:ext cx="31431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Symbols used in PROCESS diagram (chart)</a:t>
            </a:r>
            <a:endParaRPr/>
          </a:p>
        </p:txBody>
      </p:sp>
      <p:pic>
        <p:nvPicPr>
          <p:cNvPr id="130" name="Google Shape;130;p23"/>
          <p:cNvPicPr preferRelativeResize="0"/>
          <p:nvPr/>
        </p:nvPicPr>
        <p:blipFill>
          <a:blip r:embed="rId3">
            <a:alphaModFix/>
          </a:blip>
          <a:stretch>
            <a:fillRect/>
          </a:stretch>
        </p:blipFill>
        <p:spPr>
          <a:xfrm>
            <a:off x="2759775" y="305525"/>
            <a:ext cx="6263475" cy="4532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a:t>
            </a:r>
            <a:r>
              <a:rPr lang="en"/>
              <a:t> Process </a:t>
            </a:r>
            <a:endParaRPr/>
          </a:p>
        </p:txBody>
      </p:sp>
      <p:sp>
        <p:nvSpPr>
          <p:cNvPr id="136" name="Google Shape;136;p24"/>
          <p:cNvSpPr txBox="1"/>
          <p:nvPr>
            <p:ph idx="1" type="body"/>
          </p:nvPr>
        </p:nvSpPr>
        <p:spPr>
          <a:xfrm>
            <a:off x="311700" y="1249050"/>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Internal Customer v/s External Customer </a:t>
            </a:r>
            <a:endParaRPr b="1"/>
          </a:p>
          <a:p>
            <a:pPr indent="0" lvl="0" marL="914400" rtl="0" algn="l">
              <a:spcBef>
                <a:spcPts val="1200"/>
              </a:spcBef>
              <a:spcAft>
                <a:spcPts val="1200"/>
              </a:spcAft>
              <a:buNone/>
            </a:pPr>
            <a:r>
              <a:t/>
            </a:r>
            <a:endParaRPr/>
          </a:p>
        </p:txBody>
      </p:sp>
      <p:sp>
        <p:nvSpPr>
          <p:cNvPr id="137" name="Google Shape;137;p24"/>
          <p:cNvSpPr/>
          <p:nvPr/>
        </p:nvSpPr>
        <p:spPr>
          <a:xfrm>
            <a:off x="582600" y="1939250"/>
            <a:ext cx="5235300" cy="281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8" name="Google Shape;138;p24"/>
          <p:cNvSpPr/>
          <p:nvPr/>
        </p:nvSpPr>
        <p:spPr>
          <a:xfrm>
            <a:off x="837225" y="2468875"/>
            <a:ext cx="1762200" cy="8010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IT Infrastructure Management</a:t>
            </a:r>
            <a:endParaRPr>
              <a:latin typeface="Source Code Pro"/>
              <a:ea typeface="Source Code Pro"/>
              <a:cs typeface="Source Code Pro"/>
              <a:sym typeface="Source Code Pro"/>
            </a:endParaRPr>
          </a:p>
        </p:txBody>
      </p:sp>
      <p:sp>
        <p:nvSpPr>
          <p:cNvPr id="139" name="Google Shape;139;p24"/>
          <p:cNvSpPr/>
          <p:nvPr/>
        </p:nvSpPr>
        <p:spPr>
          <a:xfrm>
            <a:off x="3495175" y="3741275"/>
            <a:ext cx="1131000" cy="8010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Graphics Designer</a:t>
            </a:r>
            <a:endParaRPr>
              <a:latin typeface="Source Code Pro"/>
              <a:ea typeface="Source Code Pro"/>
              <a:cs typeface="Source Code Pro"/>
              <a:sym typeface="Source Code Pro"/>
            </a:endParaRPr>
          </a:p>
        </p:txBody>
      </p:sp>
      <p:sp>
        <p:nvSpPr>
          <p:cNvPr id="140" name="Google Shape;140;p24"/>
          <p:cNvSpPr/>
          <p:nvPr/>
        </p:nvSpPr>
        <p:spPr>
          <a:xfrm>
            <a:off x="949250" y="3741275"/>
            <a:ext cx="1904700" cy="8010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Content Developer </a:t>
            </a:r>
            <a:r>
              <a:rPr lang="en" sz="1100">
                <a:latin typeface="Source Code Pro"/>
                <a:ea typeface="Source Code Pro"/>
                <a:cs typeface="Source Code Pro"/>
                <a:sym typeface="Source Code Pro"/>
              </a:rPr>
              <a:t>(Internal Customer)</a:t>
            </a:r>
            <a:endParaRPr sz="1100">
              <a:latin typeface="Source Code Pro"/>
              <a:ea typeface="Source Code Pro"/>
              <a:cs typeface="Source Code Pro"/>
              <a:sym typeface="Source Code Pro"/>
            </a:endParaRPr>
          </a:p>
        </p:txBody>
      </p:sp>
      <p:sp>
        <p:nvSpPr>
          <p:cNvPr id="141" name="Google Shape;141;p24"/>
          <p:cNvSpPr txBox="1"/>
          <p:nvPr/>
        </p:nvSpPr>
        <p:spPr>
          <a:xfrm>
            <a:off x="638700" y="1939250"/>
            <a:ext cx="51231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Website Development Company</a:t>
            </a:r>
            <a:endParaRPr sz="1800">
              <a:solidFill>
                <a:schemeClr val="dk2"/>
              </a:solidFill>
              <a:latin typeface="Source Code Pro"/>
              <a:ea typeface="Source Code Pro"/>
              <a:cs typeface="Source Code Pro"/>
              <a:sym typeface="Source Code Pro"/>
            </a:endParaRPr>
          </a:p>
        </p:txBody>
      </p:sp>
      <p:sp>
        <p:nvSpPr>
          <p:cNvPr id="142" name="Google Shape;142;p24"/>
          <p:cNvSpPr/>
          <p:nvPr/>
        </p:nvSpPr>
        <p:spPr>
          <a:xfrm>
            <a:off x="3413575" y="2571750"/>
            <a:ext cx="1294200" cy="8010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Web </a:t>
            </a:r>
            <a:r>
              <a:rPr lang="en">
                <a:latin typeface="Source Code Pro"/>
                <a:ea typeface="Source Code Pro"/>
                <a:cs typeface="Source Code Pro"/>
                <a:sym typeface="Source Code Pro"/>
              </a:rPr>
              <a:t>Developer</a:t>
            </a:r>
            <a:endParaRPr>
              <a:latin typeface="Source Code Pro"/>
              <a:ea typeface="Source Code Pro"/>
              <a:cs typeface="Source Code Pro"/>
              <a:sym typeface="Source Code Pro"/>
            </a:endParaRPr>
          </a:p>
        </p:txBody>
      </p:sp>
      <p:sp>
        <p:nvSpPr>
          <p:cNvPr id="143" name="Google Shape;143;p24"/>
          <p:cNvSpPr/>
          <p:nvPr/>
        </p:nvSpPr>
        <p:spPr>
          <a:xfrm>
            <a:off x="6561275" y="1888325"/>
            <a:ext cx="2159400" cy="98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ABC College Website   (External Customer)</a:t>
            </a:r>
            <a:endParaRPr>
              <a:latin typeface="Source Code Pro"/>
              <a:ea typeface="Source Code Pro"/>
              <a:cs typeface="Source Code Pro"/>
              <a:sym typeface="Source Code Pro"/>
            </a:endParaRPr>
          </a:p>
        </p:txBody>
      </p:sp>
      <p:sp>
        <p:nvSpPr>
          <p:cNvPr id="144" name="Google Shape;144;p24"/>
          <p:cNvSpPr/>
          <p:nvPr/>
        </p:nvSpPr>
        <p:spPr>
          <a:xfrm>
            <a:off x="5980725" y="2998500"/>
            <a:ext cx="2994300" cy="20271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Source Code Pro"/>
                <a:ea typeface="Source Code Pro"/>
                <a:cs typeface="Source Code Pro"/>
                <a:sym typeface="Source Code Pro"/>
              </a:rPr>
              <a:t>IT Infrastructure Management</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gn="ctr">
              <a:spcBef>
                <a:spcPts val="0"/>
              </a:spcBef>
              <a:spcAft>
                <a:spcPts val="0"/>
              </a:spcAft>
              <a:buNone/>
            </a:pPr>
            <a:r>
              <a:rPr i="1" lang="en">
                <a:latin typeface="Source Code Pro"/>
                <a:ea typeface="Source Code Pro"/>
                <a:cs typeface="Source Code Pro"/>
                <a:sym typeface="Source Code Pro"/>
              </a:rPr>
              <a:t>Manages internal network and oversee internal services for internal customer</a:t>
            </a:r>
            <a:endParaRPr i="1">
              <a:latin typeface="Source Code Pro"/>
              <a:ea typeface="Source Code Pro"/>
              <a:cs typeface="Source Code Pro"/>
              <a:sym typeface="Source Code Pro"/>
            </a:endParaRPr>
          </a:p>
          <a:p>
            <a:pPr indent="0" lvl="0" marL="0" rtl="0" algn="ctr">
              <a:spcBef>
                <a:spcPts val="0"/>
              </a:spcBef>
              <a:spcAft>
                <a:spcPts val="0"/>
              </a:spcAft>
              <a:buNone/>
            </a:pPr>
            <a:r>
              <a:rPr i="1" lang="en">
                <a:latin typeface="Source Code Pro"/>
                <a:ea typeface="Source Code Pro"/>
                <a:cs typeface="Source Code Pro"/>
                <a:sym typeface="Source Code Pro"/>
              </a:rPr>
              <a:t>For external customer creates provision for hosting</a:t>
            </a:r>
            <a:endParaRPr i="1">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Efficacy v/s </a:t>
            </a:r>
            <a:r>
              <a:rPr lang="en"/>
              <a:t>Effectiveness</a:t>
            </a:r>
            <a:endParaRPr/>
          </a:p>
          <a:p>
            <a:pPr indent="0" lvl="0" marL="0" rtl="0" algn="l">
              <a:spcBef>
                <a:spcPts val="0"/>
              </a:spcBef>
              <a:spcAft>
                <a:spcPts val="0"/>
              </a:spcAft>
              <a:buNone/>
            </a:pPr>
            <a:r>
              <a:t/>
            </a:r>
            <a:endParaRPr/>
          </a:p>
        </p:txBody>
      </p:sp>
      <p:pic>
        <p:nvPicPr>
          <p:cNvPr id="150" name="Google Shape;150;p25"/>
          <p:cNvPicPr preferRelativeResize="0"/>
          <p:nvPr/>
        </p:nvPicPr>
        <p:blipFill>
          <a:blip r:embed="rId3">
            <a:alphaModFix/>
          </a:blip>
          <a:stretch>
            <a:fillRect/>
          </a:stretch>
        </p:blipFill>
        <p:spPr>
          <a:xfrm>
            <a:off x="254250" y="1287000"/>
            <a:ext cx="4461350" cy="3555025"/>
          </a:xfrm>
          <a:prstGeom prst="rect">
            <a:avLst/>
          </a:prstGeom>
          <a:noFill/>
          <a:ln>
            <a:noFill/>
          </a:ln>
        </p:spPr>
      </p:pic>
      <p:pic>
        <p:nvPicPr>
          <p:cNvPr id="151" name="Google Shape;151;p25"/>
          <p:cNvPicPr preferRelativeResize="0"/>
          <p:nvPr/>
        </p:nvPicPr>
        <p:blipFill>
          <a:blip r:embed="rId4">
            <a:alphaModFix/>
          </a:blip>
          <a:stretch>
            <a:fillRect/>
          </a:stretch>
        </p:blipFill>
        <p:spPr>
          <a:xfrm>
            <a:off x="4850175" y="0"/>
            <a:ext cx="4293826" cy="3220375"/>
          </a:xfrm>
          <a:prstGeom prst="rect">
            <a:avLst/>
          </a:prstGeom>
          <a:noFill/>
          <a:ln>
            <a:noFill/>
          </a:ln>
        </p:spPr>
      </p:pic>
      <p:sp>
        <p:nvSpPr>
          <p:cNvPr id="152" name="Google Shape;152;p25"/>
          <p:cNvSpPr txBox="1"/>
          <p:nvPr/>
        </p:nvSpPr>
        <p:spPr>
          <a:xfrm>
            <a:off x="4952525" y="3373825"/>
            <a:ext cx="3933900" cy="13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Example of Efficiency &amp; Effectiveness: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u="sng">
                <a:solidFill>
                  <a:schemeClr val="hlink"/>
                </a:solidFill>
                <a:latin typeface="Source Code Pro"/>
                <a:ea typeface="Source Code Pro"/>
                <a:cs typeface="Source Code Pro"/>
                <a:sym typeface="Source Code Pro"/>
                <a:hlinkClick r:id="rId5"/>
              </a:rPr>
              <a:t>https://www.youtube.com/watch?v=Brkcj6ie7ic</a:t>
            </a:r>
            <a:r>
              <a:rPr lang="en" sz="1800">
                <a:solidFill>
                  <a:schemeClr val="dk2"/>
                </a:solidFill>
                <a:latin typeface="Source Code Pro"/>
                <a:ea typeface="Source Code Pro"/>
                <a:cs typeface="Source Code Pro"/>
                <a:sym typeface="Source Code Pro"/>
              </a:rPr>
              <a:t>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Cross-Functional Processes</a:t>
            </a:r>
            <a:endParaRPr/>
          </a:p>
        </p:txBody>
      </p:sp>
      <p:sp>
        <p:nvSpPr>
          <p:cNvPr id="158" name="Google Shape;158;p26"/>
          <p:cNvSpPr txBox="1"/>
          <p:nvPr>
            <p:ph idx="1" type="body"/>
          </p:nvPr>
        </p:nvSpPr>
        <p:spPr>
          <a:xfrm>
            <a:off x="311700" y="1228675"/>
            <a:ext cx="8215200" cy="139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C</a:t>
            </a:r>
            <a:r>
              <a:rPr lang="en"/>
              <a:t>ross-functional business processes, meaning that no single functional area is responsible for their execution but, </a:t>
            </a:r>
            <a:r>
              <a:rPr b="1" lang="en"/>
              <a:t>multiple functional areas collaborate to perform the process</a:t>
            </a:r>
            <a:r>
              <a:rPr lang="en"/>
              <a:t>.</a:t>
            </a:r>
            <a:endParaRPr/>
          </a:p>
        </p:txBody>
      </p:sp>
      <p:pic>
        <p:nvPicPr>
          <p:cNvPr id="159" name="Google Shape;159;p26"/>
          <p:cNvPicPr preferRelativeResize="0"/>
          <p:nvPr/>
        </p:nvPicPr>
        <p:blipFill>
          <a:blip r:embed="rId3">
            <a:alphaModFix/>
          </a:blip>
          <a:stretch>
            <a:fillRect/>
          </a:stretch>
        </p:blipFill>
        <p:spPr>
          <a:xfrm>
            <a:off x="1574250" y="2360400"/>
            <a:ext cx="7258050" cy="257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Functional Business Process</a:t>
            </a:r>
            <a:endParaRPr/>
          </a:p>
        </p:txBody>
      </p:sp>
      <p:sp>
        <p:nvSpPr>
          <p:cNvPr id="165" name="Google Shape;165;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cross functional process ? </a:t>
            </a:r>
            <a:endParaRPr/>
          </a:p>
          <a:p>
            <a:pPr indent="0" lvl="0" marL="0" rtl="0" algn="l">
              <a:spcBef>
                <a:spcPts val="1200"/>
              </a:spcBef>
              <a:spcAft>
                <a:spcPts val="1200"/>
              </a:spcAft>
              <a:buNone/>
            </a:pPr>
            <a:r>
              <a:rPr lang="en" u="sng">
                <a:solidFill>
                  <a:schemeClr val="hlink"/>
                </a:solidFill>
                <a:hlinkClick r:id="rId3"/>
              </a:rPr>
              <a:t>https://www.youtube.com/watch?v=iLfKjmaa_Sg</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Process</a:t>
            </a:r>
            <a:endParaRPr/>
          </a:p>
        </p:txBody>
      </p:sp>
      <p:sp>
        <p:nvSpPr>
          <p:cNvPr id="171" name="Google Shape;171;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a:t>
            </a:r>
            <a:r>
              <a:rPr lang="en"/>
              <a:t>Fulfillment</a:t>
            </a:r>
            <a:r>
              <a:rPr lang="en"/>
              <a:t> center</a:t>
            </a:r>
            <a:endParaRPr/>
          </a:p>
          <a:p>
            <a:pPr indent="0" lvl="0" marL="0" rtl="0" algn="l">
              <a:spcBef>
                <a:spcPts val="1200"/>
              </a:spcBef>
              <a:spcAft>
                <a:spcPts val="1200"/>
              </a:spcAft>
              <a:buNone/>
            </a:pPr>
            <a:r>
              <a:rPr lang="en" u="sng">
                <a:solidFill>
                  <a:schemeClr val="hlink"/>
                </a:solidFill>
                <a:hlinkClick r:id="rId3"/>
              </a:rPr>
              <a:t>https://www.youtube.com/watch?v=8nKPC-WmLjU</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Systems and Business Processes</a:t>
            </a:r>
            <a:endParaRPr/>
          </a:p>
        </p:txBody>
      </p:sp>
      <p:sp>
        <p:nvSpPr>
          <p:cNvPr id="177" name="Google Shape;177;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Information systems </a:t>
            </a:r>
            <a:r>
              <a:rPr b="1" lang="en"/>
              <a:t>facilitate communication and coordination among different functional areas</a:t>
            </a:r>
            <a:r>
              <a:rPr lang="en"/>
              <a:t>, and </a:t>
            </a:r>
            <a:r>
              <a:rPr b="1" lang="en"/>
              <a:t>allow easy exchange of, and access to, data across processes</a:t>
            </a:r>
            <a:r>
              <a:rPr lang="en"/>
              <a:t>.</a:t>
            </a:r>
            <a:endParaRPr/>
          </a:p>
          <a:p>
            <a:pPr indent="0" lvl="0" marL="0" rtl="0" algn="l">
              <a:spcBef>
                <a:spcPts val="1200"/>
              </a:spcBef>
              <a:spcAft>
                <a:spcPts val="0"/>
              </a:spcAft>
              <a:buNone/>
            </a:pPr>
            <a:r>
              <a:rPr lang="en"/>
              <a:t>Following are the important IS areas</a:t>
            </a:r>
            <a:endParaRPr/>
          </a:p>
          <a:p>
            <a:pPr indent="0" lvl="0" marL="0" rtl="0" algn="l">
              <a:spcBef>
                <a:spcPts val="1200"/>
              </a:spcBef>
              <a:spcAft>
                <a:spcPts val="0"/>
              </a:spcAft>
              <a:buNone/>
            </a:pPr>
            <a:r>
              <a:rPr lang="en"/>
              <a:t>• Executing the process</a:t>
            </a:r>
            <a:endParaRPr/>
          </a:p>
          <a:p>
            <a:pPr indent="0" lvl="0" marL="0" rtl="0" algn="l">
              <a:spcBef>
                <a:spcPts val="1200"/>
              </a:spcBef>
              <a:spcAft>
                <a:spcPts val="0"/>
              </a:spcAft>
              <a:buNone/>
            </a:pPr>
            <a:r>
              <a:rPr lang="en"/>
              <a:t>• Capturing and storing process data</a:t>
            </a:r>
            <a:endParaRPr/>
          </a:p>
          <a:p>
            <a:pPr indent="0" lvl="0" marL="0" rtl="0" algn="l">
              <a:spcBef>
                <a:spcPts val="1200"/>
              </a:spcBef>
              <a:spcAft>
                <a:spcPts val="1200"/>
              </a:spcAft>
              <a:buNone/>
            </a:pPr>
            <a:r>
              <a:rPr lang="en"/>
              <a:t>• Monitoring process performance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Systems and Business Processes</a:t>
            </a:r>
            <a:endParaRPr/>
          </a:p>
        </p:txBody>
      </p:sp>
      <p:sp>
        <p:nvSpPr>
          <p:cNvPr id="183" name="Google Shape;183;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Executing the process: </a:t>
            </a:r>
            <a:endParaRPr sz="2300"/>
          </a:p>
          <a:p>
            <a:pPr indent="-349250" lvl="1" marL="914400" rtl="0" algn="l">
              <a:spcBef>
                <a:spcPts val="0"/>
              </a:spcBef>
              <a:spcAft>
                <a:spcPts val="0"/>
              </a:spcAft>
              <a:buSzPts val="1900"/>
              <a:buChar char="○"/>
            </a:pPr>
            <a:r>
              <a:rPr lang="en" sz="1900"/>
              <a:t>IS help execute processes by informing people when it is time to complete a task, by providing the necessary data to complete the task, and, in some cases, by providing the means to complete the task.</a:t>
            </a:r>
            <a:endParaRPr sz="1900"/>
          </a:p>
          <a:p>
            <a:pPr indent="-349250" lvl="1" marL="914400" rtl="0" algn="l">
              <a:spcBef>
                <a:spcPts val="0"/>
              </a:spcBef>
              <a:spcAft>
                <a:spcPts val="0"/>
              </a:spcAft>
              <a:buSzPts val="1900"/>
              <a:buChar char="○"/>
            </a:pPr>
            <a:r>
              <a:rPr lang="en" sz="1900"/>
              <a:t>IS and processes are usually intertwined.</a:t>
            </a:r>
            <a:endParaRPr sz="1900"/>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Systems and Business Processes</a:t>
            </a:r>
            <a:endParaRPr/>
          </a:p>
        </p:txBody>
      </p:sp>
      <p:sp>
        <p:nvSpPr>
          <p:cNvPr id="189" name="Google Shape;189;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360371" lvl="0" marL="457200" rtl="0" algn="l">
              <a:spcBef>
                <a:spcPts val="0"/>
              </a:spcBef>
              <a:spcAft>
                <a:spcPts val="0"/>
              </a:spcAft>
              <a:buSzPct val="100000"/>
              <a:buChar char="●"/>
            </a:pPr>
            <a:r>
              <a:rPr lang="en" sz="2243"/>
              <a:t>Capturing and Storing Process Data.</a:t>
            </a:r>
            <a:endParaRPr sz="2243"/>
          </a:p>
          <a:p>
            <a:pPr indent="-336876" lvl="1" marL="914400" rtl="0" algn="l">
              <a:spcBef>
                <a:spcPts val="0"/>
              </a:spcBef>
              <a:spcAft>
                <a:spcPts val="0"/>
              </a:spcAft>
              <a:buSzPct val="100000"/>
              <a:buChar char="○"/>
            </a:pPr>
            <a:r>
              <a:rPr lang="en" sz="1843"/>
              <a:t>Processes create data such as dates, times, product numbers, quantities, prices, and addresses, as well as who did what, when, and where. </a:t>
            </a:r>
            <a:endParaRPr sz="1843"/>
          </a:p>
          <a:p>
            <a:pPr indent="-336876" lvl="1" marL="914400" rtl="0" algn="l">
              <a:spcBef>
                <a:spcPts val="0"/>
              </a:spcBef>
              <a:spcAft>
                <a:spcPts val="0"/>
              </a:spcAft>
              <a:buSzPct val="100000"/>
              <a:buChar char="○"/>
            </a:pPr>
            <a:r>
              <a:rPr lang="en" sz="1843"/>
              <a:t>IS capture and store these data, commonly referred to as process data or transaction data. </a:t>
            </a:r>
            <a:endParaRPr sz="1843"/>
          </a:p>
          <a:p>
            <a:pPr indent="-336876" lvl="1" marL="914400" rtl="0" algn="l">
              <a:spcBef>
                <a:spcPts val="0"/>
              </a:spcBef>
              <a:spcAft>
                <a:spcPts val="0"/>
              </a:spcAft>
              <a:buSzPct val="100000"/>
              <a:buChar char="○"/>
            </a:pPr>
            <a:r>
              <a:rPr lang="en" sz="1843"/>
              <a:t>Some of these data are generated and automatically captured by the IS.</a:t>
            </a:r>
            <a:endParaRPr sz="1843"/>
          </a:p>
          <a:p>
            <a:pPr indent="-336876" lvl="1" marL="914400" rtl="0" algn="l">
              <a:spcBef>
                <a:spcPts val="0"/>
              </a:spcBef>
              <a:spcAft>
                <a:spcPts val="0"/>
              </a:spcAft>
              <a:buSzPct val="100000"/>
              <a:buChar char="○"/>
            </a:pPr>
            <a:r>
              <a:rPr lang="en" sz="1843"/>
              <a:t>This data entry can occur in various ways, ranging from manual entry to automated methods involving data in forms such as barcodes and RFID tags that can be read by machines.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Systems and Business Processes</a:t>
            </a:r>
            <a:endParaRPr/>
          </a:p>
        </p:txBody>
      </p:sp>
      <p:sp>
        <p:nvSpPr>
          <p:cNvPr id="195" name="Google Shape;195;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Monitoring Process Performance.</a:t>
            </a:r>
            <a:endParaRPr sz="2100"/>
          </a:p>
          <a:p>
            <a:pPr indent="-336550" lvl="1" marL="914400" rtl="0" algn="l">
              <a:spcBef>
                <a:spcPts val="0"/>
              </a:spcBef>
              <a:spcAft>
                <a:spcPts val="0"/>
              </a:spcAft>
              <a:buSzPts val="1700"/>
              <a:buChar char="○"/>
            </a:pPr>
            <a:r>
              <a:rPr lang="en" sz="1700"/>
              <a:t>IS indicates how well a process is executing. </a:t>
            </a:r>
            <a:endParaRPr sz="1700"/>
          </a:p>
          <a:p>
            <a:pPr indent="-336550" lvl="1" marL="914400" rtl="0" algn="l">
              <a:spcBef>
                <a:spcPts val="0"/>
              </a:spcBef>
              <a:spcAft>
                <a:spcPts val="0"/>
              </a:spcAft>
              <a:buSzPts val="1700"/>
              <a:buChar char="○"/>
            </a:pPr>
            <a:r>
              <a:rPr lang="en" sz="1700"/>
              <a:t>The IS performs this role by evaluating information about a process.</a:t>
            </a:r>
            <a:endParaRPr sz="1700"/>
          </a:p>
          <a:p>
            <a:pPr indent="-336550" lvl="1" marL="914400" rtl="0" algn="l">
              <a:spcBef>
                <a:spcPts val="0"/>
              </a:spcBef>
              <a:spcAft>
                <a:spcPts val="0"/>
              </a:spcAft>
              <a:buSzPts val="1700"/>
              <a:buChar char="○"/>
            </a:pPr>
            <a:r>
              <a:rPr lang="en" sz="1700"/>
              <a:t>This information can be created either at the instance level (i.e., a specific task or activity) or the process level (i.e., the process as a whole).</a:t>
            </a:r>
            <a:endParaRPr sz="1700"/>
          </a:p>
          <a:p>
            <a:pPr indent="-336550" lvl="1" marL="914400" rtl="0" algn="l">
              <a:spcBef>
                <a:spcPts val="0"/>
              </a:spcBef>
              <a:spcAft>
                <a:spcPts val="0"/>
              </a:spcAft>
              <a:buSzPts val="1700"/>
              <a:buChar char="○"/>
            </a:pPr>
            <a:r>
              <a:rPr lang="en" sz="1700"/>
              <a:t>Monitoring business processes, then, helps detect problems with these processes.</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a:t>
            </a:r>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Organizational Strategy</a:t>
            </a:r>
            <a:endParaRPr/>
          </a:p>
          <a:p>
            <a:pPr indent="-342900" lvl="0" marL="457200" rtl="0" algn="l">
              <a:spcBef>
                <a:spcPts val="0"/>
              </a:spcBef>
              <a:spcAft>
                <a:spcPts val="0"/>
              </a:spcAft>
              <a:buSzPts val="1800"/>
              <a:buChar char="●"/>
            </a:pPr>
            <a:r>
              <a:rPr lang="en"/>
              <a:t>Competitive Advantages and 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Process Re-engineering (BPR)</a:t>
            </a:r>
            <a:endParaRPr/>
          </a:p>
        </p:txBody>
      </p:sp>
      <p:sp>
        <p:nvSpPr>
          <p:cNvPr id="201" name="Google Shape;201;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Business process reengineering is redesigning a business process to enhance product output, improve product quality, enhance speed or reduce costs</a:t>
            </a:r>
            <a:r>
              <a:rPr lang="en" sz="2100"/>
              <a:t>. </a:t>
            </a:r>
            <a:endParaRPr sz="2100"/>
          </a:p>
          <a:p>
            <a:pPr indent="-361950" lvl="0" marL="457200" rtl="0" algn="l">
              <a:spcBef>
                <a:spcPts val="0"/>
              </a:spcBef>
              <a:spcAft>
                <a:spcPts val="0"/>
              </a:spcAft>
              <a:buSzPts val="2100"/>
              <a:buChar char="●"/>
            </a:pPr>
            <a:r>
              <a:rPr lang="en" sz="2100"/>
              <a:t>Business process reengineering involves eliminating unnecessary and inefficient aspects of the workflow or aspects that add little value.</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Process Re-engineering</a:t>
            </a:r>
            <a:endParaRPr/>
          </a:p>
        </p:txBody>
      </p:sp>
      <p:sp>
        <p:nvSpPr>
          <p:cNvPr id="207" name="Google Shape;207;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of Business Process Reengineering (4:30 - 9:00)</a:t>
            </a:r>
            <a:endParaRPr/>
          </a:p>
          <a:p>
            <a:pPr indent="0" lvl="0" marL="0" rtl="0" algn="l">
              <a:spcBef>
                <a:spcPts val="1200"/>
              </a:spcBef>
              <a:spcAft>
                <a:spcPts val="1200"/>
              </a:spcAft>
              <a:buNone/>
            </a:pPr>
            <a:r>
              <a:rPr lang="en" u="sng">
                <a:solidFill>
                  <a:schemeClr val="hlink"/>
                </a:solidFill>
                <a:hlinkClick r:id="rId3"/>
              </a:rPr>
              <a:t>https://www.youtube.com/watch?v=RrYRum-tA0Y</a:t>
            </a: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Process Improvement</a:t>
            </a:r>
            <a:endParaRPr/>
          </a:p>
        </p:txBody>
      </p:sp>
      <p:sp>
        <p:nvSpPr>
          <p:cNvPr id="213" name="Google Shape;213;p3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0677" lvl="0" marL="457200" rtl="0" algn="l">
              <a:lnSpc>
                <a:spcPct val="95000"/>
              </a:lnSpc>
              <a:spcBef>
                <a:spcPts val="0"/>
              </a:spcBef>
              <a:spcAft>
                <a:spcPts val="0"/>
              </a:spcAft>
              <a:buSzPts val="1765"/>
              <a:buChar char="●"/>
            </a:pPr>
            <a:r>
              <a:rPr lang="en" sz="1765"/>
              <a:t>A less radical, less disruptive, and more incremental approach, called </a:t>
            </a:r>
            <a:r>
              <a:rPr b="1" lang="en" sz="1765"/>
              <a:t>business process improvement (BPI)</a:t>
            </a:r>
            <a:r>
              <a:rPr lang="en" sz="1765"/>
              <a:t>.</a:t>
            </a:r>
            <a:endParaRPr sz="1765"/>
          </a:p>
          <a:p>
            <a:pPr indent="-340677" lvl="0" marL="457200" rtl="0" algn="l">
              <a:lnSpc>
                <a:spcPct val="95000"/>
              </a:lnSpc>
              <a:spcBef>
                <a:spcPts val="0"/>
              </a:spcBef>
              <a:spcAft>
                <a:spcPts val="0"/>
              </a:spcAft>
              <a:buSzPts val="1765"/>
              <a:buChar char="●"/>
            </a:pPr>
            <a:r>
              <a:rPr lang="en" sz="1765"/>
              <a:t>BPI focuses on reducing variation in the process outputs by searching for root causes of the variation in the process itself (such as a broken machine on an assembly line) or among the process inputs (such as a decline in the quality of raw materials purchased from a certain supplier).</a:t>
            </a:r>
            <a:endParaRPr sz="1765"/>
          </a:p>
          <a:p>
            <a:pPr indent="-340677" lvl="0" marL="457200" rtl="0" algn="l">
              <a:lnSpc>
                <a:spcPct val="95000"/>
              </a:lnSpc>
              <a:spcBef>
                <a:spcPts val="0"/>
              </a:spcBef>
              <a:spcAft>
                <a:spcPts val="0"/>
              </a:spcAft>
              <a:buSzPts val="1765"/>
              <a:buChar char="●"/>
            </a:pPr>
            <a:r>
              <a:rPr lang="en" sz="1765"/>
              <a:t>BPI is usually performed by teams of employees that include a process expert </a:t>
            </a:r>
            <a:r>
              <a:rPr lang="en" sz="1765"/>
              <a:t>usually</a:t>
            </a:r>
            <a:r>
              <a:rPr lang="en" sz="1765"/>
              <a:t> the process owner (the individual manager who oversees the process)—as well as other individuals who are involved in the process.</a:t>
            </a:r>
            <a:endParaRPr sz="1765"/>
          </a:p>
          <a:p>
            <a:pPr indent="0" lvl="0" marL="0" rtl="0" algn="l">
              <a:lnSpc>
                <a:spcPct val="95000"/>
              </a:lnSpc>
              <a:spcBef>
                <a:spcPts val="1200"/>
              </a:spcBef>
              <a:spcAft>
                <a:spcPts val="1200"/>
              </a:spcAft>
              <a:buSzPts val="1018"/>
              <a:buNone/>
            </a:pPr>
            <a:r>
              <a:t/>
            </a:r>
            <a:endParaRPr sz="1665"/>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Process Improvement</a:t>
            </a:r>
            <a:endParaRPr/>
          </a:p>
        </p:txBody>
      </p:sp>
      <p:sp>
        <p:nvSpPr>
          <p:cNvPr id="219" name="Google Shape;219;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Video on Business Process Improvement </a:t>
            </a:r>
            <a:endParaRPr/>
          </a:p>
          <a:p>
            <a:pPr indent="0" lvl="0" marL="0" rtl="0" algn="l">
              <a:spcBef>
                <a:spcPts val="1200"/>
              </a:spcBef>
              <a:spcAft>
                <a:spcPts val="0"/>
              </a:spcAft>
              <a:buNone/>
            </a:pPr>
            <a:r>
              <a:rPr lang="en" u="sng">
                <a:solidFill>
                  <a:schemeClr val="hlink"/>
                </a:solidFill>
                <a:hlinkClick r:id="rId3"/>
              </a:rPr>
              <a:t>https://www.youtube.com/watch?v=q-y8KG1Lpa8</a:t>
            </a: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Six sigma a tool for </a:t>
            </a:r>
            <a:r>
              <a:rPr lang="en"/>
              <a:t>business</a:t>
            </a:r>
            <a:r>
              <a:rPr lang="en"/>
              <a:t> improvement</a:t>
            </a:r>
            <a:endParaRPr/>
          </a:p>
          <a:p>
            <a:pPr indent="0" lvl="0" marL="0" rtl="0" algn="l">
              <a:spcBef>
                <a:spcPts val="1200"/>
              </a:spcBef>
              <a:spcAft>
                <a:spcPts val="1200"/>
              </a:spcAft>
              <a:buNone/>
            </a:pPr>
            <a:r>
              <a:rPr lang="en" u="sng">
                <a:solidFill>
                  <a:schemeClr val="hlink"/>
                </a:solidFill>
                <a:hlinkClick r:id="rId4"/>
              </a:rPr>
              <a:t>https://www.youtube.com/watch?v=4EDYfSl-fmc</a:t>
            </a: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BPI v/s BPR</a:t>
            </a:r>
            <a:endParaRPr/>
          </a:p>
        </p:txBody>
      </p:sp>
      <p:pic>
        <p:nvPicPr>
          <p:cNvPr id="225" name="Google Shape;225;p37"/>
          <p:cNvPicPr preferRelativeResize="0"/>
          <p:nvPr/>
        </p:nvPicPr>
        <p:blipFill>
          <a:blip r:embed="rId3">
            <a:alphaModFix/>
          </a:blip>
          <a:stretch>
            <a:fillRect/>
          </a:stretch>
        </p:blipFill>
        <p:spPr>
          <a:xfrm>
            <a:off x="381988" y="1246250"/>
            <a:ext cx="8380021" cy="374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Pressures</a:t>
            </a:r>
            <a:endParaRPr/>
          </a:p>
        </p:txBody>
      </p:sp>
      <p:sp>
        <p:nvSpPr>
          <p:cNvPr id="231" name="Google Shape;231;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Business Pressures</a:t>
            </a:r>
            <a:endParaRPr sz="2200"/>
          </a:p>
          <a:p>
            <a:pPr indent="-342900" lvl="1" marL="914400" rtl="0" algn="l">
              <a:spcBef>
                <a:spcPts val="0"/>
              </a:spcBef>
              <a:spcAft>
                <a:spcPts val="0"/>
              </a:spcAft>
              <a:buSzPts val="1800"/>
              <a:buChar char="○"/>
            </a:pPr>
            <a:r>
              <a:rPr lang="en" sz="1800"/>
              <a:t>The </a:t>
            </a:r>
            <a:r>
              <a:rPr b="1" lang="en" sz="1800"/>
              <a:t>business environment is the combination of social, legal, economic, physical, and political factors in which businesses conduct their operations.</a:t>
            </a:r>
            <a:r>
              <a:rPr lang="en" sz="1800"/>
              <a:t> </a:t>
            </a:r>
            <a:endParaRPr sz="1800"/>
          </a:p>
          <a:p>
            <a:pPr indent="-342900" lvl="1" marL="914400" rtl="0" algn="l">
              <a:spcBef>
                <a:spcPts val="0"/>
              </a:spcBef>
              <a:spcAft>
                <a:spcPts val="0"/>
              </a:spcAft>
              <a:buSzPts val="1800"/>
              <a:buChar char="○"/>
            </a:pPr>
            <a:r>
              <a:rPr lang="en" sz="1800"/>
              <a:t>Significant changes in any of these factors are likely to create business pressures on organizations.</a:t>
            </a:r>
            <a:endParaRPr sz="1800"/>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Pressures</a:t>
            </a:r>
            <a:endParaRPr/>
          </a:p>
        </p:txBody>
      </p:sp>
      <p:pic>
        <p:nvPicPr>
          <p:cNvPr id="237" name="Google Shape;237;p39"/>
          <p:cNvPicPr preferRelativeResize="0"/>
          <p:nvPr/>
        </p:nvPicPr>
        <p:blipFill>
          <a:blip r:embed="rId3">
            <a:alphaModFix/>
          </a:blip>
          <a:stretch>
            <a:fillRect/>
          </a:stretch>
        </p:blipFill>
        <p:spPr>
          <a:xfrm>
            <a:off x="3808875" y="584225"/>
            <a:ext cx="4981681" cy="3744850"/>
          </a:xfrm>
          <a:prstGeom prst="rect">
            <a:avLst/>
          </a:prstGeom>
          <a:noFill/>
          <a:ln>
            <a:noFill/>
          </a:ln>
        </p:spPr>
      </p:pic>
      <p:sp>
        <p:nvSpPr>
          <p:cNvPr id="238" name="Google Shape;238;p39"/>
          <p:cNvSpPr/>
          <p:nvPr/>
        </p:nvSpPr>
        <p:spPr>
          <a:xfrm>
            <a:off x="440000" y="1552225"/>
            <a:ext cx="3116700" cy="193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Three kinds of pressure:</a:t>
            </a:r>
            <a:endParaRPr>
              <a:latin typeface="Source Code Pro"/>
              <a:ea typeface="Source Code Pro"/>
              <a:cs typeface="Source Code Pro"/>
              <a:sym typeface="Source Code Pro"/>
            </a:endParaRPr>
          </a:p>
          <a:p>
            <a:pPr indent="-317500" lvl="0" marL="457200" rtl="0" algn="ctr">
              <a:spcBef>
                <a:spcPts val="0"/>
              </a:spcBef>
              <a:spcAft>
                <a:spcPts val="0"/>
              </a:spcAft>
              <a:buSzPts val="1400"/>
              <a:buFont typeface="Source Code Pro"/>
              <a:buChar char="●"/>
            </a:pPr>
            <a:r>
              <a:rPr lang="en">
                <a:latin typeface="Source Code Pro"/>
                <a:ea typeface="Source Code Pro"/>
                <a:cs typeface="Source Code Pro"/>
                <a:sym typeface="Source Code Pro"/>
              </a:rPr>
              <a:t>Market pressures</a:t>
            </a:r>
            <a:endParaRPr>
              <a:latin typeface="Source Code Pro"/>
              <a:ea typeface="Source Code Pro"/>
              <a:cs typeface="Source Code Pro"/>
              <a:sym typeface="Source Code Pro"/>
            </a:endParaRPr>
          </a:p>
          <a:p>
            <a:pPr indent="-317500" lvl="0" marL="457200" rtl="0" algn="ctr">
              <a:spcBef>
                <a:spcPts val="0"/>
              </a:spcBef>
              <a:spcAft>
                <a:spcPts val="0"/>
              </a:spcAft>
              <a:buSzPts val="1400"/>
              <a:buFont typeface="Source Code Pro"/>
              <a:buChar char="●"/>
            </a:pPr>
            <a:r>
              <a:rPr lang="en">
                <a:latin typeface="Source Code Pro"/>
                <a:ea typeface="Source Code Pro"/>
                <a:cs typeface="Source Code Pro"/>
                <a:sym typeface="Source Code Pro"/>
              </a:rPr>
              <a:t>Technology pressures</a:t>
            </a:r>
            <a:endParaRPr>
              <a:latin typeface="Source Code Pro"/>
              <a:ea typeface="Source Code Pro"/>
              <a:cs typeface="Source Code Pro"/>
              <a:sym typeface="Source Code Pro"/>
            </a:endParaRPr>
          </a:p>
          <a:p>
            <a:pPr indent="-317500" lvl="0" marL="457200" rtl="0" algn="ctr">
              <a:spcBef>
                <a:spcPts val="0"/>
              </a:spcBef>
              <a:spcAft>
                <a:spcPts val="0"/>
              </a:spcAft>
              <a:buSzPts val="1400"/>
              <a:buFont typeface="Source Code Pro"/>
              <a:buChar char="●"/>
            </a:pPr>
            <a:r>
              <a:rPr lang="en">
                <a:latin typeface="Source Code Pro"/>
                <a:ea typeface="Source Code Pro"/>
                <a:cs typeface="Source Code Pro"/>
                <a:sym typeface="Source Code Pro"/>
              </a:rPr>
              <a:t>Societal pressures</a:t>
            </a:r>
            <a:endParaRPr>
              <a:latin typeface="Source Code Pro"/>
              <a:ea typeface="Source Code Pro"/>
              <a:cs typeface="Source Code Pro"/>
              <a:sym typeface="Source Code Pro"/>
            </a:endParaRPr>
          </a:p>
          <a:p>
            <a:pPr indent="0" lvl="0" marL="45720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pressures</a:t>
            </a:r>
            <a:endParaRPr/>
          </a:p>
        </p:txBody>
      </p:sp>
      <p:sp>
        <p:nvSpPr>
          <p:cNvPr id="244" name="Google Shape;244;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Market Pressures:-</a:t>
            </a:r>
            <a:endParaRPr sz="2100"/>
          </a:p>
          <a:p>
            <a:pPr indent="-336550" lvl="1" marL="914400" rtl="0" algn="l">
              <a:spcBef>
                <a:spcPts val="0"/>
              </a:spcBef>
              <a:spcAft>
                <a:spcPts val="0"/>
              </a:spcAft>
              <a:buSzPts val="1700"/>
              <a:buChar char="○"/>
            </a:pPr>
            <a:r>
              <a:rPr lang="en" sz="1700"/>
              <a:t>Market pressures are generated by the </a:t>
            </a:r>
            <a:r>
              <a:rPr b="1" lang="en" sz="1700"/>
              <a:t>global economy, intense competition, the changing nature of the workforce, and powerful customers.</a:t>
            </a:r>
            <a:endParaRPr b="1" sz="1700"/>
          </a:p>
          <a:p>
            <a:pPr indent="-336550" lvl="1" marL="914400" rtl="0" algn="l">
              <a:spcBef>
                <a:spcPts val="0"/>
              </a:spcBef>
              <a:spcAft>
                <a:spcPts val="0"/>
              </a:spcAft>
              <a:buSzPts val="1700"/>
              <a:buChar char="○"/>
            </a:pPr>
            <a:r>
              <a:rPr lang="en" sz="1700"/>
              <a:t>Globalization: </a:t>
            </a:r>
            <a:endParaRPr sz="1700"/>
          </a:p>
          <a:p>
            <a:pPr indent="-336550" lvl="2" marL="1371600" rtl="0" algn="l">
              <a:spcBef>
                <a:spcPts val="0"/>
              </a:spcBef>
              <a:spcAft>
                <a:spcPts val="0"/>
              </a:spcAft>
              <a:buSzPts val="1700"/>
              <a:buChar char="■"/>
            </a:pPr>
            <a:r>
              <a:rPr lang="en" sz="1700"/>
              <a:t>Globalization was the emergence of multinational companies; that is, companies that had their headquarters in one country but operated in several countries.</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pressures</a:t>
            </a:r>
            <a:endParaRPr/>
          </a:p>
        </p:txBody>
      </p:sp>
      <p:sp>
        <p:nvSpPr>
          <p:cNvPr id="250" name="Google Shape;250;p41"/>
          <p:cNvSpPr txBox="1"/>
          <p:nvPr>
            <p:ph idx="1" type="body"/>
          </p:nvPr>
        </p:nvSpPr>
        <p:spPr>
          <a:xfrm>
            <a:off x="372823" y="963850"/>
            <a:ext cx="2613600" cy="39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523"/>
              <a:buNone/>
            </a:pPr>
            <a:r>
              <a:rPr lang="en"/>
              <a:t>E.g. of Drivers for Globalization</a:t>
            </a:r>
            <a:endParaRPr/>
          </a:p>
        </p:txBody>
      </p:sp>
      <p:pic>
        <p:nvPicPr>
          <p:cNvPr id="251" name="Google Shape;251;p41"/>
          <p:cNvPicPr preferRelativeResize="0"/>
          <p:nvPr/>
        </p:nvPicPr>
        <p:blipFill>
          <a:blip r:embed="rId3">
            <a:alphaModFix/>
          </a:blip>
          <a:stretch>
            <a:fillRect/>
          </a:stretch>
        </p:blipFill>
        <p:spPr>
          <a:xfrm>
            <a:off x="3083138" y="197550"/>
            <a:ext cx="5972175" cy="1609725"/>
          </a:xfrm>
          <a:prstGeom prst="rect">
            <a:avLst/>
          </a:prstGeom>
          <a:noFill/>
          <a:ln>
            <a:noFill/>
          </a:ln>
        </p:spPr>
      </p:pic>
      <p:pic>
        <p:nvPicPr>
          <p:cNvPr id="252" name="Google Shape;252;p41"/>
          <p:cNvPicPr preferRelativeResize="0"/>
          <p:nvPr/>
        </p:nvPicPr>
        <p:blipFill>
          <a:blip r:embed="rId4">
            <a:alphaModFix/>
          </a:blip>
          <a:stretch>
            <a:fillRect/>
          </a:stretch>
        </p:blipFill>
        <p:spPr>
          <a:xfrm>
            <a:off x="3083150" y="1807275"/>
            <a:ext cx="5972175" cy="247884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pressures</a:t>
            </a:r>
            <a:endParaRPr/>
          </a:p>
        </p:txBody>
      </p:sp>
      <p:sp>
        <p:nvSpPr>
          <p:cNvPr id="258" name="Google Shape;258;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Changing Nature of the Workforce. </a:t>
            </a:r>
            <a:endParaRPr sz="2200"/>
          </a:p>
          <a:p>
            <a:pPr indent="-342900" lvl="1" marL="914400" rtl="0" algn="l">
              <a:spcBef>
                <a:spcPts val="0"/>
              </a:spcBef>
              <a:spcAft>
                <a:spcPts val="0"/>
              </a:spcAft>
              <a:buSzPts val="1800"/>
              <a:buChar char="○"/>
            </a:pPr>
            <a:r>
              <a:rPr lang="en" sz="1800"/>
              <a:t>The workforce in developed countries, is becoming more diversified with </a:t>
            </a:r>
            <a:r>
              <a:rPr b="1" lang="en" sz="1800"/>
              <a:t>increasing numbers of women, single parents, minorities, and persons with disabilities are now employed in all types of positions. </a:t>
            </a:r>
            <a:endParaRPr b="1" sz="1800"/>
          </a:p>
          <a:p>
            <a:pPr indent="-342900" lvl="1" marL="914400" rtl="0" algn="l">
              <a:spcBef>
                <a:spcPts val="0"/>
              </a:spcBef>
              <a:spcAft>
                <a:spcPts val="0"/>
              </a:spcAft>
              <a:buSzPts val="1800"/>
              <a:buChar char="○"/>
            </a:pPr>
            <a:r>
              <a:rPr lang="en" sz="1800"/>
              <a:t>IT is easing the integration of these employees into the traditional workforce.</a:t>
            </a:r>
            <a:endParaRPr sz="1800"/>
          </a:p>
          <a:p>
            <a:pPr indent="-342900" lvl="1" marL="914400" rtl="0" algn="l">
              <a:spcBef>
                <a:spcPts val="0"/>
              </a:spcBef>
              <a:spcAft>
                <a:spcPts val="0"/>
              </a:spcAft>
              <a:buSzPts val="1800"/>
              <a:buChar char="○"/>
            </a:pPr>
            <a:r>
              <a:rPr lang="en" sz="1800"/>
              <a:t>IT is also enabling people to </a:t>
            </a:r>
            <a:r>
              <a:rPr b="1" lang="en" sz="1800"/>
              <a:t>work from home</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a:t>
            </a:r>
            <a:endParaRPr/>
          </a:p>
        </p:txBody>
      </p:sp>
      <p:sp>
        <p:nvSpPr>
          <p:cNvPr id="76" name="Google Shape;76;p16"/>
          <p:cNvSpPr txBox="1"/>
          <p:nvPr>
            <p:ph idx="1" type="body"/>
          </p:nvPr>
        </p:nvSpPr>
        <p:spPr>
          <a:xfrm>
            <a:off x="311700" y="1228675"/>
            <a:ext cx="36423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September 11, 2001</a:t>
            </a:r>
            <a:endParaRPr/>
          </a:p>
          <a:p>
            <a:pPr indent="0" lvl="0" marL="0" rtl="0" algn="l">
              <a:spcBef>
                <a:spcPts val="1200"/>
              </a:spcBef>
              <a:spcAft>
                <a:spcPts val="0"/>
              </a:spcAft>
              <a:buNone/>
            </a:pPr>
            <a:r>
              <a:rPr lang="en"/>
              <a:t>Unfortunately for thousands of workers in the World Trade Center, those clues were located</a:t>
            </a:r>
            <a:endParaRPr/>
          </a:p>
          <a:p>
            <a:pPr indent="0" lvl="0" marL="0" rtl="0" algn="l">
              <a:spcBef>
                <a:spcPts val="1200"/>
              </a:spcBef>
              <a:spcAft>
                <a:spcPts val="0"/>
              </a:spcAft>
              <a:buNone/>
            </a:pPr>
            <a:r>
              <a:rPr lang="en"/>
              <a:t>in different databases scattered across many government agencies.</a:t>
            </a:r>
            <a:endParaRPr/>
          </a:p>
          <a:p>
            <a:pPr indent="0" lvl="0" marL="0" rtl="0" algn="l">
              <a:spcBef>
                <a:spcPts val="120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6800850" y="0"/>
            <a:ext cx="2343150" cy="2990850"/>
          </a:xfrm>
          <a:prstGeom prst="rect">
            <a:avLst/>
          </a:prstGeom>
          <a:noFill/>
          <a:ln>
            <a:noFill/>
          </a:ln>
        </p:spPr>
      </p:pic>
      <p:pic>
        <p:nvPicPr>
          <p:cNvPr id="78" name="Google Shape;78;p16"/>
          <p:cNvPicPr preferRelativeResize="0"/>
          <p:nvPr/>
        </p:nvPicPr>
        <p:blipFill>
          <a:blip r:embed="rId4">
            <a:alphaModFix/>
          </a:blip>
          <a:stretch>
            <a:fillRect/>
          </a:stretch>
        </p:blipFill>
        <p:spPr>
          <a:xfrm>
            <a:off x="4448750" y="1093850"/>
            <a:ext cx="2244925" cy="3404400"/>
          </a:xfrm>
          <a:prstGeom prst="rect">
            <a:avLst/>
          </a:prstGeom>
          <a:noFill/>
          <a:ln>
            <a:noFill/>
          </a:ln>
        </p:spPr>
      </p:pic>
      <p:sp>
        <p:nvSpPr>
          <p:cNvPr id="79" name="Google Shape;79;p16"/>
          <p:cNvSpPr/>
          <p:nvPr/>
        </p:nvSpPr>
        <p:spPr>
          <a:xfrm>
            <a:off x="389075" y="4190175"/>
            <a:ext cx="3320400" cy="68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980000"/>
                </a:solidFill>
                <a:latin typeface="Source Code Pro"/>
                <a:ea typeface="Source Code Pro"/>
                <a:cs typeface="Source Code Pro"/>
                <a:sym typeface="Source Code Pro"/>
              </a:rPr>
              <a:t>No tool to integrate and analysis data</a:t>
            </a:r>
            <a:endParaRPr b="1">
              <a:solidFill>
                <a:srgbClr val="980000"/>
              </a:solidFill>
              <a:latin typeface="Source Code Pro"/>
              <a:ea typeface="Source Code Pro"/>
              <a:cs typeface="Source Code Pro"/>
              <a:sym typeface="Source Code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pressures</a:t>
            </a:r>
            <a:endParaRPr/>
          </a:p>
        </p:txBody>
      </p:sp>
      <p:sp>
        <p:nvSpPr>
          <p:cNvPr id="264" name="Google Shape;264;p4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Powerful Customers. </a:t>
            </a:r>
            <a:endParaRPr sz="1900"/>
          </a:p>
          <a:p>
            <a:pPr indent="-323850" lvl="1" marL="914400" rtl="0" algn="l">
              <a:spcBef>
                <a:spcPts val="0"/>
              </a:spcBef>
              <a:spcAft>
                <a:spcPts val="0"/>
              </a:spcAft>
              <a:buSzPts val="1500"/>
              <a:buChar char="○"/>
            </a:pPr>
            <a:r>
              <a:rPr lang="en" sz="1500"/>
              <a:t>Consumer have become </a:t>
            </a:r>
            <a:r>
              <a:rPr b="1" lang="en" sz="1500"/>
              <a:t>more knowledgeable about the products and services</a:t>
            </a:r>
            <a:r>
              <a:rPr lang="en" sz="1500"/>
              <a:t> they acquire. </a:t>
            </a:r>
            <a:endParaRPr sz="1500"/>
          </a:p>
          <a:p>
            <a:pPr indent="-323850" lvl="1" marL="914400" rtl="0" algn="l">
              <a:spcBef>
                <a:spcPts val="0"/>
              </a:spcBef>
              <a:spcAft>
                <a:spcPts val="0"/>
              </a:spcAft>
              <a:buSzPts val="1500"/>
              <a:buChar char="○"/>
            </a:pPr>
            <a:r>
              <a:rPr lang="en" sz="1500"/>
              <a:t>Customers can use the Internet to find detailed information about products and services,</a:t>
            </a:r>
            <a:r>
              <a:rPr b="1" lang="en" sz="1500"/>
              <a:t> to compare prices, and to purchase items at electronic auctions.</a:t>
            </a:r>
            <a:endParaRPr b="1" sz="1500"/>
          </a:p>
          <a:p>
            <a:pPr indent="-323850" lvl="1" marL="914400" rtl="0" algn="l">
              <a:spcBef>
                <a:spcPts val="0"/>
              </a:spcBef>
              <a:spcAft>
                <a:spcPts val="0"/>
              </a:spcAft>
              <a:buSzPts val="1500"/>
              <a:buChar char="○"/>
            </a:pPr>
            <a:r>
              <a:rPr lang="en" sz="1500"/>
              <a:t>Modern firms strive to learn about their customers to better anticipate and address their needs. </a:t>
            </a:r>
            <a:endParaRPr sz="1500"/>
          </a:p>
          <a:p>
            <a:pPr indent="-323850" lvl="1" marL="914400" rtl="0" algn="l">
              <a:spcBef>
                <a:spcPts val="0"/>
              </a:spcBef>
              <a:spcAft>
                <a:spcPts val="0"/>
              </a:spcAft>
              <a:buSzPts val="1500"/>
              <a:buChar char="○"/>
            </a:pPr>
            <a:r>
              <a:rPr lang="en" sz="1500"/>
              <a:t>This process, called customer intimacy, is an important component of </a:t>
            </a:r>
            <a:r>
              <a:rPr b="1" lang="en" sz="1500"/>
              <a:t>customer relationship management (CRM</a:t>
            </a:r>
            <a:r>
              <a:rPr lang="en" sz="1500"/>
              <a:t>), an organization-wide effort toward maximizing the </a:t>
            </a:r>
            <a:r>
              <a:rPr b="1" lang="en" sz="1500"/>
              <a:t>customer experience.</a:t>
            </a:r>
            <a:endParaRPr b="1" sz="1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pressures</a:t>
            </a:r>
            <a:endParaRPr/>
          </a:p>
        </p:txBody>
      </p:sp>
      <p:sp>
        <p:nvSpPr>
          <p:cNvPr id="270" name="Google Shape;270;p4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Technology Pressures </a:t>
            </a:r>
            <a:endParaRPr/>
          </a:p>
          <a:p>
            <a:pPr indent="-317500" lvl="1" marL="914400" rtl="0" algn="l">
              <a:spcBef>
                <a:spcPts val="0"/>
              </a:spcBef>
              <a:spcAft>
                <a:spcPts val="0"/>
              </a:spcAft>
              <a:buSzPts val="1400"/>
              <a:buChar char="○"/>
            </a:pPr>
            <a:r>
              <a:rPr lang="en"/>
              <a:t>Two major technology-related pressures are technological innovation and information overload.</a:t>
            </a:r>
            <a:endParaRPr/>
          </a:p>
          <a:p>
            <a:pPr indent="-317500" lvl="1" marL="914400" rtl="0" algn="l">
              <a:spcBef>
                <a:spcPts val="0"/>
              </a:spcBef>
              <a:spcAft>
                <a:spcPts val="0"/>
              </a:spcAft>
              <a:buSzPts val="1400"/>
              <a:buChar char="○"/>
            </a:pPr>
            <a:r>
              <a:rPr b="1" lang="en"/>
              <a:t>Technological Innovation and Obsolescence. </a:t>
            </a:r>
            <a:endParaRPr b="1"/>
          </a:p>
          <a:p>
            <a:pPr indent="-317500" lvl="2" marL="1371600" rtl="0" algn="l">
              <a:spcBef>
                <a:spcPts val="0"/>
              </a:spcBef>
              <a:spcAft>
                <a:spcPts val="0"/>
              </a:spcAft>
              <a:buSzPts val="1400"/>
              <a:buChar char="■"/>
            </a:pPr>
            <a:r>
              <a:rPr lang="en"/>
              <a:t>Few and improved technologies rapidly create or support </a:t>
            </a:r>
            <a:r>
              <a:rPr b="1" lang="en"/>
              <a:t>substitutes for products, alternative service options</a:t>
            </a:r>
            <a:r>
              <a:rPr lang="en"/>
              <a:t>, and superb quality.</a:t>
            </a:r>
            <a:endParaRPr/>
          </a:p>
          <a:p>
            <a:pPr indent="-317500" lvl="2" marL="1371600" rtl="0" algn="l">
              <a:spcBef>
                <a:spcPts val="0"/>
              </a:spcBef>
              <a:spcAft>
                <a:spcPts val="0"/>
              </a:spcAft>
              <a:buSzPts val="1400"/>
              <a:buChar char="■"/>
            </a:pPr>
            <a:r>
              <a:rPr lang="en"/>
              <a:t>e.g.electronic versions of books, magazines, and newspapers replacing traditional hard copy versions</a:t>
            </a:r>
            <a:endParaRPr/>
          </a:p>
          <a:p>
            <a:pPr indent="-317500" lvl="1" marL="914400" rtl="0" algn="l">
              <a:spcBef>
                <a:spcPts val="0"/>
              </a:spcBef>
              <a:spcAft>
                <a:spcPts val="0"/>
              </a:spcAft>
              <a:buSzPts val="1400"/>
              <a:buChar char="○"/>
            </a:pPr>
            <a:r>
              <a:rPr b="1" lang="en"/>
              <a:t>Information Overload. </a:t>
            </a:r>
            <a:endParaRPr b="1"/>
          </a:p>
          <a:p>
            <a:pPr indent="-317500" lvl="2" marL="1371600" rtl="0" algn="l">
              <a:spcBef>
                <a:spcPts val="0"/>
              </a:spcBef>
              <a:spcAft>
                <a:spcPts val="0"/>
              </a:spcAft>
              <a:buSzPts val="1400"/>
              <a:buChar char="■"/>
            </a:pPr>
            <a:r>
              <a:rPr lang="en"/>
              <a:t>The amount of information available on the Internet doubles approximately every year, and much of it is free.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pressures</a:t>
            </a:r>
            <a:endParaRPr/>
          </a:p>
        </p:txBody>
      </p:sp>
      <p:sp>
        <p:nvSpPr>
          <p:cNvPr id="276" name="Google Shape;276;p45"/>
          <p:cNvSpPr txBox="1"/>
          <p:nvPr>
            <p:ph idx="1" type="body"/>
          </p:nvPr>
        </p:nvSpPr>
        <p:spPr>
          <a:xfrm>
            <a:off x="311700" y="967600"/>
            <a:ext cx="8520600" cy="3601200"/>
          </a:xfrm>
          <a:prstGeom prst="rect">
            <a:avLst/>
          </a:prstGeom>
        </p:spPr>
        <p:txBody>
          <a:bodyPr anchorCtr="0" anchor="t" bIns="91425" lIns="91425" spcFirstLastPara="1" rIns="91425" wrap="square" tIns="91425">
            <a:noAutofit/>
          </a:bodyPr>
          <a:lstStyle/>
          <a:p>
            <a:pPr indent="-349250" lvl="0" marL="457200" rtl="0" algn="l">
              <a:lnSpc>
                <a:spcPct val="105000"/>
              </a:lnSpc>
              <a:spcBef>
                <a:spcPts val="0"/>
              </a:spcBef>
              <a:spcAft>
                <a:spcPts val="0"/>
              </a:spcAft>
              <a:buSzPts val="1900"/>
              <a:buChar char="●"/>
            </a:pPr>
            <a:r>
              <a:rPr lang="en" sz="1900"/>
              <a:t>Societal/Political/Legal Pressures. </a:t>
            </a:r>
            <a:endParaRPr sz="1900"/>
          </a:p>
          <a:p>
            <a:pPr indent="-323850" lvl="1" marL="914400" rtl="0" algn="l">
              <a:lnSpc>
                <a:spcPct val="105000"/>
              </a:lnSpc>
              <a:spcBef>
                <a:spcPts val="0"/>
              </a:spcBef>
              <a:spcAft>
                <a:spcPts val="0"/>
              </a:spcAft>
              <a:buSzPts val="1500"/>
              <a:buChar char="○"/>
            </a:pPr>
            <a:r>
              <a:rPr lang="en" sz="1500"/>
              <a:t>This includes social responsibility, </a:t>
            </a:r>
            <a:r>
              <a:rPr b="1" lang="en" sz="1500"/>
              <a:t>government regulation / deregulation, spending for social programs, spending to protect against terrorism, and ethics.</a:t>
            </a:r>
            <a:endParaRPr b="1" sz="1500"/>
          </a:p>
          <a:p>
            <a:pPr indent="-323850" lvl="1" marL="914400" rtl="0" algn="l">
              <a:lnSpc>
                <a:spcPct val="105000"/>
              </a:lnSpc>
              <a:spcBef>
                <a:spcPts val="0"/>
              </a:spcBef>
              <a:spcAft>
                <a:spcPts val="0"/>
              </a:spcAft>
              <a:buSzPts val="1500"/>
              <a:buChar char="○"/>
            </a:pPr>
            <a:r>
              <a:rPr b="1" lang="en" sz="1500"/>
              <a:t>Social Responsibility. </a:t>
            </a:r>
            <a:endParaRPr b="1" sz="1500"/>
          </a:p>
          <a:p>
            <a:pPr indent="-323850" lvl="2" marL="1371600" rtl="0" algn="l">
              <a:lnSpc>
                <a:spcPct val="105000"/>
              </a:lnSpc>
              <a:spcBef>
                <a:spcPts val="0"/>
              </a:spcBef>
              <a:spcAft>
                <a:spcPts val="0"/>
              </a:spcAft>
              <a:buSzPts val="1500"/>
              <a:buChar char="■"/>
            </a:pPr>
            <a:r>
              <a:rPr lang="en" sz="1500"/>
              <a:t>Social issues that affect businesses and individuals range from the state of the physical environment, to company and individual philanthropy, to education.</a:t>
            </a:r>
            <a:endParaRPr sz="1500"/>
          </a:p>
          <a:p>
            <a:pPr indent="-323850" lvl="2" marL="1371600" rtl="0" algn="l">
              <a:lnSpc>
                <a:spcPct val="105000"/>
              </a:lnSpc>
              <a:spcBef>
                <a:spcPts val="0"/>
              </a:spcBef>
              <a:spcAft>
                <a:spcPts val="0"/>
              </a:spcAft>
              <a:buSzPts val="1500"/>
              <a:buChar char="■"/>
            </a:pPr>
            <a:r>
              <a:rPr lang="en" sz="1500"/>
              <a:t>Some corporations and individuals are willing to spend time and/or money to address various social problems.</a:t>
            </a:r>
            <a:endParaRPr sz="1500"/>
          </a:p>
          <a:p>
            <a:pPr indent="-323850" lvl="1" marL="914400" rtl="0" algn="l">
              <a:lnSpc>
                <a:spcPct val="105000"/>
              </a:lnSpc>
              <a:spcBef>
                <a:spcPts val="0"/>
              </a:spcBef>
              <a:spcAft>
                <a:spcPts val="0"/>
              </a:spcAft>
              <a:buSzPts val="1500"/>
              <a:buChar char="○"/>
            </a:pPr>
            <a:r>
              <a:rPr lang="en" sz="1500"/>
              <a:t>e.g. Certification for Building Infrastructure - U.S. Green Building Council, Environment Management Certification - ISO 14001, Energy Management Certification -- ISO 50001, Support NGO initiatives </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pressures</a:t>
            </a:r>
            <a:endParaRPr/>
          </a:p>
        </p:txBody>
      </p:sp>
      <p:sp>
        <p:nvSpPr>
          <p:cNvPr id="282" name="Google Shape;282;p4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Compliance with Government Regulations.</a:t>
            </a:r>
            <a:endParaRPr sz="2100"/>
          </a:p>
          <a:p>
            <a:pPr indent="-336550" lvl="1" marL="914400" rtl="0" algn="l">
              <a:spcBef>
                <a:spcPts val="0"/>
              </a:spcBef>
              <a:spcAft>
                <a:spcPts val="0"/>
              </a:spcAft>
              <a:buSzPts val="1700"/>
              <a:buChar char="○"/>
            </a:pPr>
            <a:r>
              <a:rPr lang="en" sz="1700"/>
              <a:t>Major source of business pressures is </a:t>
            </a:r>
            <a:r>
              <a:rPr b="1" lang="en" sz="1700"/>
              <a:t>government regulations regarding health, safety, environmental protection, and equal opportunity.</a:t>
            </a:r>
            <a:r>
              <a:rPr lang="en" sz="1700"/>
              <a:t> </a:t>
            </a:r>
            <a:endParaRPr sz="1700"/>
          </a:p>
          <a:p>
            <a:pPr indent="-336550" lvl="1" marL="914400" rtl="0" algn="l">
              <a:spcBef>
                <a:spcPts val="0"/>
              </a:spcBef>
              <a:spcAft>
                <a:spcPts val="0"/>
              </a:spcAft>
              <a:buSzPts val="1700"/>
              <a:buChar char="○"/>
            </a:pPr>
            <a:r>
              <a:rPr lang="en" sz="1700"/>
              <a:t>Businesses tend to view government regulations as expensive constraints on their activities.</a:t>
            </a:r>
            <a:endParaRPr sz="1700"/>
          </a:p>
          <a:p>
            <a:pPr indent="-336550" lvl="1" marL="914400" rtl="0" algn="l">
              <a:spcBef>
                <a:spcPts val="0"/>
              </a:spcBef>
              <a:spcAft>
                <a:spcPts val="0"/>
              </a:spcAft>
              <a:buSzPts val="1700"/>
              <a:buChar char="○"/>
            </a:pPr>
            <a:r>
              <a:rPr lang="en" sz="1700"/>
              <a:t>The process of becoming and remaining compliant is </a:t>
            </a:r>
            <a:r>
              <a:rPr b="1" lang="en" sz="1700"/>
              <a:t>expensive and time consuming</a:t>
            </a:r>
            <a:r>
              <a:rPr lang="en" sz="1700"/>
              <a:t>.</a:t>
            </a:r>
            <a:endParaRPr sz="17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pressures</a:t>
            </a:r>
            <a:endParaRPr/>
          </a:p>
        </p:txBody>
      </p:sp>
      <p:sp>
        <p:nvSpPr>
          <p:cNvPr id="288" name="Google Shape;288;p4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Protection against Terrorist Attacks:-</a:t>
            </a:r>
            <a:endParaRPr sz="2200"/>
          </a:p>
          <a:p>
            <a:pPr indent="-342900" lvl="1" marL="914400" rtl="0" algn="l">
              <a:spcBef>
                <a:spcPts val="0"/>
              </a:spcBef>
              <a:spcAft>
                <a:spcPts val="0"/>
              </a:spcAft>
              <a:buSzPts val="1800"/>
              <a:buChar char="○"/>
            </a:pPr>
            <a:r>
              <a:rPr lang="en" sz="1800"/>
              <a:t>Since 9/11 and 26/11 attacks, organizations have been under increased pressure to protect themselves against terrorist attacks.</a:t>
            </a:r>
            <a:endParaRPr sz="1800"/>
          </a:p>
          <a:p>
            <a:pPr indent="-368300" lvl="0" marL="457200" rtl="0" algn="l">
              <a:spcBef>
                <a:spcPts val="0"/>
              </a:spcBef>
              <a:spcAft>
                <a:spcPts val="0"/>
              </a:spcAft>
              <a:buSzPts val="2200"/>
              <a:buChar char="●"/>
            </a:pPr>
            <a:r>
              <a:rPr lang="en" sz="2200"/>
              <a:t>Ethical Issues:- </a:t>
            </a:r>
            <a:endParaRPr sz="2200"/>
          </a:p>
          <a:p>
            <a:pPr indent="-342900" lvl="1" marL="914400" rtl="0" algn="l">
              <a:spcBef>
                <a:spcPts val="0"/>
              </a:spcBef>
              <a:spcAft>
                <a:spcPts val="0"/>
              </a:spcAft>
              <a:buSzPts val="1800"/>
              <a:buChar char="○"/>
            </a:pPr>
            <a:r>
              <a:rPr lang="en" sz="1800"/>
              <a:t>Ethics relates to general standards of right and wrong. </a:t>
            </a:r>
            <a:endParaRPr sz="1800"/>
          </a:p>
          <a:p>
            <a:pPr indent="-342900" lvl="1" marL="914400" rtl="0" algn="l">
              <a:spcBef>
                <a:spcPts val="0"/>
              </a:spcBef>
              <a:spcAft>
                <a:spcPts val="0"/>
              </a:spcAft>
              <a:buSzPts val="1800"/>
              <a:buChar char="○"/>
            </a:pPr>
            <a:r>
              <a:rPr lang="en" sz="1800"/>
              <a:t>Information ethics relates specifically to standards of </a:t>
            </a:r>
            <a:r>
              <a:rPr b="1" lang="en" sz="1800"/>
              <a:t>right and wrong in information-processing practices</a:t>
            </a:r>
            <a:r>
              <a:rPr lang="en" sz="1800"/>
              <a:t>.</a:t>
            </a:r>
            <a:endParaRPr sz="1800"/>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Organization Response to the Business Pressures</a:t>
            </a:r>
            <a:endParaRPr/>
          </a:p>
        </p:txBody>
      </p:sp>
      <p:sp>
        <p:nvSpPr>
          <p:cNvPr id="294" name="Google Shape;294;p4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Organizations are responding to the various pressures by:</a:t>
            </a:r>
            <a:endParaRPr sz="1900"/>
          </a:p>
          <a:p>
            <a:pPr indent="-349250" lvl="1" marL="914400" rtl="0" algn="l">
              <a:spcBef>
                <a:spcPts val="0"/>
              </a:spcBef>
              <a:spcAft>
                <a:spcPts val="0"/>
              </a:spcAft>
              <a:buSzPts val="1900"/>
              <a:buChar char="○"/>
            </a:pPr>
            <a:r>
              <a:rPr lang="en" sz="1900"/>
              <a:t>Implementing IT such as strategic systems, </a:t>
            </a:r>
            <a:endParaRPr sz="1900"/>
          </a:p>
          <a:p>
            <a:pPr indent="-349250" lvl="1" marL="914400" rtl="0" algn="l">
              <a:spcBef>
                <a:spcPts val="0"/>
              </a:spcBef>
              <a:spcAft>
                <a:spcPts val="0"/>
              </a:spcAft>
              <a:buSzPts val="1900"/>
              <a:buChar char="○"/>
            </a:pPr>
            <a:r>
              <a:rPr lang="en" sz="1900"/>
              <a:t>Customer focus, </a:t>
            </a:r>
            <a:endParaRPr sz="1900"/>
          </a:p>
          <a:p>
            <a:pPr indent="-349250" lvl="1" marL="914400" rtl="0" algn="l">
              <a:spcBef>
                <a:spcPts val="0"/>
              </a:spcBef>
              <a:spcAft>
                <a:spcPts val="0"/>
              </a:spcAft>
              <a:buSzPts val="1900"/>
              <a:buChar char="○"/>
            </a:pPr>
            <a:r>
              <a:rPr lang="en" sz="1900"/>
              <a:t>Make-to-order and mass customization </a:t>
            </a:r>
            <a:endParaRPr sz="1900"/>
          </a:p>
          <a:p>
            <a:pPr indent="-349250" lvl="1" marL="914400" rtl="0" algn="l">
              <a:spcBef>
                <a:spcPts val="0"/>
              </a:spcBef>
              <a:spcAft>
                <a:spcPts val="0"/>
              </a:spcAft>
              <a:buSzPts val="1900"/>
              <a:buChar char="○"/>
            </a:pPr>
            <a:r>
              <a:rPr lang="en" sz="1900"/>
              <a:t>E-business.</a:t>
            </a:r>
            <a:endParaRPr sz="1900"/>
          </a:p>
          <a:p>
            <a:pPr indent="0" lvl="0" marL="0" rtl="0" algn="l">
              <a:spcBef>
                <a:spcPts val="1200"/>
              </a:spcBef>
              <a:spcAft>
                <a:spcPts val="0"/>
              </a:spcAft>
              <a:buNone/>
            </a:pPr>
            <a:r>
              <a:rPr lang="en" sz="2100"/>
              <a:t>Production Strategies (0:00 to 4:00 mins)</a:t>
            </a:r>
            <a:endParaRPr sz="2100"/>
          </a:p>
          <a:p>
            <a:pPr indent="0" lvl="0" marL="0" rtl="0" algn="l">
              <a:spcBef>
                <a:spcPts val="1200"/>
              </a:spcBef>
              <a:spcAft>
                <a:spcPts val="1200"/>
              </a:spcAft>
              <a:buNone/>
            </a:pPr>
            <a:r>
              <a:rPr lang="en" u="sng">
                <a:solidFill>
                  <a:schemeClr val="hlink"/>
                </a:solidFill>
                <a:hlinkClick r:id="rId3"/>
              </a:rPr>
              <a:t>https://www.youtube.com/watch?v=WwD5HIPtNjs</a:t>
            </a:r>
            <a:r>
              <a:rPr lang="en"/>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Organization Response to the Business Pressures</a:t>
            </a:r>
            <a:endParaRPr/>
          </a:p>
        </p:txBody>
      </p:sp>
      <p:sp>
        <p:nvSpPr>
          <p:cNvPr id="300" name="Google Shape;300;p4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Strategic Systems:</a:t>
            </a:r>
            <a:endParaRPr b="1"/>
          </a:p>
          <a:p>
            <a:pPr indent="-342900" lvl="0" marL="457200" rtl="0" algn="l">
              <a:spcBef>
                <a:spcPts val="1200"/>
              </a:spcBef>
              <a:spcAft>
                <a:spcPts val="0"/>
              </a:spcAft>
              <a:buSzPts val="1800"/>
              <a:buChar char="●"/>
            </a:pPr>
            <a:r>
              <a:rPr lang="en"/>
              <a:t>Strategic systems provide organizations with advantages that enable them to increase their market share and/or profits, to better negotiate with suppliers, and to prevent competitors from entering their markets. </a:t>
            </a:r>
            <a:endParaRPr/>
          </a:p>
          <a:p>
            <a:pPr indent="-342900" lvl="0" marL="457200" rtl="0" algn="l">
              <a:spcBef>
                <a:spcPts val="0"/>
              </a:spcBef>
              <a:spcAft>
                <a:spcPts val="0"/>
              </a:spcAft>
              <a:buSzPts val="1800"/>
              <a:buChar char="●"/>
            </a:pPr>
            <a:r>
              <a:rPr lang="en"/>
              <a:t>For example,P&amp;G utilizes virtual reality models to test design ideas for the next breakthroughs in products such as diapers and cosmetics.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Organization Response to the Business Pressures</a:t>
            </a:r>
            <a:endParaRPr/>
          </a:p>
        </p:txBody>
      </p:sp>
      <p:sp>
        <p:nvSpPr>
          <p:cNvPr id="306" name="Google Shape;306;p5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Customer Focus</a:t>
            </a:r>
            <a:endParaRPr b="1"/>
          </a:p>
          <a:p>
            <a:pPr indent="-342900" lvl="0" marL="457200" rtl="0" algn="l">
              <a:spcBef>
                <a:spcPts val="1200"/>
              </a:spcBef>
              <a:spcAft>
                <a:spcPts val="0"/>
              </a:spcAft>
              <a:buSzPts val="1800"/>
              <a:buChar char="●"/>
            </a:pPr>
            <a:r>
              <a:rPr lang="en"/>
              <a:t>Organizational attempts to provide superb customer service can make the difference between attracting and retaining customers versus losing them to competitors. </a:t>
            </a:r>
            <a:endParaRPr/>
          </a:p>
          <a:p>
            <a:pPr indent="-342900" lvl="0" marL="457200" rtl="0" algn="l">
              <a:spcBef>
                <a:spcPts val="0"/>
              </a:spcBef>
              <a:spcAft>
                <a:spcPts val="0"/>
              </a:spcAft>
              <a:buSzPts val="1800"/>
              <a:buChar char="●"/>
            </a:pPr>
            <a:r>
              <a:rPr lang="en"/>
              <a:t>For example,  Dell guides you through the process of purchasing a computer by providing information and choices that help you make an informed buying decision.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Competitive Strategy</a:t>
            </a:r>
            <a:endParaRPr/>
          </a:p>
        </p:txBody>
      </p:sp>
      <p:sp>
        <p:nvSpPr>
          <p:cNvPr id="312" name="Google Shape;312;p5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competitive strategy is a statement that identifies a business’s approach to compete, its goals, and the plans and policies that will be required to carry out those goals.</a:t>
            </a:r>
            <a:endParaRPr b="1"/>
          </a:p>
          <a:p>
            <a:pPr indent="-342900" lvl="0" marL="457200" rtl="0" algn="l">
              <a:spcBef>
                <a:spcPts val="0"/>
              </a:spcBef>
              <a:spcAft>
                <a:spcPts val="0"/>
              </a:spcAft>
              <a:buSzPts val="1800"/>
              <a:buChar char="●"/>
            </a:pPr>
            <a:r>
              <a:rPr lang="en"/>
              <a:t>A competitive strategy focuses on achieving a desired outcome when competitors want to prevent you from reaching your goal.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Porter’s Competitive Force Model</a:t>
            </a:r>
            <a:endParaRPr/>
          </a:p>
        </p:txBody>
      </p:sp>
      <p:sp>
        <p:nvSpPr>
          <p:cNvPr id="318" name="Google Shape;318;p5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Porter’s Competitive Forces Model, also known as Porter's Five Forces Model, is a framework for analyzing the competitive forces within an industry.</a:t>
            </a:r>
            <a:endParaRPr/>
          </a:p>
          <a:p>
            <a:pPr indent="-342900" lvl="0" marL="457200" rtl="0" algn="l">
              <a:spcBef>
                <a:spcPts val="0"/>
              </a:spcBef>
              <a:spcAft>
                <a:spcPts val="0"/>
              </a:spcAft>
              <a:buSzPts val="1800"/>
              <a:buChar char="●"/>
            </a:pPr>
            <a:r>
              <a:rPr lang="en"/>
              <a:t>Developed by Michael E. Porter in 1979, that helps businesses understand the intensity of competition and the profitability of an industry.</a:t>
            </a:r>
            <a:endParaRPr/>
          </a:p>
          <a:p>
            <a:pPr indent="-342900" lvl="0" marL="457200" rtl="0" algn="l">
              <a:spcBef>
                <a:spcPts val="0"/>
              </a:spcBef>
              <a:spcAft>
                <a:spcPts val="0"/>
              </a:spcAft>
              <a:buSzPts val="1800"/>
              <a:buChar char="●"/>
            </a:pPr>
            <a:r>
              <a:rPr lang="en"/>
              <a:t>The model identifies five key forces that shape competitive dynamics and influence strategic decisions.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a:t>
            </a:r>
            <a:endParaRPr/>
          </a:p>
        </p:txBody>
      </p:sp>
      <p:sp>
        <p:nvSpPr>
          <p:cNvPr id="85" name="Google Shape;85;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10000"/>
          </a:bodyPr>
          <a:lstStyle/>
          <a:p>
            <a:pPr indent="-352742" lvl="0" marL="457200" rtl="0" algn="l">
              <a:spcBef>
                <a:spcPts val="0"/>
              </a:spcBef>
              <a:spcAft>
                <a:spcPts val="0"/>
              </a:spcAft>
              <a:buSzPct val="100000"/>
              <a:buChar char="●"/>
            </a:pPr>
            <a:r>
              <a:rPr lang="en" sz="2300"/>
              <a:t>PayPal engineers who had worked on the software and Stanford computer scientists formed a startup company to develop PayPal’s fraud-detection tool Palantir.(</a:t>
            </a:r>
            <a:r>
              <a:rPr lang="en" sz="2300" u="sng">
                <a:solidFill>
                  <a:schemeClr val="hlink"/>
                </a:solidFill>
                <a:hlinkClick r:id="rId3"/>
              </a:rPr>
              <a:t>https://www.palantir.com/</a:t>
            </a:r>
            <a:r>
              <a:rPr lang="en" sz="2300"/>
              <a:t>).</a:t>
            </a:r>
            <a:endParaRPr sz="2300"/>
          </a:p>
          <a:p>
            <a:pPr indent="-352742" lvl="0" marL="457200" rtl="0" algn="l">
              <a:spcBef>
                <a:spcPts val="0"/>
              </a:spcBef>
              <a:spcAft>
                <a:spcPts val="0"/>
              </a:spcAft>
              <a:buSzPct val="100000"/>
              <a:buChar char="●"/>
            </a:pPr>
            <a:r>
              <a:rPr lang="en" sz="2300"/>
              <a:t>Palantir’s customer list currently includes the U.S. Department of Defense, the CIA, the FBI, the Army, the Marines, the Air Force, the police departments of New York and Los Angeles, and an increasing number of financial institutions that have an interest in detecting bank fraud.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Porter’s Competitive Force Model</a:t>
            </a:r>
            <a:endParaRPr/>
          </a:p>
        </p:txBody>
      </p:sp>
      <p:pic>
        <p:nvPicPr>
          <p:cNvPr id="324" name="Google Shape;324;p53"/>
          <p:cNvPicPr preferRelativeResize="0"/>
          <p:nvPr/>
        </p:nvPicPr>
        <p:blipFill>
          <a:blip r:embed="rId3">
            <a:alphaModFix/>
          </a:blip>
          <a:stretch>
            <a:fillRect/>
          </a:stretch>
        </p:blipFill>
        <p:spPr>
          <a:xfrm>
            <a:off x="1529900" y="1169850"/>
            <a:ext cx="6084203" cy="3744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Porter’s Competitive Force Model</a:t>
            </a:r>
            <a:endParaRPr/>
          </a:p>
        </p:txBody>
      </p:sp>
      <p:sp>
        <p:nvSpPr>
          <p:cNvPr id="330" name="Google Shape;330;p5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Threat of New Entrants: </a:t>
            </a:r>
            <a:endParaRPr b="1"/>
          </a:p>
          <a:p>
            <a:pPr indent="-342900" lvl="0" marL="457200" rtl="0" algn="l">
              <a:spcBef>
                <a:spcPts val="1200"/>
              </a:spcBef>
              <a:spcAft>
                <a:spcPts val="0"/>
              </a:spcAft>
              <a:buSzPts val="1800"/>
              <a:buChar char="●"/>
            </a:pPr>
            <a:r>
              <a:rPr lang="en"/>
              <a:t>This force examines how easy or difficult it is for new competitors to enter the industry. </a:t>
            </a:r>
            <a:endParaRPr/>
          </a:p>
          <a:p>
            <a:pPr indent="-342900" lvl="0" marL="457200" rtl="0" algn="l">
              <a:spcBef>
                <a:spcPts val="0"/>
              </a:spcBef>
              <a:spcAft>
                <a:spcPts val="0"/>
              </a:spcAft>
              <a:buSzPts val="1800"/>
              <a:buChar char="●"/>
            </a:pPr>
            <a:r>
              <a:rPr lang="en"/>
              <a:t>Factors affecting this force include barriers to entry such as economies of scale, brand loyalty, capital requirements, and regulatory policies. </a:t>
            </a:r>
            <a:endParaRPr/>
          </a:p>
          <a:p>
            <a:pPr indent="-342900" lvl="0" marL="457200" rtl="0" algn="l">
              <a:spcBef>
                <a:spcPts val="0"/>
              </a:spcBef>
              <a:spcAft>
                <a:spcPts val="0"/>
              </a:spcAft>
              <a:buSzPts val="1800"/>
              <a:buChar char="●"/>
            </a:pPr>
            <a:r>
              <a:rPr lang="en"/>
              <a:t>High barriers to entry can protect existing firms and reduce competition.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Porter’s Competitive Force Model</a:t>
            </a:r>
            <a:endParaRPr/>
          </a:p>
        </p:txBody>
      </p:sp>
      <p:sp>
        <p:nvSpPr>
          <p:cNvPr id="336" name="Google Shape;336;p5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Bargaining Power of Suppliers: </a:t>
            </a:r>
            <a:endParaRPr b="1"/>
          </a:p>
          <a:p>
            <a:pPr indent="-342900" lvl="0" marL="457200" rtl="0" algn="l">
              <a:spcBef>
                <a:spcPts val="1200"/>
              </a:spcBef>
              <a:spcAft>
                <a:spcPts val="0"/>
              </a:spcAft>
              <a:buSzPts val="1800"/>
              <a:buChar char="●"/>
            </a:pPr>
            <a:r>
              <a:rPr lang="en"/>
              <a:t>This force looks at how much power suppliers have over the industry. </a:t>
            </a:r>
            <a:endParaRPr/>
          </a:p>
          <a:p>
            <a:pPr indent="-342900" lvl="0" marL="457200" rtl="0" algn="l">
              <a:spcBef>
                <a:spcPts val="0"/>
              </a:spcBef>
              <a:spcAft>
                <a:spcPts val="0"/>
              </a:spcAft>
              <a:buSzPts val="1800"/>
              <a:buChar char="●"/>
            </a:pPr>
            <a:r>
              <a:rPr lang="en"/>
              <a:t>If there are few suppliers or if they offer unique inputs, they can exert more power. </a:t>
            </a:r>
            <a:endParaRPr/>
          </a:p>
          <a:p>
            <a:pPr indent="-342900" lvl="0" marL="457200" rtl="0" algn="l">
              <a:spcBef>
                <a:spcPts val="0"/>
              </a:spcBef>
              <a:spcAft>
                <a:spcPts val="0"/>
              </a:spcAft>
              <a:buSzPts val="1800"/>
              <a:buChar char="●"/>
            </a:pPr>
            <a:r>
              <a:rPr lang="en"/>
              <a:t>Strong supplier power can affect the cost of inputs and impact profitability.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Porter’s Competitive Force Model</a:t>
            </a:r>
            <a:endParaRPr/>
          </a:p>
        </p:txBody>
      </p:sp>
      <p:sp>
        <p:nvSpPr>
          <p:cNvPr id="342" name="Google Shape;342;p5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Bargaining Power of Buyers: </a:t>
            </a:r>
            <a:endParaRPr b="1"/>
          </a:p>
          <a:p>
            <a:pPr indent="-342900" lvl="0" marL="457200" rtl="0" algn="l">
              <a:spcBef>
                <a:spcPts val="1200"/>
              </a:spcBef>
              <a:spcAft>
                <a:spcPts val="0"/>
              </a:spcAft>
              <a:buSzPts val="1800"/>
              <a:buChar char="●"/>
            </a:pPr>
            <a:r>
              <a:rPr lang="en"/>
              <a:t>This force assesses the influence that customers have on the industry. </a:t>
            </a:r>
            <a:endParaRPr/>
          </a:p>
          <a:p>
            <a:pPr indent="-342900" lvl="0" marL="457200" rtl="0" algn="l">
              <a:spcBef>
                <a:spcPts val="0"/>
              </a:spcBef>
              <a:spcAft>
                <a:spcPts val="0"/>
              </a:spcAft>
              <a:buSzPts val="1800"/>
              <a:buChar char="●"/>
            </a:pPr>
            <a:r>
              <a:rPr lang="en"/>
              <a:t>When buyers have significant power, they can demand lower prices, higher quality, or more services. </a:t>
            </a:r>
            <a:endParaRPr/>
          </a:p>
          <a:p>
            <a:pPr indent="-342900" lvl="0" marL="457200" rtl="0" algn="l">
              <a:spcBef>
                <a:spcPts val="0"/>
              </a:spcBef>
              <a:spcAft>
                <a:spcPts val="0"/>
              </a:spcAft>
              <a:buSzPts val="1800"/>
              <a:buChar char="●"/>
            </a:pPr>
            <a:r>
              <a:rPr lang="en"/>
              <a:t>This is often influenced by factors such as the number of buyers, the availability of alternative products, and the importance of each buyer to the business.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Porter’s Competitive Force Model</a:t>
            </a:r>
            <a:endParaRPr/>
          </a:p>
        </p:txBody>
      </p:sp>
      <p:sp>
        <p:nvSpPr>
          <p:cNvPr id="348" name="Google Shape;348;p5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Threat of Substitute Products or Services: </a:t>
            </a:r>
            <a:endParaRPr b="1"/>
          </a:p>
          <a:p>
            <a:pPr indent="-342900" lvl="0" marL="457200" rtl="0" algn="l">
              <a:spcBef>
                <a:spcPts val="1200"/>
              </a:spcBef>
              <a:spcAft>
                <a:spcPts val="0"/>
              </a:spcAft>
              <a:buSzPts val="1800"/>
              <a:buChar char="●"/>
            </a:pPr>
            <a:r>
              <a:rPr lang="en"/>
              <a:t>This force evaluates the likelihood of customers finding alternative solutions that fulfill the same need. </a:t>
            </a:r>
            <a:endParaRPr/>
          </a:p>
          <a:p>
            <a:pPr indent="-342900" lvl="0" marL="457200" rtl="0" algn="l">
              <a:spcBef>
                <a:spcPts val="0"/>
              </a:spcBef>
              <a:spcAft>
                <a:spcPts val="0"/>
              </a:spcAft>
              <a:buSzPts val="1800"/>
              <a:buChar char="●"/>
            </a:pPr>
            <a:r>
              <a:rPr lang="en"/>
              <a:t>High threat from substitutes can limit an industry’s profitability as customers may switch to alternatives if they offer better value or performance.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Porter’s Competitive Force Model</a:t>
            </a:r>
            <a:endParaRPr/>
          </a:p>
        </p:txBody>
      </p:sp>
      <p:sp>
        <p:nvSpPr>
          <p:cNvPr id="354" name="Google Shape;354;p5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Industry Rivalry: </a:t>
            </a:r>
            <a:endParaRPr b="1"/>
          </a:p>
          <a:p>
            <a:pPr indent="-342900" lvl="0" marL="457200" rtl="0" algn="l">
              <a:spcBef>
                <a:spcPts val="1200"/>
              </a:spcBef>
              <a:spcAft>
                <a:spcPts val="0"/>
              </a:spcAft>
              <a:buSzPts val="1800"/>
              <a:buChar char="●"/>
            </a:pPr>
            <a:r>
              <a:rPr lang="en"/>
              <a:t>This force examines the intensity of competition among existing players in the industry. </a:t>
            </a:r>
            <a:endParaRPr/>
          </a:p>
          <a:p>
            <a:pPr indent="-342900" lvl="0" marL="457200" rtl="0" algn="l">
              <a:spcBef>
                <a:spcPts val="0"/>
              </a:spcBef>
              <a:spcAft>
                <a:spcPts val="0"/>
              </a:spcAft>
              <a:buSzPts val="1800"/>
              <a:buChar char="●"/>
            </a:pPr>
            <a:r>
              <a:rPr lang="en"/>
              <a:t>High rivalry can result from factors such as a large number of competitors, slow industry growth, high fixed costs, and lack of differentiation. </a:t>
            </a:r>
            <a:endParaRPr/>
          </a:p>
          <a:p>
            <a:pPr indent="-342900" lvl="0" marL="457200" rtl="0" algn="l">
              <a:spcBef>
                <a:spcPts val="0"/>
              </a:spcBef>
              <a:spcAft>
                <a:spcPts val="0"/>
              </a:spcAft>
              <a:buSzPts val="1800"/>
              <a:buChar char="●"/>
            </a:pPr>
            <a:r>
              <a:rPr lang="en"/>
              <a:t>Intense rivalry can drive prices down and increase marketing costs, reducing overall profitability.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PORTER’s Competitive Forces </a:t>
            </a:r>
            <a:endParaRPr/>
          </a:p>
        </p:txBody>
      </p:sp>
      <p:sp>
        <p:nvSpPr>
          <p:cNvPr id="360" name="Google Shape;360;p5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Case Study : Tesla (Self - Study ) </a:t>
            </a:r>
            <a:r>
              <a:rPr lang="en" u="sng">
                <a:solidFill>
                  <a:schemeClr val="hlink"/>
                </a:solidFill>
                <a:hlinkClick r:id="rId3"/>
              </a:rPr>
              <a:t>https://www.youtube.com/watch?v=5F0dI8zaotU</a:t>
            </a:r>
            <a:r>
              <a:rPr lang="en"/>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Porter’s Value Chain Model</a:t>
            </a:r>
            <a:endParaRPr/>
          </a:p>
        </p:txBody>
      </p:sp>
      <p:sp>
        <p:nvSpPr>
          <p:cNvPr id="366" name="Google Shape;366;p6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Porter competitive forces model</a:t>
            </a:r>
            <a:r>
              <a:rPr lang="en"/>
              <a:t> is used to design general strategies.</a:t>
            </a:r>
            <a:endParaRPr/>
          </a:p>
          <a:p>
            <a:pPr indent="-342900" lvl="0" marL="457200" rtl="0" algn="l">
              <a:spcBef>
                <a:spcPts val="0"/>
              </a:spcBef>
              <a:spcAft>
                <a:spcPts val="0"/>
              </a:spcAft>
              <a:buSzPts val="1800"/>
              <a:buChar char="●"/>
            </a:pPr>
            <a:r>
              <a:rPr b="1" lang="en"/>
              <a:t>Porter Value Chain model</a:t>
            </a:r>
            <a:r>
              <a:rPr lang="en"/>
              <a:t> is used to decide specific activities where they can use competitive strategies for greatest impact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Porter’s Value Chain Model</a:t>
            </a:r>
            <a:endParaRPr/>
          </a:p>
        </p:txBody>
      </p:sp>
      <p:sp>
        <p:nvSpPr>
          <p:cNvPr id="372" name="Google Shape;372;p6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value chain</a:t>
            </a:r>
            <a:r>
              <a:rPr lang="en"/>
              <a:t> is a sequence of activities through which the organization’s inputs, are transformed into more valuable outputs.</a:t>
            </a:r>
            <a:endParaRPr/>
          </a:p>
          <a:p>
            <a:pPr indent="-342900" lvl="0" marL="457200" rtl="0" algn="l">
              <a:spcBef>
                <a:spcPts val="0"/>
              </a:spcBef>
              <a:spcAft>
                <a:spcPts val="0"/>
              </a:spcAft>
              <a:buSzPts val="1800"/>
              <a:buChar char="●"/>
            </a:pPr>
            <a:r>
              <a:rPr lang="en"/>
              <a:t>The </a:t>
            </a:r>
            <a:r>
              <a:rPr b="1" lang="en"/>
              <a:t>value chain model</a:t>
            </a:r>
            <a:r>
              <a:rPr lang="en"/>
              <a:t> identifies points where an organization can use information technology to achieve competitive advantage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Porter’s Value Chain Model</a:t>
            </a:r>
            <a:endParaRPr/>
          </a:p>
        </p:txBody>
      </p:sp>
      <p:sp>
        <p:nvSpPr>
          <p:cNvPr id="378" name="Google Shape;378;p6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According to Porter’s value chain model, the activities conducted in any organization can be divided into two categories: primary activities and support activities.</a:t>
            </a:r>
            <a:endParaRPr/>
          </a:p>
          <a:p>
            <a:pPr indent="-342900" lvl="0" marL="457200" rtl="0" algn="l">
              <a:spcBef>
                <a:spcPts val="0"/>
              </a:spcBef>
              <a:spcAft>
                <a:spcPts val="0"/>
              </a:spcAft>
              <a:buSzPts val="1800"/>
              <a:buChar char="●"/>
            </a:pPr>
            <a:r>
              <a:rPr b="1" lang="en"/>
              <a:t>Primary activities</a:t>
            </a:r>
            <a:r>
              <a:rPr lang="en"/>
              <a:t> are related to the production and distribution of the firm’s products and services. These activities create value for which customers are willing to pay.</a:t>
            </a:r>
            <a:endParaRPr/>
          </a:p>
          <a:p>
            <a:pPr indent="-342900" lvl="0" marL="457200" rtl="0" algn="l">
              <a:spcBef>
                <a:spcPts val="0"/>
              </a:spcBef>
              <a:spcAft>
                <a:spcPts val="0"/>
              </a:spcAft>
              <a:buSzPts val="1800"/>
              <a:buChar char="●"/>
            </a:pPr>
            <a:r>
              <a:rPr b="1" lang="en"/>
              <a:t>Support Activities:</a:t>
            </a:r>
            <a:r>
              <a:rPr lang="en"/>
              <a:t> The primary activities are supported by support activities. These activities do not add value directly to the firm’s products or services.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Competitive Advantage</a:t>
            </a:r>
            <a:endParaRPr/>
          </a:p>
        </p:txBody>
      </p:sp>
      <p:sp>
        <p:nvSpPr>
          <p:cNvPr id="91" name="Google Shape;91;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Competitive advantage</a:t>
            </a:r>
            <a:r>
              <a:rPr lang="en"/>
              <a:t> refers to any assets that provide an organization with an edge against its competitors in some measure such as cost, quality, or speed. </a:t>
            </a:r>
            <a:endParaRPr/>
          </a:p>
          <a:p>
            <a:pPr indent="0" lvl="0" marL="0" rtl="0" algn="l">
              <a:spcBef>
                <a:spcPts val="1200"/>
              </a:spcBef>
              <a:spcAft>
                <a:spcPts val="0"/>
              </a:spcAft>
              <a:buNone/>
            </a:pPr>
            <a:r>
              <a:rPr lang="en"/>
              <a:t>A competitive advantage </a:t>
            </a:r>
            <a:r>
              <a:rPr b="1" lang="en"/>
              <a:t>helps an organization to control a market and to accrue larger-than-average profits.</a:t>
            </a:r>
            <a:endParaRPr b="1"/>
          </a:p>
          <a:p>
            <a:pPr indent="0" lvl="0" marL="0" rtl="0" algn="l">
              <a:spcBef>
                <a:spcPts val="1200"/>
              </a:spcBef>
              <a:spcAft>
                <a:spcPts val="0"/>
              </a:spcAft>
              <a:buNone/>
            </a:pPr>
            <a:r>
              <a:rPr lang="en"/>
              <a:t>Palantir to make sense of a rapidly changing environment and demonstrates that any information system can be strategic, that it can provide a competitive advantage if it is used properly.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3"/>
          <p:cNvSpPr txBox="1"/>
          <p:nvPr>
            <p:ph type="title"/>
          </p:nvPr>
        </p:nvSpPr>
        <p:spPr>
          <a:xfrm>
            <a:off x="311700" y="292850"/>
            <a:ext cx="20565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Porter’s Value Chain Model</a:t>
            </a:r>
            <a:endParaRPr/>
          </a:p>
        </p:txBody>
      </p:sp>
      <p:pic>
        <p:nvPicPr>
          <p:cNvPr id="384" name="Google Shape;384;p63"/>
          <p:cNvPicPr preferRelativeResize="0"/>
          <p:nvPr/>
        </p:nvPicPr>
        <p:blipFill>
          <a:blip r:embed="rId3">
            <a:alphaModFix/>
          </a:blip>
          <a:stretch>
            <a:fillRect/>
          </a:stretch>
        </p:blipFill>
        <p:spPr>
          <a:xfrm>
            <a:off x="2316725" y="350125"/>
            <a:ext cx="6468275" cy="44432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Strategies for Competitive Advantage</a:t>
            </a:r>
            <a:endParaRPr/>
          </a:p>
        </p:txBody>
      </p:sp>
      <p:sp>
        <p:nvSpPr>
          <p:cNvPr id="390" name="Google Shape;390;p6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Cost leadership strategy.</a:t>
            </a:r>
            <a:endParaRPr b="1"/>
          </a:p>
          <a:p>
            <a:pPr indent="-342900" lvl="0" marL="457200" rtl="0" algn="l">
              <a:spcBef>
                <a:spcPts val="1200"/>
              </a:spcBef>
              <a:spcAft>
                <a:spcPts val="0"/>
              </a:spcAft>
              <a:buSzPts val="1800"/>
              <a:buChar char="●"/>
            </a:pPr>
            <a:r>
              <a:rPr lang="en"/>
              <a:t>Produce products and/or services at the lowest cost in the industry.</a:t>
            </a:r>
            <a:endParaRPr/>
          </a:p>
          <a:p>
            <a:pPr indent="-342900" lvl="0" marL="457200" rtl="0" algn="l">
              <a:spcBef>
                <a:spcPts val="0"/>
              </a:spcBef>
              <a:spcAft>
                <a:spcPts val="0"/>
              </a:spcAft>
              <a:buSzPts val="1800"/>
              <a:buChar char="●"/>
            </a:pPr>
            <a:r>
              <a:rPr lang="en"/>
              <a:t>e.g. Walmart’s automatic inventory replenishment system, which enables Walmart to reduce inventory storage requirements. As a result, Walmart stores use floor space only to sell products, and not to store them, thereby reducing inventory costs.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Strategies for Competitive Advantage</a:t>
            </a:r>
            <a:endParaRPr/>
          </a:p>
        </p:txBody>
      </p:sp>
      <p:sp>
        <p:nvSpPr>
          <p:cNvPr id="396" name="Google Shape;396;p6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Differentiation strategy.</a:t>
            </a:r>
            <a:endParaRPr b="1"/>
          </a:p>
          <a:p>
            <a:pPr indent="-342900" lvl="0" marL="457200" rtl="0" algn="l">
              <a:spcBef>
                <a:spcPts val="1200"/>
              </a:spcBef>
              <a:spcAft>
                <a:spcPts val="0"/>
              </a:spcAft>
              <a:buSzPts val="1800"/>
              <a:buChar char="●"/>
            </a:pPr>
            <a:r>
              <a:rPr lang="en"/>
              <a:t>Offer different products, services, or product features than your competitors.</a:t>
            </a:r>
            <a:endParaRPr/>
          </a:p>
          <a:p>
            <a:pPr indent="-342900" lvl="0" marL="457200" rtl="0" algn="l">
              <a:spcBef>
                <a:spcPts val="0"/>
              </a:spcBef>
              <a:spcAft>
                <a:spcPts val="0"/>
              </a:spcAft>
              <a:buSzPts val="1800"/>
              <a:buChar char="●"/>
            </a:pPr>
            <a:r>
              <a:rPr lang="en"/>
              <a:t>e.g. Dell has differentiated itself in the personal computer market through its mass-customization strategy.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Strategies for Competitive Advantage</a:t>
            </a:r>
            <a:endParaRPr/>
          </a:p>
        </p:txBody>
      </p:sp>
      <p:sp>
        <p:nvSpPr>
          <p:cNvPr id="402" name="Google Shape;402;p6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Innovation strategy.</a:t>
            </a:r>
            <a:endParaRPr b="1"/>
          </a:p>
          <a:p>
            <a:pPr indent="-342900" lvl="0" marL="457200" rtl="0" algn="l">
              <a:spcBef>
                <a:spcPts val="1200"/>
              </a:spcBef>
              <a:spcAft>
                <a:spcPts val="0"/>
              </a:spcAft>
              <a:buSzPts val="1800"/>
              <a:buChar char="●"/>
            </a:pPr>
            <a:r>
              <a:rPr lang="en"/>
              <a:t>Introduce new products and services, add new features to existing products and services, or develop new ways to produce them.</a:t>
            </a:r>
            <a:endParaRPr/>
          </a:p>
          <a:p>
            <a:pPr indent="-342900" lvl="0" marL="457200" rtl="0" algn="l">
              <a:spcBef>
                <a:spcPts val="0"/>
              </a:spcBef>
              <a:spcAft>
                <a:spcPts val="0"/>
              </a:spcAft>
              <a:buSzPts val="1800"/>
              <a:buChar char="●"/>
            </a:pPr>
            <a:r>
              <a:rPr lang="en"/>
              <a:t>A classic example is the introduction of automated teller machines (ATMs) by Citibank.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Strategies for Competitive Advantage</a:t>
            </a:r>
            <a:endParaRPr/>
          </a:p>
        </p:txBody>
      </p:sp>
      <p:sp>
        <p:nvSpPr>
          <p:cNvPr id="408" name="Google Shape;408;p6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Operational effectiveness strategy.</a:t>
            </a:r>
            <a:endParaRPr b="1"/>
          </a:p>
          <a:p>
            <a:pPr indent="-342900" lvl="0" marL="457200" rtl="0" algn="l">
              <a:spcBef>
                <a:spcPts val="1200"/>
              </a:spcBef>
              <a:spcAft>
                <a:spcPts val="0"/>
              </a:spcAft>
              <a:buSzPts val="1800"/>
              <a:buChar char="●"/>
            </a:pPr>
            <a:r>
              <a:rPr lang="en"/>
              <a:t>Improve the manner in which a firm executes its internal business processes so that it performs these activities more effectively than its rivals.</a:t>
            </a:r>
            <a:endParaRPr/>
          </a:p>
          <a:p>
            <a:pPr indent="-342900" lvl="0" marL="457200" rtl="0" algn="l">
              <a:spcBef>
                <a:spcPts val="0"/>
              </a:spcBef>
              <a:spcAft>
                <a:spcPts val="0"/>
              </a:spcAft>
              <a:buSzPts val="1800"/>
              <a:buChar char="●"/>
            </a:pPr>
            <a:r>
              <a:rPr lang="en"/>
              <a:t>e.g. Introduction of productivity tools (Rapid Application Development) in software development, reduced the development time.</a:t>
            </a:r>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Strategies for Competitive Advantage</a:t>
            </a:r>
            <a:endParaRPr/>
          </a:p>
        </p:txBody>
      </p:sp>
      <p:sp>
        <p:nvSpPr>
          <p:cNvPr id="414" name="Google Shape;414;p6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Customer-orientation strategy.</a:t>
            </a:r>
            <a:endParaRPr b="1"/>
          </a:p>
          <a:p>
            <a:pPr indent="-342900" lvl="0" marL="457200" rtl="0" algn="l">
              <a:spcBef>
                <a:spcPts val="1200"/>
              </a:spcBef>
              <a:spcAft>
                <a:spcPts val="0"/>
              </a:spcAft>
              <a:buSzPts val="1800"/>
              <a:buChar char="●"/>
            </a:pPr>
            <a:r>
              <a:rPr lang="en"/>
              <a:t>Concentrate on making customers happy.</a:t>
            </a:r>
            <a:endParaRPr/>
          </a:p>
          <a:p>
            <a:pPr indent="-342900" lvl="0" marL="457200" rtl="0" algn="l">
              <a:spcBef>
                <a:spcPts val="0"/>
              </a:spcBef>
              <a:spcAft>
                <a:spcPts val="0"/>
              </a:spcAft>
              <a:buSzPts val="1800"/>
              <a:buChar char="●"/>
            </a:pPr>
            <a:r>
              <a:rPr lang="en"/>
              <a:t>e.g. Relationship manager to connect and communicate with customer.</a:t>
            </a:r>
            <a:endParaRPr/>
          </a:p>
          <a:p>
            <a:pPr indent="-342900" lvl="0" marL="457200" rtl="0" algn="l">
              <a:spcBef>
                <a:spcPts val="0"/>
              </a:spcBef>
              <a:spcAft>
                <a:spcPts val="0"/>
              </a:spcAft>
              <a:buSzPts val="1800"/>
              <a:buChar char="●"/>
            </a:pPr>
            <a:r>
              <a:rPr lang="en"/>
              <a:t>Chatbot Assistant to help search information on the Website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ELearn Moodle – Course </a:t>
            </a:r>
            <a:endParaRPr/>
          </a:p>
        </p:txBody>
      </p:sp>
      <p:sp>
        <p:nvSpPr>
          <p:cNvPr id="420" name="Google Shape;420;p6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Batch 2024 - 2025</a:t>
            </a:r>
            <a:endParaRPr sz="2500"/>
          </a:p>
          <a:p>
            <a:pPr indent="0" lvl="0" marL="0" rtl="0" algn="l">
              <a:spcBef>
                <a:spcPts val="1200"/>
              </a:spcBef>
              <a:spcAft>
                <a:spcPts val="1200"/>
              </a:spcAft>
              <a:buNone/>
            </a:pPr>
            <a:r>
              <a:rPr lang="en" sz="2500"/>
              <a:t>Enrollment Key : ILO7013</a:t>
            </a:r>
            <a:endParaRPr sz="25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426" name="Google Shape;426;p70"/>
          <p:cNvPicPr preferRelativeResize="0"/>
          <p:nvPr/>
        </p:nvPicPr>
        <p:blipFill>
          <a:blip r:embed="rId3">
            <a:alphaModFix/>
          </a:blip>
          <a:stretch>
            <a:fillRect/>
          </a:stretch>
        </p:blipFill>
        <p:spPr>
          <a:xfrm>
            <a:off x="1741300" y="1368850"/>
            <a:ext cx="5829300" cy="32766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Attendance </a:t>
            </a:r>
            <a:endParaRPr/>
          </a:p>
        </p:txBody>
      </p:sp>
      <p:sp>
        <p:nvSpPr>
          <p:cNvPr id="432" name="Google Shape;432;p71"/>
          <p:cNvSpPr txBox="1"/>
          <p:nvPr/>
        </p:nvSpPr>
        <p:spPr>
          <a:xfrm>
            <a:off x="445825" y="1956150"/>
            <a:ext cx="3699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t>https://forms.gle/N1ZTLW1p6mwCoWwt5</a:t>
            </a:r>
            <a:endParaRPr sz="2800"/>
          </a:p>
        </p:txBody>
      </p:sp>
      <p:pic>
        <p:nvPicPr>
          <p:cNvPr id="433" name="Google Shape;433;p71"/>
          <p:cNvPicPr preferRelativeResize="0"/>
          <p:nvPr/>
        </p:nvPicPr>
        <p:blipFill>
          <a:blip r:embed="rId3">
            <a:alphaModFix/>
          </a:blip>
          <a:stretch>
            <a:fillRect/>
          </a:stretch>
        </p:blipFill>
        <p:spPr>
          <a:xfrm>
            <a:off x="4348450" y="1029800"/>
            <a:ext cx="3744850" cy="374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Process</a:t>
            </a:r>
            <a:endParaRPr/>
          </a:p>
        </p:txBody>
      </p:sp>
      <p:sp>
        <p:nvSpPr>
          <p:cNvPr id="97" name="Google Shape;97;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a:t>O</a:t>
            </a:r>
            <a:r>
              <a:rPr b="1" i="1" lang="en"/>
              <a:t>rganizations achieve competitive advantage by managing their business processes more </a:t>
            </a:r>
            <a:r>
              <a:rPr b="1" i="1" lang="en"/>
              <a:t>profitable</a:t>
            </a:r>
            <a:r>
              <a:rPr b="1" i="1" lang="en"/>
              <a:t> than their competitors do.</a:t>
            </a:r>
            <a:endParaRPr b="1" i="1"/>
          </a:p>
          <a:p>
            <a:pPr indent="-342900" lvl="0" marL="457200" rtl="0" algn="l">
              <a:spcBef>
                <a:spcPts val="1200"/>
              </a:spcBef>
              <a:spcAft>
                <a:spcPts val="0"/>
              </a:spcAft>
              <a:buClr>
                <a:srgbClr val="0000FF"/>
              </a:buClr>
              <a:buSzPts val="1800"/>
              <a:buChar char="●"/>
            </a:pPr>
            <a:r>
              <a:rPr b="1" lang="en">
                <a:solidFill>
                  <a:srgbClr val="0000FF"/>
                </a:solidFill>
              </a:rPr>
              <a:t>A business process is an ongoing collection of related activities that create a product or a service of value to the organization, its business partners, and/or its customers. </a:t>
            </a:r>
            <a:endParaRPr b="1">
              <a:solidFill>
                <a:srgbClr val="0000FF"/>
              </a:solidFill>
            </a:endParaRPr>
          </a:p>
          <a:p>
            <a:pPr indent="-342900" lvl="0" marL="457200" rtl="0" algn="l">
              <a:spcBef>
                <a:spcPts val="0"/>
              </a:spcBef>
              <a:spcAft>
                <a:spcPts val="0"/>
              </a:spcAft>
              <a:buSzPts val="1800"/>
              <a:buChar char="●"/>
            </a:pPr>
            <a:r>
              <a:rPr lang="en"/>
              <a:t>A process is comprised of three fundamental elements:</a:t>
            </a:r>
            <a:endParaRPr/>
          </a:p>
          <a:p>
            <a:pPr indent="-317500" lvl="1" marL="914400" rtl="0" algn="l">
              <a:spcBef>
                <a:spcPts val="0"/>
              </a:spcBef>
              <a:spcAft>
                <a:spcPts val="0"/>
              </a:spcAft>
              <a:buSzPts val="1400"/>
              <a:buChar char="○"/>
            </a:pPr>
            <a:r>
              <a:rPr b="1" lang="en"/>
              <a:t>Inputs:</a:t>
            </a:r>
            <a:r>
              <a:rPr lang="en"/>
              <a:t> Materials, services, and information that flow through and are transformed as a result of process activities</a:t>
            </a:r>
            <a:endParaRPr/>
          </a:p>
          <a:p>
            <a:pPr indent="-317500" lvl="1" marL="914400" rtl="0" algn="l">
              <a:spcBef>
                <a:spcPts val="0"/>
              </a:spcBef>
              <a:spcAft>
                <a:spcPts val="0"/>
              </a:spcAft>
              <a:buSzPts val="1400"/>
              <a:buChar char="○"/>
            </a:pPr>
            <a:r>
              <a:rPr b="1" lang="en"/>
              <a:t>Resources:</a:t>
            </a:r>
            <a:r>
              <a:rPr lang="en"/>
              <a:t> People and equipment that perform process activities</a:t>
            </a:r>
            <a:endParaRPr/>
          </a:p>
          <a:p>
            <a:pPr indent="-317500" lvl="1" marL="914400" rtl="0" algn="l">
              <a:spcBef>
                <a:spcPts val="0"/>
              </a:spcBef>
              <a:spcAft>
                <a:spcPts val="0"/>
              </a:spcAft>
              <a:buSzPts val="1400"/>
              <a:buChar char="○"/>
            </a:pPr>
            <a:r>
              <a:rPr b="1" lang="en"/>
              <a:t>Outputs:</a:t>
            </a:r>
            <a:r>
              <a:rPr lang="en"/>
              <a:t> The product or a service created by the process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Process</a:t>
            </a:r>
            <a:endParaRPr b="0"/>
          </a:p>
        </p:txBody>
      </p:sp>
      <p:sp>
        <p:nvSpPr>
          <p:cNvPr id="103" name="Google Shape;103;p20"/>
          <p:cNvSpPr/>
          <p:nvPr/>
        </p:nvSpPr>
        <p:spPr>
          <a:xfrm>
            <a:off x="511300" y="1670675"/>
            <a:ext cx="1945500" cy="98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Source Code Pro"/>
                <a:ea typeface="Source Code Pro"/>
                <a:cs typeface="Source Code Pro"/>
                <a:sym typeface="Source Code Pro"/>
              </a:rPr>
              <a:t>Input</a:t>
            </a:r>
            <a:endParaRPr sz="2400">
              <a:latin typeface="Source Code Pro"/>
              <a:ea typeface="Source Code Pro"/>
              <a:cs typeface="Source Code Pro"/>
              <a:sym typeface="Source Code Pro"/>
            </a:endParaRPr>
          </a:p>
        </p:txBody>
      </p:sp>
      <p:sp>
        <p:nvSpPr>
          <p:cNvPr id="104" name="Google Shape;104;p20"/>
          <p:cNvSpPr/>
          <p:nvPr/>
        </p:nvSpPr>
        <p:spPr>
          <a:xfrm>
            <a:off x="3403525" y="1670675"/>
            <a:ext cx="1945500" cy="98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Source Code Pro"/>
                <a:ea typeface="Source Code Pro"/>
                <a:cs typeface="Source Code Pro"/>
                <a:sym typeface="Source Code Pro"/>
              </a:rPr>
              <a:t>Process</a:t>
            </a:r>
            <a:endParaRPr sz="2400">
              <a:latin typeface="Source Code Pro"/>
              <a:ea typeface="Source Code Pro"/>
              <a:cs typeface="Source Code Pro"/>
              <a:sym typeface="Source Code Pro"/>
            </a:endParaRPr>
          </a:p>
        </p:txBody>
      </p:sp>
      <p:sp>
        <p:nvSpPr>
          <p:cNvPr id="105" name="Google Shape;105;p20"/>
          <p:cNvSpPr/>
          <p:nvPr/>
        </p:nvSpPr>
        <p:spPr>
          <a:xfrm>
            <a:off x="6153125" y="1670675"/>
            <a:ext cx="1945500" cy="98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Source Code Pro"/>
                <a:ea typeface="Source Code Pro"/>
                <a:cs typeface="Source Code Pro"/>
                <a:sym typeface="Source Code Pro"/>
              </a:rPr>
              <a:t>Output</a:t>
            </a:r>
            <a:endParaRPr sz="2400">
              <a:latin typeface="Source Code Pro"/>
              <a:ea typeface="Source Code Pro"/>
              <a:cs typeface="Source Code Pro"/>
              <a:sym typeface="Source Code Pro"/>
            </a:endParaRPr>
          </a:p>
        </p:txBody>
      </p:sp>
      <p:sp>
        <p:nvSpPr>
          <p:cNvPr id="106" name="Google Shape;106;p20"/>
          <p:cNvSpPr/>
          <p:nvPr/>
        </p:nvSpPr>
        <p:spPr>
          <a:xfrm>
            <a:off x="3403525" y="3178075"/>
            <a:ext cx="1945500" cy="8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Source Code Pro"/>
                <a:ea typeface="Source Code Pro"/>
                <a:cs typeface="Source Code Pro"/>
                <a:sym typeface="Source Code Pro"/>
              </a:rPr>
              <a:t>Resources</a:t>
            </a:r>
            <a:endParaRPr sz="1900">
              <a:latin typeface="Source Code Pro"/>
              <a:ea typeface="Source Code Pro"/>
              <a:cs typeface="Source Code Pro"/>
              <a:sym typeface="Source Code Pro"/>
            </a:endParaRPr>
          </a:p>
        </p:txBody>
      </p:sp>
      <p:cxnSp>
        <p:nvCxnSpPr>
          <p:cNvPr id="107" name="Google Shape;107;p20"/>
          <p:cNvCxnSpPr>
            <a:stCxn id="103" idx="3"/>
            <a:endCxn id="104" idx="1"/>
          </p:cNvCxnSpPr>
          <p:nvPr/>
        </p:nvCxnSpPr>
        <p:spPr>
          <a:xfrm>
            <a:off x="2456800" y="2164625"/>
            <a:ext cx="946800" cy="0"/>
          </a:xfrm>
          <a:prstGeom prst="straightConnector1">
            <a:avLst/>
          </a:prstGeom>
          <a:noFill/>
          <a:ln cap="flat" cmpd="sng" w="28575">
            <a:solidFill>
              <a:schemeClr val="dk2"/>
            </a:solidFill>
            <a:prstDash val="solid"/>
            <a:round/>
            <a:headEnd len="med" w="med" type="none"/>
            <a:tailEnd len="med" w="med" type="triangle"/>
          </a:ln>
        </p:spPr>
      </p:cxnSp>
      <p:cxnSp>
        <p:nvCxnSpPr>
          <p:cNvPr id="108" name="Google Shape;108;p20"/>
          <p:cNvCxnSpPr>
            <a:stCxn id="104" idx="3"/>
            <a:endCxn id="105" idx="1"/>
          </p:cNvCxnSpPr>
          <p:nvPr/>
        </p:nvCxnSpPr>
        <p:spPr>
          <a:xfrm>
            <a:off x="5349025" y="2164625"/>
            <a:ext cx="804000" cy="0"/>
          </a:xfrm>
          <a:prstGeom prst="straightConnector1">
            <a:avLst/>
          </a:prstGeom>
          <a:noFill/>
          <a:ln cap="flat" cmpd="sng" w="28575">
            <a:solidFill>
              <a:schemeClr val="dk2"/>
            </a:solidFill>
            <a:prstDash val="solid"/>
            <a:round/>
            <a:headEnd len="med" w="med" type="none"/>
            <a:tailEnd len="med" w="med" type="triangle"/>
          </a:ln>
        </p:spPr>
      </p:cxnSp>
      <p:cxnSp>
        <p:nvCxnSpPr>
          <p:cNvPr id="109" name="Google Shape;109;p20"/>
          <p:cNvCxnSpPr>
            <a:stCxn id="106" idx="0"/>
            <a:endCxn id="104" idx="2"/>
          </p:cNvCxnSpPr>
          <p:nvPr/>
        </p:nvCxnSpPr>
        <p:spPr>
          <a:xfrm rot="10800000">
            <a:off x="4376275" y="2658475"/>
            <a:ext cx="0" cy="5196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Process (e.g.)</a:t>
            </a:r>
            <a:endParaRPr/>
          </a:p>
        </p:txBody>
      </p:sp>
      <p:pic>
        <p:nvPicPr>
          <p:cNvPr id="115" name="Google Shape;115;p21"/>
          <p:cNvPicPr preferRelativeResize="0"/>
          <p:nvPr/>
        </p:nvPicPr>
        <p:blipFill>
          <a:blip r:embed="rId3">
            <a:alphaModFix/>
          </a:blip>
          <a:stretch>
            <a:fillRect/>
          </a:stretch>
        </p:blipFill>
        <p:spPr>
          <a:xfrm>
            <a:off x="4223214" y="0"/>
            <a:ext cx="4920789" cy="5143499"/>
          </a:xfrm>
          <a:prstGeom prst="rect">
            <a:avLst/>
          </a:prstGeom>
          <a:noFill/>
          <a:ln>
            <a:noFill/>
          </a:ln>
        </p:spPr>
      </p:pic>
      <p:sp>
        <p:nvSpPr>
          <p:cNvPr id="116" name="Google Shape;116;p21"/>
          <p:cNvSpPr/>
          <p:nvPr/>
        </p:nvSpPr>
        <p:spPr>
          <a:xfrm>
            <a:off x="175175" y="1093850"/>
            <a:ext cx="3931500" cy="132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ource Code Pro"/>
                <a:ea typeface="Source Code Pro"/>
                <a:cs typeface="Source Code Pro"/>
                <a:sym typeface="Source Code Pro"/>
              </a:rPr>
              <a:t>Input:</a:t>
            </a:r>
            <a:r>
              <a:rPr lang="en">
                <a:latin typeface="Source Code Pro"/>
                <a:ea typeface="Source Code Pro"/>
                <a:cs typeface="Source Code Pro"/>
                <a:sym typeface="Source Code Pro"/>
              </a:rPr>
              <a:t> Travelers provide inputs to the process: the desired travel parameters to begin the search, the frequent flyer miles number, and their credit card information.</a:t>
            </a:r>
            <a:endParaRPr>
              <a:latin typeface="Source Code Pro"/>
              <a:ea typeface="Source Code Pro"/>
              <a:cs typeface="Source Code Pro"/>
              <a:sym typeface="Source Code Pro"/>
            </a:endParaRPr>
          </a:p>
        </p:txBody>
      </p:sp>
      <p:sp>
        <p:nvSpPr>
          <p:cNvPr id="117" name="Google Shape;117;p21"/>
          <p:cNvSpPr/>
          <p:nvPr/>
        </p:nvSpPr>
        <p:spPr>
          <a:xfrm>
            <a:off x="358525" y="2784625"/>
            <a:ext cx="3676800" cy="71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Output: </a:t>
            </a:r>
            <a:r>
              <a:rPr lang="en">
                <a:latin typeface="Source Code Pro"/>
                <a:ea typeface="Source Code Pro"/>
                <a:cs typeface="Source Code Pro"/>
                <a:sym typeface="Source Code Pro"/>
              </a:rPr>
              <a:t> E-ticket</a:t>
            </a:r>
            <a:endParaRPr>
              <a:latin typeface="Source Code Pro"/>
              <a:ea typeface="Source Code Pro"/>
              <a:cs typeface="Source Code Pro"/>
              <a:sym typeface="Source Code Pro"/>
            </a:endParaRPr>
          </a:p>
        </p:txBody>
      </p:sp>
      <p:sp>
        <p:nvSpPr>
          <p:cNvPr id="118" name="Google Shape;118;p21"/>
          <p:cNvSpPr/>
          <p:nvPr/>
        </p:nvSpPr>
        <p:spPr>
          <a:xfrm>
            <a:off x="389075" y="3772575"/>
            <a:ext cx="3554700" cy="116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Resources:</a:t>
            </a:r>
            <a:r>
              <a:rPr lang="en">
                <a:latin typeface="Source Code Pro"/>
                <a:ea typeface="Source Code Pro"/>
                <a:cs typeface="Source Code Pro"/>
                <a:sym typeface="Source Code Pro"/>
              </a:rPr>
              <a:t> Airline’s Website and </a:t>
            </a:r>
            <a:r>
              <a:rPr lang="en">
                <a:latin typeface="Source Code Pro"/>
                <a:ea typeface="Source Code Pro"/>
                <a:cs typeface="Source Code Pro"/>
                <a:sym typeface="Source Code Pro"/>
              </a:rPr>
              <a:t>computer</a:t>
            </a:r>
            <a:r>
              <a:rPr lang="en">
                <a:latin typeface="Source Code Pro"/>
                <a:ea typeface="Source Code Pro"/>
                <a:cs typeface="Source Code Pro"/>
                <a:sym typeface="Source Code Pro"/>
              </a:rPr>
              <a:t> system</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Process</a:t>
            </a:r>
            <a:endParaRPr/>
          </a:p>
        </p:txBody>
      </p:sp>
      <p:sp>
        <p:nvSpPr>
          <p:cNvPr id="124" name="Google Shape;124;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Business Process ? </a:t>
            </a:r>
            <a:endParaRPr/>
          </a:p>
          <a:p>
            <a:pPr indent="0" lvl="0" marL="0" rtl="0" algn="l">
              <a:spcBef>
                <a:spcPts val="1200"/>
              </a:spcBef>
              <a:spcAft>
                <a:spcPts val="1200"/>
              </a:spcAft>
              <a:buNone/>
            </a:pPr>
            <a:r>
              <a:rPr lang="en" u="sng">
                <a:solidFill>
                  <a:schemeClr val="hlink"/>
                </a:solidFill>
                <a:hlinkClick r:id="rId3"/>
              </a:rPr>
              <a:t>https://www.youtube.com/watch?v=NXbGIilFidA</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