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b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64520" y="147240"/>
            <a:ext cx="8799840" cy="6554160"/>
          </a:xfrm>
          <a:prstGeom prst="round2DiagRect">
            <a:avLst>
              <a:gd name="adj1" fmla="val 11807"/>
              <a:gd name="adj2" fmla="val 0"/>
            </a:avLst>
          </a:prstGeom>
          <a:solidFill>
            <a:srgbClr val="888b7a"/>
          </a:solidFill>
          <a:ln w="11160">
            <a:solidFill>
              <a:srgbClr val="9ca08f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588240" y="1424520"/>
            <a:ext cx="7989840" cy="360"/>
          </a:xfrm>
          <a:prstGeom prst="rect">
            <a:avLst/>
          </a:prstGeom>
          <a:solidFill>
            <a:srgbClr val="72a376"/>
          </a:solidFill>
          <a:ln w="3816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b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64520" y="147240"/>
            <a:ext cx="8799840" cy="6554160"/>
          </a:xfrm>
          <a:prstGeom prst="round2DiagRect">
            <a:avLst>
              <a:gd name="adj1" fmla="val 11807"/>
              <a:gd name="adj2" fmla="val 0"/>
            </a:avLst>
          </a:prstGeom>
          <a:solidFill>
            <a:srgbClr val="888b7a"/>
          </a:solidFill>
          <a:ln w="11160">
            <a:solidFill>
              <a:srgbClr val="9ca08f"/>
            </a:solidFill>
            <a:round/>
          </a:ln>
        </p:spPr>
      </p:sp>
      <p:sp>
        <p:nvSpPr>
          <p:cNvPr id="39" name="CustomShape 2"/>
          <p:cNvSpPr/>
          <p:nvPr/>
        </p:nvSpPr>
        <p:spPr>
          <a:xfrm>
            <a:off x="588240" y="1424520"/>
            <a:ext cx="7989840" cy="360"/>
          </a:xfrm>
          <a:prstGeom prst="rect">
            <a:avLst/>
          </a:prstGeom>
          <a:solidFill>
            <a:srgbClr val="72a376"/>
          </a:solidFill>
          <a:ln w="38160"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85280" y="1033200"/>
            <a:ext cx="8218440" cy="1341360"/>
          </a:xfrm>
          <a:prstGeom prst="rect">
            <a:avLst/>
          </a:prstGeom>
          <a:noFill/>
          <a:ln>
            <a:noFill/>
          </a:ln>
        </p:spPr>
        <p:txBody>
          <a:bodyPr lIns="45720" rIns="228600" tIns="45000" bIns="45000" anchor="b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ffffff"/>
                </a:solidFill>
                <a:latin typeface="Rockwell"/>
              </a:rPr>
              <a:t>Module-III 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296000" y="3038400"/>
            <a:ext cx="6549120" cy="1165320"/>
          </a:xfrm>
          <a:prstGeom prst="rect">
            <a:avLst/>
          </a:prstGeom>
          <a:noFill/>
          <a:ln>
            <a:noFill/>
          </a:ln>
        </p:spPr>
        <p:txBody>
          <a:bodyPr lIns="45720" rIns="246960" tIns="45000" bIns="45000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00cc00"/>
                </a:solidFill>
                <a:latin typeface="Rockwell"/>
              </a:rPr>
              <a:t>Wireless Security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graphicFrame>
        <p:nvGraphicFramePr>
          <p:cNvPr id="81" name="Table 3"/>
          <p:cNvGraphicFramePr/>
          <p:nvPr/>
        </p:nvGraphicFramePr>
        <p:xfrm>
          <a:off x="342720" y="5282640"/>
          <a:ext cx="8415720" cy="1044000"/>
        </p:xfrm>
        <a:graphic>
          <a:graphicData uri="http://schemas.openxmlformats.org/drawingml/2006/table">
            <a:tbl>
              <a:tblPr/>
              <a:tblGrid>
                <a:gridCol w="1490040"/>
                <a:gridCol w="6925680"/>
              </a:tblGrid>
              <a:tr h="104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IN" sz="2200">
                          <a:solidFill>
                            <a:srgbClr val="cc0000"/>
                          </a:solidFill>
                          <a:latin typeface="Arial"/>
                        </a:rPr>
                        <a:t>ITC702.3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2200">
                          <a:latin typeface="Arial"/>
                        </a:rPr>
                        <a:t> </a:t>
                      </a:r>
                      <a:r>
                        <a:rPr lang="en-IN" sz="2200">
                          <a:latin typeface="Arial"/>
                        </a:rPr>
                        <a:t>Explain the need for security protocols in the context of wireless communication – Understanding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CustomShape 4"/>
          <p:cNvSpPr/>
          <p:nvPr/>
        </p:nvSpPr>
        <p:spPr>
          <a:xfrm>
            <a:off x="3695400" y="6285240"/>
            <a:ext cx="2081160" cy="3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e6e6ff"/>
                </a:solidFill>
                <a:latin typeface="Arial"/>
              </a:rPr>
              <a:t>Aruna Khubalkar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253440"/>
            <a:ext cx="7955640" cy="113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4000">
                <a:solidFill>
                  <a:srgbClr val="cc0000"/>
                </a:solidFill>
                <a:latin typeface="Times New Roman"/>
              </a:rPr>
              <a:t>Topics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32000" y="1728000"/>
            <a:ext cx="8269200" cy="258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Rockwell"/>
              </a:rPr>
              <a:t> 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88000" y="1512000"/>
            <a:ext cx="8278560" cy="41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  <a:ea typeface="Droid Sans Fallback"/>
              </a:rPr>
              <a:t>Mobile Device Security- Security Threats, Device Security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  <a:ea typeface="Droid Sans Fallback"/>
              </a:rPr>
              <a:t>GSM, UMTS and 4G Security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  <a:ea typeface="Droid Sans Fallback"/>
              </a:rPr>
              <a:t>IEEE 802.11x Wireless LAN Security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  <a:ea typeface="Droid Sans Fallback"/>
              </a:rPr>
              <a:t>VPN Security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  <a:ea typeface="Droid Sans Fallback"/>
              </a:rPr>
              <a:t>Wireless Intrusion Detection System (WIDS)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3603240" y="6268680"/>
            <a:ext cx="2009880" cy="3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e6e6ff"/>
                </a:solidFill>
                <a:latin typeface="Arial"/>
              </a:rPr>
              <a:t>Aruna Khubalkar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465000" y="6326640"/>
            <a:ext cx="1933560" cy="3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e6e6ff"/>
                </a:solidFill>
                <a:latin typeface="Arial"/>
              </a:rPr>
              <a:t>Aruna Khubalkar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275760" y="279720"/>
            <a:ext cx="856656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cc"/>
                </a:solidFill>
                <a:latin typeface="Arial"/>
              </a:rPr>
              <a:t>Mobile Security Threats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360000" y="1224000"/>
            <a:ext cx="8350920" cy="295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Malware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Phishing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Outdated 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Advanced Persistent Threats (APTs)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Untested Mobile Applications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Device Loss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Device Data Leakage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465000" y="6326640"/>
            <a:ext cx="1933560" cy="3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e6e6ff"/>
                </a:solidFill>
                <a:latin typeface="Arial"/>
              </a:rPr>
              <a:t>Aruna Khubalkar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275760" y="279720"/>
            <a:ext cx="856656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cc"/>
                </a:solidFill>
                <a:latin typeface="Arial"/>
              </a:rPr>
              <a:t>Device Security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360000" y="1224000"/>
            <a:ext cx="8350920" cy="295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cc0000"/>
                </a:solidFill>
                <a:latin typeface="Calibri"/>
              </a:rPr>
              <a:t>Trends 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Using Liability Insurance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Avoiding Public WIFI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cc0000"/>
                </a:solidFill>
                <a:latin typeface="Calibri"/>
              </a:rPr>
              <a:t>Strategies 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Leverage Biometrics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Block Potentially Dangerous Apps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Remote Lock and Data Wipe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65000" y="6326640"/>
            <a:ext cx="1933560" cy="3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e6e6ff"/>
                </a:solidFill>
                <a:latin typeface="Arial"/>
              </a:rPr>
              <a:t>Aruna Khubalkar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275760" y="279720"/>
            <a:ext cx="856656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cc"/>
                </a:solidFill>
                <a:latin typeface="Arial"/>
              </a:rPr>
              <a:t>GSM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60000" y="1224000"/>
            <a:ext cx="8350920" cy="295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One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465000" y="6326640"/>
            <a:ext cx="1933560" cy="3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e6e6ff"/>
                </a:solidFill>
                <a:latin typeface="Arial"/>
              </a:rPr>
              <a:t>Aruna Khubalkar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288000" y="509760"/>
            <a:ext cx="856656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cc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432000" y="1440000"/>
            <a:ext cx="7947000" cy="273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One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32000" y="1584000"/>
            <a:ext cx="8200440" cy="287244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448560" y="512640"/>
            <a:ext cx="821844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e6e9cb"/>
                </a:solidFill>
                <a:latin typeface="Rockwell"/>
              </a:rPr>
              <a:t>References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576000" y="1584000"/>
            <a:ext cx="7985520" cy="40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IN" sz="2200">
                <a:solidFill>
                  <a:srgbClr val="cfe7f5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IN" sz="2200">
                <a:solidFill>
                  <a:srgbClr val="cfe7f5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CustomShape 3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