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Amatic SC"/>
      <p:regular r:id="rId28"/>
      <p:bold r:id="rId29"/>
    </p:embeddedFont>
    <p:embeddedFont>
      <p:font typeface="Source Code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maticSC-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982c1675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982c1675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a0936d8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a0936d8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a0936d8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a0936d8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0936d85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0936d8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a0936d8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a0936d8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a0936d85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a0936d85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a0936d85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a0936d85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a0936d85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a0936d85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a0936d85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a0936d85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a0936d85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a0936d85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7469b088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7469b088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a0936d85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a0936d85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a0936d85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a0936d85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a9dd9e8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a9dd9e8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982c167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982c167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982c167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982c167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982c167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982c167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982c1675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982c1675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982c1675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982c1675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982c1675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982c167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982c1675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982c1675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54" name="Google Shape;5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5" name="Google Shape;5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7" name="Google Shape;5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Management Information Systems</a:t>
            </a:r>
            <a:endParaRPr/>
          </a:p>
        </p:txBody>
      </p:sp>
      <p:sp>
        <p:nvSpPr>
          <p:cNvPr id="63" name="Google Shape;63;p14"/>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Module 5: Computer Network</a:t>
            </a:r>
            <a:endParaRPr/>
          </a:p>
        </p:txBody>
      </p:sp>
      <p:sp>
        <p:nvSpPr>
          <p:cNvPr id="64" name="Google Shape;64;p14"/>
          <p:cNvSpPr txBox="1"/>
          <p:nvPr/>
        </p:nvSpPr>
        <p:spPr>
          <a:xfrm>
            <a:off x="3288750" y="3082550"/>
            <a:ext cx="25665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Prasad Padalkar</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Address </a:t>
            </a:r>
            <a:endParaRPr/>
          </a:p>
        </p:txBody>
      </p:sp>
      <p:sp>
        <p:nvSpPr>
          <p:cNvPr id="122" name="Google Shape;122;p23"/>
          <p:cNvSpPr txBox="1"/>
          <p:nvPr>
            <p:ph idx="1" type="body"/>
          </p:nvPr>
        </p:nvSpPr>
        <p:spPr>
          <a:xfrm>
            <a:off x="311700" y="2190750"/>
            <a:ext cx="8520600" cy="23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 Address (Internet Protocol Address) is a unique numerical label assigned to each device connected to a computer network that uses the Internet Protocol.</a:t>
            </a:r>
            <a:endParaRPr/>
          </a:p>
          <a:p>
            <a:pPr indent="0" lvl="0" marL="0" rtl="0" algn="l">
              <a:spcBef>
                <a:spcPts val="1200"/>
              </a:spcBef>
              <a:spcAft>
                <a:spcPts val="0"/>
              </a:spcAft>
              <a:buNone/>
            </a:pPr>
            <a:r>
              <a:rPr lang="en"/>
              <a:t> It serves as a network address for identifying and locating devices on the internet.   </a:t>
            </a:r>
            <a:endParaRPr/>
          </a:p>
          <a:p>
            <a:pPr indent="0" lvl="0" marL="0" rtl="0" algn="l">
              <a:spcBef>
                <a:spcPts val="120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3305163" y="0"/>
            <a:ext cx="5838825" cy="219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80"/>
              <a:t>Explain the impact that networks have had on business and everyday life for each of the major categories of network applications.</a:t>
            </a:r>
            <a:endParaRPr sz="2680"/>
          </a:p>
          <a:p>
            <a:pPr indent="0" lvl="0" marL="0" rtl="0" algn="l">
              <a:spcBef>
                <a:spcPts val="0"/>
              </a:spcBef>
              <a:spcAft>
                <a:spcPts val="0"/>
              </a:spcAft>
              <a:buSzPts val="990"/>
              <a:buNone/>
            </a:pPr>
            <a:r>
              <a:t/>
            </a:r>
            <a:endParaRPr sz="3780"/>
          </a:p>
        </p:txBody>
      </p:sp>
      <p:sp>
        <p:nvSpPr>
          <p:cNvPr id="129" name="Google Shape;129;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t>Discovery </a:t>
            </a:r>
            <a:r>
              <a:rPr lang="en"/>
              <a:t>involves browsing and information retrieval, and provides users the ability to view information in databases, download it, and/or process it. </a:t>
            </a:r>
            <a:endParaRPr/>
          </a:p>
          <a:p>
            <a:pPr indent="-334327" lvl="0" marL="457200" rtl="0" algn="l">
              <a:spcBef>
                <a:spcPts val="0"/>
              </a:spcBef>
              <a:spcAft>
                <a:spcPts val="0"/>
              </a:spcAft>
              <a:buSzPct val="100000"/>
              <a:buChar char="●"/>
            </a:pPr>
            <a:r>
              <a:rPr lang="en"/>
              <a:t>Discovery tools include search engines, directories, and portals. Discovery tools enable business users to efficiently find needed information.</a:t>
            </a:r>
            <a:endParaRPr/>
          </a:p>
          <a:p>
            <a:pPr indent="-334327" lvl="0" marL="457200" rtl="0" algn="l">
              <a:spcBef>
                <a:spcPts val="0"/>
              </a:spcBef>
              <a:spcAft>
                <a:spcPts val="0"/>
              </a:spcAft>
              <a:buSzPct val="100000"/>
              <a:buChar char="●"/>
            </a:pPr>
            <a:r>
              <a:rPr b="1" lang="en"/>
              <a:t>Networks</a:t>
            </a:r>
            <a:r>
              <a:rPr lang="en"/>
              <a:t> provide fast, inexpensive communications, via e-mail, call centers, chat rooms, voice communications, and blogs. </a:t>
            </a:r>
            <a:endParaRPr/>
          </a:p>
          <a:p>
            <a:pPr indent="-334327" lvl="0" marL="457200" rtl="0" algn="l">
              <a:spcBef>
                <a:spcPts val="0"/>
              </a:spcBef>
              <a:spcAft>
                <a:spcPts val="0"/>
              </a:spcAft>
              <a:buSzPct val="100000"/>
              <a:buChar char="●"/>
            </a:pPr>
            <a:r>
              <a:rPr lang="en"/>
              <a:t>Communications tools provide business users with a seamless interface among team members, colleagues, business partners, and customers.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80"/>
              <a:t>Explain the impact that networks have had on business and everyday life for each of the  major categories of network applications.</a:t>
            </a:r>
            <a:endParaRPr/>
          </a:p>
        </p:txBody>
      </p:sp>
      <p:sp>
        <p:nvSpPr>
          <p:cNvPr id="135" name="Google Shape;135;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t>Collaboration</a:t>
            </a:r>
            <a:r>
              <a:rPr lang="en"/>
              <a:t> refers to mutual efforts by two or more entities (individuals, groups, or companies) who work together to accomplish tasks. </a:t>
            </a:r>
            <a:endParaRPr/>
          </a:p>
          <a:p>
            <a:pPr indent="-334327" lvl="0" marL="457200" rtl="0" algn="l">
              <a:spcBef>
                <a:spcPts val="0"/>
              </a:spcBef>
              <a:spcAft>
                <a:spcPts val="0"/>
              </a:spcAft>
              <a:buSzPct val="100000"/>
              <a:buChar char="●"/>
            </a:pPr>
            <a:r>
              <a:rPr lang="en"/>
              <a:t>Collaboration is enabled by workflow systems. </a:t>
            </a:r>
            <a:endParaRPr/>
          </a:p>
          <a:p>
            <a:pPr indent="-334327" lvl="0" marL="457200" rtl="0" algn="l">
              <a:spcBef>
                <a:spcPts val="0"/>
              </a:spcBef>
              <a:spcAft>
                <a:spcPts val="0"/>
              </a:spcAft>
              <a:buSzPct val="100000"/>
              <a:buChar char="●"/>
            </a:pPr>
            <a:r>
              <a:rPr lang="en"/>
              <a:t>Collaboration tools enable business users to collaborate with colleagues, business partners, and customers.</a:t>
            </a:r>
            <a:endParaRPr/>
          </a:p>
          <a:p>
            <a:pPr indent="-334327" lvl="0" marL="457200" rtl="0" algn="l">
              <a:spcBef>
                <a:spcPts val="0"/>
              </a:spcBef>
              <a:spcAft>
                <a:spcPts val="0"/>
              </a:spcAft>
              <a:buSzPct val="100000"/>
              <a:buChar char="●"/>
            </a:pPr>
            <a:r>
              <a:rPr b="1" lang="en"/>
              <a:t>E-learning</a:t>
            </a:r>
            <a:r>
              <a:rPr lang="en"/>
              <a:t> refers to learning supported by the Web. </a:t>
            </a:r>
            <a:endParaRPr/>
          </a:p>
          <a:p>
            <a:pPr indent="-334327" lvl="0" marL="457200" rtl="0" algn="l">
              <a:spcBef>
                <a:spcPts val="0"/>
              </a:spcBef>
              <a:spcAft>
                <a:spcPts val="0"/>
              </a:spcAft>
              <a:buSzPct val="100000"/>
              <a:buChar char="●"/>
            </a:pPr>
            <a:r>
              <a:rPr lang="en"/>
              <a:t>Distance learning refers to any learning situation in which teachers and students do not meet face-to-face. </a:t>
            </a:r>
            <a:endParaRPr/>
          </a:p>
          <a:p>
            <a:pPr indent="-334327" lvl="0" marL="457200" rtl="0" algn="l">
              <a:spcBef>
                <a:spcPts val="0"/>
              </a:spcBef>
              <a:spcAft>
                <a:spcPts val="0"/>
              </a:spcAft>
              <a:buSzPct val="100000"/>
              <a:buChar char="●"/>
            </a:pPr>
            <a:r>
              <a:rPr lang="en"/>
              <a:t>E-learning provides tools for business users to enable their lifelong learning.</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80"/>
              <a:t>Explain the impact that networks have had on business and everyday life for each of the major categories of network applications.</a:t>
            </a:r>
            <a:endParaRPr/>
          </a:p>
        </p:txBody>
      </p:sp>
      <p:sp>
        <p:nvSpPr>
          <p:cNvPr id="141" name="Google Shape;141;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Telecommuting is the process whereby knowledge workers are able to work anywhere and anytime. </a:t>
            </a:r>
            <a:endParaRPr/>
          </a:p>
          <a:p>
            <a:pPr indent="-342900" lvl="0" marL="457200" rtl="0" algn="l">
              <a:spcBef>
                <a:spcPts val="0"/>
              </a:spcBef>
              <a:spcAft>
                <a:spcPts val="0"/>
              </a:spcAft>
              <a:buSzPts val="1800"/>
              <a:buChar char="●"/>
            </a:pPr>
            <a:r>
              <a:rPr lang="en"/>
              <a:t>Telecommuting provides flexibility for employees, with many benefits and some drawbacks.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Wireless Transmission Media</a:t>
            </a:r>
            <a:endParaRPr/>
          </a:p>
        </p:txBody>
      </p:sp>
      <p:pic>
        <p:nvPicPr>
          <p:cNvPr id="147" name="Google Shape;147;p27"/>
          <p:cNvPicPr preferRelativeResize="0"/>
          <p:nvPr/>
        </p:nvPicPr>
        <p:blipFill>
          <a:blip r:embed="rId3">
            <a:alphaModFix/>
          </a:blip>
          <a:stretch>
            <a:fillRect/>
          </a:stretch>
        </p:blipFill>
        <p:spPr>
          <a:xfrm>
            <a:off x="962025" y="1093850"/>
            <a:ext cx="7219950" cy="368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Telecommunication Satellite </a:t>
            </a:r>
            <a:endParaRPr/>
          </a:p>
        </p:txBody>
      </p:sp>
      <p:pic>
        <p:nvPicPr>
          <p:cNvPr id="153" name="Google Shape;153;p28"/>
          <p:cNvPicPr preferRelativeResize="0"/>
          <p:nvPr/>
        </p:nvPicPr>
        <p:blipFill>
          <a:blip r:embed="rId3">
            <a:alphaModFix/>
          </a:blip>
          <a:stretch>
            <a:fillRect/>
          </a:stretch>
        </p:blipFill>
        <p:spPr>
          <a:xfrm>
            <a:off x="152400" y="1246250"/>
            <a:ext cx="6571824" cy="3504100"/>
          </a:xfrm>
          <a:prstGeom prst="rect">
            <a:avLst/>
          </a:prstGeom>
          <a:noFill/>
          <a:ln>
            <a:noFill/>
          </a:ln>
        </p:spPr>
      </p:pic>
      <p:pic>
        <p:nvPicPr>
          <p:cNvPr id="154" name="Google Shape;154;p28"/>
          <p:cNvPicPr preferRelativeResize="0"/>
          <p:nvPr/>
        </p:nvPicPr>
        <p:blipFill>
          <a:blip r:embed="rId4">
            <a:alphaModFix/>
          </a:blip>
          <a:stretch>
            <a:fillRect/>
          </a:stretch>
        </p:blipFill>
        <p:spPr>
          <a:xfrm>
            <a:off x="6896999" y="1005500"/>
            <a:ext cx="2052933" cy="3744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Computer Networks</a:t>
            </a:r>
            <a:endParaRPr/>
          </a:p>
        </p:txBody>
      </p:sp>
      <p:sp>
        <p:nvSpPr>
          <p:cNvPr id="160" name="Google Shape;160;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Short-range wireless networks are wireless communication systems that operate over relatively short distances, typically up to a few meters or tens of meters. </a:t>
            </a:r>
            <a:endParaRPr/>
          </a:p>
          <a:p>
            <a:pPr indent="0" lvl="0" marL="0" rtl="0" algn="l">
              <a:spcBef>
                <a:spcPts val="1200"/>
              </a:spcBef>
              <a:spcAft>
                <a:spcPts val="0"/>
              </a:spcAft>
              <a:buNone/>
            </a:pPr>
            <a:r>
              <a:rPr lang="en"/>
              <a:t>These networks allow devices to connect and communicate without physical wires. </a:t>
            </a:r>
            <a:endParaRPr/>
          </a:p>
          <a:p>
            <a:pPr indent="0" lvl="0" marL="0" rtl="0" algn="l">
              <a:spcBef>
                <a:spcPts val="1200"/>
              </a:spcBef>
              <a:spcAft>
                <a:spcPts val="1200"/>
              </a:spcAft>
              <a:buNone/>
            </a:pPr>
            <a:r>
              <a:rPr lang="en"/>
              <a:t>They are commonly used for applications like file transfers, peripheral connections, and mobile payment systems.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Computer Networks</a:t>
            </a:r>
            <a:endParaRPr/>
          </a:p>
        </p:txBody>
      </p:sp>
      <p:pic>
        <p:nvPicPr>
          <p:cNvPr id="166" name="Google Shape;166;p30"/>
          <p:cNvPicPr preferRelativeResize="0"/>
          <p:nvPr/>
        </p:nvPicPr>
        <p:blipFill>
          <a:blip r:embed="rId3">
            <a:alphaModFix/>
          </a:blip>
          <a:stretch>
            <a:fillRect/>
          </a:stretch>
        </p:blipFill>
        <p:spPr>
          <a:xfrm>
            <a:off x="1585438" y="1093850"/>
            <a:ext cx="5973137" cy="3744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Computer Networks</a:t>
            </a:r>
            <a:endParaRPr/>
          </a:p>
        </p:txBody>
      </p:sp>
      <p:sp>
        <p:nvSpPr>
          <p:cNvPr id="172" name="Google Shape;172;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Medium-range wireless networks are wireless communication technologies designed distances ranging from tens of meters to a few kilometers. These networks offer more robust connectivity and are commonly used for home networks, public hotspots, and even mobile internet connections.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Computer Networks</a:t>
            </a:r>
            <a:endParaRPr/>
          </a:p>
        </p:txBody>
      </p:sp>
      <p:pic>
        <p:nvPicPr>
          <p:cNvPr id="178" name="Google Shape;178;p32"/>
          <p:cNvPicPr preferRelativeResize="0"/>
          <p:nvPr/>
        </p:nvPicPr>
        <p:blipFill>
          <a:blip r:embed="rId3">
            <a:alphaModFix/>
          </a:blip>
          <a:stretch>
            <a:fillRect/>
          </a:stretch>
        </p:blipFill>
        <p:spPr>
          <a:xfrm>
            <a:off x="1922850" y="1093850"/>
            <a:ext cx="5298312" cy="3744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Computer Networks Wired and Wireless technology</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Computer Networks</a:t>
            </a:r>
            <a:endParaRPr/>
          </a:p>
        </p:txBody>
      </p:sp>
      <p:sp>
        <p:nvSpPr>
          <p:cNvPr id="184" name="Google Shape;184;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Wide Area Wireless Networks (WANs) provide wireless connectivity over large geographic areas, typically ranging from several kilometers to even hundreds of kilometers. These networks are designed for broad coverage and are used for mobile communications, internet access, and data transmission over large regions.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Computer Networks</a:t>
            </a:r>
            <a:endParaRPr/>
          </a:p>
        </p:txBody>
      </p:sp>
      <p:pic>
        <p:nvPicPr>
          <p:cNvPr id="190" name="Google Shape;190;p34"/>
          <p:cNvPicPr preferRelativeResize="0"/>
          <p:nvPr/>
        </p:nvPicPr>
        <p:blipFill>
          <a:blip r:embed="rId3">
            <a:alphaModFix/>
          </a:blip>
          <a:stretch>
            <a:fillRect/>
          </a:stretch>
        </p:blipFill>
        <p:spPr>
          <a:xfrm>
            <a:off x="152400" y="1246250"/>
            <a:ext cx="8562975" cy="3248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96" name="Google Shape;196;p35"/>
          <p:cNvPicPr preferRelativeResize="0"/>
          <p:nvPr/>
        </p:nvPicPr>
        <p:blipFill>
          <a:blip r:embed="rId3">
            <a:alphaModFix/>
          </a:blip>
          <a:stretch>
            <a:fillRect/>
          </a:stretch>
        </p:blipFill>
        <p:spPr>
          <a:xfrm>
            <a:off x="1741300" y="1368850"/>
            <a:ext cx="5829300" cy="327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Computer Network? </a:t>
            </a:r>
            <a:endParaRPr/>
          </a:p>
        </p:txBody>
      </p:sp>
      <p:sp>
        <p:nvSpPr>
          <p:cNvPr id="76" name="Google Shape;76;p16"/>
          <p:cNvSpPr txBox="1"/>
          <p:nvPr>
            <p:ph idx="1" type="body"/>
          </p:nvPr>
        </p:nvSpPr>
        <p:spPr>
          <a:xfrm>
            <a:off x="311700" y="1228675"/>
            <a:ext cx="4406100" cy="334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a:t>
            </a:r>
            <a:r>
              <a:rPr b="1" lang="en" sz="1600"/>
              <a:t>computer network</a:t>
            </a:r>
            <a:r>
              <a:rPr lang="en" sz="1600"/>
              <a:t> is a group of interconnected devices that can exchange data and share resources. These devices can be computers, servers, smartphones, tablets, cameras,etc.</a:t>
            </a:r>
            <a:endParaRPr sz="1600"/>
          </a:p>
          <a:p>
            <a:pPr indent="-330200" lvl="0" marL="457200" rtl="0" algn="l">
              <a:spcBef>
                <a:spcPts val="0"/>
              </a:spcBef>
              <a:spcAft>
                <a:spcPts val="0"/>
              </a:spcAft>
              <a:buSzPts val="1600"/>
              <a:buChar char="●"/>
            </a:pPr>
            <a:r>
              <a:rPr b="1" lang="en" sz="1600"/>
              <a:t>Bandwidth</a:t>
            </a:r>
            <a:r>
              <a:rPr lang="en" sz="1600"/>
              <a:t> refers to the transmission capacity of a network; it is stated in bits per second.</a:t>
            </a:r>
            <a:endParaRPr sz="1600"/>
          </a:p>
        </p:txBody>
      </p:sp>
      <p:pic>
        <p:nvPicPr>
          <p:cNvPr id="77" name="Google Shape;77;p16"/>
          <p:cNvPicPr preferRelativeResize="0"/>
          <p:nvPr/>
        </p:nvPicPr>
        <p:blipFill>
          <a:blip r:embed="rId3">
            <a:alphaModFix/>
          </a:blip>
          <a:stretch>
            <a:fillRect/>
          </a:stretch>
        </p:blipFill>
        <p:spPr>
          <a:xfrm>
            <a:off x="4968875" y="1633775"/>
            <a:ext cx="3682351" cy="253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 MAN, WAN</a:t>
            </a:r>
            <a:endParaRPr/>
          </a:p>
        </p:txBody>
      </p:sp>
      <p:pic>
        <p:nvPicPr>
          <p:cNvPr id="83" name="Google Shape;83;p17"/>
          <p:cNvPicPr preferRelativeResize="0"/>
          <p:nvPr/>
        </p:nvPicPr>
        <p:blipFill>
          <a:blip r:embed="rId3">
            <a:alphaModFix/>
          </a:blip>
          <a:stretch>
            <a:fillRect/>
          </a:stretch>
        </p:blipFill>
        <p:spPr>
          <a:xfrm>
            <a:off x="1407288" y="1093850"/>
            <a:ext cx="6329436" cy="3744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Analog v/s Digital Signal </a:t>
            </a:r>
            <a:endParaRPr/>
          </a:p>
        </p:txBody>
      </p:sp>
      <p:pic>
        <p:nvPicPr>
          <p:cNvPr id="89" name="Google Shape;89;p18"/>
          <p:cNvPicPr preferRelativeResize="0"/>
          <p:nvPr/>
        </p:nvPicPr>
        <p:blipFill>
          <a:blip r:embed="rId3">
            <a:alphaModFix/>
          </a:blip>
          <a:stretch>
            <a:fillRect/>
          </a:stretch>
        </p:blipFill>
        <p:spPr>
          <a:xfrm>
            <a:off x="5561375" y="0"/>
            <a:ext cx="3582624" cy="2015221"/>
          </a:xfrm>
          <a:prstGeom prst="rect">
            <a:avLst/>
          </a:prstGeom>
          <a:noFill/>
          <a:ln>
            <a:noFill/>
          </a:ln>
        </p:spPr>
      </p:pic>
      <p:pic>
        <p:nvPicPr>
          <p:cNvPr id="90" name="Google Shape;90;p18"/>
          <p:cNvPicPr preferRelativeResize="0"/>
          <p:nvPr/>
        </p:nvPicPr>
        <p:blipFill>
          <a:blip r:embed="rId4">
            <a:alphaModFix/>
          </a:blip>
          <a:stretch>
            <a:fillRect/>
          </a:stretch>
        </p:blipFill>
        <p:spPr>
          <a:xfrm>
            <a:off x="189500" y="1918524"/>
            <a:ext cx="5371869" cy="3021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Modem? </a:t>
            </a:r>
            <a:endParaRPr/>
          </a:p>
        </p:txBody>
      </p:sp>
      <p:sp>
        <p:nvSpPr>
          <p:cNvPr id="96" name="Google Shape;96;p19"/>
          <p:cNvSpPr txBox="1"/>
          <p:nvPr>
            <p:ph idx="1" type="body"/>
          </p:nvPr>
        </p:nvSpPr>
        <p:spPr>
          <a:xfrm>
            <a:off x="311700" y="1930700"/>
            <a:ext cx="8520600" cy="263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modem is a device that connects a computer or other device to the internet by converting digital signals into analog signals that can be transmitted over telephone lines or cable networks. </a:t>
            </a:r>
            <a:endParaRPr/>
          </a:p>
          <a:p>
            <a:pPr indent="-342900" lvl="0" marL="457200" rtl="0" algn="l">
              <a:spcBef>
                <a:spcPts val="0"/>
              </a:spcBef>
              <a:spcAft>
                <a:spcPts val="0"/>
              </a:spcAft>
              <a:buSzPts val="1800"/>
              <a:buChar char="●"/>
            </a:pPr>
            <a:r>
              <a:rPr lang="en"/>
              <a:t>The term modem stands for "modulator-demodulator".</a:t>
            </a:r>
            <a:endParaRPr/>
          </a:p>
        </p:txBody>
      </p:sp>
      <p:pic>
        <p:nvPicPr>
          <p:cNvPr id="97" name="Google Shape;97;p19"/>
          <p:cNvPicPr preferRelativeResize="0"/>
          <p:nvPr/>
        </p:nvPicPr>
        <p:blipFill>
          <a:blip r:embed="rId3">
            <a:alphaModFix/>
          </a:blip>
          <a:stretch>
            <a:fillRect/>
          </a:stretch>
        </p:blipFill>
        <p:spPr>
          <a:xfrm>
            <a:off x="3116425" y="0"/>
            <a:ext cx="6027575" cy="193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 Media</a:t>
            </a:r>
            <a:endParaRPr/>
          </a:p>
        </p:txBody>
      </p:sp>
      <p:sp>
        <p:nvSpPr>
          <p:cNvPr id="103" name="Google Shape;103;p20"/>
          <p:cNvSpPr txBox="1"/>
          <p:nvPr>
            <p:ph idx="1" type="body"/>
          </p:nvPr>
        </p:nvSpPr>
        <p:spPr>
          <a:xfrm>
            <a:off x="311700" y="3039250"/>
            <a:ext cx="8520600" cy="152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Communication media in a computer network is the physical path that data travels between a source and a destination.</a:t>
            </a:r>
            <a:endParaRPr/>
          </a:p>
        </p:txBody>
      </p:sp>
      <p:pic>
        <p:nvPicPr>
          <p:cNvPr id="104" name="Google Shape;104;p20"/>
          <p:cNvPicPr preferRelativeResize="0"/>
          <p:nvPr/>
        </p:nvPicPr>
        <p:blipFill>
          <a:blip r:embed="rId3">
            <a:alphaModFix/>
          </a:blip>
          <a:stretch>
            <a:fillRect/>
          </a:stretch>
        </p:blipFill>
        <p:spPr>
          <a:xfrm>
            <a:off x="1539625" y="981225"/>
            <a:ext cx="6064750" cy="178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 Media (Channel)</a:t>
            </a:r>
            <a:endParaRPr/>
          </a:p>
        </p:txBody>
      </p:sp>
      <p:pic>
        <p:nvPicPr>
          <p:cNvPr id="110" name="Google Shape;110;p21"/>
          <p:cNvPicPr preferRelativeResize="0"/>
          <p:nvPr/>
        </p:nvPicPr>
        <p:blipFill>
          <a:blip r:embed="rId3">
            <a:alphaModFix/>
          </a:blip>
          <a:stretch>
            <a:fillRect/>
          </a:stretch>
        </p:blipFill>
        <p:spPr>
          <a:xfrm>
            <a:off x="1033450" y="1507913"/>
            <a:ext cx="7077075" cy="324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Network Protocol</a:t>
            </a:r>
            <a:endParaRPr/>
          </a:p>
        </p:txBody>
      </p:sp>
      <p:sp>
        <p:nvSpPr>
          <p:cNvPr id="116" name="Google Shape;116;p22"/>
          <p:cNvSpPr txBox="1"/>
          <p:nvPr>
            <p:ph idx="1" type="body"/>
          </p:nvPr>
        </p:nvSpPr>
        <p:spPr>
          <a:xfrm>
            <a:off x="311700" y="1147200"/>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 computer network protocol is a set of rules and conventions that govern communication between devices on a network. </a:t>
            </a:r>
            <a:endParaRPr/>
          </a:p>
          <a:p>
            <a:pPr indent="-342900" lvl="0" marL="457200" rtl="0" algn="l">
              <a:spcBef>
                <a:spcPts val="0"/>
              </a:spcBef>
              <a:spcAft>
                <a:spcPts val="0"/>
              </a:spcAft>
              <a:buSzPts val="1800"/>
              <a:buChar char="●"/>
            </a:pPr>
            <a:r>
              <a:rPr lang="en"/>
              <a:t>It defines the format of data, how it is transmitted, and how errors are handled. </a:t>
            </a:r>
            <a:endParaRPr/>
          </a:p>
          <a:p>
            <a:pPr indent="-342900" lvl="0" marL="457200" rtl="0" algn="l">
              <a:spcBef>
                <a:spcPts val="0"/>
              </a:spcBef>
              <a:spcAft>
                <a:spcPts val="0"/>
              </a:spcAft>
              <a:buSzPts val="1800"/>
              <a:buChar char="●"/>
            </a:pPr>
            <a:r>
              <a:rPr lang="en"/>
              <a:t>Protocols ensure that different devices can understand and communicate with each other effectively, even if they have different hardware or software.</a:t>
            </a:r>
            <a:endParaRPr/>
          </a:p>
          <a:p>
            <a:pPr indent="-342900" lvl="0" marL="457200" rtl="0" algn="l">
              <a:spcBef>
                <a:spcPts val="0"/>
              </a:spcBef>
              <a:spcAft>
                <a:spcPts val="0"/>
              </a:spcAft>
              <a:buSzPts val="1800"/>
              <a:buChar char="●"/>
            </a:pPr>
            <a:r>
              <a:rPr lang="en"/>
              <a:t>Example of common network protocols:</a:t>
            </a:r>
            <a:endParaRPr/>
          </a:p>
          <a:p>
            <a:pPr indent="-317500" lvl="1" marL="914400" rtl="0" algn="l">
              <a:spcBef>
                <a:spcPts val="0"/>
              </a:spcBef>
              <a:spcAft>
                <a:spcPts val="0"/>
              </a:spcAft>
              <a:buSzPts val="1400"/>
              <a:buChar char="○"/>
            </a:pPr>
            <a:r>
              <a:rPr lang="en"/>
              <a:t>TCP/IP (Transmission Control Protocol/Internet Protocol): The foundation of the internet, providing reliable data transmission and addressing.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