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64" r:id="rId7"/>
    <p:sldId id="262" r:id="rId8"/>
    <p:sldId id="258" r:id="rId9"/>
    <p:sldId id="278" r:id="rId10"/>
    <p:sldId id="293" r:id="rId11"/>
    <p:sldId id="301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52012-763C-48C1-BF45-CFBE2CE57F1A}" v="3" dt="2023-08-18T15:35:56.04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09" autoAdjust="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ine Kuehnert" userId="abc0600f16332ee3" providerId="LiveId" clId="{B7752012-763C-48C1-BF45-CFBE2CE57F1A}"/>
    <pc:docChg chg="custSel modSld">
      <pc:chgData name="Blaine Kuehnert" userId="abc0600f16332ee3" providerId="LiveId" clId="{B7752012-763C-48C1-BF45-CFBE2CE57F1A}" dt="2023-08-18T15:35:56.024" v="9" actId="20577"/>
      <pc:docMkLst>
        <pc:docMk/>
      </pc:docMkLst>
      <pc:sldChg chg="modSp mod">
        <pc:chgData name="Blaine Kuehnert" userId="abc0600f16332ee3" providerId="LiveId" clId="{B7752012-763C-48C1-BF45-CFBE2CE57F1A}" dt="2023-08-18T15:35:56.024" v="9" actId="20577"/>
        <pc:sldMkLst>
          <pc:docMk/>
          <pc:sldMk cId="920173932" sldId="275"/>
        </pc:sldMkLst>
        <pc:spChg chg="mod">
          <ac:chgData name="Blaine Kuehnert" userId="abc0600f16332ee3" providerId="LiveId" clId="{B7752012-763C-48C1-BF45-CFBE2CE57F1A}" dt="2023-08-18T15:35:56.024" v="9" actId="20577"/>
          <ac:spMkLst>
            <pc:docMk/>
            <pc:sldMk cId="920173932" sldId="275"/>
            <ac:spMk id="3" creationId="{E14BBEAF-B516-45F4-9EF6-A9F65111580F}"/>
          </ac:spMkLst>
        </pc:spChg>
      </pc:sldChg>
      <pc:sldChg chg="modSp mod">
        <pc:chgData name="Blaine Kuehnert" userId="abc0600f16332ee3" providerId="LiveId" clId="{B7752012-763C-48C1-BF45-CFBE2CE57F1A}" dt="2023-08-18T13:18:19.965" v="2" actId="20577"/>
        <pc:sldMkLst>
          <pc:docMk/>
          <pc:sldMk cId="2069393026" sldId="278"/>
        </pc:sldMkLst>
        <pc:spChg chg="mod">
          <ac:chgData name="Blaine Kuehnert" userId="abc0600f16332ee3" providerId="LiveId" clId="{B7752012-763C-48C1-BF45-CFBE2CE57F1A}" dt="2023-08-18T13:18:19.965" v="2" actId="20577"/>
          <ac:spMkLst>
            <pc:docMk/>
            <pc:sldMk cId="2069393026" sldId="278"/>
            <ac:spMk id="9" creationId="{95CCE699-03D1-4642-B46A-B14EF17DA1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ors.co/generate" TargetMode="External"/><Relationship Id="rId2" Type="http://schemas.openxmlformats.org/officeDocument/2006/relationships/hyperlink" Target="https://colorbrewer2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nsdsn/world-happiness" TargetMode="Externa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088166/why-how-to-lie-with-statistics-did-us-a-disservice.html" TargetMode="External"/><Relationship Id="rId2" Type="http://schemas.openxmlformats.org/officeDocument/2006/relationships/hyperlink" Target="https://www.gapminder.org/fw/world-health-chart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askandpurpose.com/news/army-new-futuristic-ivas-goggles/" TargetMode="External"/><Relationship Id="rId4" Type="http://schemas.openxmlformats.org/officeDocument/2006/relationships/hyperlink" Target="https://finviz.com/map.ash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5067" y="4182917"/>
            <a:ext cx="6889415" cy="1122202"/>
          </a:xfrm>
        </p:spPr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400" dirty="0"/>
              <a:t>Factory Day, August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068" y="5334967"/>
            <a:ext cx="4941770" cy="396660"/>
          </a:xfrm>
        </p:spPr>
        <p:txBody>
          <a:bodyPr/>
          <a:lstStyle/>
          <a:p>
            <a:r>
              <a:rPr lang="en-US" dirty="0"/>
              <a:t>SSG </a:t>
            </a:r>
            <a:r>
              <a:rPr lang="en-US" dirty="0" err="1"/>
              <a:t>Malagon</a:t>
            </a:r>
            <a:r>
              <a:rPr lang="en-US" dirty="0"/>
              <a:t> &amp; CPT Kuehnert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C804EB-DB4F-BCFC-BECC-436E5E9A833B}"/>
              </a:ext>
            </a:extLst>
          </p:cNvPr>
          <p:cNvSpPr txBox="1">
            <a:spLocks/>
          </p:cNvSpPr>
          <p:nvPr/>
        </p:nvSpPr>
        <p:spPr>
          <a:xfrm>
            <a:off x="1371601" y="6535048"/>
            <a:ext cx="94869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https://jonathansoma.com/lede/storytelling/classes/dealing-with-data/images/mackinley.png</a:t>
            </a:r>
          </a:p>
        </p:txBody>
      </p:sp>
      <p:pic>
        <p:nvPicPr>
          <p:cNvPr id="6146" name="Picture 2" descr="Bertin's Image Theory">
            <a:extLst>
              <a:ext uri="{FF2B5EF4-FFF2-40B4-BE49-F238E27FC236}">
                <a16:creationId xmlns:a16="http://schemas.microsoft.com/office/drawing/2014/main" id="{2B639A0C-09B8-0788-93FF-B34AE186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19" y="379293"/>
            <a:ext cx="8843962" cy="579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4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452F5A-0315-11C1-7B5E-1DAD1C83898B}"/>
              </a:ext>
            </a:extLst>
          </p:cNvPr>
          <p:cNvSpPr txBox="1">
            <a:spLocks/>
          </p:cNvSpPr>
          <p:nvPr/>
        </p:nvSpPr>
        <p:spPr>
          <a:xfrm>
            <a:off x="1171575" y="2433162"/>
            <a:ext cx="5343525" cy="3739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 These features should be considered closely when designing visualizations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More features means more information…</a:t>
            </a:r>
          </a:p>
          <a:p>
            <a:pPr lvl="2"/>
            <a:r>
              <a:rPr lang="en-US" dirty="0">
                <a:latin typeface="system-ui"/>
              </a:rPr>
              <a:t>Also means more clutter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Simplifying visualizations can increase the audience’s ability to absorb information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0B5AF5-96F3-99E9-FF4C-52F10AC779F4}"/>
              </a:ext>
            </a:extLst>
          </p:cNvPr>
          <p:cNvSpPr txBox="1">
            <a:spLocks/>
          </p:cNvSpPr>
          <p:nvPr/>
        </p:nvSpPr>
        <p:spPr>
          <a:xfrm>
            <a:off x="909637" y="1626391"/>
            <a:ext cx="5343525" cy="76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 Feature Considerations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A8713D-404F-3B9B-C89C-3618EFDACC7F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Visualization Theory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8057EE5-9801-9B69-B085-E6F84EBA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06" y="2247002"/>
            <a:ext cx="4476127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F8E5BB-221B-BFF9-F187-71CD5990AA61}"/>
              </a:ext>
            </a:extLst>
          </p:cNvPr>
          <p:cNvSpPr txBox="1">
            <a:spLocks/>
          </p:cNvSpPr>
          <p:nvPr/>
        </p:nvSpPr>
        <p:spPr>
          <a:xfrm>
            <a:off x="7131843" y="5192263"/>
            <a:ext cx="295751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Show Me the Numbers</a:t>
            </a:r>
          </a:p>
        </p:txBody>
      </p:sp>
    </p:spTree>
    <p:extLst>
      <p:ext uri="{BB962C8B-B14F-4D97-AF65-F5344CB8AC3E}">
        <p14:creationId xmlns:p14="http://schemas.microsoft.com/office/powerpoint/2010/main" val="231537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452F5A-0315-11C1-7B5E-1DAD1C83898B}"/>
              </a:ext>
            </a:extLst>
          </p:cNvPr>
          <p:cNvSpPr txBox="1">
            <a:spLocks/>
          </p:cNvSpPr>
          <p:nvPr/>
        </p:nvSpPr>
        <p:spPr>
          <a:xfrm>
            <a:off x="1171575" y="2433162"/>
            <a:ext cx="5343525" cy="3739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 Highlighting key information draws the attention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ystem-ui"/>
            </a:endParaRPr>
          </a:p>
          <a:p>
            <a:pPr lvl="1"/>
            <a:r>
              <a:rPr lang="en-US" b="0" i="0" dirty="0">
                <a:effectLst/>
                <a:latin typeface="system-ui"/>
              </a:rPr>
              <a:t>How many 9’s are there in this graphic?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0B5AF5-96F3-99E9-FF4C-52F10AC779F4}"/>
              </a:ext>
            </a:extLst>
          </p:cNvPr>
          <p:cNvSpPr txBox="1">
            <a:spLocks/>
          </p:cNvSpPr>
          <p:nvPr/>
        </p:nvSpPr>
        <p:spPr>
          <a:xfrm>
            <a:off x="909637" y="1626391"/>
            <a:ext cx="5343525" cy="76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 Feature Considerations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A8713D-404F-3B9B-C89C-3618EFDACC7F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Visualization Theory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F8E5BB-221B-BFF9-F187-71CD5990AA61}"/>
              </a:ext>
            </a:extLst>
          </p:cNvPr>
          <p:cNvSpPr txBox="1">
            <a:spLocks/>
          </p:cNvSpPr>
          <p:nvPr/>
        </p:nvSpPr>
        <p:spPr>
          <a:xfrm>
            <a:off x="7131843" y="5192263"/>
            <a:ext cx="295751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Show Me the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F9502-AD50-C4C6-301E-63DD236C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831" y="2124525"/>
            <a:ext cx="27816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4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452F5A-0315-11C1-7B5E-1DAD1C83898B}"/>
              </a:ext>
            </a:extLst>
          </p:cNvPr>
          <p:cNvSpPr txBox="1">
            <a:spLocks/>
          </p:cNvSpPr>
          <p:nvPr/>
        </p:nvSpPr>
        <p:spPr>
          <a:xfrm>
            <a:off x="1171575" y="2433162"/>
            <a:ext cx="5343525" cy="3739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 Highlighting key information draws the attention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ystem-ui"/>
            </a:endParaRPr>
          </a:p>
          <a:p>
            <a:pPr lvl="1"/>
            <a:r>
              <a:rPr lang="en-US" b="0" i="0" dirty="0">
                <a:effectLst/>
                <a:latin typeface="system-ui"/>
              </a:rPr>
              <a:t>How about this one?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0B5AF5-96F3-99E9-FF4C-52F10AC779F4}"/>
              </a:ext>
            </a:extLst>
          </p:cNvPr>
          <p:cNvSpPr txBox="1">
            <a:spLocks/>
          </p:cNvSpPr>
          <p:nvPr/>
        </p:nvSpPr>
        <p:spPr>
          <a:xfrm>
            <a:off x="909637" y="1626391"/>
            <a:ext cx="5343525" cy="76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 Feature Considerations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A8713D-404F-3B9B-C89C-3618EFDACC7F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Visualization Theory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F8E5BB-221B-BFF9-F187-71CD5990AA61}"/>
              </a:ext>
            </a:extLst>
          </p:cNvPr>
          <p:cNvSpPr txBox="1">
            <a:spLocks/>
          </p:cNvSpPr>
          <p:nvPr/>
        </p:nvSpPr>
        <p:spPr>
          <a:xfrm>
            <a:off x="7131843" y="5192263"/>
            <a:ext cx="295751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Show Me the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F9502-AD50-C4C6-301E-63DD236C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831" y="2124525"/>
            <a:ext cx="2781688" cy="2829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6A950-305B-82FE-9395-F60B53181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356" y="2115000"/>
            <a:ext cx="274358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9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452F5A-0315-11C1-7B5E-1DAD1C83898B}"/>
              </a:ext>
            </a:extLst>
          </p:cNvPr>
          <p:cNvSpPr txBox="1">
            <a:spLocks/>
          </p:cNvSpPr>
          <p:nvPr/>
        </p:nvSpPr>
        <p:spPr>
          <a:xfrm>
            <a:off x="1171575" y="2433162"/>
            <a:ext cx="5343525" cy="3739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 The principles can also deceive if used incorrectly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0B5AF5-96F3-99E9-FF4C-52F10AC779F4}"/>
              </a:ext>
            </a:extLst>
          </p:cNvPr>
          <p:cNvSpPr txBox="1">
            <a:spLocks/>
          </p:cNvSpPr>
          <p:nvPr/>
        </p:nvSpPr>
        <p:spPr>
          <a:xfrm>
            <a:off x="909637" y="1626391"/>
            <a:ext cx="5343525" cy="76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 Feature Considerations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A8713D-404F-3B9B-C89C-3618EFDACC7F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Visualization Theory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F8E5BB-221B-BFF9-F187-71CD5990AA61}"/>
              </a:ext>
            </a:extLst>
          </p:cNvPr>
          <p:cNvSpPr txBox="1">
            <a:spLocks/>
          </p:cNvSpPr>
          <p:nvPr/>
        </p:nvSpPr>
        <p:spPr>
          <a:xfrm>
            <a:off x="3843337" y="6267878"/>
            <a:ext cx="295751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Show Me the Numbers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967FF0-84AB-0EEF-7548-E3F03A43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484120"/>
            <a:ext cx="6624637" cy="266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62E861C-44EC-5759-1D17-F6FD8DDF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626391"/>
            <a:ext cx="4581525" cy="227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5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452F5A-0315-11C1-7B5E-1DAD1C83898B}"/>
              </a:ext>
            </a:extLst>
          </p:cNvPr>
          <p:cNvSpPr txBox="1">
            <a:spLocks/>
          </p:cNvSpPr>
          <p:nvPr/>
        </p:nvSpPr>
        <p:spPr>
          <a:xfrm>
            <a:off x="6176962" y="1815993"/>
            <a:ext cx="5343525" cy="37390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300" dirty="0"/>
              <a:t>Visualization Considerations</a:t>
            </a:r>
            <a:endParaRPr lang="en-US" sz="33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Your audience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Question you are answering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Color schemes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ystem-ui"/>
                <a:hlinkClick r:id="rId2"/>
              </a:rPr>
              <a:t>https://colorbrewer2.org/</a:t>
            </a:r>
            <a:endParaRPr lang="en-US" b="0" i="0" dirty="0"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ystem-ui"/>
                <a:hlinkClick r:id="rId3"/>
              </a:rPr>
              <a:t>https://coolors.co/generate</a:t>
            </a:r>
            <a:endParaRPr lang="en-U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Missing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Things to Avoid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Pie Charts</a:t>
            </a:r>
          </a:p>
          <a:p>
            <a:pPr lvl="1"/>
            <a:r>
              <a:rPr lang="en-US" dirty="0">
                <a:latin typeface="system-ui"/>
              </a:rPr>
              <a:t>Clutter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Deceptive Visualizations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A8713D-404F-3B9B-C89C-3618EFDACC7F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Considerations</a:t>
            </a:r>
          </a:p>
        </p:txBody>
      </p:sp>
      <p:pic>
        <p:nvPicPr>
          <p:cNvPr id="12292" name="Picture 4" descr="Cards: Display Power BI Dashboards - How-to">
            <a:extLst>
              <a:ext uri="{FF2B5EF4-FFF2-40B4-BE49-F238E27FC236}">
                <a16:creationId xmlns:a16="http://schemas.microsoft.com/office/drawing/2014/main" id="{8F7767CB-5D6F-CCF2-9B66-74CDAEFB3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" y="1325563"/>
            <a:ext cx="5015728" cy="27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Facebook's Social Network Graph (Revolutions)">
            <a:extLst>
              <a:ext uri="{FF2B5EF4-FFF2-40B4-BE49-F238E27FC236}">
                <a16:creationId xmlns:a16="http://schemas.microsoft.com/office/drawing/2014/main" id="{E06FC264-5E52-1E62-6BAB-9A7E36FB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85012"/>
            <a:ext cx="4290802" cy="21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C6E8E-9513-58FC-E23D-EDAF5D221D2E}"/>
              </a:ext>
            </a:extLst>
          </p:cNvPr>
          <p:cNvSpPr txBox="1"/>
          <p:nvPr/>
        </p:nvSpPr>
        <p:spPr>
          <a:xfrm>
            <a:off x="1790701" y="6627168"/>
            <a:ext cx="61055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https://revolution-computing.typepad.com/.a/6a010534b1db25970b0147e0ae51b2970b-800wi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5EBA9-4ED2-3B2C-76CC-9C93443C7929}"/>
              </a:ext>
            </a:extLst>
          </p:cNvPr>
          <p:cNvSpPr txBox="1"/>
          <p:nvPr/>
        </p:nvSpPr>
        <p:spPr>
          <a:xfrm>
            <a:off x="528638" y="4133306"/>
            <a:ext cx="6105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https://docs.appspace.com/wp-content/uploads/2021/06/Power-BI-Card.png</a:t>
            </a:r>
          </a:p>
        </p:txBody>
      </p:sp>
    </p:spTree>
    <p:extLst>
      <p:ext uri="{BB962C8B-B14F-4D97-AF65-F5344CB8AC3E}">
        <p14:creationId xmlns:p14="http://schemas.microsoft.com/office/powerpoint/2010/main" val="324008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Eda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on Titanic Dataset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visualization types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cleaning, manipulation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36525"/>
            <a:ext cx="4179570" cy="815975"/>
          </a:xfrm>
        </p:spPr>
        <p:txBody>
          <a:bodyPr anchor="b">
            <a:normAutofit/>
          </a:bodyPr>
          <a:lstStyle/>
          <a:p>
            <a:r>
              <a:rPr lang="en-US" dirty="0"/>
              <a:t>Group breakouts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4" y="1381126"/>
            <a:ext cx="8229601" cy="5114924"/>
          </a:xfr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ystem-ui"/>
              </a:rPr>
              <a:t> Work in groups of 3-4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b="0" i="0" dirty="0">
                <a:effectLst/>
                <a:latin typeface="system-ui"/>
              </a:rPr>
              <a:t>Must include techs and scholars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b="0" i="0" dirty="0">
                <a:effectLst/>
                <a:latin typeface="system-ui"/>
              </a:rPr>
              <a:t>SSG </a:t>
            </a:r>
            <a:r>
              <a:rPr lang="en-US" sz="3800" b="0" i="0" dirty="0" err="1">
                <a:effectLst/>
                <a:latin typeface="system-ui"/>
              </a:rPr>
              <a:t>Malagon</a:t>
            </a:r>
            <a:r>
              <a:rPr lang="en-US" sz="3800" b="0" i="0" dirty="0">
                <a:effectLst/>
                <a:latin typeface="system-ui"/>
              </a:rPr>
              <a:t> has designated teams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1" dirty="0">
                <a:effectLst/>
                <a:latin typeface="system-ui"/>
              </a:rPr>
              <a:t> Each individual </a:t>
            </a:r>
            <a:r>
              <a:rPr lang="en-US" sz="2100" b="0" i="0" dirty="0">
                <a:effectLst/>
                <a:latin typeface="system-ui"/>
              </a:rPr>
              <a:t>must make a visualization using the secondary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ystem-ui"/>
              </a:rPr>
              <a:t> Present your visualizations to your group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b="0" i="0" dirty="0">
                <a:effectLst/>
                <a:latin typeface="system-ui"/>
              </a:rPr>
              <a:t>Provide feedback, why did you choose the features, graph type</a:t>
            </a:r>
            <a:r>
              <a:rPr lang="en-US" sz="3800" dirty="0">
                <a:latin typeface="system-ui"/>
              </a:rPr>
              <a:t>, </a:t>
            </a:r>
            <a:r>
              <a:rPr lang="en-US" sz="3800" b="0" i="0" dirty="0">
                <a:effectLst/>
                <a:latin typeface="system-ui"/>
              </a:rPr>
              <a:t>colors</a:t>
            </a:r>
            <a:r>
              <a:rPr lang="en-US" sz="3800" dirty="0">
                <a:latin typeface="system-ui"/>
              </a:rPr>
              <a:t>, </a:t>
            </a:r>
            <a:r>
              <a:rPr lang="en-US" sz="3800" b="0" i="0" dirty="0">
                <a:effectLst/>
                <a:latin typeface="system-ui"/>
              </a:rPr>
              <a:t>orientation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b="0" i="0" dirty="0">
                <a:effectLst/>
                <a:latin typeface="system-ui"/>
              </a:rPr>
              <a:t>Choose your champion visualization to iterate 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ystem-ui"/>
              </a:rPr>
              <a:t> Opportunity to come up and present your graphic to the Factory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i="0" dirty="0">
                <a:effectLst/>
                <a:latin typeface="system-ui"/>
              </a:rPr>
              <a:t>Prompts to address in your EDA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3800" b="0" i="0" dirty="0">
                <a:effectLst/>
                <a:latin typeface="system-ui"/>
              </a:rPr>
              <a:t> Compare across a variable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3800" b="0" i="0" dirty="0">
                <a:effectLst/>
                <a:latin typeface="system-ui"/>
              </a:rPr>
              <a:t> Find a correlation with the predictive variable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3800" dirty="0">
                <a:latin typeface="system-ui"/>
              </a:rPr>
              <a:t> F</a:t>
            </a:r>
            <a:r>
              <a:rPr lang="en-US" sz="3800" b="0" i="0" dirty="0">
                <a:effectLst/>
                <a:latin typeface="system-ui"/>
              </a:rPr>
              <a:t>ind a correlation between two independent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ystem-ui"/>
              </a:rPr>
              <a:t> Groups should present the intermediate iteration and the final iteration of their chosen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ystem-ui"/>
              </a:rPr>
              <a:t> Be creative</a:t>
            </a:r>
          </a:p>
          <a:p>
            <a:pPr algn="l"/>
            <a:r>
              <a:rPr lang="en-US" sz="2100" b="0" i="0">
                <a:effectLst/>
                <a:latin typeface="system-ui"/>
                <a:hlinkClick r:id="rId2"/>
              </a:rPr>
              <a:t>https://www.kaggle.com/datasets/unsdsn/world-happiness</a:t>
            </a:r>
            <a:endParaRPr lang="en-US" sz="2100" b="0" i="0">
              <a:effectLst/>
              <a:latin typeface="system-ui"/>
            </a:endParaRPr>
          </a:p>
          <a:p>
            <a:pPr algn="l"/>
            <a:endParaRPr lang="en-US" sz="2100" b="0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985838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98901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EEA02A-B975-2189-AD5F-8164E8FFFF87}"/>
              </a:ext>
            </a:extLst>
          </p:cNvPr>
          <p:cNvSpPr txBox="1">
            <a:spLocks/>
          </p:cNvSpPr>
          <p:nvPr/>
        </p:nvSpPr>
        <p:spPr>
          <a:xfrm>
            <a:off x="6095999" y="1091226"/>
            <a:ext cx="5187885" cy="371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/>
              <a:t>“…Often the most effective way to describe, explore, and summarize a set of numbers– even a very large set – is to look at pictures of those numbers.”</a:t>
            </a:r>
            <a:br>
              <a:rPr lang="en-US" noProof="1"/>
            </a:br>
            <a:br>
              <a:rPr lang="en-US" noProof="1"/>
            </a:br>
            <a:r>
              <a:rPr lang="en-US" noProof="1"/>
              <a:t>- Edward Tufte, The Visual Display of Quantitative Information.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729911"/>
            <a:ext cx="4179570" cy="1524735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495153"/>
            <a:ext cx="5312228" cy="263882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sz="1900" dirty="0"/>
              <a:t>Overview of Data Visualization (0930-1200)  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/>
              <a:t>What is EDA  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/>
              <a:t>Do's and Don'ts  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/>
              <a:t>Hands on with Titanic Dataset  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/>
              <a:t>Group EDA</a:t>
            </a:r>
          </a:p>
          <a:p>
            <a:pPr marL="285750" indent="-285750">
              <a:buFontTx/>
              <a:buChar char="-"/>
            </a:pPr>
            <a:r>
              <a:rPr lang="en-US" sz="1900" dirty="0"/>
              <a:t>Lunch (12-1300)</a:t>
            </a:r>
          </a:p>
          <a:p>
            <a:pPr marL="285750" indent="-285750">
              <a:buFontTx/>
              <a:buChar char="-"/>
            </a:pPr>
            <a:r>
              <a:rPr lang="en-US" sz="1900" dirty="0"/>
              <a:t>AI Tech Cohort 3 Capstone Culmination Presentations (1330-1600)</a:t>
            </a:r>
            <a:endParaRPr lang="en-US" sz="19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02A04-C051-CD0F-3EF3-1429A3120727}"/>
              </a:ext>
            </a:extLst>
          </p:cNvPr>
          <p:cNvSpPr txBox="1">
            <a:spLocks/>
          </p:cNvSpPr>
          <p:nvPr/>
        </p:nvSpPr>
        <p:spPr>
          <a:xfrm>
            <a:off x="3267075" y="4014205"/>
            <a:ext cx="5343525" cy="76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Visually representing quantitative and qualitative Information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452F5A-0315-11C1-7B5E-1DAD1C83898B}"/>
              </a:ext>
            </a:extLst>
          </p:cNvPr>
          <p:cNvSpPr txBox="1">
            <a:spLocks/>
          </p:cNvSpPr>
          <p:nvPr/>
        </p:nvSpPr>
        <p:spPr>
          <a:xfrm>
            <a:off x="590550" y="2433162"/>
            <a:ext cx="5343525" cy="76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Exploring a dataset to understand patterns, identify errors, and analyze data before making assumptions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0B5AF5-96F3-99E9-FF4C-52F10AC779F4}"/>
              </a:ext>
            </a:extLst>
          </p:cNvPr>
          <p:cNvSpPr txBox="1">
            <a:spLocks/>
          </p:cNvSpPr>
          <p:nvPr/>
        </p:nvSpPr>
        <p:spPr>
          <a:xfrm>
            <a:off x="6257925" y="2433162"/>
            <a:ext cx="5343525" cy="76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Effectively communicating information, highlighting important features and trends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A8713D-404F-3B9B-C89C-3618EFDACC7F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</a:t>
            </a:r>
            <a:r>
              <a:rPr lang="en-US" dirty="0" err="1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7F78B8-3DB9-8E78-0D5B-71C01DF6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695450"/>
            <a:ext cx="5753100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CFB6EB-3227-A70C-061C-393804E377AA}"/>
              </a:ext>
            </a:extLst>
          </p:cNvPr>
          <p:cNvSpPr txBox="1">
            <a:spLocks/>
          </p:cNvSpPr>
          <p:nvPr/>
        </p:nvSpPr>
        <p:spPr>
          <a:xfrm>
            <a:off x="533400" y="6096898"/>
            <a:ext cx="11287125" cy="76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https://evolytics.com/wp-content/uploads/2014/10/Should-I-use-a-pie-chart.png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6752D0-91D4-9F2A-5A7E-E8E8C0B254F2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When do we use pie charts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noProof="1"/>
              <a:t>Inspire Action or Entertain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ystem-ui"/>
                <a:hlinkClick r:id="rId2"/>
              </a:rPr>
              <a:t>https://www.gapminder.org/fw/world-health-chart/</a:t>
            </a:r>
            <a:endParaRPr lang="en-US" b="0" i="0" u="none" strike="noStrike" dirty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ystem-ui"/>
                <a:hlinkClick r:id="rId3"/>
              </a:rPr>
              <a:t>https://www.infoworld.com/article/3088166/why-how-to-lie-with-statistics-did-us-a-disservice.html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143" y="2563122"/>
            <a:ext cx="4031945" cy="365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noProof="1"/>
              <a:t>Aid in Decisionmaking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system-ui"/>
                <a:hlinkClick r:id="rId4"/>
              </a:rPr>
              <a:t>https://finviz.com/map.ashx</a:t>
            </a:r>
            <a:endParaRPr lang="en-US" b="0" i="0" u="sng" dirty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  <a:hlinkClick r:id="rId5"/>
              </a:rPr>
              <a:t>https://taskandpurpose.com/news/army-new-futuristic-ivas-goggles/</a:t>
            </a:r>
            <a:r>
              <a:rPr lang="en-US" b="0" i="0" dirty="0">
                <a:effectLst/>
                <a:latin typeface="system-ui"/>
              </a:rPr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05162" y="4675265"/>
            <a:ext cx="5781675" cy="75398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l"/>
            <a:r>
              <a:rPr lang="en-US" sz="3200" noProof="1"/>
              <a:t>Understand data for modelling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EB0EC59-041E-42FD-FB67-5895B2FEE6AB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When do we use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3143" y="1496061"/>
            <a:ext cx="4947357" cy="425703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900" noProof="1"/>
              <a:t>Comparisons across a category</a:t>
            </a:r>
          </a:p>
          <a:p>
            <a:pPr marL="342900" indent="-342900" algn="l">
              <a:buFontTx/>
              <a:buChar char="-"/>
            </a:pPr>
            <a:r>
              <a:rPr lang="en-US" sz="1900" noProof="1"/>
              <a:t>Bar chart, time series, dot plot</a:t>
            </a:r>
          </a:p>
          <a:p>
            <a:pPr algn="l"/>
            <a:endParaRPr lang="en-US" sz="1900" noProof="1"/>
          </a:p>
          <a:p>
            <a:pPr algn="l"/>
            <a:r>
              <a:rPr lang="en-US" sz="1900" noProof="1"/>
              <a:t>Relationship between variables</a:t>
            </a:r>
          </a:p>
          <a:p>
            <a:pPr marL="342900" indent="-342900" algn="l">
              <a:buFontTx/>
              <a:buChar char="-"/>
            </a:pPr>
            <a:r>
              <a:rPr lang="en-US" sz="1900" noProof="1"/>
              <a:t>Correlations, heat maps</a:t>
            </a:r>
          </a:p>
          <a:p>
            <a:pPr marL="342900" indent="-342900" algn="l">
              <a:buFontTx/>
              <a:buChar char="-"/>
            </a:pPr>
            <a:r>
              <a:rPr lang="en-US" sz="1900" noProof="1"/>
              <a:t>Scatterplots, box plots</a:t>
            </a:r>
          </a:p>
          <a:p>
            <a:pPr marL="342900" indent="-342900" algn="l">
              <a:buFontTx/>
              <a:buChar char="-"/>
            </a:pPr>
            <a:endParaRPr lang="en-US" sz="1900" noProof="1"/>
          </a:p>
          <a:p>
            <a:pPr algn="l"/>
            <a:r>
              <a:rPr lang="en-US" sz="1900" noProof="1"/>
              <a:t>Distributions of a variable</a:t>
            </a:r>
          </a:p>
          <a:p>
            <a:pPr algn="l"/>
            <a:r>
              <a:rPr lang="en-US" sz="1900" noProof="1"/>
              <a:t>- Scatterplots, density plots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EB0EC59-041E-42FD-FB67-5895B2FEE6AB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how do we use visualizations</a:t>
            </a:r>
          </a:p>
        </p:txBody>
      </p:sp>
      <p:pic>
        <p:nvPicPr>
          <p:cNvPr id="2050" name="Picture 2" descr="A Complete Guide to Stacked Bar Charts | Tutorial by Chartio">
            <a:extLst>
              <a:ext uri="{FF2B5EF4-FFF2-40B4-BE49-F238E27FC236}">
                <a16:creationId xmlns:a16="http://schemas.microsoft.com/office/drawing/2014/main" id="{B2C7A7B2-F167-1534-B5C1-4DF0AC5D7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50132"/>
            <a:ext cx="3458453" cy="24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at map in matplotlib | PYTHON CHARTS">
            <a:extLst>
              <a:ext uri="{FF2B5EF4-FFF2-40B4-BE49-F238E27FC236}">
                <a16:creationId xmlns:a16="http://schemas.microsoft.com/office/drawing/2014/main" id="{BAB896A8-B170-A06B-A6CB-E6982A7B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09056"/>
            <a:ext cx="3548943" cy="354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4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6B9A518-0C56-32A6-FB8A-89B15672563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1" name="Picture 4" descr="Choosing a good chart - The Extreme Presentation(tm) Method">
            <a:extLst>
              <a:ext uri="{FF2B5EF4-FFF2-40B4-BE49-F238E27FC236}">
                <a16:creationId xmlns:a16="http://schemas.microsoft.com/office/drawing/2014/main" id="{8865953C-3ED0-3183-2181-14E12171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8263"/>
            <a:ext cx="8077200" cy="624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E7591B1-0A16-48B7-58DD-F40A64CFE633}"/>
              </a:ext>
            </a:extLst>
          </p:cNvPr>
          <p:cNvSpPr txBox="1">
            <a:spLocks/>
          </p:cNvSpPr>
          <p:nvPr/>
        </p:nvSpPr>
        <p:spPr>
          <a:xfrm>
            <a:off x="1371601" y="6535048"/>
            <a:ext cx="94869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https://extremepresentation.typepad.com/.a/6a00d8341bfd2e53ef0263ec2ab026200c-pi</a:t>
            </a:r>
          </a:p>
        </p:txBody>
      </p:sp>
    </p:spTree>
    <p:extLst>
      <p:ext uri="{BB962C8B-B14F-4D97-AF65-F5344CB8AC3E}">
        <p14:creationId xmlns:p14="http://schemas.microsoft.com/office/powerpoint/2010/main" val="77826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02A04-C051-CD0F-3EF3-1429A3120727}"/>
              </a:ext>
            </a:extLst>
          </p:cNvPr>
          <p:cNvSpPr txBox="1">
            <a:spLocks/>
          </p:cNvSpPr>
          <p:nvPr/>
        </p:nvSpPr>
        <p:spPr>
          <a:xfrm>
            <a:off x="7543800" y="3061705"/>
            <a:ext cx="4219575" cy="21294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Types of Data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Quantitative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Precise, Numerical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Ordinal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Has a Meaningful Order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Nominal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Groups that are not </a:t>
            </a:r>
            <a:r>
              <a:rPr lang="en-US" b="0" i="0" dirty="0" err="1">
                <a:effectLst/>
                <a:latin typeface="system-ui"/>
              </a:rPr>
              <a:t>ordere</a:t>
            </a:r>
            <a:endParaRPr lang="en-US" b="0" i="0" dirty="0">
              <a:effectLst/>
              <a:latin typeface="system-ui"/>
            </a:endParaRPr>
          </a:p>
          <a:p>
            <a:pPr algn="l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452F5A-0315-11C1-7B5E-1DAD1C83898B}"/>
              </a:ext>
            </a:extLst>
          </p:cNvPr>
          <p:cNvSpPr txBox="1">
            <a:spLocks/>
          </p:cNvSpPr>
          <p:nvPr/>
        </p:nvSpPr>
        <p:spPr>
          <a:xfrm>
            <a:off x="1171575" y="2433162"/>
            <a:ext cx="5343525" cy="37390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Proximity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Elements which are close to one another are perceived as a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Similarity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Elements which are similar in color, size, shape, or orientation are perceived as a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Enclosure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Elements which are enclosed and seem to have a boundary are perceived as part of a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Closure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The eye tends to naturally enclose shapes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Continuity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Elements that are aligned with one another are perceived as belonging together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Connection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Elements that are connected are perceived as being part of the same group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0B5AF5-96F3-99E9-FF4C-52F10AC779F4}"/>
              </a:ext>
            </a:extLst>
          </p:cNvPr>
          <p:cNvSpPr txBox="1">
            <a:spLocks/>
          </p:cNvSpPr>
          <p:nvPr/>
        </p:nvSpPr>
        <p:spPr>
          <a:xfrm>
            <a:off x="909637" y="1626391"/>
            <a:ext cx="5343525" cy="7611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 Feature Considerations</a:t>
            </a:r>
          </a:p>
          <a:p>
            <a:r>
              <a:rPr lang="en-US" dirty="0"/>
              <a:t>Gestalt Principles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A8713D-404F-3B9B-C89C-3618EFDACC7F}"/>
              </a:ext>
            </a:extLst>
          </p:cNvPr>
          <p:cNvSpPr txBox="1">
            <a:spLocks/>
          </p:cNvSpPr>
          <p:nvPr/>
        </p:nvSpPr>
        <p:spPr>
          <a:xfrm>
            <a:off x="1966118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Visualization Theory</a:t>
            </a:r>
          </a:p>
        </p:txBody>
      </p:sp>
    </p:spTree>
    <p:extLst>
      <p:ext uri="{BB962C8B-B14F-4D97-AF65-F5344CB8AC3E}">
        <p14:creationId xmlns:p14="http://schemas.microsoft.com/office/powerpoint/2010/main" val="391226297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3">
      <a:dk1>
        <a:srgbClr val="596984"/>
      </a:dk1>
      <a:lt1>
        <a:srgbClr val="424E63"/>
      </a:lt1>
      <a:dk2>
        <a:srgbClr val="EDF4F9"/>
      </a:dk2>
      <a:lt2>
        <a:srgbClr val="DCE9F4"/>
      </a:lt2>
      <a:accent1>
        <a:srgbClr val="A8C8E5"/>
      </a:accent1>
      <a:accent2>
        <a:srgbClr val="DCEAF8"/>
      </a:accent2>
      <a:accent3>
        <a:srgbClr val="A9CBEE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{1B283707-BB68-4550-A5B4-DD45524A7E32}tf56180624_win32</Template>
  <TotalTime>316</TotalTime>
  <Words>734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system-ui</vt:lpstr>
      <vt:lpstr>Tenorite</vt:lpstr>
      <vt:lpstr>Monoline</vt:lpstr>
      <vt:lpstr>Exploratory Data analysis Factory Day, August 2023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walkthrough</vt:lpstr>
      <vt:lpstr>Group breakouts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Factory Day, August 2023</dc:title>
  <dc:creator>Blaine Kuehnert</dc:creator>
  <cp:lastModifiedBy>Blaine Kuehnert</cp:lastModifiedBy>
  <cp:revision>1</cp:revision>
  <dcterms:created xsi:type="dcterms:W3CDTF">2023-08-17T23:00:39Z</dcterms:created>
  <dcterms:modified xsi:type="dcterms:W3CDTF">2023-08-18T15:35:59Z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