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A9414-65C1-1686-4B06-0D39AB48C5D4}" v="4" dt="2024-10-03T16:09:09.874"/>
    <p1510:client id="{F08D97B7-744D-153D-8E55-3FCA2A9CD7BB}" v="250" dt="2024-10-03T16:01:47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9419" y="583345"/>
            <a:ext cx="7158492" cy="4164820"/>
          </a:xfrm>
        </p:spPr>
        <p:txBody>
          <a:bodyPr anchor="t">
            <a:normAutofit/>
          </a:bodyPr>
          <a:lstStyle/>
          <a:p>
            <a:pPr algn="r">
              <a:defRPr sz="5000" b="1">
                <a:solidFill>
                  <a:srgbClr val="FF4500"/>
                </a:solidFill>
              </a:defRPr>
            </a:pPr>
            <a:r>
              <a:rPr lang="tr-TR" sz="7900">
                <a:solidFill>
                  <a:srgbClr val="FFFFFF"/>
                </a:solidFill>
              </a:rPr>
              <a:t>CANLI KLONLAMA NEDİR?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913" y="5972174"/>
            <a:ext cx="8576465" cy="5048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defRPr sz="2800">
                <a:solidFill>
                  <a:srgbClr val="A9A9A9"/>
                </a:solidFill>
              </a:defRPr>
            </a:pPr>
            <a:r>
              <a:rPr lang="tr-TR" sz="2000">
                <a:solidFill>
                  <a:srgbClr val="FFFFFF"/>
                </a:solidFill>
              </a:rPr>
              <a:t>Sunumu hazırlayan: Grup 3</a:t>
            </a:r>
            <a:endParaRPr lang="tr-TR" sz="20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3454" y="583345"/>
            <a:ext cx="139003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2140" y="812640"/>
            <a:ext cx="91115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7918" y="1037066"/>
            <a:ext cx="127681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891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603" y="5636680"/>
            <a:ext cx="15149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2246" y="6096759"/>
            <a:ext cx="108597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1539" y="6238029"/>
            <a:ext cx="95734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520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25" y="-8167"/>
            <a:ext cx="483281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135" y="991261"/>
            <a:ext cx="5753197" cy="1837349"/>
          </a:xfrm>
        </p:spPr>
        <p:txBody>
          <a:bodyPr>
            <a:normAutofit/>
          </a:bodyPr>
          <a:lstStyle/>
          <a:p>
            <a:pPr>
              <a:defRPr sz="4000" b="1">
                <a:solidFill>
                  <a:srgbClr val="4472C4"/>
                </a:solidFill>
              </a:defRPr>
            </a:pPr>
            <a:r>
              <a:rPr lang="tr-TR" sz="3600">
                <a:solidFill>
                  <a:schemeClr val="tx2"/>
                </a:solidFill>
              </a:rPr>
              <a:t>Giriş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9617" y="2979336"/>
            <a:ext cx="5708234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tr-TR" sz="2000">
                <a:solidFill>
                  <a:schemeClr val="tx2"/>
                </a:solidFill>
              </a:rPr>
              <a:t>Canlı klonlama, bir organizmanın genetik yapısının kopyalanarak aynı genetik özelliklere sahip bir başka organizma oluşturulması işlemidir. Bu teknoloji hem bilimsel hem de etik açıdan çeşitli tartışmaların merkezinde yer almaktadır.</a:t>
            </a:r>
            <a:endParaRPr lang="tr-TR" sz="200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24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5916" y="4146310"/>
            <a:ext cx="3141581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517" y="802955"/>
            <a:ext cx="4976680" cy="1454051"/>
          </a:xfrm>
        </p:spPr>
        <p:txBody>
          <a:bodyPr>
            <a:normAutofit/>
          </a:bodyPr>
          <a:lstStyle/>
          <a:p>
            <a:pPr>
              <a:defRPr sz="4000" b="1">
                <a:solidFill>
                  <a:srgbClr val="4472C4"/>
                </a:solidFill>
              </a:defRPr>
            </a:pPr>
            <a:r>
              <a:rPr lang="tr-TR" sz="3600" dirty="0">
                <a:solidFill>
                  <a:schemeClr val="tx2"/>
                </a:solidFill>
              </a:rPr>
              <a:t>Klonlama Türleri</a:t>
            </a:r>
          </a:p>
        </p:txBody>
      </p:sp>
      <p:pic>
        <p:nvPicPr>
          <p:cNvPr id="4" name="Grafik 3" descr="Oklardan daire düz dolguyla">
            <a:extLst>
              <a:ext uri="{FF2B5EF4-FFF2-40B4-BE49-F238E27FC236}">
                <a16:creationId xmlns:a16="http://schemas.microsoft.com/office/drawing/2014/main" id="{6E3080A0-2B90-CDB1-981B-F6235C8BE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621" y="1787978"/>
            <a:ext cx="3625324" cy="36086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8987" y="2421682"/>
            <a:ext cx="4976282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tr-TR" sz="1800" dirty="0" err="1">
                <a:solidFill>
                  <a:schemeClr val="tx2"/>
                </a:solidFill>
              </a:rPr>
              <a:t>Reprodüktif</a:t>
            </a:r>
            <a:r>
              <a:rPr lang="tr-TR" sz="1800" dirty="0">
                <a:solidFill>
                  <a:schemeClr val="tx2"/>
                </a:solidFill>
              </a:rPr>
              <a:t> Klonlama:</a:t>
            </a:r>
            <a:endParaRPr lang="tr-TR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tr-TR" sz="1800" dirty="0">
                <a:solidFill>
                  <a:schemeClr val="tx2"/>
                </a:solidFill>
              </a:rPr>
              <a:t>Bu tür klonlama tam bir organizmanın üretilmesi anlamına gelir. Dolly isimli koyunun 1996 yılında klonlanması </a:t>
            </a:r>
            <a:r>
              <a:rPr lang="tr-TR" sz="1800" dirty="0" err="1">
                <a:solidFill>
                  <a:schemeClr val="tx2"/>
                </a:solidFill>
              </a:rPr>
              <a:t>reprodüktif</a:t>
            </a:r>
            <a:r>
              <a:rPr lang="tr-TR" sz="1800" dirty="0">
                <a:solidFill>
                  <a:schemeClr val="tx2"/>
                </a:solidFill>
              </a:rPr>
              <a:t> klonlamaya örnek olarak verilebilir.</a:t>
            </a:r>
            <a:endParaRPr lang="tr-TR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endParaRPr lang="tr-TR" sz="180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tr-TR" sz="1800" dirty="0">
                <a:solidFill>
                  <a:schemeClr val="tx2"/>
                </a:solidFill>
              </a:rPr>
              <a:t>Terapötik Klonlama:</a:t>
            </a:r>
            <a:endParaRPr lang="tr-TR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tr-TR" sz="1800" dirty="0">
                <a:solidFill>
                  <a:schemeClr val="tx2"/>
                </a:solidFill>
              </a:rPr>
              <a:t>Terapötik klonlama, hastalıkların tedavisinde kullanılabilecek kök hücrelerin üretimini amaçlar. Genetik hastalıklar ve organ nakli gibi tedavi süreçlerinde önemli bir rol oynayabilir.</a:t>
            </a:r>
            <a:endParaRPr lang="tr-TR" sz="18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62" y="802955"/>
            <a:ext cx="4976680" cy="1454051"/>
          </a:xfrm>
        </p:spPr>
        <p:txBody>
          <a:bodyPr>
            <a:normAutofit/>
          </a:bodyPr>
          <a:lstStyle/>
          <a:p>
            <a:pPr>
              <a:defRPr sz="4000" b="1">
                <a:solidFill>
                  <a:srgbClr val="4472C4"/>
                </a:solidFill>
              </a:defRPr>
            </a:pPr>
            <a:r>
              <a:rPr lang="tr-TR" sz="3600">
                <a:solidFill>
                  <a:schemeClr val="tx2"/>
                </a:solidFill>
              </a:rPr>
              <a:t>Klonlama Süreci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462" y="2421682"/>
            <a:ext cx="4976282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tr-TR" sz="1800">
                <a:solidFill>
                  <a:schemeClr val="tx2"/>
                </a:solidFill>
              </a:rPr>
              <a:t>Klonlama süreci genel olarak şu adımları içerir:</a:t>
            </a:r>
            <a:endParaRPr lang="tr-TR" sz="180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tr-TR" sz="1800">
                <a:solidFill>
                  <a:schemeClr val="tx2"/>
                </a:solidFill>
              </a:rPr>
              <a:t>1. Hücre çekirdeği çıkarılır ve boş bir yumurta hücresine yerleştirilir.</a:t>
            </a:r>
            <a:endParaRPr lang="tr-TR" sz="180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tr-TR" sz="1800">
                <a:solidFill>
                  <a:schemeClr val="tx2"/>
                </a:solidFill>
              </a:rPr>
              <a:t>2. Elektrik şoku ile hücre bölünmesi başlatılır.</a:t>
            </a:r>
            <a:endParaRPr lang="tr-TR" sz="180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defRPr sz="2400">
                <a:solidFill>
                  <a:srgbClr val="000000"/>
                </a:solidFill>
                <a:latin typeface="Calibri"/>
              </a:defRPr>
            </a:pPr>
            <a:r>
              <a:rPr lang="tr-TR" sz="1800">
                <a:solidFill>
                  <a:schemeClr val="tx2"/>
                </a:solidFill>
              </a:rPr>
              <a:t>3. Embriyo taşıyıcı bir annenin rahmine yerleştirilir.</a:t>
            </a:r>
            <a:endParaRPr lang="tr-TR" sz="180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11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8238" y="0"/>
            <a:ext cx="5820587" cy="6685267"/>
            <a:chOff x="6357228" y="0"/>
            <a:chExt cx="5822103" cy="6685267"/>
          </a:xfrm>
        </p:grpSpPr>
        <p:sp>
          <p:nvSpPr>
            <p:cNvPr id="112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6" name="Graphic 6" descr="DNA">
            <a:extLst>
              <a:ext uri="{FF2B5EF4-FFF2-40B4-BE49-F238E27FC236}">
                <a16:creationId xmlns:a16="http://schemas.microsoft.com/office/drawing/2014/main" id="{CAF511EC-B401-34C8-1F9C-14BDDE63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139" y="1629089"/>
            <a:ext cx="3620021" cy="36200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06B8C61-82F4-479C-846B-7AE957C8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517" y="802955"/>
            <a:ext cx="4976680" cy="1454051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  <a:ea typeface="Calibri"/>
                <a:cs typeface="Calibri"/>
              </a:rPr>
              <a:t>Faydalar ve Riskler</a:t>
            </a:r>
            <a:endParaRPr lang="tr-TR" sz="3600" dirty="0">
              <a:solidFill>
                <a:schemeClr val="tx2"/>
              </a:solidFill>
            </a:endParaRPr>
          </a:p>
        </p:txBody>
      </p:sp>
      <p:pic>
        <p:nvPicPr>
          <p:cNvPr id="8" name="Graphic 6" descr="Finger Print">
            <a:extLst>
              <a:ext uri="{FF2B5EF4-FFF2-40B4-BE49-F238E27FC236}">
                <a16:creationId xmlns:a16="http://schemas.microsoft.com/office/drawing/2014/main" id="{B94FCCD0-5401-D775-4F14-CF5563DBF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300" y="1793846"/>
            <a:ext cx="3620021" cy="362002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21A4BF-91EE-3E6A-2496-306D7E5B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987" y="2421682"/>
            <a:ext cx="5536852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err="1">
                <a:solidFill>
                  <a:schemeClr val="tx2"/>
                </a:solidFill>
                <a:ea typeface="Calibri"/>
                <a:cs typeface="Calibri"/>
              </a:rPr>
              <a:t>Faydalar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:</a:t>
            </a:r>
            <a:endParaRPr lang="tr-TR"/>
          </a:p>
          <a:p>
            <a:pPr marL="285750" indent="-285750"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-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Genetik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hastalıkların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tedavisi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.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- Nesli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tükenmekte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olan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türlerin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korunması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err="1">
                <a:solidFill>
                  <a:schemeClr val="tx2"/>
                </a:solidFill>
                <a:ea typeface="Calibri"/>
                <a:cs typeface="Calibri"/>
              </a:rPr>
              <a:t>Riskler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: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-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Genetik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çeşitliliğin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azalması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.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-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Klonlanan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canlıların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sağlık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sorunları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yaşama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Calibri"/>
                <a:cs typeface="Calibri"/>
              </a:rPr>
              <a:t>olasılığı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.</a:t>
            </a:r>
          </a:p>
          <a:p>
            <a:endParaRPr lang="tr-TR" sz="180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14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62" y="802955"/>
            <a:ext cx="4976680" cy="1454051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Klonlanmış Canlılar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462" y="2421682"/>
            <a:ext cx="4976282" cy="3639289"/>
          </a:xfrm>
        </p:spPr>
        <p:txBody>
          <a:bodyPr anchor="ctr">
            <a:normAutofit/>
          </a:bodyPr>
          <a:lstStyle/>
          <a:p>
            <a:r>
              <a:rPr lang="tr-TR" sz="1800" dirty="0">
                <a:solidFill>
                  <a:schemeClr val="tx2"/>
                </a:solidFill>
              </a:rPr>
              <a:t>İribaş - (1959)</a:t>
            </a:r>
          </a:p>
          <a:p>
            <a:r>
              <a:rPr lang="tr-TR" sz="1800" dirty="0">
                <a:solidFill>
                  <a:schemeClr val="tx2"/>
                </a:solidFill>
              </a:rPr>
              <a:t>Sazan - (1963)</a:t>
            </a:r>
          </a:p>
          <a:p>
            <a:r>
              <a:rPr lang="tr-TR" sz="1800" dirty="0">
                <a:solidFill>
                  <a:schemeClr val="tx2"/>
                </a:solidFill>
              </a:rPr>
              <a:t>Koyun - (1996)</a:t>
            </a:r>
          </a:p>
          <a:p>
            <a:r>
              <a:rPr lang="tr-TR" sz="1800" dirty="0">
                <a:solidFill>
                  <a:schemeClr val="tx2"/>
                </a:solidFill>
              </a:rPr>
              <a:t>Şebek (Makak maymunu) - (2000)</a:t>
            </a:r>
          </a:p>
          <a:p>
            <a:r>
              <a:rPr lang="tr-TR" sz="1800" dirty="0">
                <a:solidFill>
                  <a:schemeClr val="tx2"/>
                </a:solidFill>
              </a:rPr>
              <a:t>Sığır - (2001)</a:t>
            </a:r>
          </a:p>
          <a:p>
            <a:r>
              <a:rPr lang="tr-TR" sz="1800" dirty="0">
                <a:solidFill>
                  <a:schemeClr val="tx2"/>
                </a:solidFill>
              </a:rPr>
              <a:t>Kedi - (2001)</a:t>
            </a:r>
          </a:p>
          <a:p>
            <a:r>
              <a:rPr lang="tr-TR" sz="1800" dirty="0">
                <a:solidFill>
                  <a:schemeClr val="tx2"/>
                </a:solidFill>
              </a:rPr>
              <a:t>Katır - (2003)</a:t>
            </a:r>
          </a:p>
          <a:p>
            <a:r>
              <a:rPr lang="tr-TR" sz="1800" dirty="0">
                <a:solidFill>
                  <a:schemeClr val="tx2"/>
                </a:solidFill>
              </a:rPr>
              <a:t>At - (2003)</a:t>
            </a:r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8238" y="0"/>
            <a:ext cx="5820587" cy="6685267"/>
            <a:chOff x="6357228" y="0"/>
            <a:chExt cx="5822103" cy="6685267"/>
          </a:xfrm>
        </p:grpSpPr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fik 3" descr="Kedi düz dolguyla">
            <a:extLst>
              <a:ext uri="{FF2B5EF4-FFF2-40B4-BE49-F238E27FC236}">
                <a16:creationId xmlns:a16="http://schemas.microsoft.com/office/drawing/2014/main" id="{B445BF16-CFAE-134F-579B-52C9D887E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2624" y="1719943"/>
            <a:ext cx="3026096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1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9419" y="583345"/>
            <a:ext cx="7158492" cy="4164820"/>
          </a:xfrm>
        </p:spPr>
        <p:txBody>
          <a:bodyPr anchor="t">
            <a:normAutofit/>
          </a:bodyPr>
          <a:lstStyle/>
          <a:p>
            <a:pPr algn="r">
              <a:defRPr sz="5000" b="1">
                <a:solidFill>
                  <a:srgbClr val="FF4500"/>
                </a:solidFill>
              </a:defRPr>
            </a:pPr>
            <a:r>
              <a:rPr lang="tr-TR" sz="7900" dirty="0">
                <a:solidFill>
                  <a:srgbClr val="FFFFFF"/>
                </a:solidFill>
                <a:ea typeface="Calibri"/>
                <a:cs typeface="Calibri"/>
              </a:rPr>
              <a:t>DİNLEDİĞİNİZ</a:t>
            </a:r>
            <a:br>
              <a:rPr lang="tr-TR" sz="7900" dirty="0">
                <a:solidFill>
                  <a:srgbClr val="FFFFFF"/>
                </a:solidFill>
                <a:ea typeface="Calibri"/>
                <a:cs typeface="Calibri"/>
              </a:rPr>
            </a:br>
            <a:r>
              <a:rPr lang="tr-TR" sz="7900" dirty="0">
                <a:solidFill>
                  <a:srgbClr val="FFFFFF"/>
                </a:solidFill>
                <a:ea typeface="Calibri"/>
                <a:cs typeface="Calibri"/>
              </a:rPr>
              <a:t>İÇİN</a:t>
            </a:r>
            <a:br>
              <a:rPr lang="tr-TR" sz="7900" dirty="0">
                <a:solidFill>
                  <a:srgbClr val="FFFFFF"/>
                </a:solidFill>
                <a:ea typeface="Calibri"/>
                <a:cs typeface="Calibri"/>
              </a:rPr>
            </a:br>
            <a:r>
              <a:rPr lang="tr-TR" sz="7900" dirty="0">
                <a:solidFill>
                  <a:srgbClr val="FFFFFF"/>
                </a:solidFill>
                <a:ea typeface="Calibri"/>
                <a:cs typeface="Calibri"/>
              </a:rPr>
              <a:t>TEŞEKKÜRLER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913" y="5972174"/>
            <a:ext cx="8576465" cy="5048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defRPr sz="2800">
                <a:solidFill>
                  <a:srgbClr val="A9A9A9"/>
                </a:solidFill>
              </a:defRPr>
            </a:pPr>
            <a:r>
              <a:rPr lang="tr-TR" sz="2000">
                <a:solidFill>
                  <a:srgbClr val="FFFFFF"/>
                </a:solidFill>
              </a:rPr>
              <a:t>Sunumu hazırlayan: Grup 3</a:t>
            </a:r>
            <a:endParaRPr lang="tr-TR" sz="20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3454" y="583345"/>
            <a:ext cx="139003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2140" y="812640"/>
            <a:ext cx="91115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7918" y="1037066"/>
            <a:ext cx="127681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891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603" y="5636680"/>
            <a:ext cx="15149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2246" y="6096759"/>
            <a:ext cx="108597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1539" y="6238029"/>
            <a:ext cx="95734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Özel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Office Theme</vt:lpstr>
      <vt:lpstr>CANLI KLONLAMA NEDİR?</vt:lpstr>
      <vt:lpstr>Giriş</vt:lpstr>
      <vt:lpstr>Klonlama Türleri</vt:lpstr>
      <vt:lpstr>Klonlama Süreci</vt:lpstr>
      <vt:lpstr>Faydalar ve Riskler</vt:lpstr>
      <vt:lpstr>Klonlanmış Canlılar</vt:lpstr>
      <vt:lpstr>DİNLEDİĞİNİZ İÇİN TEŞEKKÜRLER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152</cp:revision>
  <dcterms:created xsi:type="dcterms:W3CDTF">2013-01-27T09:14:16Z</dcterms:created>
  <dcterms:modified xsi:type="dcterms:W3CDTF">2024-10-03T16:09:28Z</dcterms:modified>
  <cp:category/>
</cp:coreProperties>
</file>