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59" r:id="rId4"/>
    <p:sldId id="262" r:id="rId5"/>
    <p:sldId id="260" r:id="rId6"/>
    <p:sldId id="264" r:id="rId7"/>
    <p:sldId id="261" r:id="rId8"/>
    <p:sldId id="267" r:id="rId9"/>
    <p:sldId id="266" r:id="rId10"/>
    <p:sldId id="268" r:id="rId11"/>
    <p:sldId id="265" r:id="rId12"/>
    <p:sldId id="269" r:id="rId13"/>
    <p:sldId id="270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CB44-CF9C-4A99-B98C-008B955DCC8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AAAC5-4E15-4607-80D3-5AB60206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AAAC5-4E15-4607-80D3-5AB602066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AAAC5-4E15-4607-80D3-5AB602066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AAAC5-4E15-4607-80D3-5AB6020665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7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35B2-A107-4EE2-8FF9-51FCDD220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F3ABF-E4E7-4510-87FE-C8A9803A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A63C-0AC4-4EA9-9D60-B35FD56D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9CC7-D239-4E4A-BD4E-82607ADC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9781-F5F5-4375-91EE-802483D2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7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4A4C-C318-4DE8-AAE7-317132ED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AE152-D89F-4273-9A3C-3A5068DBB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2370-FF85-435C-83D2-E95D7544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34A9-1478-4A33-BFB4-F5FFD1C2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D618-63E7-421A-92FF-E71B7A01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6A0E5-17F1-4B49-B7E3-CC42CD36C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BA5A3-5E9A-4BF6-8D58-78F6A9A8D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EA0A-2E58-4C2F-9899-B316DE55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348D-DD00-42A0-8547-4CB69234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E610-6F26-4D82-BB63-432D634B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E0A-16B4-4FB6-AB17-F481EBC4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8046-F39C-4E8B-B4FC-59753266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1A20-FBC1-43CC-9B44-780C48C2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0CAE-B595-4FC0-80F8-82796FF0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404C-FFA4-4860-B713-2E565D8D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AF3F-500C-457A-A42C-718FCC5F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60825-F910-4A73-99AF-90721562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0B69-D137-477F-A3EB-F99D23D7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EB2A-DBB5-41A9-9ACF-3C4100A9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508C-4D3F-4729-B841-925A0D90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D5E8-33A1-4F78-8C2D-66E2D3B5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FD70-B2B3-496E-9B76-AF4375AB8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CC22-D85A-4484-ABE5-6FAD87D2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362DD-8AA2-407C-A21B-B0215D0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517A-98E6-4D66-96E8-8161D067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6022-4AD3-433D-B355-3DAC8046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42AB-19F6-4D24-A444-76EF082E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A3A3-D65E-4DC7-8B35-5CC97132E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5091-8B67-4EFC-96C2-BAD5BDBA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CCA2A-7AA0-4949-86AF-89E58F037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D020-AEF2-46D8-9347-61629BD8A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7EF50-5AEB-4ED0-BB32-E487F0E8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7C9B1-DA36-44ED-888D-56E2EFAE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5D46D-B910-4808-8242-0891B9F9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A6C8-AFDC-4B33-B44F-6CEEAAA2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E02F9-0399-414C-9370-0C7B1C7E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AF8F2-E6B2-44AD-A5B7-25765B3B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443F2-F995-472B-B023-349A6152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ABAB7-F353-42AB-9252-9339C96F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D3339-D814-48C0-89A4-488804A4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301C1-D3D1-42D6-861C-53D82CA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89EA-DF70-48A1-92E2-D4F9948C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B1B4-10A3-4D08-8EFC-7AE0E407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F7EEA-D188-43B3-B89E-663A4A38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CA64A-1D35-4C5C-90DE-283AE63C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4A62-2D1B-41FB-9BED-2217CFF4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02F3C-4CD1-49FA-B5C5-C0850D08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B593-14C9-45DB-B3EC-6F4686E7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6F1EE-A51A-4FCA-82A1-AB3742F55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A5ECB-081B-48D4-90E1-E75CB0F53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634C-DCAD-48C8-BBF2-D7103279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4FCC1-C0FC-4621-B284-7A79F9C7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F64E-2B99-40CA-9E80-5CD47064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E5C8A-5220-40FB-A671-4D2122AF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0081-3585-4011-A58B-8D5133B0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0411-7784-4ECB-B558-6113292BA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69369-6A3D-48C8-AA80-E9D79F287A4F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7C1E-BAE0-4689-9EAF-380D69208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ED65-D687-413A-9645-0CBE77F98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BB06-35B4-49FD-9FEE-B205622C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3D031A5-2F0B-4028-BD37-249D2004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74" y="1201290"/>
            <a:ext cx="4148356" cy="19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15A8-F6AF-46FD-B16E-5109F861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27" y="243281"/>
            <a:ext cx="10993073" cy="210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b="1" dirty="0"/>
              <a:t>Introducción</a:t>
            </a:r>
          </a:p>
          <a:p>
            <a:pPr marL="0" indent="0">
              <a:buNone/>
            </a:pPr>
            <a:r>
              <a:rPr lang="es-MX" sz="1400" dirty="0"/>
              <a:t>Tarea repetible en gran escala</a:t>
            </a:r>
            <a:br>
              <a:rPr lang="es-MX" sz="1400" dirty="0"/>
            </a:br>
            <a:r>
              <a:rPr lang="es-MX" sz="1400" dirty="0"/>
              <a:t>Definir objetivos, tiempos y metas (Agile)</a:t>
            </a:r>
          </a:p>
          <a:p>
            <a:r>
              <a:rPr lang="es-MX" sz="1400" dirty="0"/>
              <a:t>Definir el paquete (objetivo principal)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Encuesta</a:t>
            </a:r>
            <a:r>
              <a:rPr lang="en-US" sz="1400" dirty="0"/>
              <a:t> de opinion de una </a:t>
            </a:r>
            <a:r>
              <a:rPr lang="en-US" sz="1400" dirty="0" err="1"/>
              <a:t>marcas</a:t>
            </a:r>
            <a:endParaRPr lang="en-US" sz="1400" dirty="0"/>
          </a:p>
          <a:p>
            <a:pPr lvl="1"/>
            <a:r>
              <a:rPr lang="en-US" sz="1400" dirty="0" err="1"/>
              <a:t>Análisis</a:t>
            </a:r>
            <a:r>
              <a:rPr lang="en-US" sz="1400" dirty="0"/>
              <a:t>: </a:t>
            </a:r>
            <a:r>
              <a:rPr lang="en-US" sz="1400" dirty="0" err="1"/>
              <a:t>Segmentar</a:t>
            </a:r>
            <a:r>
              <a:rPr lang="en-US" sz="1400" dirty="0"/>
              <a:t> a los </a:t>
            </a:r>
            <a:r>
              <a:rPr lang="en-US" sz="1400" dirty="0" err="1"/>
              <a:t>consumidores</a:t>
            </a:r>
            <a:r>
              <a:rPr lang="en-US" sz="1400" dirty="0"/>
              <a:t> y las </a:t>
            </a:r>
            <a:r>
              <a:rPr lang="en-US" sz="1400" dirty="0" err="1"/>
              <a:t>marcas</a:t>
            </a:r>
            <a:endParaRPr lang="en-US" sz="1400" dirty="0"/>
          </a:p>
          <a:p>
            <a:pPr lvl="1"/>
            <a:r>
              <a:rPr lang="en-US" sz="1400" dirty="0"/>
              <a:t>Output: </a:t>
            </a:r>
            <a:r>
              <a:rPr lang="en-US" sz="1400" dirty="0" err="1"/>
              <a:t>Datos</a:t>
            </a:r>
            <a:r>
              <a:rPr lang="en-US" sz="1400" dirty="0"/>
              <a:t> y </a:t>
            </a:r>
            <a:r>
              <a:rPr lang="en-US" sz="1400" dirty="0" err="1"/>
              <a:t>presentación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10054-FC06-4803-AB9F-DD7037CFD0E6}"/>
              </a:ext>
            </a:extLst>
          </p:cNvPr>
          <p:cNvSpPr txBox="1"/>
          <p:nvPr/>
        </p:nvSpPr>
        <p:spPr>
          <a:xfrm>
            <a:off x="6504264" y="557435"/>
            <a:ext cx="3967992" cy="14773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Notas:</a:t>
            </a:r>
            <a:br>
              <a:rPr lang="es-MX" dirty="0"/>
            </a:br>
            <a:r>
              <a:rPr lang="es-MX" dirty="0"/>
              <a:t>Cómo podemos automatizar una tarea que debemos ejecutar repetidas veces.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 volumen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D33214-A2B1-4AD8-8C84-6B9FFF735CFB}"/>
              </a:ext>
            </a:extLst>
          </p:cNvPr>
          <p:cNvSpPr txBox="1">
            <a:spLocks/>
          </p:cNvSpPr>
          <p:nvPr/>
        </p:nvSpPr>
        <p:spPr>
          <a:xfrm>
            <a:off x="360727" y="2466362"/>
            <a:ext cx="10993073" cy="400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400" b="1" dirty="0"/>
              <a:t>Desarrollo</a:t>
            </a:r>
          </a:p>
          <a:p>
            <a:r>
              <a:rPr lang="es-MX" sz="1400" dirty="0"/>
              <a:t>Explicar como funciona SCRUM, usar el caso ejemplo con diag.</a:t>
            </a:r>
          </a:p>
          <a:p>
            <a:r>
              <a:rPr lang="es-MX" sz="1400" dirty="0"/>
              <a:t>Establecer una versión de R, </a:t>
            </a:r>
            <a:r>
              <a:rPr lang="es-MX" sz="1400" dirty="0" err="1"/>
              <a:t>snapshot</a:t>
            </a:r>
            <a:r>
              <a:rPr lang="es-MX" sz="1400" dirty="0"/>
              <a:t>, crear paquete (</a:t>
            </a:r>
            <a:r>
              <a:rPr lang="es-MX" sz="1400" b="1" i="1" dirty="0" err="1"/>
              <a:t>usethis</a:t>
            </a:r>
            <a:r>
              <a:rPr lang="es-MX" sz="1400" i="1" dirty="0"/>
              <a:t>,</a:t>
            </a:r>
            <a:r>
              <a:rPr lang="es-MX" sz="1400" b="1" i="1" dirty="0"/>
              <a:t> </a:t>
            </a:r>
            <a:r>
              <a:rPr lang="es-MX" sz="1400" b="1" dirty="0" err="1"/>
              <a:t>devtools</a:t>
            </a:r>
            <a:r>
              <a:rPr lang="es-MX" sz="1400" b="1" dirty="0"/>
              <a:t>;</a:t>
            </a:r>
            <a:r>
              <a:rPr lang="es-MX" sz="1400" dirty="0"/>
              <a:t> R </a:t>
            </a:r>
            <a:r>
              <a:rPr lang="es-MX" sz="1400" dirty="0" err="1"/>
              <a:t>Packages</a:t>
            </a:r>
            <a:r>
              <a:rPr lang="es-MX" sz="1400" dirty="0"/>
              <a:t>  de Hadley </a:t>
            </a:r>
            <a:r>
              <a:rPr lang="es-MX" sz="1400" dirty="0" err="1"/>
              <a:t>Wickham</a:t>
            </a:r>
            <a:r>
              <a:rPr lang="es-MX" sz="1400" dirty="0"/>
              <a:t>), seleccionar los paquetes que usaremos con su versión y hablar de la importancia de las versiones de los paquetes (compatibilidad y reproducibilidad)</a:t>
            </a:r>
          </a:p>
          <a:p>
            <a:r>
              <a:rPr lang="es-MX" sz="1400" dirty="0"/>
              <a:t>Escribir código. ¿Cuál es la mejor forma de escribir código? Buenas prácticas </a:t>
            </a:r>
            <a:r>
              <a:rPr lang="es-MX" sz="1400" b="1" i="1" dirty="0" err="1"/>
              <a:t>devtools</a:t>
            </a:r>
            <a:r>
              <a:rPr lang="es-MX" sz="1400" b="1" i="1" dirty="0"/>
              <a:t>::</a:t>
            </a:r>
            <a:r>
              <a:rPr lang="es-MX" sz="1400" b="1" i="1" dirty="0" err="1"/>
              <a:t>document</a:t>
            </a:r>
            <a:r>
              <a:rPr lang="es-MX" sz="1400" b="1" i="1" dirty="0"/>
              <a:t>() </a:t>
            </a:r>
            <a:r>
              <a:rPr lang="es-MX" sz="1400" dirty="0"/>
              <a:t>(</a:t>
            </a:r>
            <a:r>
              <a:rPr lang="es-MX" sz="1400" b="1" i="1" dirty="0" err="1"/>
              <a:t>roxygen</a:t>
            </a:r>
            <a:r>
              <a:rPr lang="es-MX" sz="1400" b="1" i="1" dirty="0"/>
              <a:t>::</a:t>
            </a:r>
            <a:r>
              <a:rPr lang="es-MX" sz="1400" b="1" i="1" dirty="0" err="1"/>
              <a:t>roxygenise</a:t>
            </a:r>
            <a:r>
              <a:rPr lang="es-MX" sz="1400" b="1" i="1" dirty="0"/>
              <a:t>()</a:t>
            </a:r>
            <a:r>
              <a:rPr lang="es-MX" sz="1400" dirty="0"/>
              <a:t>)</a:t>
            </a:r>
            <a:r>
              <a:rPr lang="es-MX" sz="1400" b="1" i="1" dirty="0"/>
              <a:t> </a:t>
            </a:r>
            <a:r>
              <a:rPr lang="es-MX" sz="1400" dirty="0"/>
              <a:t>y </a:t>
            </a:r>
            <a:r>
              <a:rPr lang="es-MX" sz="1400" b="1" i="1" dirty="0" err="1"/>
              <a:t>lintr</a:t>
            </a:r>
            <a:r>
              <a:rPr lang="es-MX" sz="1400" b="1" i="1" dirty="0"/>
              <a:t>::</a:t>
            </a:r>
            <a:r>
              <a:rPr lang="es-MX" sz="1400" b="1" i="1" dirty="0" err="1"/>
              <a:t>lint</a:t>
            </a:r>
            <a:r>
              <a:rPr lang="es-MX" sz="1400" b="1" i="1" dirty="0"/>
              <a:t>()</a:t>
            </a:r>
          </a:p>
          <a:p>
            <a:r>
              <a:rPr lang="es-MX" sz="1400" dirty="0"/>
              <a:t>Crear un ecosistema. Ejemplo de paquete complejo que intenta hacer muchas cosas a la vez.</a:t>
            </a:r>
          </a:p>
          <a:p>
            <a:r>
              <a:rPr lang="es-MX" sz="1400" dirty="0" err="1"/>
              <a:t>Testing</a:t>
            </a:r>
            <a:r>
              <a:rPr lang="es-MX" sz="1400" dirty="0"/>
              <a:t> (unitario </a:t>
            </a:r>
            <a:r>
              <a:rPr lang="es-MX" sz="1400" b="1" i="1" dirty="0" err="1"/>
              <a:t>testthat</a:t>
            </a:r>
            <a:r>
              <a:rPr lang="es-MX" sz="1400" b="1" i="1" dirty="0"/>
              <a:t> </a:t>
            </a:r>
            <a:r>
              <a:rPr lang="es-MX" sz="1400" dirty="0"/>
              <a:t>y de regresión) </a:t>
            </a:r>
            <a:r>
              <a:rPr lang="es-MX" sz="1400" dirty="0" err="1"/>
              <a:t>devtools</a:t>
            </a:r>
            <a:r>
              <a:rPr lang="es-MX" sz="1400" dirty="0"/>
              <a:t>::</a:t>
            </a:r>
            <a:r>
              <a:rPr lang="es-MX" sz="1400" dirty="0" err="1"/>
              <a:t>check</a:t>
            </a:r>
            <a:r>
              <a:rPr lang="es-MX" sz="1400" dirty="0"/>
              <a:t>()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r>
              <a:rPr lang="es-MX" sz="1400" b="1" dirty="0"/>
              <a:t>Conclusión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004A5-26F8-4267-91C6-AD6447E83BED}"/>
              </a:ext>
            </a:extLst>
          </p:cNvPr>
          <p:cNvSpPr txBox="1"/>
          <p:nvPr/>
        </p:nvSpPr>
        <p:spPr>
          <a:xfrm>
            <a:off x="2420224" y="243281"/>
            <a:ext cx="3967992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s-MX" sz="1600" b="1" dirty="0"/>
              <a:t>Agregar imagen de esquema de </a:t>
            </a:r>
            <a:r>
              <a:rPr lang="es-MX" sz="1600" b="1" dirty="0" err="1"/>
              <a:t>trab</a:t>
            </a:r>
            <a:r>
              <a:rPr lang="es-MX" sz="1600" b="1" dirty="0"/>
              <a:t>.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DED8-B185-45BF-9DF9-2E8AB8F8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BB06-35B4-49FD-9FEE-B205622C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D2F01E-DE69-48C9-A190-29BC45186B46}"/>
              </a:ext>
            </a:extLst>
          </p:cNvPr>
          <p:cNvSpPr txBox="1"/>
          <p:nvPr/>
        </p:nvSpPr>
        <p:spPr>
          <a:xfrm>
            <a:off x="1037493" y="2432930"/>
            <a:ext cx="7172010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SCRUM: </a:t>
            </a:r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6E101C-CE10-4BED-8327-529E01317D3E}"/>
              </a:ext>
            </a:extLst>
          </p:cNvPr>
          <p:cNvSpPr txBox="1"/>
          <p:nvPr/>
        </p:nvSpPr>
        <p:spPr>
          <a:xfrm>
            <a:off x="996445" y="396861"/>
            <a:ext cx="9777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Objetivo</a:t>
            </a:r>
            <a:r>
              <a:rPr lang="en-US" sz="2400" b="1" dirty="0"/>
              <a:t>: </a:t>
            </a:r>
            <a:r>
              <a:rPr lang="en-US" dirty="0" err="1"/>
              <a:t>Generar</a:t>
            </a:r>
            <a:r>
              <a:rPr lang="en-US" dirty="0"/>
              <a:t> una </a:t>
            </a:r>
            <a:r>
              <a:rPr lang="en-US" dirty="0" err="1"/>
              <a:t>segmentación</a:t>
            </a:r>
            <a:r>
              <a:rPr lang="en-US" dirty="0"/>
              <a:t> de </a:t>
            </a:r>
            <a:r>
              <a:rPr lang="en-US" dirty="0" err="1"/>
              <a:t>consumidores</a:t>
            </a:r>
            <a:r>
              <a:rPr lang="en-US" dirty="0"/>
              <a:t> de </a:t>
            </a:r>
            <a:r>
              <a:rPr lang="en-US" dirty="0" err="1"/>
              <a:t>refrescos</a:t>
            </a:r>
            <a:r>
              <a:rPr lang="en-US" dirty="0"/>
              <a:t> por </a:t>
            </a:r>
            <a:r>
              <a:rPr lang="en-US" dirty="0" err="1"/>
              <a:t>marca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6BE44-E5AF-4C76-8418-10EB7237E48E}"/>
              </a:ext>
            </a:extLst>
          </p:cNvPr>
          <p:cNvSpPr txBox="1"/>
          <p:nvPr/>
        </p:nvSpPr>
        <p:spPr>
          <a:xfrm>
            <a:off x="1067540" y="1224131"/>
            <a:ext cx="104379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metodología</a:t>
            </a:r>
            <a:r>
              <a:rPr lang="en-US" dirty="0"/>
              <a:t> de </a:t>
            </a:r>
            <a:r>
              <a:rPr lang="en-US" dirty="0" err="1"/>
              <a:t>segmentación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por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compañía</a:t>
            </a:r>
            <a:r>
              <a:rPr lang="en-US" dirty="0"/>
              <a:t>, que </a:t>
            </a:r>
            <a:r>
              <a:rPr lang="en-US" dirty="0" err="1"/>
              <a:t>consta</a:t>
            </a:r>
            <a:r>
              <a:rPr lang="en-US" dirty="0"/>
              <a:t> de </a:t>
            </a:r>
            <a:r>
              <a:rPr lang="en-US" dirty="0" err="1"/>
              <a:t>más</a:t>
            </a:r>
            <a:r>
              <a:rPr lang="en-US" dirty="0"/>
              <a:t> de 20, 000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a </a:t>
            </a:r>
            <a:r>
              <a:rPr lang="en-US" dirty="0" err="1"/>
              <a:t>más</a:t>
            </a:r>
            <a:r>
              <a:rPr lang="en-US" dirty="0"/>
              <a:t> de 1500 </a:t>
            </a:r>
            <a:r>
              <a:rPr lang="en-US" dirty="0" err="1"/>
              <a:t>marcas</a:t>
            </a:r>
            <a:r>
              <a:rPr lang="en-US" dirty="0"/>
              <a:t> de </a:t>
            </a:r>
            <a:r>
              <a:rPr lang="en-US" dirty="0" err="1"/>
              <a:t>refresco</a:t>
            </a:r>
            <a:r>
              <a:rPr lang="en-US" dirty="0"/>
              <a:t> al </a:t>
            </a:r>
            <a:r>
              <a:rPr lang="en-US" dirty="0" err="1"/>
              <a:t>rededor</a:t>
            </a:r>
            <a:r>
              <a:rPr lang="en-US" dirty="0"/>
              <a:t> del </a:t>
            </a:r>
            <a:r>
              <a:rPr lang="en-US" dirty="0" err="1"/>
              <a:t>mundo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análisis</a:t>
            </a:r>
            <a:r>
              <a:rPr lang="en-US" dirty="0"/>
              <a:t> se </a:t>
            </a:r>
            <a:r>
              <a:rPr lang="en-US" dirty="0" err="1"/>
              <a:t>actualizará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15 días que se </a:t>
            </a:r>
            <a:r>
              <a:rPr lang="en-US" dirty="0" err="1"/>
              <a:t>actualizan</a:t>
            </a:r>
            <a:r>
              <a:rPr lang="en-US" dirty="0"/>
              <a:t> las </a:t>
            </a:r>
            <a:r>
              <a:rPr lang="en-US" dirty="0" err="1"/>
              <a:t>encuestas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a los </a:t>
            </a:r>
            <a:r>
              <a:rPr lang="en-US" dirty="0" err="1"/>
              <a:t>consumidores</a:t>
            </a:r>
            <a:r>
              <a:rPr lang="en-US" dirty="0"/>
              <a:t> y se </a:t>
            </a:r>
            <a:r>
              <a:rPr lang="en-US" dirty="0" err="1"/>
              <a:t>entregará</a:t>
            </a:r>
            <a:r>
              <a:rPr lang="en-US" dirty="0"/>
              <a:t> una </a:t>
            </a:r>
            <a:r>
              <a:rPr lang="en-US" dirty="0" err="1"/>
              <a:t>presentación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Power Point con los principals </a:t>
            </a:r>
            <a:r>
              <a:rPr lang="en-US" dirty="0" err="1"/>
              <a:t>hallazgos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E078F-3BBE-4E55-A686-ECA14A662739}"/>
              </a:ext>
            </a:extLst>
          </p:cNvPr>
          <p:cNvSpPr/>
          <p:nvPr/>
        </p:nvSpPr>
        <p:spPr>
          <a:xfrm>
            <a:off x="3485038" y="3292384"/>
            <a:ext cx="4799860" cy="2308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Eso</a:t>
            </a:r>
            <a:r>
              <a:rPr lang="en-US" dirty="0">
                <a:solidFill>
                  <a:schemeClr val="tx1"/>
                </a:solidFill>
              </a:rPr>
              <a:t> da un total de </a:t>
            </a:r>
            <a:r>
              <a:rPr lang="en-US" sz="2400" b="1" dirty="0">
                <a:solidFill>
                  <a:schemeClr val="tx1"/>
                </a:solidFill>
              </a:rPr>
              <a:t>3000 </a:t>
            </a:r>
            <a:r>
              <a:rPr lang="en-US" sz="2400" b="1" dirty="0" err="1">
                <a:solidFill>
                  <a:schemeClr val="tx1"/>
                </a:solidFill>
              </a:rPr>
              <a:t>análisis</a:t>
            </a:r>
            <a:r>
              <a:rPr lang="en-US" sz="2400" b="1" dirty="0">
                <a:solidFill>
                  <a:schemeClr val="tx1"/>
                </a:solidFill>
              </a:rPr>
              <a:t> al </a:t>
            </a:r>
            <a:r>
              <a:rPr lang="en-US" sz="2400" b="1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, ¿se </a:t>
            </a:r>
            <a:r>
              <a:rPr lang="en-US" dirty="0" err="1">
                <a:solidFill>
                  <a:schemeClr val="tx1"/>
                </a:solidFill>
              </a:rPr>
              <a:t>pueden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imaginar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haciendo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análisis</a:t>
            </a:r>
            <a:r>
              <a:rPr lang="en-US" dirty="0">
                <a:solidFill>
                  <a:schemeClr val="tx1"/>
                </a:solidFill>
              </a:rPr>
              <a:t> uno por uno? </a:t>
            </a:r>
            <a:r>
              <a:rPr lang="en-US" dirty="0" err="1">
                <a:solidFill>
                  <a:schemeClr val="tx1"/>
                </a:solidFill>
              </a:rPr>
              <a:t>Sería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grande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costo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personal y </a:t>
            </a:r>
            <a:r>
              <a:rPr lang="en-US" dirty="0" err="1">
                <a:solidFill>
                  <a:schemeClr val="tx1"/>
                </a:solidFill>
              </a:rPr>
              <a:t>tiempo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51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7DC784-796A-4600-B87B-AE1015F30998}"/>
              </a:ext>
            </a:extLst>
          </p:cNvPr>
          <p:cNvSpPr/>
          <p:nvPr/>
        </p:nvSpPr>
        <p:spPr>
          <a:xfrm>
            <a:off x="767914" y="1453327"/>
            <a:ext cx="6786982" cy="4838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9ED2-EB6B-49B9-9A6C-25770F76A72F}"/>
              </a:ext>
            </a:extLst>
          </p:cNvPr>
          <p:cNvSpPr txBox="1"/>
          <p:nvPr/>
        </p:nvSpPr>
        <p:spPr>
          <a:xfrm>
            <a:off x="1524737" y="910161"/>
            <a:ext cx="513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Backlog </a:t>
            </a:r>
            <a:r>
              <a:rPr lang="en-US" b="1" dirty="0" err="1"/>
              <a:t>definido</a:t>
            </a:r>
            <a:r>
              <a:rPr lang="en-US" b="1" dirty="0"/>
              <a:t> por </a:t>
            </a:r>
            <a:r>
              <a:rPr lang="en-US" b="1" dirty="0" err="1"/>
              <a:t>el</a:t>
            </a:r>
            <a:r>
              <a:rPr lang="en-US" b="1" dirty="0"/>
              <a:t> Product Owner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88C782-D06C-4FA1-979E-00A87812ED95}"/>
              </a:ext>
            </a:extLst>
          </p:cNvPr>
          <p:cNvSpPr/>
          <p:nvPr/>
        </p:nvSpPr>
        <p:spPr>
          <a:xfrm>
            <a:off x="1340528" y="1819922"/>
            <a:ext cx="2308194" cy="568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Leer las bases de entrada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93F1E-AA9C-4675-BC4B-2C13A9BF1E09}"/>
              </a:ext>
            </a:extLst>
          </p:cNvPr>
          <p:cNvSpPr/>
          <p:nvPr/>
        </p:nvSpPr>
        <p:spPr>
          <a:xfrm>
            <a:off x="1338307" y="2682885"/>
            <a:ext cx="2308194" cy="8948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Validar que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correcta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660C7-6930-4E33-9E13-F640C15E32DB}"/>
              </a:ext>
            </a:extLst>
          </p:cNvPr>
          <p:cNvSpPr/>
          <p:nvPr/>
        </p:nvSpPr>
        <p:spPr>
          <a:xfrm>
            <a:off x="1338307" y="3872492"/>
            <a:ext cx="2308194" cy="8948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segmentación</a:t>
            </a:r>
            <a:r>
              <a:rPr lang="en-US" dirty="0"/>
              <a:t> por </a:t>
            </a:r>
            <a:r>
              <a:rPr lang="en-US" dirty="0" err="1"/>
              <a:t>usuario</a:t>
            </a:r>
            <a:r>
              <a:rPr lang="en-US" dirty="0"/>
              <a:t>/</a:t>
            </a:r>
            <a:r>
              <a:rPr lang="en-US" dirty="0" err="1"/>
              <a:t>marca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248721-BD34-4043-A37E-216593D8EF10}"/>
              </a:ext>
            </a:extLst>
          </p:cNvPr>
          <p:cNvSpPr/>
          <p:nvPr/>
        </p:nvSpPr>
        <p:spPr>
          <a:xfrm>
            <a:off x="1338307" y="4954654"/>
            <a:ext cx="2308194" cy="8948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Validar que ha corrido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C8899F-631C-476C-93F0-40A1556D187E}"/>
              </a:ext>
            </a:extLst>
          </p:cNvPr>
          <p:cNvSpPr/>
          <p:nvPr/>
        </p:nvSpPr>
        <p:spPr>
          <a:xfrm>
            <a:off x="4535378" y="2405457"/>
            <a:ext cx="2308194" cy="8948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Exportar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de la </a:t>
            </a:r>
            <a:r>
              <a:rPr lang="en-US" dirty="0" err="1"/>
              <a:t>validación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4E2B3-4EBD-447C-9F6C-E0ABFAFE8D60}"/>
              </a:ext>
            </a:extLst>
          </p:cNvPr>
          <p:cNvSpPr/>
          <p:nvPr/>
        </p:nvSpPr>
        <p:spPr>
          <a:xfrm>
            <a:off x="4535378" y="3961466"/>
            <a:ext cx="2308194" cy="12423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Exportar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de la </a:t>
            </a:r>
            <a:r>
              <a:rPr lang="en-US" dirty="0" err="1"/>
              <a:t>segmentación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PPT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C2345-177D-4E80-A83D-835807D673E0}"/>
              </a:ext>
            </a:extLst>
          </p:cNvPr>
          <p:cNvSpPr txBox="1"/>
          <p:nvPr/>
        </p:nvSpPr>
        <p:spPr>
          <a:xfrm>
            <a:off x="8071280" y="2359719"/>
            <a:ext cx="3379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Product Owner </a:t>
            </a:r>
            <a:r>
              <a:rPr lang="en-US" dirty="0"/>
              <a:t>se </a:t>
            </a:r>
            <a:r>
              <a:rPr lang="en-US" dirty="0" err="1"/>
              <a:t>reúne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/>
              <a:t>Scrum master </a:t>
            </a:r>
            <a:r>
              <a:rPr lang="en-US" dirty="0"/>
              <a:t>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 err="1"/>
              <a:t>Equipo</a:t>
            </a:r>
            <a:r>
              <a:rPr lang="en-US" b="1" dirty="0"/>
              <a:t> de </a:t>
            </a:r>
            <a:r>
              <a:rPr lang="en-US" b="1" dirty="0" err="1"/>
              <a:t>desarollo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311748-2153-4E7E-A8D7-F0F36EC363D2}"/>
              </a:ext>
            </a:extLst>
          </p:cNvPr>
          <p:cNvCxnSpPr/>
          <p:nvPr/>
        </p:nvCxnSpPr>
        <p:spPr>
          <a:xfrm>
            <a:off x="9871969" y="3130292"/>
            <a:ext cx="0" cy="74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E3A554-C6C6-4399-93EF-90D2504E4405}"/>
              </a:ext>
            </a:extLst>
          </p:cNvPr>
          <p:cNvSpPr txBox="1"/>
          <p:nvPr/>
        </p:nvSpPr>
        <p:spPr>
          <a:xfrm>
            <a:off x="8182249" y="4120976"/>
            <a:ext cx="3379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Deciden</a:t>
            </a:r>
            <a:r>
              <a:rPr lang="en-US" dirty="0"/>
              <a:t> </a:t>
            </a:r>
            <a:r>
              <a:rPr lang="en-US" dirty="0" err="1"/>
              <a:t>alojar</a:t>
            </a:r>
            <a:r>
              <a:rPr lang="en-US" dirty="0"/>
              <a:t> las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 sprints de 2 </a:t>
            </a:r>
            <a:r>
              <a:rPr lang="en-US" dirty="0" err="1"/>
              <a:t>semanas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uno.</a:t>
            </a:r>
          </a:p>
        </p:txBody>
      </p:sp>
    </p:spTree>
    <p:extLst>
      <p:ext uri="{BB962C8B-B14F-4D97-AF65-F5344CB8AC3E}">
        <p14:creationId xmlns:p14="http://schemas.microsoft.com/office/powerpoint/2010/main" val="5854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A9B8AA-D341-4A92-8DB9-9084372FFF23}"/>
              </a:ext>
            </a:extLst>
          </p:cNvPr>
          <p:cNvSpPr/>
          <p:nvPr/>
        </p:nvSpPr>
        <p:spPr>
          <a:xfrm>
            <a:off x="585927" y="2017785"/>
            <a:ext cx="10892901" cy="7634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F0F68-6BD3-4FAD-97C0-8006C5B9833E}"/>
              </a:ext>
            </a:extLst>
          </p:cNvPr>
          <p:cNvSpPr txBox="1"/>
          <p:nvPr/>
        </p:nvSpPr>
        <p:spPr>
          <a:xfrm>
            <a:off x="1331651" y="436134"/>
            <a:ext cx="261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 Backlog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C11DE-0173-423A-8C42-E433A330E176}"/>
              </a:ext>
            </a:extLst>
          </p:cNvPr>
          <p:cNvSpPr/>
          <p:nvPr/>
        </p:nvSpPr>
        <p:spPr>
          <a:xfrm>
            <a:off x="801950" y="1348553"/>
            <a:ext cx="2394012" cy="418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Leer las bases de entrada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796D7-63E9-4FA5-8F98-BE8C10F32850}"/>
              </a:ext>
            </a:extLst>
          </p:cNvPr>
          <p:cNvSpPr/>
          <p:nvPr/>
        </p:nvSpPr>
        <p:spPr>
          <a:xfrm>
            <a:off x="801950" y="1885755"/>
            <a:ext cx="2394013" cy="5137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Validar que los </a:t>
            </a:r>
            <a:r>
              <a:rPr lang="en-US" sz="1400" dirty="0" err="1"/>
              <a:t>datos</a:t>
            </a:r>
            <a:r>
              <a:rPr lang="en-US" sz="1400" dirty="0"/>
              <a:t> </a:t>
            </a:r>
            <a:r>
              <a:rPr lang="en-US" sz="1400" dirty="0" err="1"/>
              <a:t>tienen</a:t>
            </a:r>
            <a:r>
              <a:rPr lang="en-US" sz="1400" dirty="0"/>
              <a:t> la </a:t>
            </a:r>
            <a:r>
              <a:rPr lang="en-US" sz="1400" dirty="0" err="1"/>
              <a:t>estructura</a:t>
            </a:r>
            <a:r>
              <a:rPr lang="en-US" sz="1400" dirty="0"/>
              <a:t> </a:t>
            </a:r>
            <a:r>
              <a:rPr lang="en-US" sz="1400" dirty="0" err="1"/>
              <a:t>correcta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B58C6-7837-4F4E-8F7D-EECE6620DB59}"/>
              </a:ext>
            </a:extLst>
          </p:cNvPr>
          <p:cNvSpPr/>
          <p:nvPr/>
        </p:nvSpPr>
        <p:spPr>
          <a:xfrm>
            <a:off x="801950" y="2551216"/>
            <a:ext cx="2394014" cy="5137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Crear</a:t>
            </a:r>
            <a:r>
              <a:rPr lang="en-US" sz="1400" dirty="0"/>
              <a:t> la </a:t>
            </a:r>
            <a:r>
              <a:rPr lang="en-US" sz="1400" dirty="0" err="1"/>
              <a:t>segmentación</a:t>
            </a:r>
            <a:r>
              <a:rPr lang="en-US" sz="1400" dirty="0"/>
              <a:t> por </a:t>
            </a:r>
            <a:r>
              <a:rPr lang="en-US" sz="1400" dirty="0" err="1"/>
              <a:t>usuario</a:t>
            </a:r>
            <a:r>
              <a:rPr lang="en-US" sz="1400" dirty="0"/>
              <a:t>/</a:t>
            </a:r>
            <a:r>
              <a:rPr lang="en-US" sz="1400" dirty="0" err="1"/>
              <a:t>marca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17F3C-A719-46CD-ABF3-6F8D7A65F2F8}"/>
              </a:ext>
            </a:extLst>
          </p:cNvPr>
          <p:cNvSpPr/>
          <p:nvPr/>
        </p:nvSpPr>
        <p:spPr>
          <a:xfrm>
            <a:off x="825620" y="3177264"/>
            <a:ext cx="2378001" cy="463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Validar que ha corrido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correctamente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FB6599-0D47-4056-A645-6A27278D6732}"/>
              </a:ext>
            </a:extLst>
          </p:cNvPr>
          <p:cNvSpPr/>
          <p:nvPr/>
        </p:nvSpPr>
        <p:spPr>
          <a:xfrm>
            <a:off x="3045781" y="1287280"/>
            <a:ext cx="732407" cy="213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 días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B35AE-E784-442E-9601-7D2DD3E21D80}"/>
              </a:ext>
            </a:extLst>
          </p:cNvPr>
          <p:cNvSpPr/>
          <p:nvPr/>
        </p:nvSpPr>
        <p:spPr>
          <a:xfrm>
            <a:off x="3045782" y="1820450"/>
            <a:ext cx="732407" cy="262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 días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3B613F-D1DB-4892-A10F-27C326253208}"/>
              </a:ext>
            </a:extLst>
          </p:cNvPr>
          <p:cNvSpPr/>
          <p:nvPr/>
        </p:nvSpPr>
        <p:spPr>
          <a:xfrm>
            <a:off x="3045780" y="2479515"/>
            <a:ext cx="732407" cy="262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 días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2B96CA-C0F1-4F99-B061-B179B136AA56}"/>
              </a:ext>
            </a:extLst>
          </p:cNvPr>
          <p:cNvSpPr/>
          <p:nvPr/>
        </p:nvSpPr>
        <p:spPr>
          <a:xfrm>
            <a:off x="3050678" y="3111448"/>
            <a:ext cx="727509" cy="236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 días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B8AE7D-D9E8-48D6-BA89-B97D6F89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687" y="2978600"/>
            <a:ext cx="1834951" cy="1374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6E3179-53A0-4669-B622-FB21C5DE2720}"/>
              </a:ext>
            </a:extLst>
          </p:cNvPr>
          <p:cNvSpPr txBox="1"/>
          <p:nvPr/>
        </p:nvSpPr>
        <p:spPr>
          <a:xfrm>
            <a:off x="5472348" y="2210716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1er Sprint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5922A2-EA57-4073-A98D-A90CD4F2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97" y="3824339"/>
            <a:ext cx="603404" cy="996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991DCD-0FAA-4D4D-8ED1-9FC4EAC7FEF4}"/>
              </a:ext>
            </a:extLst>
          </p:cNvPr>
          <p:cNvSpPr/>
          <p:nvPr/>
        </p:nvSpPr>
        <p:spPr>
          <a:xfrm>
            <a:off x="649550" y="5094955"/>
            <a:ext cx="10892901" cy="7634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F2D7A-1207-429E-9791-00B7AB5DD91C}"/>
              </a:ext>
            </a:extLst>
          </p:cNvPr>
          <p:cNvSpPr/>
          <p:nvPr/>
        </p:nvSpPr>
        <p:spPr>
          <a:xfrm>
            <a:off x="4323150" y="307060"/>
            <a:ext cx="3418454" cy="871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 </a:t>
            </a:r>
            <a:r>
              <a:rPr lang="en-US" dirty="0" err="1"/>
              <a:t>equipo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trabajará</a:t>
            </a:r>
            <a:r>
              <a:rPr lang="en-US" dirty="0"/>
              <a:t> por dos </a:t>
            </a:r>
            <a:r>
              <a:rPr lang="en-US" dirty="0" err="1"/>
              <a:t>semanas</a:t>
            </a:r>
            <a:r>
              <a:rPr lang="en-US" dirty="0"/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B03480-E98A-4379-B831-223C689CE579}"/>
              </a:ext>
            </a:extLst>
          </p:cNvPr>
          <p:cNvSpPr/>
          <p:nvPr/>
        </p:nvSpPr>
        <p:spPr>
          <a:xfrm>
            <a:off x="8499301" y="1491889"/>
            <a:ext cx="2722074" cy="1437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lo que no se </a:t>
            </a:r>
            <a:r>
              <a:rPr lang="en-US" dirty="0" err="1">
                <a:solidFill>
                  <a:schemeClr val="tx1"/>
                </a:solidFill>
              </a:rPr>
              <a:t>haya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terminado</a:t>
            </a:r>
            <a:r>
              <a:rPr lang="en-US" dirty="0">
                <a:solidFill>
                  <a:schemeClr val="tx1"/>
                </a:solidFill>
              </a:rPr>
              <a:t> al final del sprint, se </a:t>
            </a:r>
            <a:r>
              <a:rPr lang="en-US" dirty="0" err="1">
                <a:solidFill>
                  <a:schemeClr val="tx1"/>
                </a:solidFill>
              </a:rPr>
              <a:t>agregará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parte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siguiente</a:t>
            </a:r>
            <a:r>
              <a:rPr lang="en-US" dirty="0">
                <a:solidFill>
                  <a:schemeClr val="tx1"/>
                </a:solidFill>
              </a:rPr>
              <a:t> sprint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C16162-0B28-4B40-8AE6-86653370EF04}"/>
              </a:ext>
            </a:extLst>
          </p:cNvPr>
          <p:cNvSpPr/>
          <p:nvPr/>
        </p:nvSpPr>
        <p:spPr>
          <a:xfrm>
            <a:off x="805775" y="4849589"/>
            <a:ext cx="2417690" cy="5091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Exportar</a:t>
            </a:r>
            <a:r>
              <a:rPr lang="en-US" sz="1400" dirty="0"/>
              <a:t> los </a:t>
            </a:r>
            <a:r>
              <a:rPr lang="en-US" sz="1400" dirty="0" err="1"/>
              <a:t>resultados</a:t>
            </a:r>
            <a:r>
              <a:rPr lang="en-US" sz="1400" dirty="0"/>
              <a:t> de la </a:t>
            </a:r>
            <a:r>
              <a:rPr lang="en-US" sz="1400" dirty="0" err="1"/>
              <a:t>validación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0C619-8FCE-4C60-8467-677D544A30D0}"/>
              </a:ext>
            </a:extLst>
          </p:cNvPr>
          <p:cNvSpPr/>
          <p:nvPr/>
        </p:nvSpPr>
        <p:spPr>
          <a:xfrm>
            <a:off x="778272" y="5542750"/>
            <a:ext cx="2417690" cy="5606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Exportar</a:t>
            </a:r>
            <a:r>
              <a:rPr lang="en-US" sz="1400" dirty="0"/>
              <a:t> los </a:t>
            </a:r>
            <a:r>
              <a:rPr lang="en-US" sz="1400" dirty="0" err="1"/>
              <a:t>resultados</a:t>
            </a:r>
            <a:r>
              <a:rPr lang="en-US" sz="1400" dirty="0"/>
              <a:t> de la </a:t>
            </a:r>
            <a:r>
              <a:rPr lang="en-US" sz="1400" dirty="0" err="1"/>
              <a:t>segmentación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una PPT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B34492-9080-4495-A019-870385C61C6E}"/>
              </a:ext>
            </a:extLst>
          </p:cNvPr>
          <p:cNvSpPr/>
          <p:nvPr/>
        </p:nvSpPr>
        <p:spPr>
          <a:xfrm>
            <a:off x="3045780" y="4820435"/>
            <a:ext cx="732407" cy="2137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 días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85FE90-C5D9-4455-B147-9F5D832CA862}"/>
              </a:ext>
            </a:extLst>
          </p:cNvPr>
          <p:cNvSpPr/>
          <p:nvPr/>
        </p:nvSpPr>
        <p:spPr>
          <a:xfrm>
            <a:off x="3054658" y="5378201"/>
            <a:ext cx="732407" cy="262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 días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A47B85-07E1-413D-96A6-559C57367BB2}"/>
              </a:ext>
            </a:extLst>
          </p:cNvPr>
          <p:cNvSpPr/>
          <p:nvPr/>
        </p:nvSpPr>
        <p:spPr>
          <a:xfrm>
            <a:off x="8528894" y="4040424"/>
            <a:ext cx="2722074" cy="1662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finales se </a:t>
            </a:r>
            <a:r>
              <a:rPr lang="en-US" dirty="0" err="1">
                <a:solidFill>
                  <a:schemeClr val="tx1"/>
                </a:solidFill>
              </a:rPr>
              <a:t>presentan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b="1" dirty="0">
                <a:solidFill>
                  <a:schemeClr val="tx1"/>
                </a:solidFill>
              </a:rPr>
              <a:t>Product Owner </a:t>
            </a:r>
            <a:r>
              <a:rPr lang="en-US" dirty="0" err="1">
                <a:solidFill>
                  <a:schemeClr val="tx1"/>
                </a:solidFill>
              </a:rPr>
              <a:t>quién</a:t>
            </a:r>
            <a:r>
              <a:rPr lang="en-US" dirty="0">
                <a:solidFill>
                  <a:schemeClr val="tx1"/>
                </a:solidFill>
              </a:rPr>
              <a:t> decide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análisis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listo</a:t>
            </a:r>
            <a:r>
              <a:rPr lang="en-US" dirty="0">
                <a:solidFill>
                  <a:schemeClr val="tx1"/>
                </a:solidFill>
              </a:rPr>
              <a:t> para ser </a:t>
            </a:r>
            <a:r>
              <a:rPr lang="en-US" dirty="0" err="1">
                <a:solidFill>
                  <a:schemeClr val="tx1"/>
                </a:solidFill>
              </a:rPr>
              <a:t>puesto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Producción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A8C1B28-B5C6-48CB-955A-D3F7F6095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604" y="5378201"/>
            <a:ext cx="895755" cy="11177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FDC042-3BA8-4479-A03F-4A871435DD6D}"/>
              </a:ext>
            </a:extLst>
          </p:cNvPr>
          <p:cNvSpPr txBox="1"/>
          <p:nvPr/>
        </p:nvSpPr>
        <p:spPr>
          <a:xfrm>
            <a:off x="5374107" y="5271510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 Sprint</a:t>
            </a:r>
          </a:p>
        </p:txBody>
      </p:sp>
    </p:spTree>
    <p:extLst>
      <p:ext uri="{BB962C8B-B14F-4D97-AF65-F5344CB8AC3E}">
        <p14:creationId xmlns:p14="http://schemas.microsoft.com/office/powerpoint/2010/main" val="293868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C4EC7B-1875-4D2D-9673-F370D589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36" y="2424574"/>
            <a:ext cx="10515600" cy="1325563"/>
          </a:xfrm>
        </p:spPr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automatizar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223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92FE-ACB0-426D-86EA-D300981A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267" y="1287293"/>
            <a:ext cx="3929742" cy="921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Volumen</a:t>
            </a:r>
            <a:r>
              <a:rPr lang="en-US" sz="1800" dirty="0"/>
              <a:t> (</a:t>
            </a:r>
            <a:r>
              <a:rPr lang="en-US" sz="1800" dirty="0" err="1"/>
              <a:t>tareas</a:t>
            </a:r>
            <a:r>
              <a:rPr lang="en-US" sz="1800" dirty="0"/>
              <a:t> </a:t>
            </a:r>
            <a:r>
              <a:rPr lang="en-US" sz="1800" dirty="0" err="1"/>
              <a:t>repetitivas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9F3572-AD4C-416D-9915-324AF410FAA0}"/>
              </a:ext>
            </a:extLst>
          </p:cNvPr>
          <p:cNvSpPr txBox="1">
            <a:spLocks/>
          </p:cNvSpPr>
          <p:nvPr/>
        </p:nvSpPr>
        <p:spPr>
          <a:xfrm>
            <a:off x="838200" y="2055017"/>
            <a:ext cx="452762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A40A6-3E5C-47AB-89F5-11F364D69057}"/>
              </a:ext>
            </a:extLst>
          </p:cNvPr>
          <p:cNvSpPr txBox="1"/>
          <p:nvPr/>
        </p:nvSpPr>
        <p:spPr>
          <a:xfrm>
            <a:off x="1279490" y="1287293"/>
            <a:ext cx="3444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Tiempo</a:t>
            </a:r>
            <a:r>
              <a:rPr lang="en-US" dirty="0"/>
              <a:t> (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tardados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AEF31-1771-4FE7-A8DF-556E9CC7A7FC}"/>
              </a:ext>
            </a:extLst>
          </p:cNvPr>
          <p:cNvSpPr txBox="1"/>
          <p:nvPr/>
        </p:nvSpPr>
        <p:spPr>
          <a:xfrm>
            <a:off x="2280976" y="1879042"/>
            <a:ext cx="23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simulaciones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3726E-0D6B-44AE-A43A-EE95816C6406}"/>
              </a:ext>
            </a:extLst>
          </p:cNvPr>
          <p:cNvSpPr txBox="1"/>
          <p:nvPr/>
        </p:nvSpPr>
        <p:spPr>
          <a:xfrm>
            <a:off x="2280976" y="2412771"/>
            <a:ext cx="23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avanzados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D2F01E-DE69-48C9-A190-29BC45186B46}"/>
              </a:ext>
            </a:extLst>
          </p:cNvPr>
          <p:cNvSpPr txBox="1"/>
          <p:nvPr/>
        </p:nvSpPr>
        <p:spPr>
          <a:xfrm>
            <a:off x="1037493" y="2633897"/>
            <a:ext cx="7172010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automatizar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551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E346CC-C678-4588-8B3C-F9CC38C5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3" y="1168994"/>
            <a:ext cx="10515600" cy="509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Metodologías</a:t>
            </a:r>
            <a:r>
              <a:rPr lang="en-US" dirty="0"/>
              <a:t> Agile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AC363-8278-45F3-B19A-1A31A6B0706B}"/>
              </a:ext>
            </a:extLst>
          </p:cNvPr>
          <p:cNvSpPr txBox="1"/>
          <p:nvPr/>
        </p:nvSpPr>
        <p:spPr>
          <a:xfrm>
            <a:off x="1039167" y="1354910"/>
            <a:ext cx="1073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Metodología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los </a:t>
            </a:r>
            <a:r>
              <a:rPr lang="en-US" dirty="0" err="1"/>
              <a:t>requerimientos</a:t>
            </a:r>
            <a:r>
              <a:rPr lang="en-US" dirty="0"/>
              <a:t> de software de un </a:t>
            </a:r>
            <a:r>
              <a:rPr lang="en-US" dirty="0" err="1"/>
              <a:t>proyecto</a:t>
            </a:r>
            <a:r>
              <a:rPr lang="en-US" dirty="0"/>
              <a:t> se </a:t>
            </a:r>
            <a:r>
              <a:rPr lang="en-US" dirty="0" err="1"/>
              <a:t>adaptan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,  y se </a:t>
            </a:r>
            <a:r>
              <a:rPr lang="en-US" dirty="0" err="1"/>
              <a:t>organizan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fin de optimizer los </a:t>
            </a:r>
            <a:r>
              <a:rPr lang="en-US" dirty="0" err="1"/>
              <a:t>tiempos</a:t>
            </a:r>
            <a:r>
              <a:rPr lang="en-US" dirty="0"/>
              <a:t> y </a:t>
            </a:r>
            <a:r>
              <a:rPr lang="en-US" dirty="0" err="1"/>
              <a:t>costos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605E5-F5A5-4739-9C06-1681545628D6}"/>
              </a:ext>
            </a:extLst>
          </p:cNvPr>
          <p:cNvSpPr txBox="1"/>
          <p:nvPr/>
        </p:nvSpPr>
        <p:spPr>
          <a:xfrm>
            <a:off x="1039167" y="2252449"/>
            <a:ext cx="1073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 </a:t>
            </a:r>
            <a:r>
              <a:rPr lang="en-US" dirty="0" err="1"/>
              <a:t>metodologías</a:t>
            </a:r>
            <a:r>
              <a:rPr lang="en-US" dirty="0"/>
              <a:t> Agile,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2001, y </a:t>
            </a:r>
            <a:r>
              <a:rPr lang="en-US" dirty="0" err="1"/>
              <a:t>recopilan</a:t>
            </a:r>
            <a:r>
              <a:rPr lang="en-US" dirty="0"/>
              <a:t> un conjunto de </a:t>
            </a:r>
            <a:r>
              <a:rPr lang="en-US" dirty="0" err="1"/>
              <a:t>mejores</a:t>
            </a:r>
            <a:r>
              <a:rPr lang="en-US" dirty="0"/>
              <a:t> practices para Desarrollo de software.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C3603-4D1C-4576-A44F-8C4F006828A6}"/>
              </a:ext>
            </a:extLst>
          </p:cNvPr>
          <p:cNvSpPr txBox="1"/>
          <p:nvPr/>
        </p:nvSpPr>
        <p:spPr>
          <a:xfrm>
            <a:off x="1039167" y="3105834"/>
            <a:ext cx="1073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metodologías</a:t>
            </a:r>
            <a:r>
              <a:rPr lang="en-US" dirty="0"/>
              <a:t> Agile son: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75B3-B490-4EEE-9D45-E6C575F51E25}"/>
              </a:ext>
            </a:extLst>
          </p:cNvPr>
          <p:cNvSpPr txBox="1"/>
          <p:nvPr/>
        </p:nvSpPr>
        <p:spPr>
          <a:xfrm>
            <a:off x="1778558" y="3866886"/>
            <a:ext cx="518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eXtreme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Programming (XP)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Lean Agile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 Unified Process (OpenUP)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PMI Agile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Crystal Clear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3E4AC-BA55-4F31-9F6E-F0686BCAD689}"/>
              </a:ext>
            </a:extLst>
          </p:cNvPr>
          <p:cNvSpPr txBox="1"/>
          <p:nvPr/>
        </p:nvSpPr>
        <p:spPr>
          <a:xfrm>
            <a:off x="7526214" y="4013815"/>
            <a:ext cx="3761433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Mientras</a:t>
            </a:r>
            <a:r>
              <a:rPr lang="en-US" dirty="0"/>
              <a:t> SCRUM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pensado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sprints de 2 a 3 </a:t>
            </a:r>
            <a:r>
              <a:rPr lang="en-US" dirty="0" err="1"/>
              <a:t>semanas</a:t>
            </a:r>
            <a:r>
              <a:rPr lang="en-US" dirty="0"/>
              <a:t>, </a:t>
            </a:r>
            <a:r>
              <a:rPr lang="en-US" dirty="0" err="1"/>
              <a:t>Kaban</a:t>
            </a:r>
            <a:r>
              <a:rPr lang="en-US" dirty="0"/>
              <a:t> es </a:t>
            </a:r>
            <a:r>
              <a:rPr lang="en-US" dirty="0" err="1"/>
              <a:t>generalemente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entregas</a:t>
            </a:r>
            <a:r>
              <a:rPr lang="en-US" dirty="0"/>
              <a:t> </a:t>
            </a:r>
            <a:r>
              <a:rPr lang="en-US" dirty="0" err="1"/>
              <a:t>diarias</a:t>
            </a:r>
            <a:r>
              <a:rPr lang="en-US" dirty="0"/>
              <a:t> de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8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D2F01E-DE69-48C9-A190-29BC45186B46}"/>
              </a:ext>
            </a:extLst>
          </p:cNvPr>
          <p:cNvSpPr txBox="1"/>
          <p:nvPr/>
        </p:nvSpPr>
        <p:spPr>
          <a:xfrm>
            <a:off x="1037493" y="2432930"/>
            <a:ext cx="7172010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39244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um Team">
            <a:extLst>
              <a:ext uri="{FF2B5EF4-FFF2-40B4-BE49-F238E27FC236}">
                <a16:creationId xmlns:a16="http://schemas.microsoft.com/office/drawing/2014/main" id="{241D0BA7-789D-454D-8113-254E0495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00" y="1777675"/>
            <a:ext cx="6956224" cy="422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5AFA7-93BE-465F-BDEB-C44A3745084A}"/>
              </a:ext>
            </a:extLst>
          </p:cNvPr>
          <p:cNvSpPr txBox="1"/>
          <p:nvPr/>
        </p:nvSpPr>
        <p:spPr>
          <a:xfrm>
            <a:off x="996445" y="396861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metodología</a:t>
            </a:r>
            <a:r>
              <a:rPr lang="en-US" b="1" dirty="0"/>
              <a:t> SCRUM</a:t>
            </a:r>
            <a:r>
              <a:rPr lang="en-US" dirty="0"/>
              <a:t>,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bien </a:t>
            </a:r>
            <a:r>
              <a:rPr lang="en-US" b="1" dirty="0" err="1"/>
              <a:t>organizados</a:t>
            </a:r>
            <a:r>
              <a:rPr lang="en-US" b="1" dirty="0"/>
              <a:t> </a:t>
            </a:r>
            <a:r>
              <a:rPr lang="en-US" dirty="0" err="1"/>
              <a:t>mediante</a:t>
            </a:r>
            <a:r>
              <a:rPr lang="en-US" dirty="0"/>
              <a:t> la </a:t>
            </a:r>
            <a:r>
              <a:rPr lang="en-US" dirty="0" err="1"/>
              <a:t>comunicación</a:t>
            </a:r>
            <a:r>
              <a:rPr lang="en-US" dirty="0"/>
              <a:t> continua y </a:t>
            </a:r>
            <a:r>
              <a:rPr lang="en-US" dirty="0" err="1"/>
              <a:t>tareas</a:t>
            </a:r>
            <a:r>
              <a:rPr lang="en-US" dirty="0"/>
              <a:t> bien </a:t>
            </a:r>
            <a:r>
              <a:rPr lang="en-US" dirty="0" err="1"/>
              <a:t>definidas</a:t>
            </a:r>
            <a:r>
              <a:rPr lang="en-US" dirty="0"/>
              <a:t> con </a:t>
            </a:r>
            <a:r>
              <a:rPr lang="en-US" dirty="0" err="1"/>
              <a:t>tiempos</a:t>
            </a:r>
            <a:r>
              <a:rPr lang="en-US" dirty="0"/>
              <a:t> </a:t>
            </a:r>
            <a:r>
              <a:rPr lang="en-US" dirty="0" err="1"/>
              <a:t>establecidos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D0A69-BEC3-4575-A6C7-C8FC3934749D}"/>
              </a:ext>
            </a:extLst>
          </p:cNvPr>
          <p:cNvSpPr txBox="1"/>
          <p:nvPr/>
        </p:nvSpPr>
        <p:spPr>
          <a:xfrm>
            <a:off x="996445" y="1218781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roles principals dentro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metodología</a:t>
            </a:r>
            <a:r>
              <a:rPr lang="en-US" dirty="0"/>
              <a:t>: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F21D3-27FD-4B20-AA63-CE0607057B0F}"/>
              </a:ext>
            </a:extLst>
          </p:cNvPr>
          <p:cNvSpPr txBox="1"/>
          <p:nvPr/>
        </p:nvSpPr>
        <p:spPr>
          <a:xfrm>
            <a:off x="1822882" y="3888879"/>
            <a:ext cx="1674920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 </a:t>
            </a:r>
            <a:r>
              <a:rPr lang="en-US" sz="1400" dirty="0" err="1"/>
              <a:t>asegura</a:t>
            </a:r>
            <a:r>
              <a:rPr lang="en-US" sz="1400" dirty="0"/>
              <a:t> de que </a:t>
            </a:r>
            <a:r>
              <a:rPr lang="en-US" sz="1400" dirty="0" err="1"/>
              <a:t>todos</a:t>
            </a:r>
            <a:r>
              <a:rPr lang="en-US" sz="1400" dirty="0"/>
              <a:t> los </a:t>
            </a:r>
            <a:r>
              <a:rPr lang="en-US" sz="1400" dirty="0" err="1"/>
              <a:t>miembros</a:t>
            </a:r>
            <a:r>
              <a:rPr lang="en-US" sz="1400" dirty="0"/>
              <a:t> </a:t>
            </a:r>
            <a:r>
              <a:rPr lang="en-US" sz="1400" dirty="0" err="1"/>
              <a:t>están</a:t>
            </a:r>
            <a:r>
              <a:rPr lang="en-US" sz="1400" dirty="0"/>
              <a:t> </a:t>
            </a:r>
            <a:r>
              <a:rPr lang="en-US" sz="1400" dirty="0" err="1"/>
              <a:t>siguiendo</a:t>
            </a:r>
            <a:r>
              <a:rPr lang="en-US" sz="1400" dirty="0"/>
              <a:t> la </a:t>
            </a:r>
            <a:r>
              <a:rPr lang="en-US" sz="1400" dirty="0" err="1"/>
              <a:t>metodología</a:t>
            </a:r>
            <a:r>
              <a:rPr lang="en-US" sz="1400" dirty="0"/>
              <a:t> Scrum y </a:t>
            </a:r>
            <a:r>
              <a:rPr lang="en-US" sz="1400" dirty="0" err="1"/>
              <a:t>porporciona</a:t>
            </a:r>
            <a:r>
              <a:rPr lang="en-US" sz="1400" dirty="0"/>
              <a:t> las </a:t>
            </a:r>
            <a:r>
              <a:rPr lang="en-US" sz="1400" dirty="0" err="1"/>
              <a:t>herramientas</a:t>
            </a:r>
            <a:r>
              <a:rPr lang="en-US" sz="1400" dirty="0"/>
              <a:t> </a:t>
            </a:r>
            <a:r>
              <a:rPr lang="en-US" sz="1400" dirty="0" err="1"/>
              <a:t>necesarias</a:t>
            </a:r>
            <a:r>
              <a:rPr lang="en-US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A8FCF-E018-4CFB-A786-E0C50449809E}"/>
              </a:ext>
            </a:extLst>
          </p:cNvPr>
          <p:cNvSpPr txBox="1"/>
          <p:nvPr/>
        </p:nvSpPr>
        <p:spPr>
          <a:xfrm>
            <a:off x="7199288" y="2161319"/>
            <a:ext cx="221285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en-US" sz="1400" dirty="0"/>
              <a:t>Se </a:t>
            </a:r>
            <a:r>
              <a:rPr lang="en-US" sz="1400" dirty="0" err="1"/>
              <a:t>encarga</a:t>
            </a:r>
            <a:r>
              <a:rPr lang="en-US" sz="1400" dirty="0"/>
              <a:t> de </a:t>
            </a:r>
            <a:r>
              <a:rPr lang="en-US" sz="1400" dirty="0" err="1"/>
              <a:t>crear</a:t>
            </a:r>
            <a:r>
              <a:rPr lang="en-US" sz="1400" dirty="0"/>
              <a:t> las </a:t>
            </a:r>
            <a:r>
              <a:rPr lang="en-US" sz="1400" dirty="0" err="1"/>
              <a:t>nuevas</a:t>
            </a:r>
            <a:r>
              <a:rPr lang="en-US" sz="1400" dirty="0"/>
              <a:t> </a:t>
            </a:r>
            <a:r>
              <a:rPr lang="en-US" sz="1400" dirty="0" err="1"/>
              <a:t>tareas</a:t>
            </a:r>
            <a:r>
              <a:rPr lang="en-US" sz="1400" dirty="0"/>
              <a:t> a ser </a:t>
            </a:r>
            <a:r>
              <a:rPr lang="en-US" sz="1400" dirty="0" err="1"/>
              <a:t>implementadas</a:t>
            </a:r>
            <a:r>
              <a:rPr lang="en-US" sz="1400" dirty="0"/>
              <a:t> dadas las </a:t>
            </a:r>
            <a:r>
              <a:rPr lang="en-US" sz="1400" dirty="0" err="1"/>
              <a:t>necesidades</a:t>
            </a:r>
            <a:r>
              <a:rPr lang="en-US" sz="1400" dirty="0"/>
              <a:t> del </a:t>
            </a:r>
            <a:r>
              <a:rPr lang="en-US" sz="1400" dirty="0" err="1"/>
              <a:t>negocio</a:t>
            </a:r>
            <a:r>
              <a:rPr lang="en-US" sz="1400" dirty="0"/>
              <a:t> y </a:t>
            </a:r>
            <a:r>
              <a:rPr lang="en-US" sz="1400" dirty="0" err="1"/>
              <a:t>comunicarla</a:t>
            </a:r>
            <a:r>
              <a:rPr lang="en-US" sz="1400" dirty="0"/>
              <a:t> de </a:t>
            </a:r>
            <a:r>
              <a:rPr lang="en-US" sz="1400" dirty="0" err="1"/>
              <a:t>manera</a:t>
            </a:r>
            <a:r>
              <a:rPr lang="en-US" sz="1400" dirty="0"/>
              <a:t> </a:t>
            </a:r>
            <a:r>
              <a:rPr lang="en-US" sz="1400" dirty="0" err="1"/>
              <a:t>efectiva</a:t>
            </a:r>
            <a:r>
              <a:rPr lang="en-US" sz="1400" dirty="0"/>
              <a:t> al </a:t>
            </a:r>
            <a:r>
              <a:rPr lang="en-US" sz="1400" dirty="0" err="1"/>
              <a:t>equipo</a:t>
            </a:r>
            <a:r>
              <a:rPr lang="en-US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101FB-E544-4B9F-8869-948045D4D874}"/>
              </a:ext>
            </a:extLst>
          </p:cNvPr>
          <p:cNvSpPr txBox="1"/>
          <p:nvPr/>
        </p:nvSpPr>
        <p:spPr>
          <a:xfrm>
            <a:off x="8632723" y="4319766"/>
            <a:ext cx="1558841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en-US" sz="1400" dirty="0" err="1"/>
              <a:t>Desarrollan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software </a:t>
            </a:r>
            <a:r>
              <a:rPr lang="en-US" sz="1400" dirty="0" err="1"/>
              <a:t>necesario</a:t>
            </a:r>
            <a:r>
              <a:rPr lang="en-US" sz="1400" dirty="0"/>
              <a:t> para </a:t>
            </a:r>
            <a:r>
              <a:rPr lang="en-US" sz="1400" dirty="0" err="1"/>
              <a:t>cumplir</a:t>
            </a:r>
            <a:r>
              <a:rPr lang="en-US" sz="1400" dirty="0"/>
              <a:t> </a:t>
            </a:r>
            <a:r>
              <a:rPr lang="en-US" sz="1400" dirty="0" err="1"/>
              <a:t>todas</a:t>
            </a:r>
            <a:r>
              <a:rPr lang="en-US" sz="1400" dirty="0"/>
              <a:t> las </a:t>
            </a:r>
            <a:r>
              <a:rPr lang="en-US" sz="1400" dirty="0" err="1"/>
              <a:t>tareas</a:t>
            </a:r>
            <a:r>
              <a:rPr lang="en-US" sz="1400" dirty="0"/>
              <a:t> </a:t>
            </a:r>
            <a:r>
              <a:rPr lang="en-US" sz="1400" dirty="0" err="1"/>
              <a:t>adignadas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57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5AFA7-93BE-465F-BDEB-C44A3745084A}"/>
              </a:ext>
            </a:extLst>
          </p:cNvPr>
          <p:cNvSpPr txBox="1"/>
          <p:nvPr/>
        </p:nvSpPr>
        <p:spPr>
          <a:xfrm>
            <a:off x="1085222" y="663191"/>
            <a:ext cx="977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SCRUM: </a:t>
            </a:r>
            <a:r>
              <a:rPr lang="en-US" b="1" dirty="0" err="1"/>
              <a:t>Proceso</a:t>
            </a:r>
            <a:r>
              <a:rPr lang="en-US" b="1" dirty="0"/>
              <a:t> de </a:t>
            </a:r>
            <a:r>
              <a:rPr lang="en-US" b="1" dirty="0" err="1"/>
              <a:t>desarrollo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DE69EB-04A2-48A2-A95F-8707D47B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1296315"/>
            <a:ext cx="9220201" cy="43634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5104CF-DA30-455A-8DF5-801B7749CBAD}"/>
              </a:ext>
            </a:extLst>
          </p:cNvPr>
          <p:cNvSpPr txBox="1"/>
          <p:nvPr/>
        </p:nvSpPr>
        <p:spPr>
          <a:xfrm>
            <a:off x="1201813" y="1599730"/>
            <a:ext cx="205629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>
                <a:latin typeface="Avenir Next LT Pro Light" panose="020B0304020202020204" pitchFamily="34" charset="0"/>
              </a:rPr>
              <a:t>El </a:t>
            </a:r>
            <a:r>
              <a:rPr lang="en-US" sz="1800" b="1" dirty="0">
                <a:latin typeface="Avenir Next LT Pro Light" panose="020B0304020202020204" pitchFamily="34" charset="0"/>
              </a:rPr>
              <a:t>Product Owner </a:t>
            </a:r>
            <a:r>
              <a:rPr lang="en-US" dirty="0" err="1">
                <a:latin typeface="Avenir Next LT Pro Light" panose="020B0304020202020204" pitchFamily="34" charset="0"/>
              </a:rPr>
              <a:t>leventa</a:t>
            </a:r>
            <a:r>
              <a:rPr lang="en-US" dirty="0">
                <a:latin typeface="Avenir Next LT Pro Light" panose="020B0304020202020204" pitchFamily="34" charset="0"/>
              </a:rPr>
              <a:t> los </a:t>
            </a:r>
            <a:r>
              <a:rPr lang="en-US" dirty="0" err="1">
                <a:latin typeface="Avenir Next LT Pro Light" panose="020B0304020202020204" pitchFamily="34" charset="0"/>
              </a:rPr>
              <a:t>requerimientos</a:t>
            </a:r>
            <a:r>
              <a:rPr lang="en-US" dirty="0">
                <a:latin typeface="Avenir Next LT Pro Light" panose="020B0304020202020204" pitchFamily="34" charset="0"/>
              </a:rPr>
              <a:t> de </a:t>
            </a:r>
            <a:r>
              <a:rPr lang="en-US" dirty="0" err="1">
                <a:latin typeface="Avenir Next LT Pro Light" panose="020B0304020202020204" pitchFamily="34" charset="0"/>
              </a:rPr>
              <a:t>negocio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696B-8E09-4CA7-8606-3D5431C4AB1D}"/>
              </a:ext>
            </a:extLst>
          </p:cNvPr>
          <p:cNvSpPr txBox="1"/>
          <p:nvPr/>
        </p:nvSpPr>
        <p:spPr>
          <a:xfrm>
            <a:off x="3790948" y="2627507"/>
            <a:ext cx="176647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304020202020204" pitchFamily="34" charset="0"/>
              </a:rPr>
              <a:t>Se </a:t>
            </a:r>
            <a:r>
              <a:rPr lang="en-US" sz="1200" dirty="0" err="1">
                <a:latin typeface="Avenir Next LT Pro Light" panose="020B0304020202020204" pitchFamily="34" charset="0"/>
              </a:rPr>
              <a:t>seleccionan</a:t>
            </a:r>
            <a:r>
              <a:rPr lang="en-US" sz="1200" dirty="0">
                <a:latin typeface="Avenir Next LT Pro Light" panose="020B0304020202020204" pitchFamily="34" charset="0"/>
              </a:rPr>
              <a:t> las </a:t>
            </a:r>
            <a:r>
              <a:rPr lang="en-US" sz="1200" dirty="0" err="1">
                <a:latin typeface="Avenir Next LT Pro Light" panose="020B0304020202020204" pitchFamily="34" charset="0"/>
              </a:rPr>
              <a:t>tareas</a:t>
            </a:r>
            <a:r>
              <a:rPr lang="en-US" sz="1200" dirty="0">
                <a:latin typeface="Avenir Next LT Pro Light" panose="020B0304020202020204" pitchFamily="34" charset="0"/>
              </a:rPr>
              <a:t> que </a:t>
            </a:r>
            <a:r>
              <a:rPr lang="en-US" sz="1200" dirty="0" err="1">
                <a:latin typeface="Avenir Next LT Pro Light" panose="020B0304020202020204" pitchFamily="34" charset="0"/>
              </a:rPr>
              <a:t>el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2000" b="1" dirty="0" err="1">
                <a:latin typeface="Avenir Next LT Pro Light" panose="020B0304020202020204" pitchFamily="34" charset="0"/>
              </a:rPr>
              <a:t>Equipo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1200" dirty="0" err="1">
                <a:latin typeface="Avenir Next LT Pro Light" panose="020B0304020202020204" pitchFamily="34" charset="0"/>
              </a:rPr>
              <a:t>puede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1200" dirty="0" err="1">
                <a:latin typeface="Avenir Next LT Pro Light" panose="020B0304020202020204" pitchFamily="34" charset="0"/>
              </a:rPr>
              <a:t>realizar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1200" dirty="0" err="1">
                <a:latin typeface="Avenir Next LT Pro Light" panose="020B0304020202020204" pitchFamily="34" charset="0"/>
              </a:rPr>
              <a:t>en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1200" dirty="0" err="1">
                <a:latin typeface="Avenir Next LT Pro Light" panose="020B0304020202020204" pitchFamily="34" charset="0"/>
              </a:rPr>
              <a:t>el</a:t>
            </a:r>
            <a:r>
              <a:rPr lang="en-US" sz="1200" dirty="0">
                <a:latin typeface="Avenir Next LT Pro Light" panose="020B0304020202020204" pitchFamily="34" charset="0"/>
              </a:rPr>
              <a:t> sprint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D85234-C004-4893-B0E5-3A92D46F3308}"/>
              </a:ext>
            </a:extLst>
          </p:cNvPr>
          <p:cNvSpPr txBox="1"/>
          <p:nvPr/>
        </p:nvSpPr>
        <p:spPr>
          <a:xfrm>
            <a:off x="5557420" y="5486923"/>
            <a:ext cx="269714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304020202020204" pitchFamily="34" charset="0"/>
              </a:rPr>
              <a:t>Juntas </a:t>
            </a:r>
            <a:r>
              <a:rPr lang="en-US" sz="1200" dirty="0" err="1">
                <a:latin typeface="Avenir Next LT Pro Light" panose="020B0304020202020204" pitchFamily="34" charset="0"/>
              </a:rPr>
              <a:t>diarias</a:t>
            </a:r>
            <a:r>
              <a:rPr lang="en-US" sz="1200" dirty="0">
                <a:latin typeface="Avenir Next LT Pro Light" panose="020B0304020202020204" pitchFamily="34" charset="0"/>
              </a:rPr>
              <a:t> o dos </a:t>
            </a:r>
            <a:r>
              <a:rPr lang="en-US" sz="1200" dirty="0" err="1">
                <a:latin typeface="Avenir Next LT Pro Light" panose="020B0304020202020204" pitchFamily="34" charset="0"/>
              </a:rPr>
              <a:t>veces</a:t>
            </a:r>
            <a:r>
              <a:rPr lang="en-US" sz="1200" dirty="0">
                <a:latin typeface="Avenir Next LT Pro Light" panose="020B0304020202020204" pitchFamily="34" charset="0"/>
              </a:rPr>
              <a:t> por </a:t>
            </a:r>
            <a:r>
              <a:rPr lang="en-US" sz="1200" dirty="0" err="1">
                <a:latin typeface="Avenir Next LT Pro Light" panose="020B0304020202020204" pitchFamily="34" charset="0"/>
              </a:rPr>
              <a:t>semana</a:t>
            </a:r>
            <a:r>
              <a:rPr lang="en-US" sz="1200" dirty="0">
                <a:latin typeface="Avenir Next LT Pro Light" panose="020B0304020202020204" pitchFamily="34" charset="0"/>
              </a:rPr>
              <a:t>  con </a:t>
            </a:r>
            <a:r>
              <a:rPr lang="en-US" sz="1200" dirty="0" err="1">
                <a:latin typeface="Avenir Next LT Pro Light" panose="020B0304020202020204" pitchFamily="34" charset="0"/>
              </a:rPr>
              <a:t>el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1600" b="1" dirty="0">
                <a:latin typeface="Avenir Next LT Pro Light" panose="020B0304020202020204" pitchFamily="34" charset="0"/>
              </a:rPr>
              <a:t>Scrum Master </a:t>
            </a:r>
            <a:r>
              <a:rPr lang="en-US" sz="1200" dirty="0">
                <a:latin typeface="Avenir Next LT Pro Light" panose="020B0304020202020204" pitchFamily="34" charset="0"/>
              </a:rPr>
              <a:t>para </a:t>
            </a:r>
            <a:r>
              <a:rPr lang="en-US" sz="1200" dirty="0" err="1">
                <a:latin typeface="Avenir Next LT Pro Light" panose="020B0304020202020204" pitchFamily="34" charset="0"/>
              </a:rPr>
              <a:t>revisar</a:t>
            </a:r>
            <a:r>
              <a:rPr lang="en-US" sz="1200" dirty="0">
                <a:latin typeface="Avenir Next LT Pro Light" panose="020B0304020202020204" pitchFamily="34" charset="0"/>
              </a:rPr>
              <a:t> que </a:t>
            </a:r>
            <a:r>
              <a:rPr lang="en-US" sz="1200" dirty="0" err="1">
                <a:latin typeface="Avenir Next LT Pro Light" panose="020B0304020202020204" pitchFamily="34" charset="0"/>
              </a:rPr>
              <a:t>todo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1200" dirty="0" err="1">
                <a:latin typeface="Avenir Next LT Pro Light" panose="020B0304020202020204" pitchFamily="34" charset="0"/>
              </a:rPr>
              <a:t>va</a:t>
            </a:r>
            <a:r>
              <a:rPr lang="en-US" sz="1200" dirty="0">
                <a:latin typeface="Avenir Next LT Pro Light" panose="020B0304020202020204" pitchFamily="34" charset="0"/>
              </a:rPr>
              <a:t> bien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CBD8C-AA84-4649-80D9-B7610DBCD2AB}"/>
              </a:ext>
            </a:extLst>
          </p:cNvPr>
          <p:cNvSpPr txBox="1"/>
          <p:nvPr/>
        </p:nvSpPr>
        <p:spPr>
          <a:xfrm>
            <a:off x="8738770" y="2711566"/>
            <a:ext cx="269714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304020202020204" pitchFamily="34" charset="0"/>
              </a:rPr>
              <a:t>Las </a:t>
            </a:r>
            <a:r>
              <a:rPr lang="en-US" sz="1200" dirty="0" err="1">
                <a:latin typeface="Avenir Next LT Pro Light" panose="020B0304020202020204" pitchFamily="34" charset="0"/>
              </a:rPr>
              <a:t>tareas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1200" dirty="0" err="1">
                <a:latin typeface="Avenir Next LT Pro Light" panose="020B0304020202020204" pitchFamily="34" charset="0"/>
              </a:rPr>
              <a:t>pendientes</a:t>
            </a:r>
            <a:r>
              <a:rPr lang="en-US" sz="1200" dirty="0">
                <a:latin typeface="Avenir Next LT Pro Light" panose="020B0304020202020204" pitchFamily="34" charset="0"/>
              </a:rPr>
              <a:t> se </a:t>
            </a:r>
            <a:r>
              <a:rPr lang="en-US" sz="1200" dirty="0" err="1">
                <a:latin typeface="Avenir Next LT Pro Light" panose="020B0304020202020204" pitchFamily="34" charset="0"/>
              </a:rPr>
              <a:t>agregan</a:t>
            </a:r>
            <a:r>
              <a:rPr lang="en-US" sz="1200" dirty="0">
                <a:latin typeface="Avenir Next LT Pro Light" panose="020B0304020202020204" pitchFamily="34" charset="0"/>
              </a:rPr>
              <a:t> al </a:t>
            </a:r>
            <a:r>
              <a:rPr lang="en-US" sz="1200" dirty="0" err="1">
                <a:latin typeface="Avenir Next LT Pro Light" panose="020B0304020202020204" pitchFamily="34" charset="0"/>
              </a:rPr>
              <a:t>siguiente</a:t>
            </a:r>
            <a:r>
              <a:rPr lang="en-US" sz="1200" dirty="0">
                <a:latin typeface="Avenir Next LT Pro Light" panose="020B0304020202020204" pitchFamily="34" charset="0"/>
              </a:rPr>
              <a:t> Sprint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698086-CC22-4BFC-AA78-D1EF4490A8DB}"/>
              </a:ext>
            </a:extLst>
          </p:cNvPr>
          <p:cNvSpPr txBox="1"/>
          <p:nvPr/>
        </p:nvSpPr>
        <p:spPr>
          <a:xfrm>
            <a:off x="6643306" y="1198268"/>
            <a:ext cx="269714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 LT Pro Light" panose="020B0304020202020204" pitchFamily="34" charset="0"/>
              </a:rPr>
              <a:t>Se </a:t>
            </a:r>
            <a:r>
              <a:rPr lang="en-US" sz="1200" dirty="0" err="1">
                <a:latin typeface="Avenir Next LT Pro Light" panose="020B0304020202020204" pitchFamily="34" charset="0"/>
              </a:rPr>
              <a:t>analizan</a:t>
            </a:r>
            <a:r>
              <a:rPr lang="en-US" sz="1200" dirty="0">
                <a:latin typeface="Avenir Next LT Pro Light" panose="020B0304020202020204" pitchFamily="34" charset="0"/>
              </a:rPr>
              <a:t> </a:t>
            </a:r>
            <a:r>
              <a:rPr lang="en-US" sz="1200" dirty="0" err="1">
                <a:latin typeface="Avenir Next LT Pro Light" panose="020B0304020202020204" pitchFamily="34" charset="0"/>
              </a:rPr>
              <a:t>todos</a:t>
            </a:r>
            <a:r>
              <a:rPr lang="en-US" sz="1200" dirty="0">
                <a:latin typeface="Avenir Next LT Pro Light" panose="020B0304020202020204" pitchFamily="34" charset="0"/>
              </a:rPr>
              <a:t> los </a:t>
            </a:r>
            <a:r>
              <a:rPr lang="en-US" sz="1200" b="1" dirty="0" err="1">
                <a:latin typeface="Avenir Next LT Pro Light" panose="020B0304020202020204" pitchFamily="34" charset="0"/>
              </a:rPr>
              <a:t>bloqueos</a:t>
            </a:r>
            <a:r>
              <a:rPr lang="en-US" sz="1200" dirty="0">
                <a:latin typeface="Avenir Next LT Pro Light" panose="020B0304020202020204" pitchFamily="34" charset="0"/>
              </a:rPr>
              <a:t> del </a:t>
            </a:r>
            <a:r>
              <a:rPr lang="en-US" sz="1200" dirty="0" err="1">
                <a:latin typeface="Avenir Next LT Pro Light" panose="020B0304020202020204" pitchFamily="34" charset="0"/>
              </a:rPr>
              <a:t>Srint</a:t>
            </a:r>
            <a:r>
              <a:rPr lang="en-US" sz="1200" dirty="0">
                <a:latin typeface="Avenir Next LT Pro Light" panose="020B0304020202020204" pitchFamily="34" charset="0"/>
              </a:rPr>
              <a:t> y </a:t>
            </a:r>
            <a:r>
              <a:rPr lang="en-US" sz="1200" b="1" dirty="0" err="1">
                <a:latin typeface="Avenir Next LT Pro Light" panose="020B0304020202020204" pitchFamily="34" charset="0"/>
              </a:rPr>
              <a:t>dificultades</a:t>
            </a:r>
            <a:r>
              <a:rPr lang="en-US" sz="1200" dirty="0">
                <a:latin typeface="Avenir Next LT Pro Light" panose="020B0304020202020204" pitchFamily="34" charset="0"/>
              </a:rPr>
              <a:t> para </a:t>
            </a:r>
            <a:r>
              <a:rPr lang="en-US" sz="1200" dirty="0" err="1">
                <a:latin typeface="Avenir Next LT Pro Light" panose="020B0304020202020204" pitchFamily="34" charset="0"/>
              </a:rPr>
              <a:t>aprender</a:t>
            </a:r>
            <a:r>
              <a:rPr lang="en-US" sz="1200" dirty="0">
                <a:latin typeface="Avenir Next LT Pro Light" panose="020B0304020202020204" pitchFamily="34" charset="0"/>
              </a:rPr>
              <a:t> de </a:t>
            </a:r>
            <a:r>
              <a:rPr lang="en-US" sz="1200" dirty="0" err="1">
                <a:latin typeface="Avenir Next LT Pro Light" panose="020B0304020202020204" pitchFamily="34" charset="0"/>
              </a:rPr>
              <a:t>ellos</a:t>
            </a:r>
            <a:r>
              <a:rPr lang="en-US" sz="1200" dirty="0">
                <a:latin typeface="Avenir Next LT Pro Light" panose="020B03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6B374-A0F8-4AAE-AF18-E6F8F879C158}"/>
              </a:ext>
            </a:extLst>
          </p:cNvPr>
          <p:cNvSpPr txBox="1"/>
          <p:nvPr/>
        </p:nvSpPr>
        <p:spPr>
          <a:xfrm>
            <a:off x="1085222" y="663191"/>
            <a:ext cx="977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SCRUM: </a:t>
            </a:r>
            <a:r>
              <a:rPr lang="en-US" b="1" dirty="0" err="1"/>
              <a:t>Características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75048-F645-4C8F-84C2-A4650654117A}"/>
              </a:ext>
            </a:extLst>
          </p:cNvPr>
          <p:cNvSpPr txBox="1"/>
          <p:nvPr/>
        </p:nvSpPr>
        <p:spPr>
          <a:xfrm>
            <a:off x="2044083" y="4501710"/>
            <a:ext cx="827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 le dan los recursos necesarios al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equipo para poder cumplir los requisitos.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595D9-9FC8-4111-B5E0-F502C32EDDB5}"/>
              </a:ext>
            </a:extLst>
          </p:cNvPr>
          <p:cNvSpPr txBox="1"/>
          <p:nvPr/>
        </p:nvSpPr>
        <p:spPr>
          <a:xfrm>
            <a:off x="2130639" y="132055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Los equipos generalmente son pequeños, entre 5 a 10 personas.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C21F4-C4B3-4499-8972-1CC901B1E0E1}"/>
              </a:ext>
            </a:extLst>
          </p:cNvPr>
          <p:cNvSpPr txBox="1"/>
          <p:nvPr/>
        </p:nvSpPr>
        <p:spPr>
          <a:xfrm>
            <a:off x="2130639" y="227444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Cada Sprint suele durar de 2 a 3 semanas.</a:t>
            </a:r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9DE00-7845-4F1F-8FC0-E57B28193A21}"/>
              </a:ext>
            </a:extLst>
          </p:cNvPr>
          <p:cNvSpPr txBox="1"/>
          <p:nvPr/>
        </p:nvSpPr>
        <p:spPr>
          <a:xfrm>
            <a:off x="2044083" y="295133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 definen prioridades orientadas al cliente final.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4F3AC-0D50-4379-B01E-A2A770E13CEE}"/>
              </a:ext>
            </a:extLst>
          </p:cNvPr>
          <p:cNvSpPr txBox="1"/>
          <p:nvPr/>
        </p:nvSpPr>
        <p:spPr>
          <a:xfrm>
            <a:off x="2044083" y="3684067"/>
            <a:ext cx="797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 equipo se </a:t>
            </a:r>
            <a:r>
              <a:rPr lang="es-E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adapata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continuamente y externa los posible bloqueadores en las juntas diarias.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B1EDA-F96A-4C89-87D4-D44429C5590E}"/>
              </a:ext>
            </a:extLst>
          </p:cNvPr>
          <p:cNvSpPr txBox="1"/>
          <p:nvPr/>
        </p:nvSpPr>
        <p:spPr>
          <a:xfrm>
            <a:off x="2044083" y="54250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 fijan tiempos máximos para lograr objetivos.</a:t>
            </a:r>
          </a:p>
        </p:txBody>
      </p:sp>
    </p:spTree>
    <p:extLst>
      <p:ext uri="{BB962C8B-B14F-4D97-AF65-F5344CB8AC3E}">
        <p14:creationId xmlns:p14="http://schemas.microsoft.com/office/powerpoint/2010/main" val="2629719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836</Words>
  <Application>Microsoft Office PowerPoint</Application>
  <PresentationFormat>Widescreen</PresentationFormat>
  <Paragraphs>92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 Light</vt:lpstr>
      <vt:lpstr>Calibri</vt:lpstr>
      <vt:lpstr>Calibri Light</vt:lpstr>
      <vt:lpstr>Roboto</vt:lpstr>
      <vt:lpstr>Office Theme</vt:lpstr>
      <vt:lpstr>PowerPoint Presentation</vt:lpstr>
      <vt:lpstr>¿Por qué es importante automatizar?</vt:lpstr>
      <vt:lpstr>PowerPoint Presentation</vt:lpstr>
      <vt:lpstr>PowerPoint Presentation</vt:lpstr>
      <vt:lpstr>Metodologías Agile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Escalante, Angel (MBMEX)</dc:creator>
  <cp:lastModifiedBy>Morales, Nancy (MBMXY)</cp:lastModifiedBy>
  <cp:revision>2</cp:revision>
  <dcterms:created xsi:type="dcterms:W3CDTF">2021-10-16T22:16:48Z</dcterms:created>
  <dcterms:modified xsi:type="dcterms:W3CDTF">2021-10-26T05:25:09Z</dcterms:modified>
</cp:coreProperties>
</file>