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55" autoAdjust="0"/>
  </p:normalViewPr>
  <p:slideViewPr>
    <p:cSldViewPr>
      <p:cViewPr varScale="1">
        <p:scale>
          <a:sx n="88" d="100"/>
          <a:sy n="88" d="100"/>
        </p:scale>
        <p:origin x="-95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3F6C7-D1D4-4C49-B282-3E92D330CBD1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82139-8212-4416-9668-A39FACE80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17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this programming</a:t>
            </a:r>
            <a:r>
              <a:rPr lang="en-US" baseline="0" dirty="0" smtClean="0"/>
              <a:t> interface, we can execute existing machine learning libraries without much modification.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82139-8212-4416-9668-A39FACE802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6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2911-916B-4AF7-A42E-DD5A54181EAA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5B8-5B35-4597-A69E-906FEF4A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2911-916B-4AF7-A42E-DD5A54181EAA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5B8-5B35-4597-A69E-906FEF4A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1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2911-916B-4AF7-A42E-DD5A54181EAA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5B8-5B35-4597-A69E-906FEF4A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2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2911-916B-4AF7-A42E-DD5A54181EAA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5B8-5B35-4597-A69E-906FEF4A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5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2911-916B-4AF7-A42E-DD5A54181EAA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5B8-5B35-4597-A69E-906FEF4A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6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2911-916B-4AF7-A42E-DD5A54181EAA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5B8-5B35-4597-A69E-906FEF4A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1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2911-916B-4AF7-A42E-DD5A54181EAA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5B8-5B35-4597-A69E-906FEF4A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1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2911-916B-4AF7-A42E-DD5A54181EAA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5B8-5B35-4597-A69E-906FEF4A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5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2911-916B-4AF7-A42E-DD5A54181EAA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5B8-5B35-4597-A69E-906FEF4A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0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2911-916B-4AF7-A42E-DD5A54181EAA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5B8-5B35-4597-A69E-906FEF4A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0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2911-916B-4AF7-A42E-DD5A54181EAA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5B8-5B35-4597-A69E-906FEF4A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0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02911-916B-4AF7-A42E-DD5A54181EAA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6C5B8-5B35-4597-A69E-906FEF4A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0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ashxio/FlashX" TargetMode="External"/><Relationship Id="rId2" Type="http://schemas.openxmlformats.org/officeDocument/2006/relationships/hyperlink" Target="mailto:dzheng5@jh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lashx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FlashR</a:t>
            </a:r>
            <a:r>
              <a:rPr lang="en-US" dirty="0" smtClean="0"/>
              <a:t>: Parallelize and Scale R Machine Learning Libraries with Extreme Efficiency for Big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 Zheng</a:t>
            </a:r>
          </a:p>
          <a:p>
            <a:r>
              <a:rPr lang="en-US" dirty="0" smtClean="0"/>
              <a:t>Johns Hopkins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3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</a:t>
            </a:r>
            <a:r>
              <a:rPr lang="en-US" dirty="0" err="1" smtClean="0"/>
              <a:t>FlashR</a:t>
            </a:r>
            <a:r>
              <a:rPr lang="en-US" dirty="0" smtClean="0"/>
              <a:t> is?</a:t>
            </a:r>
          </a:p>
          <a:p>
            <a:pPr lvl="1"/>
            <a:r>
              <a:rPr lang="en-US" dirty="0" smtClean="0"/>
              <a:t>An R package that redefines R matrix functions to process big data.</a:t>
            </a:r>
          </a:p>
          <a:p>
            <a:r>
              <a:rPr lang="en-US" dirty="0" smtClean="0"/>
              <a:t>How to use it?</a:t>
            </a:r>
          </a:p>
          <a:p>
            <a:pPr lvl="1"/>
            <a:r>
              <a:rPr lang="en-US" dirty="0" smtClean="0"/>
              <a:t>Program with the API of the “base” package.</a:t>
            </a:r>
          </a:p>
          <a:p>
            <a:r>
              <a:rPr lang="en-US" dirty="0" smtClean="0"/>
              <a:t>What benefits?</a:t>
            </a:r>
          </a:p>
          <a:p>
            <a:pPr lvl="1"/>
            <a:r>
              <a:rPr lang="en-US" dirty="0" smtClean="0"/>
              <a:t>Automatic parallelization</a:t>
            </a:r>
          </a:p>
          <a:p>
            <a:pPr lvl="1"/>
            <a:r>
              <a:rPr lang="en-US" dirty="0" smtClean="0"/>
              <a:t>Automatic out-of-core execution to scale to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66977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FlashR</a:t>
            </a:r>
            <a:r>
              <a:rPr lang="en-US" dirty="0" smtClean="0"/>
              <a:t> programming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base package</a:t>
            </a:r>
          </a:p>
          <a:p>
            <a:pPr lvl="1"/>
            <a:r>
              <a:rPr lang="en-US" dirty="0" smtClean="0"/>
              <a:t>Override 69 functions so far.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971800"/>
            <a:ext cx="373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+, -, *, /, %*%, ==, !=, &gt;, &gt;=, &lt;, &lt;=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sum, mean, min, max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abs, </a:t>
            </a:r>
            <a:r>
              <a:rPr lang="en-US" dirty="0" err="1" smtClean="0"/>
              <a:t>sqrt</a:t>
            </a:r>
            <a:r>
              <a:rPr lang="en-US" dirty="0" smtClean="0"/>
              <a:t>, ceiling, floor, round, log,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rowSums</a:t>
            </a:r>
            <a:r>
              <a:rPr lang="en-US" dirty="0" smtClean="0"/>
              <a:t>, </a:t>
            </a:r>
            <a:r>
              <a:rPr lang="en-US" dirty="0" err="1" smtClean="0"/>
              <a:t>colSums</a:t>
            </a:r>
            <a:r>
              <a:rPr lang="en-US" dirty="0" smtClean="0"/>
              <a:t>, </a:t>
            </a:r>
            <a:r>
              <a:rPr lang="en-US" dirty="0" err="1" smtClean="0"/>
              <a:t>rowMeans</a:t>
            </a:r>
            <a:r>
              <a:rPr lang="en-US" dirty="0" smtClean="0"/>
              <a:t>, </a:t>
            </a:r>
            <a:r>
              <a:rPr lang="en-US" dirty="0" err="1" smtClean="0"/>
              <a:t>colMeans</a:t>
            </a:r>
            <a:endParaRPr lang="en-US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698500" y="2590800"/>
            <a:ext cx="220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R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572000" y="2971800"/>
            <a:ext cx="4267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+, </a:t>
            </a:r>
            <a:r>
              <a:rPr lang="en-US" dirty="0"/>
              <a:t>-, *, /, </a:t>
            </a:r>
            <a:r>
              <a:rPr lang="en-US" dirty="0" smtClean="0"/>
              <a:t>%*%, ==, </a:t>
            </a:r>
            <a:r>
              <a:rPr lang="en-US" dirty="0"/>
              <a:t>!=, &gt;, &gt;=, &lt;, </a:t>
            </a:r>
            <a:r>
              <a:rPr lang="en-US" dirty="0" smtClean="0"/>
              <a:t>&lt;=</a:t>
            </a: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sum, mean, min, max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abs, </a:t>
            </a:r>
            <a:r>
              <a:rPr lang="en-US" dirty="0" err="1"/>
              <a:t>sqrt</a:t>
            </a:r>
            <a:r>
              <a:rPr lang="en-US" dirty="0"/>
              <a:t>, ceiling, floor, round, log</a:t>
            </a:r>
            <a:r>
              <a:rPr lang="en-US" dirty="0" smtClean="0"/>
              <a:t>,</a:t>
            </a: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err="1"/>
              <a:t>rowSums</a:t>
            </a:r>
            <a:r>
              <a:rPr lang="en-US" dirty="0"/>
              <a:t>, </a:t>
            </a:r>
            <a:r>
              <a:rPr lang="en-US" dirty="0" err="1" smtClean="0"/>
              <a:t>colSums</a:t>
            </a:r>
            <a:r>
              <a:rPr lang="en-US" dirty="0" smtClean="0"/>
              <a:t>, </a:t>
            </a:r>
            <a:r>
              <a:rPr lang="en-US" dirty="0" err="1" smtClean="0"/>
              <a:t>rowMeans</a:t>
            </a:r>
            <a:r>
              <a:rPr lang="en-US" dirty="0"/>
              <a:t>, </a:t>
            </a:r>
            <a:r>
              <a:rPr lang="en-US" dirty="0" err="1" smtClean="0"/>
              <a:t>colMeans</a:t>
            </a:r>
            <a:endParaRPr lang="en-US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  <a:p>
            <a:pPr fontAlgn="base"/>
            <a:r>
              <a:rPr lang="en-US" dirty="0"/>
              <a:t>Matrix creation and </a:t>
            </a:r>
            <a:r>
              <a:rPr lang="en-US" dirty="0" smtClean="0"/>
              <a:t>loading:</a:t>
            </a: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err="1"/>
              <a:t>fm.runif</a:t>
            </a:r>
            <a:r>
              <a:rPr lang="en-US" dirty="0"/>
              <a:t>, </a:t>
            </a:r>
            <a:r>
              <a:rPr lang="en-US" dirty="0" err="1" smtClean="0"/>
              <a:t>fm.runif.matrix</a:t>
            </a:r>
            <a:endParaRPr lang="en-US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  <a:p>
            <a:r>
              <a:rPr lang="en-US" dirty="0"/>
              <a:t>Generalized matrix operations (</a:t>
            </a:r>
            <a:r>
              <a:rPr lang="en-US" dirty="0" err="1"/>
              <a:t>GenOps</a:t>
            </a:r>
            <a:r>
              <a:rPr lang="en-US" dirty="0" smtClean="0"/>
              <a:t>).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fm.inner.prod</a:t>
            </a:r>
            <a:endParaRPr lang="en-US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fm.mapply</a:t>
            </a:r>
            <a:endParaRPr lang="en-US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9300" y="2590800"/>
            <a:ext cx="220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FlashR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533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 Multivariate Normal Distribution (</a:t>
            </a:r>
            <a:r>
              <a:rPr lang="en-US" dirty="0" err="1" smtClean="0"/>
              <a:t>mvrnorm</a:t>
            </a:r>
            <a:r>
              <a:rPr lang="en-US" dirty="0" smtClean="0"/>
              <a:t> in MASS)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only one line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9144000" cy="306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5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Discriminant Analysis</a:t>
            </a:r>
            <a:br>
              <a:rPr lang="en-US" dirty="0" smtClean="0"/>
            </a:br>
            <a:r>
              <a:rPr lang="en-US" dirty="0" smtClean="0"/>
              <a:t>(LDA in MASS)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</a:t>
            </a:r>
            <a:r>
              <a:rPr lang="en-US" dirty="0" smtClean="0"/>
              <a:t>11 </a:t>
            </a:r>
            <a:r>
              <a:rPr lang="en-US" dirty="0" smtClean="0"/>
              <a:t>lines out of 140 lines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9144000" cy="271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3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FlashR</a:t>
            </a:r>
            <a:r>
              <a:rPr lang="en-US" dirty="0" smtClean="0"/>
              <a:t> vs. RRO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59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FlashR</a:t>
            </a:r>
            <a:r>
              <a:rPr lang="en-US" dirty="0" smtClean="0"/>
              <a:t> significantly outperforms RRO.</a:t>
            </a:r>
          </a:p>
          <a:p>
            <a:r>
              <a:rPr lang="en-US" dirty="0" smtClean="0"/>
              <a:t>Performance gap is larger in more complex algorithms.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784475"/>
            <a:ext cx="5848504" cy="361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3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FlashR</a:t>
            </a:r>
            <a:r>
              <a:rPr lang="en-US" dirty="0" smtClean="0"/>
              <a:t> is an R package to parallelize and scale machine learning libraries.</a:t>
            </a:r>
          </a:p>
          <a:p>
            <a:r>
              <a:rPr lang="en-US" dirty="0" err="1" smtClean="0"/>
              <a:t>FlashR</a:t>
            </a:r>
            <a:r>
              <a:rPr lang="en-US" dirty="0" smtClean="0"/>
              <a:t> is easy to use and have high efficiency.</a:t>
            </a:r>
          </a:p>
        </p:txBody>
      </p:sp>
    </p:spTree>
    <p:extLst>
      <p:ext uri="{BB962C8B-B14F-4D97-AF65-F5344CB8AC3E}">
        <p14:creationId xmlns:p14="http://schemas.microsoft.com/office/powerpoint/2010/main" val="74925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dzheng5@jhu.edu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https://github.com/flashxio/FlashX</a:t>
            </a:r>
            <a:endParaRPr lang="en-US" dirty="0" smtClean="0"/>
          </a:p>
          <a:p>
            <a:r>
              <a:rPr lang="en-US" dirty="0" err="1" smtClean="0"/>
              <a:t>FlashX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http://flashx.io/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4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275</Words>
  <Application>Microsoft Office PowerPoint</Application>
  <PresentationFormat>On-screen Show (4:3)</PresentationFormat>
  <Paragraphs>49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FlashR: Parallelize and Scale R Machine Learning Libraries with Extreme Efficiency for Big Data</vt:lpstr>
      <vt:lpstr>Introduction</vt:lpstr>
      <vt:lpstr>FlashR programming interface</vt:lpstr>
      <vt:lpstr>Generate Multivariate Normal Distribution (mvrnorm in MASS)</vt:lpstr>
      <vt:lpstr>Linear Discriminant Analysis (LDA in MASS)</vt:lpstr>
      <vt:lpstr>FlashR vs. RRO</vt:lpstr>
      <vt:lpstr>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FlashR: Parallelize and Scale R Machine Learning Libraries with Extreme Efficiency for Big Data</dc:title>
  <dc:creator>郑达</dc:creator>
  <cp:lastModifiedBy>郑达</cp:lastModifiedBy>
  <cp:revision>30</cp:revision>
  <dcterms:created xsi:type="dcterms:W3CDTF">2017-01-10T16:05:55Z</dcterms:created>
  <dcterms:modified xsi:type="dcterms:W3CDTF">2017-01-13T19:23:25Z</dcterms:modified>
</cp:coreProperties>
</file>