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0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61" r:id="rId19"/>
    <p:sldId id="275" r:id="rId20"/>
    <p:sldId id="276" r:id="rId21"/>
    <p:sldId id="277" r:id="rId22"/>
    <p:sldId id="278" r:id="rId23"/>
    <p:sldId id="281" r:id="rId24"/>
    <p:sldId id="262" r:id="rId25"/>
    <p:sldId id="263" r:id="rId26"/>
    <p:sldId id="279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6058"/>
    <a:srgbClr val="6CC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8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1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03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95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97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18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245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4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6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46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2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1802-F658-4F3D-B0B2-F063D4B78CB8}" type="datetimeFigureOut">
              <a:rPr lang="id-ID" smtClean="0"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FE11-9C61-4374-A3F8-9F38D96056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2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28" y="260002"/>
            <a:ext cx="9144000" cy="2387600"/>
          </a:xfrm>
        </p:spPr>
        <p:txBody>
          <a:bodyPr>
            <a:normAutofit/>
          </a:bodyPr>
          <a:lstStyle/>
          <a:p>
            <a:r>
              <a:rPr lang="en-US" sz="62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sz="6200" b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PROJECT</a:t>
            </a:r>
            <a:endParaRPr lang="id-ID" sz="62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3849" y="2483261"/>
            <a:ext cx="5063400" cy="33490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FALAH SAKTI ADIJAYA | FITYAN AULA JUYUSPAN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9884" y="16358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9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13794" y="4857980"/>
            <a:ext cx="1116180" cy="1107584"/>
          </a:xfrm>
          <a:prstGeom prst="ellipse">
            <a:avLst/>
          </a:prstGeom>
          <a:solidFill>
            <a:srgbClr val="00605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00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Compliance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47412"/>
              </p:ext>
            </p:extLst>
          </p:nvPr>
        </p:nvGraphicFramePr>
        <p:xfrm>
          <a:off x="838200" y="2270270"/>
          <a:ext cx="10263390" cy="249516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71659"/>
                <a:gridCol w="1948758"/>
                <a:gridCol w="1798994"/>
                <a:gridCol w="1429555"/>
                <a:gridCol w="1983347"/>
                <a:gridCol w="1107583"/>
                <a:gridCol w="1223494"/>
              </a:tblGrid>
              <a:tr h="284234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Compliance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Whether the application is developed in accordance with IT standards, procedures, and guidelines. 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01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157085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.NET Framework not supported WCF Technology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 .NET Framework version 2.0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Application is not working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Application is not working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8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Security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13077"/>
              </p:ext>
            </p:extLst>
          </p:nvPr>
        </p:nvGraphicFramePr>
        <p:xfrm>
          <a:off x="844926" y="1883873"/>
          <a:ext cx="10380371" cy="412438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Security defects in the software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S.No.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Login: only registered users with a user id and password can enter.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 user id and password.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 will be redirecting to dashboard.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 will be redirecting to dashboard.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id-ID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Order: only registered users with a user id and password can order.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 user id and password.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sent.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sent.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Entering suggestion.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 user id and password.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Suggestion submitted.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Suggestion will be submitted if the user that have logged in click submit button.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73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Requirements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8471"/>
              </p:ext>
            </p:extLst>
          </p:nvPr>
        </p:nvGraphicFramePr>
        <p:xfrm>
          <a:off x="844926" y="1883873"/>
          <a:ext cx="10380371" cy="412438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Requirements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S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ystem performs correctly over a continuous period of time and requirements are implemented? 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application or website.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 the order with the valid parameters.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is sent to admin.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is sent to admin.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Register a new user.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 register with the valid parameters.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Register has been successfully.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Register has been successfully.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login.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 login with registered account.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 the user’s dashboard.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 the user’s dashboard.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78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Regression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35401"/>
              </p:ext>
            </p:extLst>
          </p:nvPr>
        </p:nvGraphicFramePr>
        <p:xfrm>
          <a:off x="844926" y="1883873"/>
          <a:ext cx="10380371" cy="38043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Regression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When a change is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made to one segment of a system.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Re-run the application after adding new features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Features meet the consumer needs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Program runs perfectly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There’s a bunch of error line in the code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developer should recover this error immediately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Customer wants add the budget field in the order page.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 the budget field in the order page.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Program runs perfectly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Program runs perfectly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45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Error-handling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59971"/>
              </p:ext>
            </p:extLst>
          </p:nvPr>
        </p:nvGraphicFramePr>
        <p:xfrm>
          <a:off x="844926" y="1883873"/>
          <a:ext cx="10380371" cy="348430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Error-handling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Identify at all stages in the development process and appropriate action is taken to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reduce those errors.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S.No.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Login: only registered users with a user id and password can enter.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Invalid user id and password.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Showing an error alert “Invalid username or password!”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Showing an error alert.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Register the new user.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Email or phone that have been registered.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displayed: Email or phone number is already exists.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displayed: Email or phone number is already exists.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1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Manual-support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9348"/>
              </p:ext>
            </p:extLst>
          </p:nvPr>
        </p:nvGraphicFramePr>
        <p:xfrm>
          <a:off x="844926" y="1883873"/>
          <a:ext cx="10380371" cy="348430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Manual-support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Interface between users and the application system.</a:t>
                      </a:r>
                      <a:endParaRPr lang="id-ID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S.No.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Clicking navigation more vertical icon.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Clicking navigation more vertical button.  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Display Login and Register button.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Display Login and Register button.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</a:t>
                      </a:r>
                      <a:endParaRPr lang="id-ID" sz="12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2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Clicking the search icon.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Clicking search icon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Cannot display search page.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Display search page.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  <a:endParaRPr lang="id-ID" sz="12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Developer should made the search page.</a:t>
                      </a:r>
                      <a:endParaRPr lang="id-ID" sz="12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1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Intersystem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4605"/>
              </p:ext>
            </p:extLst>
          </p:nvPr>
        </p:nvGraphicFramePr>
        <p:xfrm>
          <a:off x="844926" y="1883873"/>
          <a:ext cx="10380371" cy="28215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80454"/>
                <a:gridCol w="2521617"/>
                <a:gridCol w="1268852"/>
                <a:gridCol w="1445849"/>
                <a:gridCol w="2005953"/>
                <a:gridCol w="1120207"/>
                <a:gridCol w="1237439"/>
              </a:tblGrid>
              <a:tr h="247698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Intersystem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Application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 are often interconnected with other applications.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S.No.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 insert data.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 is not available.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WCF Service throws SQL Fault Exception.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cannot insert data.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 insert data.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 is available.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can insert data.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can insert data.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7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Type of Testing Tool for 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Testing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Manual Tool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8934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to 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Software Risk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Business Risk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Premature Risk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Risk</a:t>
            </a:r>
          </a:p>
          <a:p>
            <a:pPr marL="0" indent="0">
              <a:buNone/>
            </a:pPr>
            <a:endParaRPr lang="id-ID" sz="24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80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Project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-risk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74151"/>
              </p:ext>
            </p:extLst>
          </p:nvPr>
        </p:nvGraphicFramePr>
        <p:xfrm>
          <a:off x="844926" y="2077088"/>
          <a:ext cx="10380371" cy="301628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94488"/>
                <a:gridCol w="1107583"/>
                <a:gridCol w="708338"/>
                <a:gridCol w="1056068"/>
                <a:gridCol w="1442434"/>
                <a:gridCol w="2634021"/>
                <a:gridCol w="1237439"/>
              </a:tblGrid>
              <a:tr h="24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(1-10)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Inadequate skill possessed by developers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0.3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0.9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Conduct training session before development of the project.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Disgruntled employees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0.5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Give the job benefits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(1-10)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96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9884" y="8014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200" b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THANKS</a:t>
            </a:r>
            <a:r>
              <a:rPr lang="en-US" sz="62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</a:t>
            </a:r>
            <a:endParaRPr lang="id-ID" sz="62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6428" y="130104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RIZA MUHAMMAD NURMAN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13794" y="4857980"/>
            <a:ext cx="1116180" cy="1107584"/>
          </a:xfrm>
          <a:prstGeom prst="ellipse">
            <a:avLst/>
          </a:prstGeom>
          <a:solidFill>
            <a:srgbClr val="00605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Technical-risk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01301"/>
              </p:ext>
            </p:extLst>
          </p:nvPr>
        </p:nvGraphicFramePr>
        <p:xfrm>
          <a:off x="844926" y="2077088"/>
          <a:ext cx="10380371" cy="301628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94488"/>
                <a:gridCol w="1107583"/>
                <a:gridCol w="708338"/>
                <a:gridCol w="1056068"/>
                <a:gridCol w="1442434"/>
                <a:gridCol w="2634021"/>
                <a:gridCol w="1237439"/>
              </a:tblGrid>
              <a:tr h="24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(0-10)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Bad design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0.7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4.9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System Analyst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Consultation with expert system annalist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Bad interface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0.3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1.2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Consultation with visual designer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Cross-browser compatibility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Check compatibility on different browsers such as Mozilla and Chrome.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1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Business-risk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62804"/>
              </p:ext>
            </p:extLst>
          </p:nvPr>
        </p:nvGraphicFramePr>
        <p:xfrm>
          <a:off x="844926" y="2077088"/>
          <a:ext cx="10380371" cy="301628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94488"/>
                <a:gridCol w="1107583"/>
                <a:gridCol w="708338"/>
                <a:gridCol w="1056068"/>
                <a:gridCol w="1442434"/>
                <a:gridCol w="2634021"/>
                <a:gridCol w="1237439"/>
              </a:tblGrid>
              <a:tr h="24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(0-10)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Lot of competitors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Gain customer’s trust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Technology change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0.3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0.6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Training the developers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Management team support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0.6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4.2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Training the developers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67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Premature-risk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01751"/>
              </p:ext>
            </p:extLst>
          </p:nvPr>
        </p:nvGraphicFramePr>
        <p:xfrm>
          <a:off x="844926" y="2077088"/>
          <a:ext cx="10380371" cy="97034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94488"/>
                <a:gridCol w="1107583"/>
                <a:gridCol w="708338"/>
                <a:gridCol w="1056068"/>
                <a:gridCol w="1442434"/>
                <a:gridCol w="2253802"/>
                <a:gridCol w="1617658"/>
              </a:tblGrid>
              <a:tr h="24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(0-10)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Release before the project completed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0.8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5.6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Release the beta version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3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Testing-risk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6669"/>
              </p:ext>
            </p:extLst>
          </p:nvPr>
        </p:nvGraphicFramePr>
        <p:xfrm>
          <a:off x="844926" y="2077088"/>
          <a:ext cx="10380371" cy="298313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194488"/>
                <a:gridCol w="1107583"/>
                <a:gridCol w="965916"/>
                <a:gridCol w="1287887"/>
                <a:gridCol w="1481070"/>
                <a:gridCol w="2105988"/>
                <a:gridCol w="1237439"/>
              </a:tblGrid>
              <a:tr h="24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(0-1)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(0-10)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Factor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Steps</a:t>
                      </a:r>
                      <a:endParaRPr lang="id-ID" sz="1400" b="1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id-ID" sz="1400" b="1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Incompatible test environment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Analyst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the requirements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Inexperienced tester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Tester training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a new technology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id-ID" sz="1400" b="0" i="1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the project commences</a:t>
                      </a:r>
                      <a:endParaRPr lang="id-ID" sz="1400" b="0" i="1" dirty="0">
                        <a:effectLst/>
                        <a:latin typeface="Roboto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Risk 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</a:t>
            </a:r>
            <a:r>
              <a:rPr lang="en-US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During Testing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07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 Metric in 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1"/>
            <a:ext cx="10515600" cy="44525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DRE (Defect Removal Efficiency)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The DRE of the software project is calculated as: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DRE = (Total Number of defects found during development (before delivery)) / (Total Number of defects found during development (before delivery) + Total Number of defects found after delivery)</a:t>
            </a:r>
            <a:endParaRPr lang="id-ID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DBD </a:t>
            </a:r>
            <a:r>
              <a:rPr lang="en-US" sz="2400" dirty="0"/>
              <a:t>= 0 + 2 + 4 + </a:t>
            </a:r>
            <a:r>
              <a:rPr lang="en-US" sz="2400" dirty="0" smtClean="0"/>
              <a:t>3 = </a:t>
            </a:r>
            <a:r>
              <a:rPr lang="en-US" sz="2400" dirty="0"/>
              <a:t>9	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DAD = 0 (Acceptance</a:t>
            </a:r>
            <a:r>
              <a:rPr lang="en-US" sz="2400" dirty="0" smtClean="0"/>
              <a:t>)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DRE = DBD / (DBD + DAD)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= 9 / (9 + 0)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= 9 / 9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= 1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*DBD = Defects Before Delivery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*DAD = Defects After Delivery</a:t>
            </a:r>
            <a:endParaRPr lang="id-ID" sz="2400" dirty="0"/>
          </a:p>
          <a:p>
            <a:pPr marL="0" indent="0">
              <a:buNone/>
            </a:pPr>
            <a:endParaRPr lang="id-ID" sz="24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1962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 Metric in </a:t>
            </a:r>
            <a:r>
              <a:rPr lang="en-US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1"/>
            <a:ext cx="10515600" cy="445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DD (Defect Density) </a:t>
            </a:r>
            <a:endParaRPr lang="id-ID" sz="1800" dirty="0"/>
          </a:p>
          <a:p>
            <a:pPr marL="0" indent="0">
              <a:buNone/>
            </a:pPr>
            <a:r>
              <a:rPr lang="en-US" sz="1800" dirty="0"/>
              <a:t>DD is the defect density in a software project. This provides a normalized view of the software. The formula for DD is:</a:t>
            </a:r>
            <a:endParaRPr lang="id-ID" sz="1800" dirty="0"/>
          </a:p>
          <a:p>
            <a:pPr marL="0" indent="0">
              <a:buNone/>
            </a:pPr>
            <a:r>
              <a:rPr lang="en-US" sz="1800" dirty="0"/>
              <a:t>DD = Number of Known Defects / Size (in Line of Code or Function Point)</a:t>
            </a:r>
            <a:endParaRPr lang="id-ID" sz="1800" dirty="0"/>
          </a:p>
          <a:p>
            <a:pPr marL="0" indent="0">
              <a:buNone/>
            </a:pPr>
            <a:r>
              <a:rPr lang="en-US" sz="1800" dirty="0"/>
              <a:t>N = 0 + 2 + 4 + 3 + </a:t>
            </a:r>
            <a:r>
              <a:rPr lang="en-US" sz="1800" dirty="0" smtClean="0"/>
              <a:t>0 = </a:t>
            </a:r>
            <a:r>
              <a:rPr lang="en-US" sz="1800" dirty="0"/>
              <a:t>9</a:t>
            </a:r>
            <a:endParaRPr lang="id-ID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id-ID" sz="1800" dirty="0"/>
          </a:p>
          <a:p>
            <a:pPr marL="0" indent="0">
              <a:buNone/>
            </a:pPr>
            <a:r>
              <a:rPr lang="en-US" sz="1800" dirty="0"/>
              <a:t>DD = 9 / 51 </a:t>
            </a:r>
            <a:r>
              <a:rPr lang="en-US" sz="1800" dirty="0" smtClean="0"/>
              <a:t>FP = </a:t>
            </a:r>
            <a:r>
              <a:rPr lang="en-US" sz="1800" dirty="0"/>
              <a:t>0.17</a:t>
            </a:r>
            <a:endParaRPr lang="id-ID" sz="1800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468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583470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90281" y="2077088"/>
            <a:ext cx="11011437" cy="26494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4954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THANK YOU !! ANY QUESTION?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7506" y="3596349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19578" y="5486950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5424" y="3778802"/>
            <a:ext cx="10515600" cy="36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ALHAMDULILLAHIRABBIL ‘ALAMIN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</a:t>
            </a:r>
            <a:r>
              <a:rPr lang="en-US" b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AK?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Is IT Startup that provides many service such as creating website and application.</a:t>
            </a:r>
            <a:endParaRPr lang="id-ID" sz="24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18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583470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90281" y="2077088"/>
            <a:ext cx="11011437" cy="26494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495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SOFTWARE TESTING AND QUALITY ASSURANCE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7506" y="3596349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19578" y="5486950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793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 Plan in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System </a:t>
            </a:r>
            <a:r>
              <a:rPr lang="en-US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Description</a:t>
            </a:r>
          </a:p>
          <a:p>
            <a:pPr marL="0" indent="0">
              <a:buNone/>
            </a:pP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It is a </a:t>
            </a:r>
            <a:r>
              <a:rPr lang="en-US" sz="20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Website that enables the customers to: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lvl="0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 register an account. 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lvl="0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 login to see the customer account.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lvl="0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 order to order the application customer wants.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lvl="0"/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Give and view suggestion for </a:t>
            </a:r>
            <a:r>
              <a:rPr lang="en-US" sz="20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endParaRPr lang="id-ID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Change data such as password, personal data, and the picture. </a:t>
            </a:r>
            <a:endParaRPr lang="id-ID" sz="24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850247" y="6076303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Budget: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Rp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. 3.000.000,00,-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4627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675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Structural Testing Techniques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Stress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Recovery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Operation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Security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Performance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Compliance Testing</a:t>
            </a:r>
          </a:p>
          <a:p>
            <a:pPr marL="0" indent="0">
              <a:buNone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Functional Testing Techniques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Requirements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Regression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Error-handling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Manual-support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Intersystem Testing</a:t>
            </a:r>
          </a:p>
          <a:p>
            <a:pPr marL="0" indent="0">
              <a:buNone/>
            </a:pPr>
            <a:endParaRPr lang="id-ID" sz="24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129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Stress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4068"/>
              </p:ext>
            </p:extLst>
          </p:nvPr>
        </p:nvGraphicFramePr>
        <p:xfrm>
          <a:off x="838200" y="2270270"/>
          <a:ext cx="10263390" cy="313885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71659"/>
                <a:gridCol w="1948758"/>
                <a:gridCol w="2120966"/>
                <a:gridCol w="1365161"/>
                <a:gridCol w="1274602"/>
                <a:gridCol w="1558750"/>
                <a:gridCol w="1223494"/>
              </a:tblGrid>
              <a:tr h="371002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Stress </a:t>
                      </a:r>
                      <a:r>
                        <a:rPr lang="en-US" sz="14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Testing : demand resources in abnormal</a:t>
                      </a:r>
                      <a:r>
                        <a:rPr lang="en-US" sz="14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quality, frequency, or volume.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84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id-ID" sz="1400" b="1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id-ID" sz="1400" b="1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id-ID" sz="1400" b="1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Actual Test Results</a:t>
                      </a:r>
                      <a:endParaRPr lang="id-ID" sz="1400" b="1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Expected Test Results</a:t>
                      </a:r>
                      <a:endParaRPr lang="id-ID" sz="1400" b="1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Pass or Fail Test Criteria</a:t>
                      </a:r>
                      <a:endParaRPr lang="id-ID" sz="1400" b="1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id-ID" sz="1400" b="1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842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Insert the budget in the form order.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Insert characters value in budget textbox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Nothing displayed.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Nothing displayed.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id-ID" sz="1400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None.</a:t>
                      </a:r>
                      <a:endParaRPr lang="id-ID" sz="1400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71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id-ID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Upload image.</a:t>
                      </a:r>
                      <a:endParaRPr lang="id-ID" sz="1400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Insert image more than 10MB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Error with runtime error.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Error with handling.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Fail.</a:t>
                      </a:r>
                      <a:endParaRPr lang="id-ID" sz="1400" i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None.</a:t>
                      </a:r>
                      <a:endParaRPr lang="id-ID" sz="1400" i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34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Recovery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01627"/>
              </p:ext>
            </p:extLst>
          </p:nvPr>
        </p:nvGraphicFramePr>
        <p:xfrm>
          <a:off x="838200" y="2270270"/>
          <a:ext cx="10263390" cy="3679906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71659"/>
                <a:gridCol w="1948758"/>
                <a:gridCol w="1798994"/>
                <a:gridCol w="1429555"/>
                <a:gridCol w="1983347"/>
                <a:gridCol w="1107583"/>
                <a:gridCol w="1223494"/>
              </a:tblGrid>
              <a:tr h="371002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Recovery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Ability of system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to recover from varying degrees of failure.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84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119842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WCF Service is not available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Service is off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 that service is not available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 that service is not available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78471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i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 is not available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 in not available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 that database is not available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 to be displayed that database is not available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0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5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0281" y="571189"/>
            <a:ext cx="11011437" cy="6024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Operation Testing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Web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0281" y="1690688"/>
            <a:ext cx="11011437" cy="0"/>
          </a:xfrm>
          <a:prstGeom prst="line">
            <a:avLst/>
          </a:prstGeom>
          <a:ln>
            <a:solidFill>
              <a:srgbClr val="A5A5A5">
                <a:alpha val="45098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5297" y="1330045"/>
            <a:ext cx="752841" cy="747043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46028"/>
              </p:ext>
            </p:extLst>
          </p:nvPr>
        </p:nvGraphicFramePr>
        <p:xfrm>
          <a:off x="838200" y="2270270"/>
          <a:ext cx="10263390" cy="249516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71659"/>
                <a:gridCol w="1948758"/>
                <a:gridCol w="1798994"/>
                <a:gridCol w="1429555"/>
                <a:gridCol w="1983347"/>
                <a:gridCol w="1107583"/>
                <a:gridCol w="1223494"/>
              </a:tblGrid>
              <a:tr h="284234">
                <a:tc grid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Operations </a:t>
                      </a:r>
                      <a:r>
                        <a:rPr lang="en-US" sz="1400" b="1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Testing: Integrated into the operating</a:t>
                      </a:r>
                      <a:r>
                        <a:rPr lang="en-US" sz="1400" b="1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environment.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01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Cases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Data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Expected Test Results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 or Fail Test Criteria</a:t>
                      </a:r>
                      <a:endParaRPr lang="id-ID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</a:t>
                      </a:r>
                      <a:endParaRPr lang="id-ID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157085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Hosting </a:t>
                      </a:r>
                      <a:r>
                        <a:rPr lang="en-US" sz="1400" b="0" i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Rujak</a:t>
                      </a: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Website into IIS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Rujak Website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Successfully hosted and can be accessing in any web browser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Can be accessing in any web browser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id-ID" sz="1400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None.</a:t>
                      </a:r>
                      <a:endParaRPr lang="id-ID" sz="14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4125" y="6228705"/>
            <a:ext cx="4287592" cy="30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Testing Techniques Implemented in Web </a:t>
            </a:r>
            <a:r>
              <a:rPr lang="en-US" i="1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Rujak</a:t>
            </a:r>
            <a:endParaRPr lang="id-ID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08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1673</Words>
  <Application>Microsoft Office PowerPoint</Application>
  <PresentationFormat>Widescreen</PresentationFormat>
  <Paragraphs>449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Roboto </vt:lpstr>
      <vt:lpstr>Roboto Condensed Light</vt:lpstr>
      <vt:lpstr>Times New Roman</vt:lpstr>
      <vt:lpstr>Wingdings</vt:lpstr>
      <vt:lpstr>Office Theme</vt:lpstr>
      <vt:lpstr>RUJAKPROJECT</vt:lpstr>
      <vt:lpstr>PowerPoint Presentation</vt:lpstr>
      <vt:lpstr>RUJAK?</vt:lpstr>
      <vt:lpstr>SOFTWARE TESTING AND QUALITY ASSURANCE</vt:lpstr>
      <vt:lpstr>Test Plan in Web Rujak</vt:lpstr>
      <vt:lpstr>Testing Techniques Implemented in Web Rujak</vt:lpstr>
      <vt:lpstr>Stress Testing in Web Rujak</vt:lpstr>
      <vt:lpstr>Recovery Testing in Web Rujak</vt:lpstr>
      <vt:lpstr>Operation Testing in Web Rujak</vt:lpstr>
      <vt:lpstr>Compliance Testing in Web Rujak</vt:lpstr>
      <vt:lpstr>Security Testing in Web Rujak</vt:lpstr>
      <vt:lpstr>Requirements Testing in Web Rujak</vt:lpstr>
      <vt:lpstr>Regression Testing in Web Rujak</vt:lpstr>
      <vt:lpstr>Error-handling Testing in Web Rujak</vt:lpstr>
      <vt:lpstr>Manual-support Testing in Web Rujak</vt:lpstr>
      <vt:lpstr>Intersystem Testing in Web Rujak</vt:lpstr>
      <vt:lpstr>Type of Testing Tool for Rujak Website</vt:lpstr>
      <vt:lpstr>Risk to Rujak Website During Testing</vt:lpstr>
      <vt:lpstr>Project-risk to Rujak Website During Testing</vt:lpstr>
      <vt:lpstr>Technical-risk to Rujak Website During Testing</vt:lpstr>
      <vt:lpstr>Business-risk to Rujak Website During Testing</vt:lpstr>
      <vt:lpstr>Premature-risk to Rujak Website During Testing</vt:lpstr>
      <vt:lpstr>Testing-risk to Rujak Website During Testing</vt:lpstr>
      <vt:lpstr>Test Metric in Rujak Website</vt:lpstr>
      <vt:lpstr>Test Metric in Rujak Website</vt:lpstr>
      <vt:lpstr>THANK YOU !! 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Fityan Aula</dc:creator>
  <cp:lastModifiedBy>Fityan Aula</cp:lastModifiedBy>
  <cp:revision>63</cp:revision>
  <dcterms:created xsi:type="dcterms:W3CDTF">2015-06-23T09:38:07Z</dcterms:created>
  <dcterms:modified xsi:type="dcterms:W3CDTF">2015-06-26T01:14:36Z</dcterms:modified>
</cp:coreProperties>
</file>