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7" r:id="rId4"/>
    <p:sldId id="288" r:id="rId5"/>
    <p:sldId id="257" r:id="rId6"/>
    <p:sldId id="292" r:id="rId7"/>
    <p:sldId id="293" r:id="rId8"/>
    <p:sldId id="263" r:id="rId9"/>
    <p:sldId id="271" r:id="rId10"/>
    <p:sldId id="270" r:id="rId11"/>
    <p:sldId id="282" r:id="rId12"/>
    <p:sldId id="258" r:id="rId13"/>
    <p:sldId id="261" r:id="rId14"/>
    <p:sldId id="262" r:id="rId15"/>
    <p:sldId id="265" r:id="rId16"/>
    <p:sldId id="266" r:id="rId17"/>
    <p:sldId id="291" r:id="rId18"/>
    <p:sldId id="267" r:id="rId19"/>
    <p:sldId id="283" r:id="rId20"/>
    <p:sldId id="268" r:id="rId21"/>
    <p:sldId id="269" r:id="rId22"/>
    <p:sldId id="272" r:id="rId23"/>
    <p:sldId id="286" r:id="rId24"/>
    <p:sldId id="281" r:id="rId25"/>
    <p:sldId id="260" r:id="rId26"/>
    <p:sldId id="275" r:id="rId27"/>
    <p:sldId id="276" r:id="rId28"/>
    <p:sldId id="274" r:id="rId29"/>
    <p:sldId id="277" r:id="rId30"/>
    <p:sldId id="278" r:id="rId31"/>
    <p:sldId id="279" r:id="rId32"/>
    <p:sldId id="284" r:id="rId33"/>
    <p:sldId id="290" r:id="rId34"/>
    <p:sldId id="289" r:id="rId35"/>
    <p:sldId id="28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5" autoAdjust="0"/>
    <p:restoredTop sz="94660"/>
  </p:normalViewPr>
  <p:slideViewPr>
    <p:cSldViewPr>
      <p:cViewPr varScale="1">
        <p:scale>
          <a:sx n="110" d="100"/>
          <a:sy n="110" d="100"/>
        </p:scale>
        <p:origin x="-9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43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676400"/>
            <a:ext cx="7010400" cy="18288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2600"/>
            <a:ext cx="9144000" cy="1470025"/>
          </a:xfrm>
        </p:spPr>
        <p:txBody>
          <a:bodyPr>
            <a:normAutofit/>
          </a:bodyPr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 Agent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Making, Behavior and Control)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4800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Douglas D.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Hodson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3 March</a:t>
            </a:r>
            <a:r>
              <a:rPr kumimoji="0" lang="en-US" sz="16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</a:rPr>
              <a:t> 2013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219200"/>
          </a:xfrm>
        </p:spPr>
        <p:txBody>
          <a:bodyPr>
            <a:normAutofit/>
          </a:bodyPr>
          <a:lstStyle/>
          <a:p>
            <a:r>
              <a:rPr lang="en-US" smtClean="0"/>
              <a:t>Direct Stick Input</a:t>
            </a:r>
            <a:br>
              <a:rPr lang="en-US" smtClean="0"/>
            </a:br>
            <a:r>
              <a:rPr lang="en-US" sz="2400" smtClean="0"/>
              <a:t>(assumes DynamicsModel or Subclassing)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Composite 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838200"/>
          </a:xfrm>
        </p:spPr>
        <p:txBody>
          <a:bodyPr>
            <a:normAutofit/>
          </a:bodyPr>
          <a:lstStyle/>
          <a:p>
            <a:r>
              <a:rPr lang="en-US" sz="2400" smtClean="0"/>
              <a:t>General 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257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438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23682" y="3169024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0885" y="3089238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Required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Stick Input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447800"/>
            <a:ext cx="69151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62484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66800" y="2438400"/>
            <a:ext cx="2286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66800" y="3505200"/>
            <a:ext cx="2286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66800" y="5943600"/>
            <a:ext cx="2286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Stick Input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Requires a DynamicsModel to do anything meaningful</a:t>
            </a:r>
          </a:p>
          <a:p>
            <a:r>
              <a:rPr lang="en-US" sz="2400" smtClean="0"/>
              <a:t>Functionality can be implemented in subclass</a:t>
            </a:r>
            <a:endParaRPr lang="en-US" sz="2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514600"/>
            <a:ext cx="6638925" cy="341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1066800" y="35814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066800" y="53340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6096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Player.cpp</a:t>
            </a:r>
            <a:endParaRPr 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File Example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1600"/>
            <a:ext cx="633412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1828800" y="5638800"/>
            <a:ext cx="2895600" cy="9144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Human Input to Player</a:t>
            </a:r>
            <a:endParaRPr lang="en-US" dirty="0" smtClean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524000"/>
            <a:ext cx="3988317" cy="38700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5122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85800" y="2667000"/>
            <a:ext cx="1066800" cy="1066800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/>
          <p:nvPr/>
        </p:nvCxnSpPr>
        <p:spPr>
          <a:xfrm>
            <a:off x="1828800" y="32004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172200" y="4191000"/>
            <a:ext cx="6096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9400" y="38100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Stick &amp; Throttle Inputs Arrive Here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w/DynamicsModel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295399"/>
          </a:xfrm>
        </p:spPr>
        <p:txBody>
          <a:bodyPr>
            <a:normAutofit/>
          </a:bodyPr>
          <a:lstStyle/>
          <a:p>
            <a:r>
              <a:rPr lang="en-US" sz="2000" smtClean="0"/>
              <a:t>Player may or may not have an attached dynamics model</a:t>
            </a:r>
          </a:p>
          <a:p>
            <a:r>
              <a:rPr lang="en-US" sz="2000" smtClean="0"/>
              <a:t>If attached, then stick and throttle inputs are forwarded to the dynamics model</a:t>
            </a:r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28800" y="29718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2514600" y="32766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048000"/>
            <a:ext cx="36576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038600" y="3733800"/>
            <a:ext cx="6858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419600" y="5334000"/>
            <a:ext cx="22860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00" y="5791200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Physics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Subclassed Player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838199"/>
          </a:xfrm>
        </p:spPr>
        <p:txBody>
          <a:bodyPr>
            <a:normAutofit/>
          </a:bodyPr>
          <a:lstStyle/>
          <a:p>
            <a:r>
              <a:rPr lang="en-US" sz="2000" smtClean="0"/>
              <a:t>Stick and throttle functionality implemented in subclass</a:t>
            </a:r>
            <a:endParaRPr lang="en-US" sz="2000"/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514600" y="28194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3200400" y="31242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10200" y="3200400"/>
            <a:ext cx="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819400"/>
            <a:ext cx="1219200" cy="169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Dynamics Model Autopilot</a:t>
            </a:r>
            <a:b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(assumes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DynamicsModel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or sub-classing that includes an autopilot)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Composite 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smtClean="0"/>
              <a:t>General 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334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146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23682" y="3245224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31242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Must contain an auto pilot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Player Control </a:t>
            </a:r>
            <a:r>
              <a:rPr lang="en-US" dirty="0" smtClean="0"/>
              <a:t>– Layers of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Simple player dynamics</a:t>
            </a:r>
          </a:p>
          <a:p>
            <a:pPr lvl="1"/>
            <a:r>
              <a:rPr lang="en-US" dirty="0" smtClean="0"/>
              <a:t>Basic functionality</a:t>
            </a:r>
          </a:p>
          <a:p>
            <a:r>
              <a:rPr lang="en-US" sz="3200" dirty="0" smtClean="0"/>
              <a:t>Advanced player dynamics</a:t>
            </a:r>
          </a:p>
          <a:p>
            <a:pPr lvl="1"/>
            <a:r>
              <a:rPr lang="en-US" dirty="0" smtClean="0"/>
              <a:t>Direct stick input</a:t>
            </a:r>
          </a:p>
          <a:p>
            <a:pPr lvl="1"/>
            <a:r>
              <a:rPr lang="en-US" dirty="0" smtClean="0"/>
              <a:t>Autopilot functionality</a:t>
            </a:r>
          </a:p>
          <a:p>
            <a:r>
              <a:rPr lang="en-US" sz="3200" dirty="0" smtClean="0"/>
              <a:t>Pilot</a:t>
            </a:r>
          </a:p>
          <a:p>
            <a:pPr lvl="1"/>
            <a:r>
              <a:rPr lang="en-US" dirty="0" err="1" smtClean="0"/>
              <a:t>AutoPilot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Model Autopilot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interface to </a:t>
            </a:r>
            <a:r>
              <a:rPr lang="en-US" dirty="0" err="1" smtClean="0"/>
              <a:t>DynamicsModel</a:t>
            </a:r>
            <a:r>
              <a:rPr lang="en-US" dirty="0" smtClean="0"/>
              <a:t> autopilot is driven by “commands”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876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743200"/>
            <a:ext cx="87534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457200" y="4724400"/>
            <a:ext cx="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Model Autopilot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447800"/>
            <a:ext cx="45148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62484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Player.cpp</a:t>
            </a:r>
            <a:endParaRPr lang="en-US" sz="1600" b="1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828800" y="20574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28800" y="44958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 Model Autopilot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Player may or may not have an attached dynamics model</a:t>
            </a:r>
          </a:p>
          <a:p>
            <a:r>
              <a:rPr lang="en-US" sz="2000" dirty="0" smtClean="0"/>
              <a:t>If attached, then stick and throttle inputs are forwarded to the dynamics model – </a:t>
            </a:r>
            <a:r>
              <a:rPr lang="en-US" sz="2000" b="1" dirty="0" smtClean="0"/>
              <a:t>some dynamics models do not include an autopilot!</a:t>
            </a:r>
          </a:p>
          <a:p>
            <a:r>
              <a:rPr lang="en-US" sz="2000" dirty="0" smtClean="0"/>
              <a:t>If overridden in subclass, subclass will receive inputs</a:t>
            </a:r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28800" y="32004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2514600" y="35052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276600"/>
            <a:ext cx="36576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038600" y="3962400"/>
            <a:ext cx="6858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086600" y="5410200"/>
            <a:ext cx="5334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57600" y="5410200"/>
            <a:ext cx="9144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33600" y="58674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May or may not include autopilot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553200" y="58674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Includes an autopilot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Pilot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(Not associated with 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DynamicsModel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Composite 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smtClean="0"/>
              <a:t>General 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1816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3622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19200" y="34290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19200" y="37338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NOT part of </a:t>
            </a:r>
            <a:r>
              <a:rPr lang="en-US" sz="2400" dirty="0" err="1" smtClean="0"/>
              <a:t>DynamicsModel</a:t>
            </a:r>
            <a:r>
              <a:rPr lang="en-US" sz="2400" dirty="0" smtClean="0"/>
              <a:t>!</a:t>
            </a:r>
          </a:p>
          <a:p>
            <a:r>
              <a:rPr lang="en-US" sz="2400" dirty="0" smtClean="0"/>
              <a:t>General interface class to implement pilot decision logic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90800"/>
            <a:ext cx="11525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667000"/>
            <a:ext cx="61531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953000" y="5334000"/>
            <a:ext cx="6096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62600" y="51816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Base pilot class does nothing interesting, AutoPilot class adds functionality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505200"/>
            <a:ext cx="70855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AutoPilot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32443" y="4538831"/>
            <a:ext cx="76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46843" y="4386431"/>
            <a:ext cx="351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Behavior</a:t>
            </a:r>
            <a:endParaRPr lang="en-US" sz="1600" dirty="0"/>
          </a:p>
        </p:txBody>
      </p:sp>
      <p:sp>
        <p:nvSpPr>
          <p:cNvPr id="11" name="Right Brace 10"/>
          <p:cNvSpPr/>
          <p:nvPr/>
        </p:nvSpPr>
        <p:spPr>
          <a:xfrm>
            <a:off x="3124200" y="4800600"/>
            <a:ext cx="381000" cy="533400"/>
          </a:xfrm>
          <a:prstGeom prst="rightBrace">
            <a:avLst>
              <a:gd name="adj1" fmla="val 16803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57600" y="4876800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Control</a:t>
            </a:r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828800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AutoPilot</a:t>
            </a:r>
            <a:r>
              <a:rPr lang="en-US" sz="2000" dirty="0" smtClean="0"/>
              <a:t> complements the functionality of the </a:t>
            </a:r>
            <a:r>
              <a:rPr lang="en-US" sz="2000" dirty="0" err="1" smtClean="0"/>
              <a:t>DynamicsModel</a:t>
            </a:r>
            <a:r>
              <a:rPr lang="en-US" sz="2000" dirty="0" smtClean="0"/>
              <a:t> autopilot or </a:t>
            </a:r>
            <a:r>
              <a:rPr lang="en-US" sz="2000" dirty="0" err="1" smtClean="0"/>
              <a:t>subclassed</a:t>
            </a:r>
            <a:r>
              <a:rPr lang="en-US" sz="2000" dirty="0" smtClean="0"/>
              <a:t> Player features (Flight Management System level capabilities)</a:t>
            </a:r>
          </a:p>
          <a:p>
            <a:r>
              <a:rPr lang="en-US" sz="2000" dirty="0" smtClean="0"/>
              <a:t>Defined functionality is called in each frame (process phase)</a:t>
            </a:r>
          </a:p>
          <a:p>
            <a:r>
              <a:rPr lang="en-US" sz="2000" dirty="0" smtClean="0"/>
              <a:t>As currently defined, it doesn’t make decisions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AutoPilot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19200"/>
            <a:ext cx="5581650" cy="54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029200" y="3200400"/>
            <a:ext cx="838200" cy="3810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876800" y="3886200"/>
            <a:ext cx="9144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800600" y="4267200"/>
            <a:ext cx="1066800" cy="609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953000" y="4419600"/>
            <a:ext cx="1143000" cy="1371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67400" y="36576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Behavior (e.g., follow routes,</a:t>
            </a:r>
          </a:p>
          <a:p>
            <a:r>
              <a:rPr lang="en-US" sz="1600" dirty="0" smtClean="0"/>
              <a:t>loiter, follow another player)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AutoPilot uses Navigation</a:t>
            </a:r>
          </a:p>
          <a:p>
            <a:pPr lvl="1"/>
            <a:r>
              <a:rPr lang="en-US" smtClean="0"/>
              <a:t>Navigation contains routes, which contain steerpoints</a:t>
            </a:r>
          </a:p>
          <a:p>
            <a:pPr lvl="1"/>
            <a:r>
              <a:rPr lang="en-US" smtClean="0"/>
              <a:t>Steerpoints can contain Actions!</a:t>
            </a:r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200400"/>
            <a:ext cx="36195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276600"/>
            <a:ext cx="35909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Input File</a:t>
            </a:r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3181350" cy="4424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733800" y="2743200"/>
            <a:ext cx="11430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53000" y="24384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RacModel has a auto pilot within its dynamic model</a:t>
            </a:r>
            <a:endParaRPr lang="en-US" sz="160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971800" y="3276600"/>
            <a:ext cx="18288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3000" y="32766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Auto pilot that follows the defined route within navigation system</a:t>
            </a:r>
            <a:endParaRPr lang="en-US" sz="160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71800" y="4495800"/>
            <a:ext cx="18288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42672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Attached navigation system that includes a defined route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</a:t>
            </a:r>
            <a:r>
              <a:rPr kumimoji="0" lang="en-US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layer Structures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(Implementation of Functionality)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Input File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64103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048000" y="2362200"/>
            <a:ext cx="1143000" cy="6858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67200" y="20574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Steerpoints</a:t>
            </a:r>
            <a:r>
              <a:rPr lang="en-US" sz="1600" dirty="0" smtClean="0"/>
              <a:t> define position and desired airspeed, etc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Steerpoint 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Steerpoint can have an associated Action</a:t>
            </a:r>
          </a:p>
          <a:p>
            <a:pPr lvl="1"/>
            <a:r>
              <a:rPr lang="en-US" sz="2000" smtClean="0"/>
              <a:t>Examples: Take SAR image, release weapon, release decoy, etc</a:t>
            </a:r>
            <a:endParaRPr lang="en-US" sz="200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514600"/>
            <a:ext cx="1143000" cy="2315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514600"/>
            <a:ext cx="61912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 of Decisions and 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0574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AutoPilot</a:t>
            </a:r>
            <a:r>
              <a:rPr lang="en-US" sz="2400" dirty="0" smtClean="0"/>
              <a:t> determines “high level” things to do, and how to do it via commands to “dynamic model auto pilot” or even direct control in some cases</a:t>
            </a:r>
          </a:p>
          <a:p>
            <a:r>
              <a:rPr lang="en-US" sz="2400" dirty="0" smtClean="0"/>
              <a:t>Onboard computer could also be used to perform related functions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581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1371600" y="48006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smtClean="0"/>
              <a:t>Pilot Structures</a:t>
            </a:r>
            <a:br>
              <a:rPr lang="en-US" sz="4400" smtClean="0"/>
            </a:br>
            <a:r>
              <a:rPr lang="en-US" sz="2400" smtClean="0"/>
              <a:t>(Implementation of Functionality)</a:t>
            </a:r>
            <a:endParaRPr lang="en-US"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199" y="3406588"/>
            <a:ext cx="4495801" cy="185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Pilot Structures (Implementation)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600199"/>
          </a:xfrm>
        </p:spPr>
        <p:txBody>
          <a:bodyPr>
            <a:normAutofit/>
          </a:bodyPr>
          <a:lstStyle/>
          <a:p>
            <a:r>
              <a:rPr lang="en-US" sz="2400" smtClean="0"/>
              <a:t>Pilot functionality can be implemented several ways</a:t>
            </a:r>
          </a:p>
          <a:p>
            <a:pPr lvl="1"/>
            <a:r>
              <a:rPr lang="en-US" sz="2000" smtClean="0"/>
              <a:t>Direct subclassing (e.g., AutoPilot, UBF Agent, etc)</a:t>
            </a:r>
          </a:p>
          <a:p>
            <a:pPr lvl="1"/>
            <a:r>
              <a:rPr lang="en-US" sz="2000" smtClean="0"/>
              <a:t>Indirect interface to external software system (e.g., Soar, CLIPS, etc)</a:t>
            </a:r>
          </a:p>
          <a:p>
            <a:pPr lvl="1"/>
            <a:r>
              <a:rPr lang="en-US" sz="2000" smtClean="0"/>
              <a:t>Maybe a scripting system</a:t>
            </a:r>
            <a:endParaRPr lang="en-US" sz="160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495800"/>
            <a:ext cx="585355" cy="658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096000" y="5334000"/>
            <a:ext cx="228600" cy="3810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7400" y="5715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Decision Making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3810000" y="5257800"/>
            <a:ext cx="3810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29000" y="54864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Behavior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4177554" y="3646073"/>
            <a:ext cx="394447" cy="5635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95800" y="34290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Control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EOF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Structures (Implementation)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523999"/>
          </a:xfrm>
        </p:spPr>
        <p:txBody>
          <a:bodyPr>
            <a:noAutofit/>
          </a:bodyPr>
          <a:lstStyle/>
          <a:p>
            <a:r>
              <a:rPr lang="en-US" sz="2400" smtClean="0"/>
              <a:t>Player functionality can be implemented several ways</a:t>
            </a:r>
          </a:p>
          <a:p>
            <a:pPr lvl="1"/>
            <a:r>
              <a:rPr lang="en-US" sz="1800" smtClean="0"/>
              <a:t>Composite: components attached to a generic Player class</a:t>
            </a:r>
          </a:p>
          <a:p>
            <a:pPr lvl="1"/>
            <a:r>
              <a:rPr lang="en-US" sz="1800" smtClean="0"/>
              <a:t>Subclass: a new derived Player implements functionality</a:t>
            </a:r>
          </a:p>
          <a:p>
            <a:pPr lvl="1"/>
            <a:r>
              <a:rPr lang="en-US" sz="1800" smtClean="0"/>
              <a:t>Mixture: partial implementation of functionality in subclass</a:t>
            </a:r>
            <a:endParaRPr lang="en-US" sz="1800"/>
          </a:p>
        </p:txBody>
      </p:sp>
      <p:sp>
        <p:nvSpPr>
          <p:cNvPr id="6" name="TextBox 5"/>
          <p:cNvSpPr txBox="1"/>
          <p:nvPr/>
        </p:nvSpPr>
        <p:spPr>
          <a:xfrm>
            <a:off x="914400" y="54864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Composite</a:t>
            </a:r>
            <a:endParaRPr lang="en-US" sz="1400" b="1"/>
          </a:p>
        </p:txBody>
      </p:sp>
      <p:sp>
        <p:nvSpPr>
          <p:cNvPr id="7" name="TextBox 6"/>
          <p:cNvSpPr txBox="1"/>
          <p:nvPr/>
        </p:nvSpPr>
        <p:spPr>
          <a:xfrm>
            <a:off x="3657600" y="4724400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Subclass</a:t>
            </a:r>
            <a:endParaRPr lang="en-US" sz="1400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352800"/>
            <a:ext cx="2209800" cy="2048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429000"/>
            <a:ext cx="1752600" cy="1222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3429000"/>
            <a:ext cx="2057400" cy="137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172200" y="48768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Subclass and Composite</a:t>
            </a:r>
            <a:endParaRPr 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Composite 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smtClean="0"/>
              <a:t>General 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257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from Player.h</a:t>
            </a:r>
            <a:endParaRPr lang="en-US" sz="1600" b="1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438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3962400" y="2362200"/>
            <a:ext cx="1066800" cy="2286000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Generalized </a:t>
            </a:r>
            <a:r>
              <a:rPr lang="en-US" dirty="0" smtClean="0"/>
              <a:t>6-DOF </a:t>
            </a:r>
            <a:r>
              <a:rPr lang="en-US" dirty="0" smtClean="0"/>
              <a:t>Aero Model</a:t>
            </a:r>
            <a:endParaRPr lang="en-US" dirty="0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304800" y="2971800"/>
            <a:ext cx="990600" cy="5334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 smtClean="0"/>
              <a:t>Autopilot</a:t>
            </a:r>
            <a:endParaRPr lang="en-US" sz="1400" dirty="0"/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5257800" y="1447800"/>
            <a:ext cx="1004888" cy="6096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Engine(s)</a:t>
            </a:r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2743200" y="2971800"/>
            <a:ext cx="990600" cy="685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Control </a:t>
            </a:r>
          </a:p>
          <a:p>
            <a:r>
              <a:rPr lang="en-US" sz="1400"/>
              <a:t>Surfaces</a:t>
            </a:r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3962400" y="22860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Coefficients</a:t>
            </a:r>
          </a:p>
        </p:txBody>
      </p:sp>
      <p:sp>
        <p:nvSpPr>
          <p:cNvPr id="184329" name="AutoShape 9"/>
          <p:cNvSpPr>
            <a:spLocks/>
          </p:cNvSpPr>
          <p:nvPr/>
        </p:nvSpPr>
        <p:spPr bwMode="auto">
          <a:xfrm>
            <a:off x="4038600" y="2590800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0" name="AutoShape 10"/>
          <p:cNvSpPr>
            <a:spLocks/>
          </p:cNvSpPr>
          <p:nvPr/>
        </p:nvSpPr>
        <p:spPr bwMode="auto">
          <a:xfrm>
            <a:off x="4648200" y="2590800"/>
            <a:ext cx="228600" cy="1905000"/>
          </a:xfrm>
          <a:prstGeom prst="rightBrace">
            <a:avLst>
              <a:gd name="adj1" fmla="val 69444"/>
              <a:gd name="adj2" fmla="val 5162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1" name="Rectangle 11"/>
          <p:cNvSpPr>
            <a:spLocks noChangeArrowheads="1"/>
          </p:cNvSpPr>
          <p:nvPr/>
        </p:nvSpPr>
        <p:spPr bwMode="auto">
          <a:xfrm>
            <a:off x="4114800" y="26670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Lift</a:t>
            </a:r>
          </a:p>
        </p:txBody>
      </p:sp>
      <p:sp>
        <p:nvSpPr>
          <p:cNvPr id="184332" name="Rectangle 12"/>
          <p:cNvSpPr>
            <a:spLocks noChangeArrowheads="1"/>
          </p:cNvSpPr>
          <p:nvPr/>
        </p:nvSpPr>
        <p:spPr bwMode="auto">
          <a:xfrm>
            <a:off x="4114800" y="2971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Drag</a:t>
            </a:r>
          </a:p>
        </p:txBody>
      </p:sp>
      <p:sp>
        <p:nvSpPr>
          <p:cNvPr id="184333" name="Rectangle 13"/>
          <p:cNvSpPr>
            <a:spLocks noChangeArrowheads="1"/>
          </p:cNvSpPr>
          <p:nvPr/>
        </p:nvSpPr>
        <p:spPr bwMode="auto">
          <a:xfrm>
            <a:off x="4114800" y="3276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Side</a:t>
            </a:r>
          </a:p>
        </p:txBody>
      </p:sp>
      <p:sp>
        <p:nvSpPr>
          <p:cNvPr id="184334" name="Rectangle 14"/>
          <p:cNvSpPr>
            <a:spLocks noChangeArrowheads="1"/>
          </p:cNvSpPr>
          <p:nvPr/>
        </p:nvSpPr>
        <p:spPr bwMode="auto">
          <a:xfrm>
            <a:off x="4114800" y="3581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Roll</a:t>
            </a:r>
          </a:p>
        </p:txBody>
      </p:sp>
      <p:sp>
        <p:nvSpPr>
          <p:cNvPr id="184335" name="Rectangle 15"/>
          <p:cNvSpPr>
            <a:spLocks noChangeArrowheads="1"/>
          </p:cNvSpPr>
          <p:nvPr/>
        </p:nvSpPr>
        <p:spPr bwMode="auto">
          <a:xfrm>
            <a:off x="4114800" y="38862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Pitch</a:t>
            </a:r>
          </a:p>
        </p:txBody>
      </p:sp>
      <p:sp>
        <p:nvSpPr>
          <p:cNvPr id="184336" name="Rectangle 16"/>
          <p:cNvSpPr>
            <a:spLocks noChangeArrowheads="1"/>
          </p:cNvSpPr>
          <p:nvPr/>
        </p:nvSpPr>
        <p:spPr bwMode="auto">
          <a:xfrm>
            <a:off x="4114800" y="41910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Yaw</a:t>
            </a:r>
          </a:p>
        </p:txBody>
      </p:sp>
      <p:sp>
        <p:nvSpPr>
          <p:cNvPr id="184337" name="Rectangle 17"/>
          <p:cNvSpPr>
            <a:spLocks noChangeArrowheads="1"/>
          </p:cNvSpPr>
          <p:nvPr/>
        </p:nvSpPr>
        <p:spPr bwMode="auto">
          <a:xfrm>
            <a:off x="1524000" y="2971800"/>
            <a:ext cx="990600" cy="685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/>
              <a:t>Flight </a:t>
            </a:r>
          </a:p>
          <a:p>
            <a:r>
              <a:rPr lang="en-US" sz="1400" dirty="0"/>
              <a:t>Control</a:t>
            </a:r>
          </a:p>
          <a:p>
            <a:r>
              <a:rPr lang="en-US" sz="1400" dirty="0"/>
              <a:t>System</a:t>
            </a:r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5257800" y="2971800"/>
            <a:ext cx="1447800" cy="6858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Forces</a:t>
            </a:r>
          </a:p>
          <a:p>
            <a:r>
              <a:rPr lang="en-US" sz="1400"/>
              <a:t>And </a:t>
            </a:r>
          </a:p>
          <a:p>
            <a:r>
              <a:rPr lang="en-US" sz="1400"/>
              <a:t>Moments</a:t>
            </a:r>
          </a:p>
        </p:txBody>
      </p:sp>
      <p:sp>
        <p:nvSpPr>
          <p:cNvPr id="184339" name="Rectangle 19"/>
          <p:cNvSpPr>
            <a:spLocks noChangeArrowheads="1"/>
          </p:cNvSpPr>
          <p:nvPr/>
        </p:nvSpPr>
        <p:spPr bwMode="auto">
          <a:xfrm>
            <a:off x="6934200" y="2971800"/>
            <a:ext cx="990600" cy="6858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EOM</a:t>
            </a:r>
          </a:p>
          <a:p>
            <a:r>
              <a:rPr lang="en-US" sz="1400"/>
              <a:t>F = m*a</a:t>
            </a:r>
          </a:p>
        </p:txBody>
      </p:sp>
      <p:sp>
        <p:nvSpPr>
          <p:cNvPr id="184340" name="Rectangle 20"/>
          <p:cNvSpPr>
            <a:spLocks noChangeArrowheads="1"/>
          </p:cNvSpPr>
          <p:nvPr/>
        </p:nvSpPr>
        <p:spPr bwMode="auto">
          <a:xfrm>
            <a:off x="5243513" y="4114800"/>
            <a:ext cx="1004887" cy="6096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Wt &amp; CG</a:t>
            </a:r>
          </a:p>
        </p:txBody>
      </p:sp>
      <p:sp>
        <p:nvSpPr>
          <p:cNvPr id="184341" name="Rectangle 21"/>
          <p:cNvSpPr>
            <a:spLocks noChangeArrowheads="1"/>
          </p:cNvSpPr>
          <p:nvPr/>
        </p:nvSpPr>
        <p:spPr bwMode="auto">
          <a:xfrm>
            <a:off x="8139113" y="2743200"/>
            <a:ext cx="1004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/>
              <a:t>Aircraft</a:t>
            </a:r>
          </a:p>
          <a:p>
            <a:r>
              <a:rPr lang="en-US" sz="1400" dirty="0"/>
              <a:t>State</a:t>
            </a:r>
          </a:p>
        </p:txBody>
      </p:sp>
      <p:sp>
        <p:nvSpPr>
          <p:cNvPr id="184342" name="Line 22"/>
          <p:cNvSpPr>
            <a:spLocks noChangeShapeType="1"/>
          </p:cNvSpPr>
          <p:nvPr/>
        </p:nvSpPr>
        <p:spPr bwMode="auto">
          <a:xfrm>
            <a:off x="12954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3" name="Line 23"/>
          <p:cNvSpPr>
            <a:spLocks noChangeShapeType="1"/>
          </p:cNvSpPr>
          <p:nvPr/>
        </p:nvSpPr>
        <p:spPr bwMode="auto">
          <a:xfrm>
            <a:off x="1981200" y="1600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4" name="Line 24"/>
          <p:cNvSpPr>
            <a:spLocks noChangeShapeType="1"/>
          </p:cNvSpPr>
          <p:nvPr/>
        </p:nvSpPr>
        <p:spPr bwMode="auto">
          <a:xfrm>
            <a:off x="1295400" y="1600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5" name="Line 25"/>
          <p:cNvSpPr>
            <a:spLocks noChangeShapeType="1"/>
          </p:cNvSpPr>
          <p:nvPr/>
        </p:nvSpPr>
        <p:spPr bwMode="auto">
          <a:xfrm>
            <a:off x="3124200" y="1600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6" name="Line 26"/>
          <p:cNvSpPr>
            <a:spLocks noChangeShapeType="1"/>
          </p:cNvSpPr>
          <p:nvPr/>
        </p:nvSpPr>
        <p:spPr bwMode="auto">
          <a:xfrm>
            <a:off x="25146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7" name="Line 27"/>
          <p:cNvSpPr>
            <a:spLocks noChangeShapeType="1"/>
          </p:cNvSpPr>
          <p:nvPr/>
        </p:nvSpPr>
        <p:spPr bwMode="auto">
          <a:xfrm>
            <a:off x="37338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9" name="Line 29"/>
          <p:cNvSpPr>
            <a:spLocks noChangeShapeType="1"/>
          </p:cNvSpPr>
          <p:nvPr/>
        </p:nvSpPr>
        <p:spPr bwMode="auto">
          <a:xfrm>
            <a:off x="5715000" y="2057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0" name="Line 30"/>
          <p:cNvSpPr>
            <a:spLocks noChangeShapeType="1"/>
          </p:cNvSpPr>
          <p:nvPr/>
        </p:nvSpPr>
        <p:spPr bwMode="auto">
          <a:xfrm>
            <a:off x="50292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1" name="Line 31"/>
          <p:cNvSpPr>
            <a:spLocks noChangeShapeType="1"/>
          </p:cNvSpPr>
          <p:nvPr/>
        </p:nvSpPr>
        <p:spPr bwMode="auto">
          <a:xfrm>
            <a:off x="79248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2" name="Line 32"/>
          <p:cNvSpPr>
            <a:spLocks noChangeShapeType="1"/>
          </p:cNvSpPr>
          <p:nvPr/>
        </p:nvSpPr>
        <p:spPr bwMode="auto">
          <a:xfrm flipV="1">
            <a:off x="5715000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3" name="Line 33"/>
          <p:cNvSpPr>
            <a:spLocks noChangeShapeType="1"/>
          </p:cNvSpPr>
          <p:nvPr/>
        </p:nvSpPr>
        <p:spPr bwMode="auto">
          <a:xfrm>
            <a:off x="8077200" y="3276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4" name="Line 34"/>
          <p:cNvSpPr>
            <a:spLocks noChangeShapeType="1"/>
          </p:cNvSpPr>
          <p:nvPr/>
        </p:nvSpPr>
        <p:spPr bwMode="auto">
          <a:xfrm flipH="1" flipV="1">
            <a:off x="2133600" y="61722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5" name="Line 35"/>
          <p:cNvSpPr>
            <a:spLocks noChangeShapeType="1"/>
          </p:cNvSpPr>
          <p:nvPr/>
        </p:nvSpPr>
        <p:spPr bwMode="auto">
          <a:xfrm flipV="1">
            <a:off x="3352800" y="4114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6" name="Line 36"/>
          <p:cNvSpPr>
            <a:spLocks noChangeShapeType="1"/>
          </p:cNvSpPr>
          <p:nvPr/>
        </p:nvSpPr>
        <p:spPr bwMode="auto">
          <a:xfrm>
            <a:off x="33528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7" name="Line 37"/>
          <p:cNvSpPr>
            <a:spLocks noChangeShapeType="1"/>
          </p:cNvSpPr>
          <p:nvPr/>
        </p:nvSpPr>
        <p:spPr bwMode="auto">
          <a:xfrm flipH="1" flipV="1">
            <a:off x="2133600" y="36576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8" name="Rectangle 38"/>
          <p:cNvSpPr>
            <a:spLocks noChangeArrowheads="1"/>
          </p:cNvSpPr>
          <p:nvPr/>
        </p:nvSpPr>
        <p:spPr bwMode="auto">
          <a:xfrm>
            <a:off x="6005513" y="4953000"/>
            <a:ext cx="1004887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Ground</a:t>
            </a:r>
          </a:p>
          <a:p>
            <a:r>
              <a:rPr lang="en-US" sz="1400"/>
              <a:t>Reactions</a:t>
            </a:r>
          </a:p>
        </p:txBody>
      </p:sp>
      <p:sp>
        <p:nvSpPr>
          <p:cNvPr id="184359" name="Rectangle 39"/>
          <p:cNvSpPr>
            <a:spLocks noChangeArrowheads="1"/>
          </p:cNvSpPr>
          <p:nvPr/>
        </p:nvSpPr>
        <p:spPr bwMode="auto">
          <a:xfrm>
            <a:off x="304800" y="1295400"/>
            <a:ext cx="9906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Pilot</a:t>
            </a:r>
          </a:p>
        </p:txBody>
      </p:sp>
      <p:sp>
        <p:nvSpPr>
          <p:cNvPr id="184360" name="Line 40"/>
          <p:cNvSpPr>
            <a:spLocks noChangeShapeType="1"/>
          </p:cNvSpPr>
          <p:nvPr/>
        </p:nvSpPr>
        <p:spPr bwMode="auto">
          <a:xfrm flipV="1">
            <a:off x="6477000" y="3657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61" name="Line 41"/>
          <p:cNvSpPr>
            <a:spLocks noChangeShapeType="1"/>
          </p:cNvSpPr>
          <p:nvPr/>
        </p:nvSpPr>
        <p:spPr bwMode="auto">
          <a:xfrm>
            <a:off x="67056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41" name="Straight Arrow Connector 40"/>
          <p:cNvCxnSpPr>
            <a:stCxn id="43" idx="0"/>
          </p:cNvCxnSpPr>
          <p:nvPr/>
        </p:nvCxnSpPr>
        <p:spPr>
          <a:xfrm flipH="1" flipV="1">
            <a:off x="990600" y="3657600"/>
            <a:ext cx="1143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2400" y="4114800"/>
            <a:ext cx="190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Features and capabilities of the autopilot vary.  Because of that, different “</a:t>
            </a:r>
            <a:r>
              <a:rPr lang="en-US" sz="1600" dirty="0" smtClean="0"/>
              <a:t>layers” </a:t>
            </a:r>
            <a:r>
              <a:rPr lang="en-US" sz="1600" dirty="0" smtClean="0"/>
              <a:t>of </a:t>
            </a:r>
            <a:r>
              <a:rPr lang="en-US" sz="1600" dirty="0" smtClean="0"/>
              <a:t>control exist.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FCS / Autopilot / FMS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6324600" cy="46783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Flight Control System (FCS)</a:t>
            </a:r>
          </a:p>
          <a:p>
            <a:pPr lvl="1"/>
            <a:r>
              <a:rPr lang="en-US" sz="1800" dirty="0" smtClean="0"/>
              <a:t>The direct (mechanical or fly by wire) connection between pilot stick and throttle inputs to aerodynamic surfaces</a:t>
            </a:r>
          </a:p>
          <a:p>
            <a:r>
              <a:rPr lang="en-US" sz="2200" dirty="0" smtClean="0"/>
              <a:t>Autopilot</a:t>
            </a:r>
          </a:p>
          <a:p>
            <a:pPr lvl="1"/>
            <a:r>
              <a:rPr lang="en-US" sz="1800" dirty="0" smtClean="0"/>
              <a:t>System used to guide a vehicle without</a:t>
            </a:r>
            <a:br>
              <a:rPr lang="en-US" sz="1800" dirty="0" smtClean="0"/>
            </a:br>
            <a:r>
              <a:rPr lang="en-US" sz="1800" dirty="0" smtClean="0"/>
              <a:t>assistance from a human being</a:t>
            </a:r>
          </a:p>
          <a:p>
            <a:pPr lvl="1"/>
            <a:r>
              <a:rPr lang="en-US" sz="1800" dirty="0" smtClean="0"/>
              <a:t>Often an integral component of a</a:t>
            </a:r>
            <a:br>
              <a:rPr lang="en-US" sz="1800" dirty="0" smtClean="0"/>
            </a:br>
            <a:r>
              <a:rPr lang="en-US" sz="1800" dirty="0" smtClean="0"/>
              <a:t>Flight Management System</a:t>
            </a:r>
          </a:p>
          <a:p>
            <a:r>
              <a:rPr lang="en-US" sz="2200" dirty="0" smtClean="0"/>
              <a:t>Flight Management System (FMS)</a:t>
            </a:r>
          </a:p>
          <a:p>
            <a:pPr lvl="1"/>
            <a:r>
              <a:rPr lang="en-US" sz="1800" dirty="0" smtClean="0"/>
              <a:t>FMS controlled through a CDU</a:t>
            </a:r>
          </a:p>
          <a:p>
            <a:pPr lvl="1"/>
            <a:r>
              <a:rPr lang="en-US" sz="1800" dirty="0" smtClean="0"/>
              <a:t>Guide aircraft along with flight plan,</a:t>
            </a:r>
            <a:br>
              <a:rPr lang="en-US" sz="1800" dirty="0" smtClean="0"/>
            </a:br>
            <a:r>
              <a:rPr lang="en-US" sz="1800" dirty="0" smtClean="0"/>
              <a:t>includes navigation database, waypoints,</a:t>
            </a:r>
            <a:br>
              <a:rPr lang="en-US" sz="1800" dirty="0" smtClean="0"/>
            </a:br>
            <a:r>
              <a:rPr lang="en-US" sz="1800" dirty="0" smtClean="0"/>
              <a:t>routes, etc</a:t>
            </a:r>
          </a:p>
          <a:p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315200" y="3657600"/>
            <a:ext cx="1553878" cy="2793087"/>
            <a:chOff x="7010400" y="3581400"/>
            <a:chExt cx="1553878" cy="279308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10400" y="3581400"/>
              <a:ext cx="1553878" cy="2343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7010400" y="5943600"/>
              <a:ext cx="152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Example FMS Control Display Unit (CDU)</a:t>
              </a:r>
              <a:endParaRPr lang="en-US" sz="11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315200" y="1371600"/>
            <a:ext cx="1533525" cy="1954887"/>
            <a:chOff x="6858000" y="1371600"/>
            <a:chExt cx="1533525" cy="19548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58000" y="1371600"/>
              <a:ext cx="1533525" cy="1518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6858000" y="2895600"/>
              <a:ext cx="152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/>
                <a:t>Saitek</a:t>
              </a:r>
              <a:r>
                <a:rPr lang="en-US" sz="1100" dirty="0" smtClean="0"/>
                <a:t> X52 Flight Control System</a:t>
              </a:r>
              <a:endParaRPr lang="en-US" sz="1100" dirty="0"/>
            </a:p>
          </p:txBody>
        </p:sp>
      </p:grpSp>
      <p:sp>
        <p:nvSpPr>
          <p:cNvPr id="13" name="Right Brace 12"/>
          <p:cNvSpPr/>
          <p:nvPr/>
        </p:nvSpPr>
        <p:spPr>
          <a:xfrm>
            <a:off x="4953000" y="2895600"/>
            <a:ext cx="838200" cy="3048000"/>
          </a:xfrm>
          <a:prstGeom prst="rightBrace">
            <a:avLst>
              <a:gd name="adj1" fmla="val 20920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867400" y="3962400"/>
            <a:ext cx="114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Functionality of each system component is n</a:t>
            </a:r>
            <a:r>
              <a:rPr lang="en-US" sz="1200" dirty="0" smtClean="0"/>
              <a:t>ot always this clear cut. 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Simple Player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Dynamics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DynamicsModel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not required)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Player Dynamics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Every Player can do the following</a:t>
            </a:r>
          </a:p>
          <a:p>
            <a:pPr lvl="1"/>
            <a:r>
              <a:rPr lang="en-US" smtClean="0"/>
              <a:t>Set position</a:t>
            </a:r>
          </a:p>
          <a:p>
            <a:pPr lvl="2"/>
            <a:r>
              <a:rPr lang="en-US" smtClean="0"/>
              <a:t>North/East/Down (NED) (x, y, altitude)</a:t>
            </a:r>
          </a:p>
          <a:p>
            <a:pPr lvl="2"/>
            <a:r>
              <a:rPr lang="en-US" smtClean="0"/>
              <a:t>Geodetic (lat, long, altitude)</a:t>
            </a:r>
          </a:p>
          <a:p>
            <a:pPr lvl="2"/>
            <a:r>
              <a:rPr lang="en-US" smtClean="0"/>
              <a:t>Geocentric (ECEF) (x, y, z)</a:t>
            </a:r>
          </a:p>
          <a:p>
            <a:pPr lvl="1"/>
            <a:r>
              <a:rPr lang="en-US" smtClean="0"/>
              <a:t>Set roll, pitch &amp; heading</a:t>
            </a:r>
          </a:p>
          <a:p>
            <a:pPr lvl="1"/>
            <a:r>
              <a:rPr lang="en-US" smtClean="0"/>
              <a:t>Initial velocity</a:t>
            </a:r>
          </a:p>
          <a:p>
            <a:pPr lvl="2"/>
            <a:r>
              <a:rPr lang="en-US" smtClean="0"/>
              <a:t>Player has a built-in dynamics model for simple movement</a:t>
            </a:r>
          </a:p>
          <a:p>
            <a:pPr lvl="1"/>
            <a:endParaRPr lang="en-US" smtClean="0"/>
          </a:p>
          <a:p>
            <a:r>
              <a:rPr lang="en-US" smtClean="0"/>
              <a:t>Simple player dynamics model useful for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712</Words>
  <Application>Microsoft Office PowerPoint</Application>
  <PresentationFormat>On-screen Show (4:3)</PresentationFormat>
  <Paragraphs>152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Player Agent (Decision Making, Behavior and Control)</vt:lpstr>
      <vt:lpstr>Player Control – Layers of Functionality</vt:lpstr>
      <vt:lpstr>Slide 3</vt:lpstr>
      <vt:lpstr>Player Structures (Implementation)</vt:lpstr>
      <vt:lpstr>Composite Structure</vt:lpstr>
      <vt:lpstr>Generalized 6-DOF Aero Model</vt:lpstr>
      <vt:lpstr>FCS / Autopilot / FMS Relationships</vt:lpstr>
      <vt:lpstr>Slide 8</vt:lpstr>
      <vt:lpstr>Simple Player Dynamics</vt:lpstr>
      <vt:lpstr>Direct Stick Input (assumes DynamicsModel or Subclassing)</vt:lpstr>
      <vt:lpstr>Composite Structure</vt:lpstr>
      <vt:lpstr>Direct Stick Input</vt:lpstr>
      <vt:lpstr>Direct Stick Input</vt:lpstr>
      <vt:lpstr>Input File Example</vt:lpstr>
      <vt:lpstr>Human Input to Player</vt:lpstr>
      <vt:lpstr>Player w/DynamicsModel</vt:lpstr>
      <vt:lpstr>Subclassed Player</vt:lpstr>
      <vt:lpstr>Slide 18</vt:lpstr>
      <vt:lpstr>Composite Structure</vt:lpstr>
      <vt:lpstr>Dynamics Model Autopilot</vt:lpstr>
      <vt:lpstr>Dynamics Model Autopilot</vt:lpstr>
      <vt:lpstr>Dynamics Model Autopilot</vt:lpstr>
      <vt:lpstr>Slide 23</vt:lpstr>
      <vt:lpstr>Composite Structure</vt:lpstr>
      <vt:lpstr>Pilot</vt:lpstr>
      <vt:lpstr>AutoPilot</vt:lpstr>
      <vt:lpstr>AutoPilot</vt:lpstr>
      <vt:lpstr>Navigation</vt:lpstr>
      <vt:lpstr>Example Input File</vt:lpstr>
      <vt:lpstr>Example Input File</vt:lpstr>
      <vt:lpstr>Steerpoint Actions</vt:lpstr>
      <vt:lpstr>Flow of Decisions and Actions</vt:lpstr>
      <vt:lpstr>Slide 33</vt:lpstr>
      <vt:lpstr>Pilot Structures (Implementation)</vt:lpstr>
      <vt:lpstr>EOF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Player Control Logic</dc:title>
  <dc:creator>me</dc:creator>
  <cp:lastModifiedBy>fatcat</cp:lastModifiedBy>
  <cp:revision>195</cp:revision>
  <dcterms:created xsi:type="dcterms:W3CDTF">2006-08-16T00:00:00Z</dcterms:created>
  <dcterms:modified xsi:type="dcterms:W3CDTF">2013-03-05T15:55:25Z</dcterms:modified>
</cp:coreProperties>
</file>