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358" r:id="rId11"/>
    <p:sldId id="266" r:id="rId12"/>
    <p:sldId id="267" r:id="rId13"/>
    <p:sldId id="360" r:id="rId14"/>
    <p:sldId id="268" r:id="rId15"/>
    <p:sldId id="269" r:id="rId16"/>
    <p:sldId id="270" r:id="rId17"/>
    <p:sldId id="275" r:id="rId18"/>
    <p:sldId id="361" r:id="rId19"/>
    <p:sldId id="362" r:id="rId20"/>
    <p:sldId id="363" r:id="rId21"/>
    <p:sldId id="398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99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5" r:id="rId54"/>
    <p:sldId id="319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3"/>
    <a:srgbClr val="5A5F5E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73100" y="2870200"/>
            <a:ext cx="23050500" cy="45593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7416800"/>
            <a:ext cx="23050500" cy="181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463800" y="736600"/>
            <a:ext cx="194818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728200"/>
            <a:ext cx="19621500" cy="1803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600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573000" y="1384300"/>
            <a:ext cx="10045700" cy="1089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474700" y="3098800"/>
            <a:ext cx="8712200" cy="101991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</p:spPr>
        <p:txBody>
          <a:bodyPr/>
          <a:lstStyle>
            <a:lvl1pPr marL="736600" indent="-736600">
              <a:lnSpc>
                <a:spcPct val="120000"/>
              </a:lnSpc>
              <a:spcBef>
                <a:spcPts val="6500"/>
              </a:spcBef>
              <a:defRPr sz="6400"/>
            </a:lvl1pPr>
            <a:lvl2pPr marL="1473200" indent="-736600">
              <a:lnSpc>
                <a:spcPct val="120000"/>
              </a:lnSpc>
              <a:spcBef>
                <a:spcPts val="6500"/>
              </a:spcBef>
              <a:defRPr sz="6400"/>
            </a:lvl2pPr>
            <a:lvl3pPr marL="2209800" indent="-736600">
              <a:lnSpc>
                <a:spcPct val="120000"/>
              </a:lnSpc>
              <a:spcBef>
                <a:spcPts val="6500"/>
              </a:spcBef>
              <a:defRPr sz="6400"/>
            </a:lvl3pPr>
            <a:lvl4pPr marL="2946400" indent="-736600">
              <a:lnSpc>
                <a:spcPct val="120000"/>
              </a:lnSpc>
              <a:spcBef>
                <a:spcPts val="6500"/>
              </a:spcBef>
              <a:defRPr sz="6400"/>
            </a:lvl4pPr>
            <a:lvl5pPr marL="3683000" indent="-736600">
              <a:lnSpc>
                <a:spcPct val="120000"/>
              </a:lnSpc>
              <a:spcBef>
                <a:spcPts val="6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07900" y="7074692"/>
            <a:ext cx="11023600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20112" y="711992"/>
            <a:ext cx="11023601" cy="5930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945745" y="711200"/>
            <a:ext cx="11023601" cy="1229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584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1168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752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2336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9210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35052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40894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46736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5257800" marR="0" indent="-584200" algn="l" defTabSz="825500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82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 PACKAGE WRITING"/>
          <p:cNvSpPr txBox="1">
            <a:spLocks noGrp="1"/>
          </p:cNvSpPr>
          <p:nvPr>
            <p:ph type="ctrTitle"/>
          </p:nvPr>
        </p:nvSpPr>
        <p:spPr>
          <a:xfrm>
            <a:off x="666750" y="2876550"/>
            <a:ext cx="23050500" cy="4559300"/>
          </a:xfrm>
          <a:prstGeom prst="rect">
            <a:avLst/>
          </a:prstGeom>
        </p:spPr>
        <p:txBody>
          <a:bodyPr/>
          <a:lstStyle>
            <a:lvl1pPr>
              <a:defRPr sz="16000"/>
            </a:lvl1pPr>
          </a:lstStyle>
          <a:p>
            <a:r>
              <a:rPr dirty="0"/>
              <a:t>R PACKAGE WRITING</a:t>
            </a:r>
          </a:p>
        </p:txBody>
      </p:sp>
      <p:sp>
        <p:nvSpPr>
          <p:cNvPr id="120" name="Operationalizing your algorithms"/>
          <p:cNvSpPr txBox="1"/>
          <p:nvPr/>
        </p:nvSpPr>
        <p:spPr>
          <a:xfrm>
            <a:off x="6857172" y="7401351"/>
            <a:ext cx="10669657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500"/>
            </a:lvl1pPr>
          </a:lstStyle>
          <a:p>
            <a:r>
              <a:rPr dirty="0"/>
              <a:t>Operationalizing your algorithms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1BE717-BB74-4EFF-8768-342381A6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package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0369F-CF08-4259-8390-3F1BFB3543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71955" y="3830603"/>
            <a:ext cx="22854165" cy="9462530"/>
          </a:xfrm>
        </p:spPr>
        <p:txBody>
          <a:bodyPr>
            <a:normAutofit lnSpcReduction="10000"/>
          </a:bodyPr>
          <a:lstStyle/>
          <a:p>
            <a:pPr>
              <a:spcBef>
                <a:spcPts val="3000"/>
              </a:spcBef>
            </a:pPr>
            <a:r>
              <a:rPr lang="en-US" dirty="0"/>
              <a:t>man/  			directory of documentation files for exported functions                                       					(becomes the help/ directory after compilation)</a:t>
            </a:r>
          </a:p>
          <a:p>
            <a:pPr>
              <a:spcBef>
                <a:spcPts val="3000"/>
              </a:spcBef>
            </a:pPr>
            <a:r>
              <a:rPr lang="en-US" dirty="0"/>
              <a:t>src/    			directory of compiled code (C++ / C / FORTRAN)                             					(becomes the libs/ directory after compilation)</a:t>
            </a:r>
          </a:p>
          <a:p>
            <a:pPr>
              <a:spcBef>
                <a:spcPts val="3000"/>
              </a:spcBef>
            </a:pPr>
            <a:r>
              <a:rPr lang="en-US" dirty="0"/>
              <a:t>data/  			directory of exported datasets (as .</a:t>
            </a:r>
            <a:r>
              <a:rPr lang="en-US" dirty="0" err="1"/>
              <a:t>Rdata</a:t>
            </a:r>
            <a:r>
              <a:rPr lang="en-US" dirty="0"/>
              <a:t> files)</a:t>
            </a:r>
          </a:p>
          <a:p>
            <a:pPr>
              <a:spcBef>
                <a:spcPts val="3000"/>
              </a:spcBef>
            </a:pPr>
            <a:r>
              <a:rPr lang="en-US" dirty="0"/>
              <a:t>examples/ 	directory stand-alone examples</a:t>
            </a:r>
          </a:p>
          <a:p>
            <a:pPr>
              <a:spcBef>
                <a:spcPts val="3000"/>
              </a:spcBef>
            </a:pPr>
            <a:r>
              <a:rPr lang="en-US" dirty="0"/>
              <a:t>vignettes/ 		directory of long-form documentation files or research papers  </a:t>
            </a:r>
          </a:p>
          <a:p>
            <a:pPr>
              <a:spcBef>
                <a:spcPts val="1800"/>
              </a:spcBef>
            </a:pPr>
            <a:r>
              <a:rPr lang="en-US" dirty="0"/>
              <a:t>tests/		 	directory of function tests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inst</a:t>
            </a:r>
            <a:r>
              <a:rPr lang="en-US" dirty="0"/>
              <a:t>/ 			directory of content not contained elsewhere                                                     					(everything moves up one-level after compilation)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187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reating your package metadata"/>
          <p:cNvSpPr txBox="1"/>
          <p:nvPr/>
        </p:nvSpPr>
        <p:spPr>
          <a:xfrm>
            <a:off x="711200" y="9275798"/>
            <a:ext cx="13156974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Creating your package metadata</a:t>
            </a:r>
          </a:p>
        </p:txBody>
      </p:sp>
      <p:sp>
        <p:nvSpPr>
          <p:cNvPr id="169" name="DESCRIPTION 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 cap="none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/>
              <a:t>DESCRIPTION </a:t>
            </a:r>
            <a:r>
              <a:rPr lang="en-US" dirty="0"/>
              <a:t>&amp; NAMESPACE </a:t>
            </a:r>
            <a:endParaRPr dirty="0"/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rcRect l="17425" t="19121" r="19317" b="19121"/>
          <a:stretch>
            <a:fillRect/>
          </a:stretch>
        </p:blipFill>
        <p:spPr>
          <a:xfrm>
            <a:off x="15011265" y="4518934"/>
            <a:ext cx="7747300" cy="7563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escription F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Description File</a:t>
            </a:r>
          </a:p>
        </p:txBody>
      </p:sp>
      <p:sp>
        <p:nvSpPr>
          <p:cNvPr id="173" name="The DESCRIPTION file is important if you want to distribute your package…"/>
          <p:cNvSpPr txBox="1"/>
          <p:nvPr/>
        </p:nvSpPr>
        <p:spPr>
          <a:xfrm>
            <a:off x="1064764" y="3301465"/>
            <a:ext cx="11922812" cy="952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552450" indent="-552450" algn="l" defTabSz="438911">
              <a:spcBef>
                <a:spcPts val="2800"/>
              </a:spcBef>
              <a:buClr>
                <a:srgbClr val="535353"/>
              </a:buClr>
              <a:buSzPct val="82000"/>
              <a:buChar char="•"/>
              <a:tabLst>
                <a:tab pos="127000" algn="l"/>
                <a:tab pos="431800" algn="l"/>
              </a:tabLst>
              <a:defRPr sz="4800">
                <a:solidFill>
                  <a:srgbClr val="5A5F5E"/>
                </a:solidFill>
              </a:defRPr>
            </a:pPr>
            <a:r>
              <a:rPr lang="en-US" dirty="0"/>
              <a:t>Must be at the top of the package directory</a:t>
            </a:r>
            <a:endParaRPr dirty="0"/>
          </a:p>
          <a:p>
            <a:pPr marL="552450" indent="-552450" algn="l" defTabSz="438911">
              <a:spcBef>
                <a:spcPts val="2800"/>
              </a:spcBef>
              <a:buClr>
                <a:srgbClr val="535353"/>
              </a:buClr>
              <a:buSzPct val="82000"/>
              <a:buChar char="•"/>
              <a:tabLst>
                <a:tab pos="127000" algn="l"/>
                <a:tab pos="431800" algn="l"/>
              </a:tabLst>
              <a:defRPr sz="4800">
                <a:solidFill>
                  <a:srgbClr val="5A5F5E"/>
                </a:solidFill>
              </a:defRPr>
            </a:pPr>
            <a:r>
              <a:rPr lang="en-US" dirty="0"/>
              <a:t>Contains package metadata: </a:t>
            </a:r>
            <a:r>
              <a:rPr dirty="0"/>
              <a:t>title</a:t>
            </a:r>
            <a:r>
              <a:rPr lang="en-US" dirty="0"/>
              <a:t>, </a:t>
            </a:r>
            <a:r>
              <a:rPr dirty="0"/>
              <a:t>descri</a:t>
            </a:r>
            <a:r>
              <a:rPr lang="en-US" dirty="0"/>
              <a:t>ption, authors, current version number, etc.</a:t>
            </a:r>
            <a:endParaRPr dirty="0"/>
          </a:p>
          <a:p>
            <a:pPr marL="552450" indent="-552450" algn="l" defTabSz="438911">
              <a:spcBef>
                <a:spcPts val="2800"/>
              </a:spcBef>
              <a:buClr>
                <a:srgbClr val="535353"/>
              </a:buClr>
              <a:buSzPct val="82000"/>
              <a:buChar char="•"/>
              <a:tabLst>
                <a:tab pos="127000" algn="l"/>
                <a:tab pos="431800" algn="l"/>
              </a:tabLst>
              <a:defRPr sz="4800">
                <a:solidFill>
                  <a:srgbClr val="5A5F5E"/>
                </a:solidFill>
              </a:defRPr>
            </a:pPr>
            <a:r>
              <a:rPr dirty="0"/>
              <a:t>Imports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p</a:t>
            </a:r>
            <a:r>
              <a:rPr dirty="0"/>
              <a:t>ackages </a:t>
            </a:r>
            <a:r>
              <a:rPr lang="en-US" dirty="0"/>
              <a:t>containing functions used by your package</a:t>
            </a:r>
            <a:r>
              <a:rPr dirty="0"/>
              <a:t>. These will be automatically installed</a:t>
            </a:r>
            <a:r>
              <a:rPr lang="en-US" dirty="0"/>
              <a:t> </a:t>
            </a:r>
            <a:r>
              <a:rPr dirty="0"/>
              <a:t>when your package is installed</a:t>
            </a:r>
          </a:p>
          <a:p>
            <a:pPr marL="552450" indent="-552450" algn="l" defTabSz="438911">
              <a:spcBef>
                <a:spcPts val="2800"/>
              </a:spcBef>
              <a:buClr>
                <a:srgbClr val="535353"/>
              </a:buClr>
              <a:buSzPct val="82000"/>
              <a:buChar char="•"/>
              <a:tabLst>
                <a:tab pos="127000" algn="l"/>
                <a:tab pos="431800" algn="l"/>
              </a:tabLst>
              <a:defRPr sz="4800">
                <a:solidFill>
                  <a:srgbClr val="5A5F5E"/>
                </a:solidFill>
              </a:defRPr>
            </a:pPr>
            <a:r>
              <a:rPr dirty="0"/>
              <a:t>Suggests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/>
              <a:t>p</a:t>
            </a:r>
            <a:r>
              <a:rPr dirty="0"/>
              <a:t>ackages that will make your set of functions more useful and effective, but aren't necessary</a:t>
            </a:r>
            <a:endParaRPr lang="en-US" dirty="0"/>
          </a:p>
          <a:p>
            <a:pPr marL="552450" indent="-552450" algn="l" defTabSz="438911">
              <a:spcBef>
                <a:spcPts val="2800"/>
              </a:spcBef>
              <a:buClr>
                <a:srgbClr val="535353"/>
              </a:buClr>
              <a:buSzPct val="82000"/>
              <a:buChar char="•"/>
              <a:tabLst>
                <a:tab pos="127000" algn="l"/>
                <a:tab pos="431800" algn="l"/>
              </a:tabLst>
              <a:defRPr sz="4800">
                <a:solidFill>
                  <a:srgbClr val="5A5F5E"/>
                </a:solidFill>
              </a:defRPr>
            </a:pPr>
            <a:r>
              <a:rPr lang="en-US" dirty="0"/>
              <a:t>Depends: packages that provide a core capability to your package (these should be kept to a minimum) </a:t>
            </a:r>
            <a:endParaRPr dirty="0"/>
          </a:p>
        </p:txBody>
      </p:sp>
      <p:pic>
        <p:nvPicPr>
          <p:cNvPr id="174" name="Screen Shot 2017-11-14 at 10.20.14 AM.png" descr="Screen Shot 2017-11-14 at 10.20.1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8733" y="3685482"/>
            <a:ext cx="11455544" cy="9164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hings to package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WHAT'S IN A NAME(SPACE)?</a:t>
            </a:r>
            <a:endParaRPr dirty="0"/>
          </a:p>
        </p:txBody>
      </p:sp>
      <p:sp>
        <p:nvSpPr>
          <p:cNvPr id="146" name="To create a package we need custom functions…"/>
          <p:cNvSpPr txBox="1"/>
          <p:nvPr/>
        </p:nvSpPr>
        <p:spPr>
          <a:xfrm>
            <a:off x="970612" y="4103812"/>
            <a:ext cx="21034549" cy="786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85800" indent="-685800" algn="l">
              <a:spcBef>
                <a:spcPts val="2500"/>
              </a:spcBef>
              <a:buClr>
                <a:srgbClr val="535353"/>
              </a:buClr>
              <a:buSzPct val="82000"/>
              <a:buFont typeface="Arial" panose="020B0604020202020204" pitchFamily="34" charset="0"/>
              <a:buChar char="•"/>
            </a:pPr>
            <a:r>
              <a:rPr dirty="0"/>
              <a:t>T</a:t>
            </a:r>
            <a:r>
              <a:rPr lang="en-US" dirty="0"/>
              <a:t>he NAMESPACE file provides a 'space' for 'names'. </a:t>
            </a:r>
          </a:p>
          <a:p>
            <a:pPr marL="685800" lvl="7" indent="-685800" algn="l">
              <a:spcBef>
                <a:spcPts val="2500"/>
              </a:spcBef>
              <a:buClr>
                <a:srgbClr val="535353"/>
              </a:buClr>
              <a:buSzPct val="82000"/>
              <a:buFont typeface="Arial" panose="020B0604020202020204" pitchFamily="34" charset="0"/>
              <a:buChar char="•"/>
            </a:pPr>
            <a:r>
              <a:rPr lang="en-US" dirty="0"/>
              <a:t>Provides a context for looking up the value of an object associated with a name</a:t>
            </a:r>
          </a:p>
          <a:p>
            <a:pPr marL="685800" lvl="2" indent="-685800" algn="l">
              <a:spcBef>
                <a:spcPts val="2500"/>
              </a:spcBef>
              <a:buClr>
                <a:srgbClr val="535353"/>
              </a:buClr>
              <a:buSzPct val="82000"/>
              <a:buFont typeface="Arial" panose="020B0604020202020204" pitchFamily="34" charset="0"/>
              <a:buChar char="•"/>
            </a:pPr>
            <a:r>
              <a:rPr lang="en-US" dirty="0"/>
              <a:t>Make your packages self-contained via </a:t>
            </a:r>
            <a:r>
              <a:rPr lang="en-US" b="1" dirty="0"/>
              <a:t>imports</a:t>
            </a:r>
            <a:r>
              <a:rPr lang="en-US" dirty="0"/>
              <a:t> and </a:t>
            </a:r>
            <a:r>
              <a:rPr lang="en-US" b="1" dirty="0"/>
              <a:t>exports</a:t>
            </a:r>
          </a:p>
          <a:p>
            <a:pPr marL="1384300" lvl="4" indent="-685800" algn="l">
              <a:spcBef>
                <a:spcPts val="2500"/>
              </a:spcBef>
              <a:buClr>
                <a:srgbClr val="535353"/>
              </a:buClr>
              <a:buSzPct val="82000"/>
              <a:buFont typeface="Arial" panose="020B0604020202020204" pitchFamily="34" charset="0"/>
              <a:buChar char="•"/>
            </a:pPr>
            <a:r>
              <a:rPr lang="en-US" b="1" dirty="0"/>
              <a:t>imports: </a:t>
            </a:r>
            <a:r>
              <a:rPr lang="en-US" dirty="0"/>
              <a:t>define how functions in your package finds functions in another</a:t>
            </a:r>
          </a:p>
          <a:p>
            <a:pPr marL="1384300" lvl="4" indent="-685800" algn="l">
              <a:spcBef>
                <a:spcPts val="2500"/>
              </a:spcBef>
              <a:buClr>
                <a:srgbClr val="535353"/>
              </a:buClr>
              <a:buSzPct val="82000"/>
              <a:buFont typeface="Arial" panose="020B0604020202020204" pitchFamily="34" charset="0"/>
              <a:buChar char="•"/>
            </a:pPr>
            <a:r>
              <a:rPr lang="en-US" b="1" dirty="0"/>
              <a:t>exports: </a:t>
            </a:r>
            <a:r>
              <a:rPr lang="en-US" dirty="0"/>
              <a:t>specify which functions in your package are available outside of your package to help avoid conflicts</a:t>
            </a:r>
          </a:p>
          <a:p>
            <a:pPr marL="685800" lvl="3" indent="-685800" algn="l">
              <a:spcBef>
                <a:spcPts val="2500"/>
              </a:spcBef>
              <a:buClr>
                <a:srgbClr val="535353"/>
              </a:buClr>
              <a:buSzPct val="82000"/>
              <a:buFont typeface="Arial" panose="020B0604020202020204" pitchFamily="34" charset="0"/>
              <a:buChar char="•"/>
            </a:pPr>
            <a:r>
              <a:rPr lang="en-US" dirty="0"/>
              <a:t>We won't edit the NAMESPACE file directly – the roxygen2 package will allow us to keep everything contained with the function in the .R 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20093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177" name="Update and save your DESCRIPTION file to look something like the following:"/>
          <p:cNvSpPr txBox="1">
            <a:spLocks noGrp="1"/>
          </p:cNvSpPr>
          <p:nvPr>
            <p:ph type="body" sz="quarter" idx="1"/>
          </p:nvPr>
        </p:nvSpPr>
        <p:spPr>
          <a:xfrm>
            <a:off x="843107" y="3171968"/>
            <a:ext cx="22125989" cy="2191219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0" indent="0">
              <a:buSzTx/>
              <a:buNone/>
              <a:defRPr sz="60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Update and save your DESCRIPTION file to look something like the following:</a:t>
            </a:r>
          </a:p>
        </p:txBody>
      </p:sp>
      <p:pic>
        <p:nvPicPr>
          <p:cNvPr id="178" name="Screen Shot 2017-11-14 at 12.26.13 PM.png" descr="Screen Shot 2017-11-14 at 12.26.1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1536" y="5340451"/>
            <a:ext cx="16109131" cy="8212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13190613" y="3054551"/>
            <a:ext cx="10971954" cy="1097195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.R Files and the capabilities of your package"/>
          <p:cNvSpPr txBox="1"/>
          <p:nvPr/>
        </p:nvSpPr>
        <p:spPr>
          <a:xfrm>
            <a:off x="781324" y="9213805"/>
            <a:ext cx="13156975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The R/ directory contains the </a:t>
            </a:r>
            <a:r>
              <a:rPr dirty="0"/>
              <a:t>capabilities of your package</a:t>
            </a:r>
          </a:p>
        </p:txBody>
      </p:sp>
      <p:sp>
        <p:nvSpPr>
          <p:cNvPr id="182" name="Packaging Functions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15347704" cy="4559300"/>
          </a:xfrm>
          <a:prstGeom prst="rect">
            <a:avLst/>
          </a:prstGeom>
        </p:spPr>
        <p:txBody>
          <a:bodyPr anchor="b"/>
          <a:lstStyle>
            <a:lvl1pPr algn="l">
              <a:defRPr cap="none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/>
              <a:t>Packaging Functions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riting a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Writing </a:t>
            </a:r>
            <a:r>
              <a:rPr lang="en-US" dirty="0"/>
              <a:t>user defined</a:t>
            </a:r>
            <a:r>
              <a:rPr dirty="0"/>
              <a:t> Function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185" name="To have a working R Package you need a set of functions (or data)…"/>
          <p:cNvSpPr txBox="1"/>
          <p:nvPr/>
        </p:nvSpPr>
        <p:spPr>
          <a:xfrm>
            <a:off x="1084009" y="3270792"/>
            <a:ext cx="22215982" cy="4230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575468" indent="-57546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/>
              <a:t>To have a working R Package you need a set of functions (or data)</a:t>
            </a:r>
          </a:p>
          <a:p>
            <a:pPr marL="575468" indent="-575468" algn="l" defTabSz="457200">
              <a:lnSpc>
                <a:spcPct val="150000"/>
              </a:lnSpc>
              <a:buClr>
                <a:srgbClr val="535353"/>
              </a:buClr>
              <a:buSzPct val="82000"/>
              <a:buChar char="•"/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lang="en-US" dirty="0"/>
              <a:t>We'll</a:t>
            </a:r>
            <a:r>
              <a:rPr dirty="0"/>
              <a:t> </a:t>
            </a:r>
            <a:r>
              <a:rPr lang="en-US" dirty="0"/>
              <a:t>create two example functions</a:t>
            </a:r>
            <a:r>
              <a:rPr dirty="0"/>
              <a:t> </a:t>
            </a:r>
            <a:r>
              <a:rPr sz="4500" dirty="0" err="1">
                <a:latin typeface="Monaco"/>
                <a:ea typeface="Monaco"/>
                <a:cs typeface="Monaco"/>
                <a:sym typeface="Monaco"/>
              </a:rPr>
              <a:t>pv</a:t>
            </a:r>
            <a:r>
              <a:rPr dirty="0"/>
              <a:t> and </a:t>
            </a:r>
            <a:r>
              <a:rPr sz="4500" dirty="0">
                <a:latin typeface="Monaco"/>
                <a:ea typeface="Monaco"/>
                <a:cs typeface="Monaco"/>
                <a:sym typeface="Monaco"/>
              </a:rPr>
              <a:t>rescale</a:t>
            </a:r>
            <a:r>
              <a:rPr lang="en-US" sz="4500" dirty="0">
                <a:latin typeface="Monaco"/>
                <a:ea typeface="Monaco"/>
                <a:cs typeface="Monaco"/>
                <a:sym typeface="Monaco"/>
              </a:rPr>
              <a:t> </a:t>
            </a:r>
            <a:r>
              <a:rPr lang="en-US" sz="4500" dirty="0">
                <a:latin typeface="Gill Sans Nova Light" panose="020B0302020104020203" pitchFamily="34" charset="0"/>
                <a:ea typeface="Monaco"/>
                <a:cs typeface="Monaco"/>
                <a:sym typeface="Monaco"/>
              </a:rPr>
              <a:t>as examples</a:t>
            </a:r>
            <a:endParaRPr dirty="0">
              <a:latin typeface="Gill Sans Nova Light" panose="020B0302020104020203" pitchFamily="34" charset="0"/>
            </a:endParaRPr>
          </a:p>
          <a:p>
            <a:pPr marL="1900237" lvl="1" indent="-833437" algn="l" defTabSz="457200">
              <a:lnSpc>
                <a:spcPct val="150000"/>
              </a:lnSpc>
              <a:buSzPct val="100000"/>
              <a:buAutoNum type="arabicPeriod"/>
              <a:tabLst>
                <a:tab pos="139700" algn="l"/>
                <a:tab pos="457200" algn="l"/>
              </a:tabLst>
              <a:defRPr sz="4600">
                <a:solidFill>
                  <a:srgbClr val="5A5F5E"/>
                </a:solidFill>
              </a:defRPr>
            </a:pPr>
            <a:r>
              <a:rPr dirty="0"/>
              <a:t>Delete the </a:t>
            </a:r>
            <a:r>
              <a:rPr dirty="0" err="1"/>
              <a:t>hello.R</a:t>
            </a:r>
            <a:r>
              <a:rPr dirty="0"/>
              <a:t> file in the R directory &amp; the </a:t>
            </a:r>
            <a:r>
              <a:rPr dirty="0" err="1"/>
              <a:t>hello.Rd</a:t>
            </a:r>
            <a:r>
              <a:rPr dirty="0"/>
              <a:t> file in the man directory</a:t>
            </a:r>
          </a:p>
          <a:p>
            <a:pPr marL="1900237" lvl="1" indent="-833437" algn="l" defTabSz="457200">
              <a:lnSpc>
                <a:spcPct val="150000"/>
              </a:lnSpc>
              <a:buSzPct val="100000"/>
              <a:buAutoNum type="arabicPeriod"/>
              <a:tabLst>
                <a:tab pos="139700" algn="l"/>
                <a:tab pos="457200" algn="l"/>
              </a:tabLst>
              <a:defRPr sz="4600">
                <a:solidFill>
                  <a:srgbClr val="5A5F5E"/>
                </a:solidFill>
              </a:defRPr>
            </a:pPr>
            <a:r>
              <a:rPr dirty="0"/>
              <a:t>Create </a:t>
            </a:r>
            <a:r>
              <a:rPr lang="en-US" dirty="0"/>
              <a:t>two </a:t>
            </a:r>
            <a:r>
              <a:rPr dirty="0"/>
              <a:t>new .R script</a:t>
            </a:r>
            <a:r>
              <a:rPr lang="en-US" dirty="0"/>
              <a:t> files</a:t>
            </a:r>
            <a:r>
              <a:rPr dirty="0"/>
              <a:t>,</a:t>
            </a:r>
            <a:r>
              <a:rPr lang="en-US" dirty="0"/>
              <a:t> named </a:t>
            </a:r>
            <a:r>
              <a:rPr dirty="0" err="1">
                <a:latin typeface="Monaco"/>
                <a:ea typeface="Monaco"/>
                <a:cs typeface="Monaco"/>
                <a:sym typeface="Monaco"/>
              </a:rPr>
              <a:t>pv</a:t>
            </a:r>
            <a:r>
              <a:rPr lang="en-US" dirty="0" err="1">
                <a:latin typeface="Monaco"/>
                <a:ea typeface="Monaco"/>
                <a:cs typeface="Monaco"/>
                <a:sym typeface="Monaco"/>
              </a:rPr>
              <a:t>.R</a:t>
            </a:r>
            <a:r>
              <a:rPr dirty="0"/>
              <a:t> </a:t>
            </a:r>
            <a:r>
              <a:rPr lang="en-US" dirty="0"/>
              <a:t>and </a:t>
            </a:r>
            <a:r>
              <a:rPr lang="en-US" dirty="0" err="1">
                <a:latin typeface="Monaco"/>
              </a:rPr>
              <a:t>rescale.R</a:t>
            </a:r>
            <a:r>
              <a:rPr lang="en-US" dirty="0"/>
              <a:t> </a:t>
            </a:r>
            <a:r>
              <a:rPr dirty="0"/>
              <a:t>in the R</a:t>
            </a:r>
            <a:r>
              <a:rPr lang="en-US" dirty="0"/>
              <a:t>/</a:t>
            </a:r>
            <a:r>
              <a:rPr dirty="0"/>
              <a:t> directory</a:t>
            </a:r>
          </a:p>
        </p:txBody>
      </p:sp>
      <p:pic>
        <p:nvPicPr>
          <p:cNvPr id="186" name="Screen Shot 2017-11-13 at 11.40.43 AM.png" descr="Screen Shot 2017-11-13 at 11.40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399" y="8680171"/>
            <a:ext cx="8028787" cy="317874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Connection Line"/>
          <p:cNvSpPr/>
          <p:nvPr/>
        </p:nvSpPr>
        <p:spPr>
          <a:xfrm>
            <a:off x="527050" y="5901690"/>
            <a:ext cx="833121" cy="472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3105" y="0"/>
                </a:lnTo>
              </a:path>
            </a:pathLst>
          </a:custGeom>
          <a:ln w="38100">
            <a:solidFill>
              <a:srgbClr val="5A5F5E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8" name="Rectangle"/>
          <p:cNvSpPr/>
          <p:nvPr/>
        </p:nvSpPr>
        <p:spPr>
          <a:xfrm>
            <a:off x="3299470" y="9072151"/>
            <a:ext cx="1270001" cy="488268"/>
          </a:xfrm>
          <a:prstGeom prst="rect">
            <a:avLst/>
          </a:prstGeom>
          <a:ln w="508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Connection Line"/>
          <p:cNvSpPr/>
          <p:nvPr/>
        </p:nvSpPr>
        <p:spPr>
          <a:xfrm>
            <a:off x="19202400" y="7000240"/>
            <a:ext cx="3312161" cy="582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5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38100">
            <a:solidFill>
              <a:srgbClr val="5A5F5E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90" name="Line"/>
          <p:cNvSpPr/>
          <p:nvPr/>
        </p:nvSpPr>
        <p:spPr>
          <a:xfrm>
            <a:off x="19207358" y="7563313"/>
            <a:ext cx="1" cy="539068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91" name="Screen Shot 2017-11-13 at 11.51.50 AM.png" descr="Screen Shot 2017-11-13 at 11.51.50 AM.png"/>
          <p:cNvPicPr>
            <a:picLocks noChangeAspect="1"/>
          </p:cNvPicPr>
          <p:nvPr/>
        </p:nvPicPr>
        <p:blipFill rotWithShape="1">
          <a:blip r:embed="rId3">
            <a:extLst/>
          </a:blip>
          <a:srcRect l="-89" t="-1408" r="89" b="16203"/>
          <a:stretch/>
        </p:blipFill>
        <p:spPr>
          <a:xfrm>
            <a:off x="10984468" y="8102381"/>
            <a:ext cx="12872482" cy="4859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ome things to rememb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things to remember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All functions can be written in a single .R script, each function can be in a different script, or some other configuration in between these two extremes…"/>
              <p:cNvSpPr txBox="1"/>
              <p:nvPr/>
            </p:nvSpPr>
            <p:spPr>
              <a:xfrm>
                <a:off x="1138637" y="3378446"/>
                <a:ext cx="22106726" cy="94048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50800" tIns="50800" rIns="50800" bIns="50800">
                <a:normAutofit fontScale="85000" lnSpcReduction="20000"/>
              </a:bodyPr>
              <a:lstStyle/>
              <a:p>
                <a:pPr marL="575468" indent="-575468" algn="l" defTabSz="457200">
                  <a:spcBef>
                    <a:spcPts val="3500"/>
                  </a:spcBef>
                  <a:buClr>
                    <a:srgbClr val="535353"/>
                  </a:buClr>
                  <a:buSzPct val="82000"/>
                  <a:buChar char="•"/>
                  <a:tabLst>
                    <a:tab pos="139700" algn="l"/>
                    <a:tab pos="457200" algn="l"/>
                  </a:tabLst>
                  <a:defRPr sz="4900">
                    <a:solidFill>
                      <a:srgbClr val="5A5F5E"/>
                    </a:solidFill>
                  </a:defRPr>
                </a:pPr>
                <a:r>
                  <a:rPr lang="en-US" dirty="0"/>
                  <a:t>Package functions can be stored </a:t>
                </a:r>
              </a:p>
              <a:p>
                <a:pPr marL="1152525" lvl="1" indent="-574675" algn="l" defTabSz="457200">
                  <a:spcBef>
                    <a:spcPts val="3500"/>
                  </a:spcBef>
                  <a:buClr>
                    <a:srgbClr val="535353"/>
                  </a:buClr>
                  <a:buSzPct val="82000"/>
                  <a:buChar char="•"/>
                  <a:tabLst>
                    <a:tab pos="139700" algn="l"/>
                    <a:tab pos="858838" algn="l"/>
                  </a:tabLst>
                  <a:defRPr sz="4900">
                    <a:solidFill>
                      <a:srgbClr val="5A5F5E"/>
                    </a:solidFill>
                  </a:defRPr>
                </a:pPr>
                <a:r>
                  <a:rPr lang="en-US" dirty="0"/>
                  <a:t>All together in one .R file</a:t>
                </a:r>
              </a:p>
              <a:p>
                <a:pPr marL="1152525" lvl="1" indent="-574675" algn="l" defTabSz="457200">
                  <a:spcBef>
                    <a:spcPts val="3500"/>
                  </a:spcBef>
                  <a:buClr>
                    <a:srgbClr val="535353"/>
                  </a:buClr>
                  <a:buSzPct val="82000"/>
                  <a:buChar char="•"/>
                  <a:tabLst>
                    <a:tab pos="139700" algn="l"/>
                    <a:tab pos="858838" algn="l"/>
                  </a:tabLst>
                  <a:defRPr sz="4900">
                    <a:solidFill>
                      <a:srgbClr val="5A5F5E"/>
                    </a:solidFill>
                  </a:defRPr>
                </a:pPr>
                <a:r>
                  <a:rPr lang="en-US" dirty="0"/>
                  <a:t>Individually in separate .R files </a:t>
                </a:r>
              </a:p>
              <a:p>
                <a:pPr marL="1152525" lvl="1" indent="-574675" algn="l" defTabSz="457200">
                  <a:spcBef>
                    <a:spcPts val="3500"/>
                  </a:spcBef>
                  <a:buClr>
                    <a:srgbClr val="535353"/>
                  </a:buClr>
                  <a:buSzPct val="82000"/>
                  <a:buChar char="•"/>
                  <a:tabLst>
                    <a:tab pos="139700" algn="l"/>
                    <a:tab pos="858838" algn="l"/>
                  </a:tabLst>
                  <a:defRPr sz="4900">
                    <a:solidFill>
                      <a:srgbClr val="5A5F5E"/>
                    </a:solidFill>
                  </a:defRPr>
                </a:pPr>
                <a:r>
                  <a:rPr lang="en-US" dirty="0"/>
                  <a:t>Some configuration between the two extremes above</a:t>
                </a:r>
              </a:p>
              <a:p>
                <a:pPr marL="575468" indent="-575468" algn="l" defTabSz="457200">
                  <a:spcBef>
                    <a:spcPts val="3500"/>
                  </a:spcBef>
                  <a:buClr>
                    <a:srgbClr val="535353"/>
                  </a:buClr>
                  <a:buSzPct val="82000"/>
                  <a:buChar char="•"/>
                  <a:tabLst>
                    <a:tab pos="139700" algn="l"/>
                    <a:tab pos="457200" algn="l"/>
                  </a:tabLst>
                  <a:defRPr sz="4900">
                    <a:solidFill>
                      <a:srgbClr val="5A5F5E"/>
                    </a:solidFill>
                  </a:defRPr>
                </a:pPr>
                <a:r>
                  <a:rPr lang="en-US" dirty="0"/>
                  <a:t>All of these .R scripts should be saved in the </a:t>
                </a:r>
                <a:r>
                  <a:rPr lang="en-US" dirty="0">
                    <a:latin typeface="Courier New"/>
                    <a:ea typeface="Courier New"/>
                    <a:cs typeface="Courier New"/>
                    <a:sym typeface="Courier New"/>
                  </a:rPr>
                  <a:t>R/</a:t>
                </a:r>
                <a:r>
                  <a:rPr lang="en-US" dirty="0"/>
                  <a:t> directory of your project</a:t>
                </a:r>
              </a:p>
              <a:p>
                <a:pPr marL="575468" indent="-575468" algn="l" defTabSz="457200">
                  <a:spcBef>
                    <a:spcPts val="1500"/>
                  </a:spcBef>
                  <a:buClr>
                    <a:srgbClr val="535353"/>
                  </a:buClr>
                  <a:buSzPct val="82000"/>
                  <a:buChar char="•"/>
                  <a:tabLst>
                    <a:tab pos="139700" algn="l"/>
                    <a:tab pos="457200" algn="l"/>
                  </a:tabLst>
                  <a:defRPr sz="4900">
                    <a:solidFill>
                      <a:srgbClr val="5A5F5E"/>
                    </a:solidFill>
                  </a:defRPr>
                </a:pPr>
                <a:r>
                  <a:rPr lang="en-US" dirty="0"/>
                  <a:t>Functions can either be internal or exported</a:t>
                </a:r>
              </a:p>
              <a:p>
                <a:pPr algn="l" defTabSz="457200">
                  <a:spcBef>
                    <a:spcPts val="1500"/>
                  </a:spcBef>
                  <a:buClr>
                    <a:srgbClr val="535353"/>
                  </a:buClr>
                  <a:buSzPct val="82000"/>
                  <a:tabLst>
                    <a:tab pos="139700" algn="l"/>
                    <a:tab pos="457200" algn="l"/>
                  </a:tabLst>
                  <a:defRPr sz="4900">
                    <a:solidFill>
                      <a:srgbClr val="5A5F5E"/>
                    </a:solidFill>
                  </a:defRPr>
                </a:pPr>
                <a:endParaRPr lang="en-US" sz="1300" dirty="0"/>
              </a:p>
              <a:p>
                <a:pPr marL="1312068" lvl="1" indent="-575468" algn="l" defTabSz="457200">
                  <a:spcBef>
                    <a:spcPts val="1500"/>
                  </a:spcBef>
                  <a:buClr>
                    <a:srgbClr val="535353"/>
                  </a:buClr>
                  <a:buSzPct val="82000"/>
                  <a:buChar char="•"/>
                  <a:tabLst>
                    <a:tab pos="139700" algn="l"/>
                    <a:tab pos="457200" algn="l"/>
                  </a:tabLst>
                  <a:defRPr sz="4900">
                    <a:solidFill>
                      <a:srgbClr val="5A5F5E"/>
                    </a:solidFill>
                  </a:defRPr>
                </a:pPr>
                <a:r>
                  <a:rPr lang="en-US" i="1" dirty="0">
                    <a:latin typeface="Gill Sans"/>
                    <a:ea typeface="Gill Sans"/>
                    <a:cs typeface="Gill Sans"/>
                    <a:sym typeface="Gill Sans"/>
                  </a:rPr>
                  <a:t>Internal functions</a:t>
                </a:r>
                <a:r>
                  <a:rPr lang="en-US" dirty="0"/>
                  <a:t>, or “helper” functions can only be accessed within the project, unless the user calls </a:t>
                </a:r>
                <a:r>
                  <a:rPr lang="en-US" dirty="0">
                    <a:latin typeface="Courier New"/>
                    <a:ea typeface="Courier New"/>
                    <a:cs typeface="Courier New"/>
                    <a:sym typeface="Courier New"/>
                  </a:rPr>
                  <a:t>:::</a:t>
                </a:r>
                <a:r>
                  <a:rPr lang="en-US" dirty="0"/>
                  <a:t> to specify an internal function</a:t>
                </a:r>
              </a:p>
              <a:p>
                <a:pPr marL="1312068" lvl="1" indent="-575468" algn="l" defTabSz="457200">
                  <a:spcBef>
                    <a:spcPts val="3500"/>
                  </a:spcBef>
                  <a:buClr>
                    <a:srgbClr val="535353"/>
                  </a:buClr>
                  <a:buSzPct val="82000"/>
                  <a:buChar char="•"/>
                  <a:tabLst>
                    <a:tab pos="139700" algn="l"/>
                    <a:tab pos="457200" algn="l"/>
                  </a:tabLst>
                  <a:defRPr sz="4900">
                    <a:solidFill>
                      <a:srgbClr val="5A5F5E"/>
                    </a:solidFill>
                  </a:defRPr>
                </a:pPr>
                <a:r>
                  <a:rPr lang="en-US" i="1" dirty="0">
                    <a:latin typeface="Gill Sans"/>
                    <a:ea typeface="Gill Sans"/>
                    <a:cs typeface="Gill Sans"/>
                    <a:sym typeface="Gill Sans"/>
                  </a:rPr>
                  <a:t>Exported functions</a:t>
                </a:r>
                <a:r>
                  <a:rPr lang="en-US" dirty="0"/>
                  <a:t> are the typical functions that can be accessed anytime once the package has been loaded</a:t>
                </a:r>
              </a:p>
              <a:p>
                <a:pPr marL="575468" indent="-575468" algn="l" defTabSz="457200">
                  <a:spcBef>
                    <a:spcPts val="3500"/>
                  </a:spcBef>
                  <a:buClr>
                    <a:srgbClr val="535353"/>
                  </a:buClr>
                  <a:buSzPct val="82000"/>
                  <a:buChar char="•"/>
                  <a:tabLst>
                    <a:tab pos="139700" algn="l"/>
                    <a:tab pos="457200" algn="l"/>
                  </a:tabLst>
                  <a:defRPr sz="4900">
                    <a:solidFill>
                      <a:srgbClr val="0433FF"/>
                    </a:solidFill>
                  </a:defRPr>
                </a:pPr>
                <a:r>
                  <a:rPr lang="en-US" b="1" dirty="0">
                    <a:solidFill>
                      <a:srgbClr val="5A5F5E"/>
                    </a:solidFill>
                  </a:rPr>
                  <a:t>DO NOT </a:t>
                </a:r>
                <a:r>
                  <a:rPr lang="en-US" dirty="0">
                    <a:solidFill>
                      <a:srgbClr val="5A5F5E"/>
                    </a:solidFill>
                  </a:rPr>
                  <a:t>call library() within a function – use </a:t>
                </a:r>
                <a14:m>
                  <m:oMath xmlns:m="http://schemas.openxmlformats.org/officeDocument/2006/math">
                    <m:r>
                      <a:rPr lang="en-US" sz="6000" b="1" i="1" dirty="0" smtClean="0">
                        <a:solidFill>
                          <a:srgbClr val="5A5F5E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∷</m:t>
                    </m:r>
                  </m:oMath>
                </a14:m>
                <a:r>
                  <a:rPr lang="en-US" dirty="0">
                    <a:solidFill>
                      <a:srgbClr val="5A5F5E"/>
                    </a:solidFill>
                  </a:rPr>
                  <a:t> instead </a:t>
                </a:r>
                <a:endParaRPr dirty="0">
                  <a:solidFill>
                    <a:srgbClr val="5A5F5E"/>
                  </a:solidFill>
                </a:endParaRPr>
              </a:p>
            </p:txBody>
          </p:sp>
        </mc:Choice>
        <mc:Fallback xmlns="">
          <p:sp>
            <p:nvSpPr>
              <p:cNvPr id="216" name="All functions can be written in a single .R script, each function can be in a different script, or some other configuration in between these two extremes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37" y="3378446"/>
                <a:ext cx="22106726" cy="9404866"/>
              </a:xfrm>
              <a:prstGeom prst="rect">
                <a:avLst/>
              </a:prstGeom>
              <a:blipFill>
                <a:blip r:embed="rId2"/>
                <a:stretch>
                  <a:fillRect l="-1076" t="-2398" b="-77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Image" descr="Image"/>
          <p:cNvPicPr>
            <a:picLocks noChangeAspect="1"/>
          </p:cNvPicPr>
          <p:nvPr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10027623" y="-909381"/>
            <a:ext cx="14990281" cy="14990281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function Fundament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function Fundamentals</a:t>
            </a:r>
          </a:p>
        </p:txBody>
      </p:sp>
    </p:spTree>
    <p:extLst>
      <p:ext uri="{BB962C8B-B14F-4D97-AF65-F5344CB8AC3E}">
        <p14:creationId xmlns:p14="http://schemas.microsoft.com/office/powerpoint/2010/main" val="352007090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when to write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write functions</a:t>
            </a:r>
          </a:p>
        </p:txBody>
      </p:sp>
      <p:sp>
        <p:nvSpPr>
          <p:cNvPr id="435" name="df &lt;- data.frame(…"/>
          <p:cNvSpPr txBox="1"/>
          <p:nvPr/>
        </p:nvSpPr>
        <p:spPr>
          <a:xfrm>
            <a:off x="684340" y="4191450"/>
            <a:ext cx="13254227" cy="9898557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 &lt;- data.frame(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a = rnorm(10),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b = rnorm(10),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c = rnorm(10),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d = rnorm(10)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036" b="0" i="0" u="none" strike="noStrike" kern="0" cap="none" spc="0" normalizeH="0" baseline="0" noProof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df$a &lt;- (df$a - min(df$a, na.rm = TRUE)) / 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(max(df$a, na.rm = TRUE) - min(df$a, na.rm = TRUE))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df$b &lt;- (df$b - min(df$b, na.rm = TRUE)) / 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(max(df$a, na.rm = TRUE) - min(df$b, na.rm = TRUE))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df$c &lt;- (df$c - min(df$c, na.rm = TRUE)) / 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(max(df$c, na.rm = TRUE) - min(df$c, na.rm = TRUE))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df$d &lt;- (df$d - min(df$d, na.rm = TRUE)) / 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(max(df$d, na.rm = TRUE) - min(df$d, na.rm = TRUE))</a:t>
            </a:r>
          </a:p>
        </p:txBody>
      </p:sp>
      <p:sp>
        <p:nvSpPr>
          <p:cNvPr id="436" name="You should consider writing a function whenever you’ve copied and pasted a block of code more than twice.…"/>
          <p:cNvSpPr txBox="1"/>
          <p:nvPr/>
        </p:nvSpPr>
        <p:spPr>
          <a:xfrm>
            <a:off x="14287796" y="4207392"/>
            <a:ext cx="9789115" cy="91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You should consider writing a function whenever you’ve copied and pasted a block of code more than </a:t>
            </a:r>
            <a:r>
              <a:rPr kumimoji="0" sz="4000" b="0" i="0" u="sng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twice</a:t>
            </a: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.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5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Can you spot the error?</a:t>
            </a:r>
          </a:p>
        </p:txBody>
      </p:sp>
    </p:spTree>
    <p:extLst>
      <p:ext uri="{BB962C8B-B14F-4D97-AF65-F5344CB8AC3E}">
        <p14:creationId xmlns:p14="http://schemas.microsoft.com/office/powerpoint/2010/main" val="4133386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6264" y="4443191"/>
            <a:ext cx="3257191" cy="325719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he fundamental unit of shareable code…"/>
          <p:cNvSpPr txBox="1">
            <a:spLocks noGrp="1"/>
          </p:cNvSpPr>
          <p:nvPr>
            <p:ph type="body" idx="4294967295"/>
          </p:nvPr>
        </p:nvSpPr>
        <p:spPr>
          <a:xfrm>
            <a:off x="643615" y="3835400"/>
            <a:ext cx="16533303" cy="8864600"/>
          </a:xfrm>
          <a:prstGeom prst="rect">
            <a:avLst/>
          </a:prstGeom>
        </p:spPr>
        <p:txBody>
          <a:bodyPr anchor="t"/>
          <a:lstStyle/>
          <a:p>
            <a:pPr marL="598487" indent="-598487">
              <a:buClr>
                <a:srgbClr val="535353"/>
              </a:buClr>
              <a:defRPr sz="5500"/>
            </a:pPr>
            <a:r>
              <a:rPr dirty="0"/>
              <a:t>The fundamental unit of shareable code</a:t>
            </a:r>
            <a:r>
              <a:rPr lang="en-US" dirty="0"/>
              <a:t> in R</a:t>
            </a:r>
            <a:endParaRPr dirty="0"/>
          </a:p>
          <a:p>
            <a:pPr marL="598487" indent="-598487">
              <a:buClr>
                <a:srgbClr val="535353"/>
              </a:buClr>
              <a:defRPr sz="5500"/>
            </a:pPr>
            <a:r>
              <a:rPr lang="en-US" dirty="0"/>
              <a:t>A</a:t>
            </a:r>
            <a:r>
              <a:rPr dirty="0"/>
              <a:t> collection of functions that is available to the user once the package is installed on the user's device.</a:t>
            </a:r>
          </a:p>
          <a:p>
            <a:pPr marL="598487" indent="-598487">
              <a:buClr>
                <a:srgbClr val="535353"/>
              </a:buClr>
              <a:defRPr sz="5500"/>
            </a:pPr>
            <a:r>
              <a:rPr dirty="0"/>
              <a:t>Will often include function help files, vignettes, sample data, and more.</a:t>
            </a:r>
          </a:p>
          <a:p>
            <a:pPr marL="598487" indent="-598487">
              <a:buClr>
                <a:srgbClr val="535353"/>
              </a:buClr>
              <a:defRPr sz="5500"/>
            </a:pPr>
            <a:r>
              <a:rPr lang="en-US" dirty="0"/>
              <a:t>A</a:t>
            </a:r>
            <a:r>
              <a:rPr dirty="0"/>
              <a:t> convenient way to organize and automate commands that you use frequently.</a:t>
            </a:r>
          </a:p>
        </p:txBody>
      </p:sp>
      <p:sp>
        <p:nvSpPr>
          <p:cNvPr id="124" name="packager"/>
          <p:cNvSpPr txBox="1"/>
          <p:nvPr/>
        </p:nvSpPr>
        <p:spPr>
          <a:xfrm>
            <a:off x="19163461" y="7817960"/>
            <a:ext cx="3162797" cy="899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/>
              <a:t>packager</a:t>
            </a:r>
          </a:p>
        </p:txBody>
      </p:sp>
      <p:sp>
        <p:nvSpPr>
          <p:cNvPr id="125" name="Shape"/>
          <p:cNvSpPr/>
          <p:nvPr/>
        </p:nvSpPr>
        <p:spPr>
          <a:xfrm>
            <a:off x="18035001" y="3730941"/>
            <a:ext cx="5428037" cy="6270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9" y="0"/>
                </a:moveTo>
                <a:lnTo>
                  <a:pt x="21593" y="5368"/>
                </a:lnTo>
                <a:lnTo>
                  <a:pt x="21600" y="16344"/>
                </a:lnTo>
                <a:lnTo>
                  <a:pt x="10823" y="21600"/>
                </a:lnTo>
                <a:lnTo>
                  <a:pt x="0" y="16297"/>
                </a:lnTo>
                <a:lnTo>
                  <a:pt x="43" y="5378"/>
                </a:lnTo>
                <a:lnTo>
                  <a:pt x="10819" y="0"/>
                </a:lnTo>
                <a:close/>
              </a:path>
            </a:pathLst>
          </a:custGeom>
          <a:ln w="152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6" name="what is a package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is a package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when to write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write functions</a:t>
            </a:r>
          </a:p>
        </p:txBody>
      </p:sp>
      <p:sp>
        <p:nvSpPr>
          <p:cNvPr id="439" name="df &lt;- data.frame(…"/>
          <p:cNvSpPr txBox="1"/>
          <p:nvPr/>
        </p:nvSpPr>
        <p:spPr>
          <a:xfrm>
            <a:off x="684340" y="4191450"/>
            <a:ext cx="13254227" cy="9898557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 &lt;- data.frame(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a = rnorm(10),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b = rnorm(10),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c = rnorm(10),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d = rnorm(10)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036" b="0" i="0" u="none" strike="noStrike" kern="0" cap="none" spc="0" normalizeH="0" baseline="0" noProof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df$a &lt;- (df$a - min(df$a, na.rm = TRUE)) / 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(max(df$a, na.rm = TRUE) - min(df$a, na.rm = TRUE))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df$b &lt;- (df$b - min(df$b, na.rm = TRUE)) / 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(max(</a:t>
            </a: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df$a</a:t>
            </a: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, na.rm = TRUE) - min(df$b, na.rm = TRUE))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df$c &lt;- (df$c - min(df$c, na.rm = TRUE)) / 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(max(df$c, na.rm = TRUE) - min(df$c, na.rm = TRUE))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df$d &lt;- (df$d - min(df$d, na.rm = TRUE)) / </a:t>
            </a:r>
          </a:p>
          <a:p>
            <a:pPr marL="0" marR="0" lvl="1" indent="210311" algn="l" defTabSz="420623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19100" algn="l"/>
              </a:tabLst>
              <a:defRPr sz="3036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036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(max(df$d, na.rm = TRUE) - min(df$d, na.rm = TRUE))</a:t>
            </a:r>
          </a:p>
        </p:txBody>
      </p:sp>
      <p:sp>
        <p:nvSpPr>
          <p:cNvPr id="440" name="You should consider writing a function whenever you’ve copied and pasted a block of code more than twice.…"/>
          <p:cNvSpPr txBox="1"/>
          <p:nvPr/>
        </p:nvSpPr>
        <p:spPr>
          <a:xfrm>
            <a:off x="14287796" y="4207392"/>
            <a:ext cx="9789115" cy="91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You should consider writing a function whenever you’ve copied and pasted a block of code more than </a:t>
            </a:r>
            <a:r>
              <a:rPr kumimoji="0" sz="4000" b="0" i="0" u="sng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twice</a:t>
            </a: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.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5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Can you spot the error?</a:t>
            </a:r>
          </a:p>
        </p:txBody>
      </p:sp>
    </p:spTree>
    <p:extLst>
      <p:ext uri="{BB962C8B-B14F-4D97-AF65-F5344CB8AC3E}">
        <p14:creationId xmlns:p14="http://schemas.microsoft.com/office/powerpoint/2010/main" val="20974939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DF189-9BF8-4D6E-9689-4D46AAA0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3C6C6-322B-4006-AE83-4CDDC5409F5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73100" y="3835400"/>
            <a:ext cx="22461220" cy="8864600"/>
          </a:xfrm>
        </p:spPr>
        <p:txBody>
          <a:bodyPr>
            <a:normAutofit/>
          </a:bodyPr>
          <a:lstStyle/>
          <a:p>
            <a:r>
              <a:rPr lang="en-US" dirty="0"/>
              <a:t>Functions convert input objects into output objects or plots (graphical objects)</a:t>
            </a:r>
          </a:p>
          <a:p>
            <a:r>
              <a:rPr lang="en-US" dirty="0"/>
              <a:t>Functions can take any non-graphical object as an argument, even other functions </a:t>
            </a:r>
          </a:p>
          <a:p>
            <a:r>
              <a:rPr lang="en-US" dirty="0"/>
              <a:t>Functions operate on distinct classes of objects (or functions)</a:t>
            </a:r>
          </a:p>
          <a:p>
            <a:r>
              <a:rPr lang="en-US" dirty="0"/>
              <a:t>Functions can return objects of the same class as the input objects or create a completely new class of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683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defining your own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defining your own function</a:t>
            </a:r>
          </a:p>
        </p:txBody>
      </p:sp>
      <p:sp>
        <p:nvSpPr>
          <p:cNvPr id="443" name="my_fun &lt;- function(arg1, arg2) {…"/>
          <p:cNvSpPr txBox="1"/>
          <p:nvPr/>
        </p:nvSpPr>
        <p:spPr>
          <a:xfrm>
            <a:off x="673100" y="4081956"/>
            <a:ext cx="13339224" cy="9634044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my_fun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function(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arg1, arg2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) 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body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444" name="Functions have 3 parts:…"/>
          <p:cNvSpPr txBox="1"/>
          <p:nvPr/>
        </p:nvSpPr>
        <p:spPr>
          <a:xfrm>
            <a:off x="14287796" y="4207392"/>
            <a:ext cx="9789115" cy="91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Functions have 3 parts: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formals (aka arguments)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body (code inside the function)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40FF"/>
                </a:solidFill>
                <a:effectLst/>
                <a:uLnTx/>
                <a:uFillTx/>
                <a:latin typeface="Monaco"/>
                <a:sym typeface="Monaco"/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82788654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v &lt;- function(FV, r, n) {…"/>
          <p:cNvSpPr txBox="1"/>
          <p:nvPr/>
        </p:nvSpPr>
        <p:spPr>
          <a:xfrm>
            <a:off x="536496" y="4159281"/>
            <a:ext cx="13337733" cy="9634044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function(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FV, r, n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) {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  round(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1779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1779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937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447" name="Functions have 3 parts:…"/>
          <p:cNvSpPr txBox="1"/>
          <p:nvPr/>
        </p:nvSpPr>
        <p:spPr>
          <a:xfrm>
            <a:off x="14287796" y="4207392"/>
            <a:ext cx="9789115" cy="91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Functions have 3 parts: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formals (aka arguments)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body (code inside the function)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40FF"/>
                </a:solidFill>
                <a:effectLst/>
                <a:uLnTx/>
                <a:uFillTx/>
                <a:latin typeface="Monaco"/>
                <a:sym typeface="Monaco"/>
              </a:rPr>
              <a:t>environment</a:t>
            </a:r>
          </a:p>
        </p:txBody>
      </p:sp>
      <p:sp>
        <p:nvSpPr>
          <p:cNvPr id="448" name="defining your own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defining your own function</a:t>
            </a:r>
          </a:p>
        </p:txBody>
      </p:sp>
    </p:spTree>
    <p:extLst>
      <p:ext uri="{BB962C8B-B14F-4D97-AF65-F5344CB8AC3E}">
        <p14:creationId xmlns:p14="http://schemas.microsoft.com/office/powerpoint/2010/main" val="416834679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v &lt;- function(FV, r, n) {…"/>
          <p:cNvSpPr txBox="1"/>
          <p:nvPr/>
        </p:nvSpPr>
        <p:spPr>
          <a:xfrm>
            <a:off x="-8817" y="4092594"/>
            <a:ext cx="13322081" cy="9634044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function(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FV, r, n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) {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  round(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172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formals(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$FV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$r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$n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172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body(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{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   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&lt;- FV/(1 + r)^n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   round(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172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40FF"/>
                </a:solidFill>
                <a:effectLst/>
                <a:uLnTx/>
                <a:uFillTx/>
                <a:latin typeface="Monaco"/>
                <a:sym typeface="Monaco"/>
              </a:rPr>
              <a:t>environment(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40FF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40FF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393192" algn="l" defTabSz="393192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381000" algn="l"/>
              </a:tabLst>
              <a:defRPr sz="2838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&lt;environment: 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R_GlobalEnv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</a:t>
            </a:r>
          </a:p>
        </p:txBody>
      </p:sp>
      <p:sp>
        <p:nvSpPr>
          <p:cNvPr id="451" name="Functions have 3 parts:…"/>
          <p:cNvSpPr txBox="1"/>
          <p:nvPr/>
        </p:nvSpPr>
        <p:spPr>
          <a:xfrm>
            <a:off x="14287796" y="4207392"/>
            <a:ext cx="9789115" cy="91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Functions have 3 parts: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formals (aka arguments)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body (code inside the function)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FF40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40FF"/>
                </a:solidFill>
                <a:effectLst/>
                <a:uLnTx/>
                <a:uFillTx/>
                <a:latin typeface="Monaco"/>
                <a:sym typeface="Monaco"/>
              </a:rPr>
              <a:t>environment</a:t>
            </a:r>
          </a:p>
        </p:txBody>
      </p:sp>
      <p:sp>
        <p:nvSpPr>
          <p:cNvPr id="452" name="anatomy of a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anatomy of a function</a:t>
            </a:r>
          </a:p>
        </p:txBody>
      </p:sp>
    </p:spTree>
    <p:extLst>
      <p:ext uri="{BB962C8B-B14F-4D97-AF65-F5344CB8AC3E}">
        <p14:creationId xmlns:p14="http://schemas.microsoft.com/office/powerpoint/2010/main" val="19268086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v &lt;- function(FV, r, n) {…"/>
          <p:cNvSpPr txBox="1"/>
          <p:nvPr/>
        </p:nvSpPr>
        <p:spPr>
          <a:xfrm>
            <a:off x="35836" y="4060425"/>
            <a:ext cx="13294689" cy="9634044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function(FV, r, n) {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round(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1779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(FV = 1000, r = .08, n = 5)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680.58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pv2 &lt;- function(FV, r, n) {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return(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round(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pv2(1000, .08, 5)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680.5832</a:t>
            </a:r>
          </a:p>
        </p:txBody>
      </p:sp>
      <p:sp>
        <p:nvSpPr>
          <p:cNvPr id="455" name="What gets returned from a function is either:…"/>
          <p:cNvSpPr txBox="1"/>
          <p:nvPr/>
        </p:nvSpPr>
        <p:spPr>
          <a:xfrm>
            <a:off x="14287796" y="4207392"/>
            <a:ext cx="9789115" cy="91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What gets returned from a function is either: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The last expression evaluated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return(value), which forces the function to stop execution and return value</a:t>
            </a:r>
          </a:p>
        </p:txBody>
      </p:sp>
      <p:sp>
        <p:nvSpPr>
          <p:cNvPr id="456" name="function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output</a:t>
            </a:r>
          </a:p>
        </p:txBody>
      </p:sp>
    </p:spTree>
    <p:extLst>
      <p:ext uri="{BB962C8B-B14F-4D97-AF65-F5344CB8AC3E}">
        <p14:creationId xmlns:p14="http://schemas.microsoft.com/office/powerpoint/2010/main" val="6668153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v &lt;- function(FV, r, n) {…"/>
          <p:cNvSpPr txBox="1"/>
          <p:nvPr/>
        </p:nvSpPr>
        <p:spPr>
          <a:xfrm>
            <a:off x="11122" y="4085139"/>
            <a:ext cx="13294689" cy="9634044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&lt;- function(FV, r, n) {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round(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1779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(FV = 1000, r = .08, n = 5)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680.58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942192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pv2 &lt;- function(FV, r, n) {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return(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round(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pv2(1000, .08, 5)</a:t>
            </a:r>
          </a:p>
          <a:p>
            <a:pPr marL="0" marR="0" lvl="2" indent="406908" algn="l" defTabSz="406908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300" algn="l"/>
                <a:tab pos="406400" algn="l"/>
              </a:tabLst>
              <a:defRPr sz="2937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680.5832</a:t>
            </a:r>
          </a:p>
        </p:txBody>
      </p:sp>
      <p:sp>
        <p:nvSpPr>
          <p:cNvPr id="459" name="What gets returned from a function is either:…"/>
          <p:cNvSpPr txBox="1"/>
          <p:nvPr/>
        </p:nvSpPr>
        <p:spPr>
          <a:xfrm>
            <a:off x="14287796" y="4207392"/>
            <a:ext cx="9789115" cy="917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What gets returned from a function is either: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The last expression evaluated</a:t>
            </a:r>
          </a:p>
          <a:p>
            <a:pPr marL="666750" marR="0" lvl="0" indent="-66675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4000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return(value), which forces the function to stop execution and return value</a:t>
            </a:r>
          </a:p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6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04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Note the differences in how we call these functions. Why do both cases work?</a:t>
            </a:r>
          </a:p>
        </p:txBody>
      </p:sp>
      <p:sp>
        <p:nvSpPr>
          <p:cNvPr id="460" name="function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function output</a:t>
            </a:r>
          </a:p>
        </p:txBody>
      </p:sp>
    </p:spTree>
    <p:extLst>
      <p:ext uri="{BB962C8B-B14F-4D97-AF65-F5344CB8AC3E}">
        <p14:creationId xmlns:p14="http://schemas.microsoft.com/office/powerpoint/2010/main" val="17570007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463" name="Define a function titled ratio that takes arguments x and y and returns their ratio, x / y…"/>
          <p:cNvSpPr txBox="1">
            <a:spLocks noGrp="1"/>
          </p:cNvSpPr>
          <p:nvPr>
            <p:ph type="body" idx="1"/>
          </p:nvPr>
        </p:nvSpPr>
        <p:spPr>
          <a:xfrm>
            <a:off x="666750" y="3210869"/>
            <a:ext cx="23050500" cy="10113662"/>
          </a:xfrm>
          <a:prstGeom prst="rect">
            <a:avLst/>
          </a:prstGeom>
        </p:spPr>
        <p:txBody>
          <a:bodyPr anchor="t"/>
          <a:lstStyle/>
          <a:p>
            <a:pPr marL="863203" indent="-863203">
              <a:buClr>
                <a:srgbClr val="535353"/>
              </a:buClr>
              <a:defRPr sz="75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Define a function titled </a:t>
            </a:r>
            <a:r>
              <a:rPr sz="6500" i="0" dirty="0">
                <a:latin typeface="Monaco"/>
                <a:ea typeface="Monaco"/>
                <a:cs typeface="Monaco"/>
                <a:sym typeface="Monaco"/>
              </a:rPr>
              <a:t>ratio</a:t>
            </a:r>
            <a:r>
              <a:rPr dirty="0"/>
              <a:t> that takes arguments </a:t>
            </a:r>
            <a:r>
              <a:rPr sz="6500" i="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lang="en-US" sz="6500" i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/>
              <a:t> </a:t>
            </a:r>
            <a:r>
              <a:rPr sz="6500" i="0" dirty="0">
                <a:latin typeface="Monaco"/>
                <a:ea typeface="Monaco"/>
                <a:cs typeface="Monaco"/>
                <a:sym typeface="Monaco"/>
              </a:rPr>
              <a:t>y</a:t>
            </a:r>
            <a:r>
              <a:rPr lang="en-US" sz="6500" i="0" dirty="0">
                <a:latin typeface="Monaco"/>
                <a:ea typeface="Monaco"/>
                <a:cs typeface="Monaco"/>
                <a:sym typeface="Monaco"/>
              </a:rPr>
              <a:t>,</a:t>
            </a:r>
            <a:r>
              <a:rPr dirty="0"/>
              <a:t> and </a:t>
            </a:r>
            <a:r>
              <a:rPr lang="en-US" sz="6500" dirty="0">
                <a:latin typeface="Monaco"/>
                <a:ea typeface="Monaco"/>
                <a:cs typeface="Monaco"/>
                <a:sym typeface="Monaco"/>
              </a:rPr>
              <a:t>digits</a:t>
            </a:r>
            <a:r>
              <a:rPr lang="en-US" sz="8000" dirty="0">
                <a:latin typeface="Monaco"/>
                <a:ea typeface="Monaco"/>
                <a:cs typeface="Monaco"/>
                <a:sym typeface="Monaco"/>
              </a:rPr>
              <a:t> and </a:t>
            </a:r>
            <a:r>
              <a:rPr dirty="0"/>
              <a:t>returns </a:t>
            </a:r>
            <a:r>
              <a:rPr lang="en-US" dirty="0"/>
              <a:t>the value of </a:t>
            </a:r>
            <a:r>
              <a:rPr dirty="0"/>
              <a:t>their ratio, </a:t>
            </a:r>
            <a:r>
              <a:rPr sz="6500" i="0" dirty="0">
                <a:latin typeface="Monaco"/>
                <a:ea typeface="Monaco"/>
                <a:cs typeface="Monaco"/>
                <a:sym typeface="Monaco"/>
              </a:rPr>
              <a:t>x / y</a:t>
            </a:r>
            <a:r>
              <a:rPr lang="en-US" sz="6500" i="0" dirty="0">
                <a:latin typeface="Monaco"/>
                <a:ea typeface="Monaco"/>
                <a:cs typeface="Monaco"/>
                <a:sym typeface="Monaco"/>
              </a:rPr>
              <a:t>, </a:t>
            </a:r>
            <a:r>
              <a:rPr lang="en-US" sz="7500" i="0" dirty="0">
                <a:ea typeface="Monaco"/>
                <a:cs typeface="Monaco"/>
                <a:sym typeface="Monaco"/>
              </a:rPr>
              <a:t>rounded to a specified number of digits</a:t>
            </a:r>
            <a:r>
              <a:rPr lang="en-US" sz="6500" i="0" dirty="0">
                <a:latin typeface="Monaco"/>
                <a:ea typeface="Monaco"/>
                <a:cs typeface="Monaco"/>
                <a:sym typeface="Monaco"/>
              </a:rPr>
              <a:t>.</a:t>
            </a:r>
            <a:endParaRPr sz="6500" i="0" dirty="0">
              <a:latin typeface="Monaco"/>
              <a:ea typeface="Monaco"/>
              <a:cs typeface="Monaco"/>
              <a:sym typeface="Monaco"/>
            </a:endParaRPr>
          </a:p>
          <a:p>
            <a:pPr marL="863203" indent="-863203">
              <a:buClr>
                <a:srgbClr val="535353"/>
              </a:buClr>
              <a:defRPr sz="75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Call </a:t>
            </a:r>
            <a:r>
              <a:rPr sz="6500" i="0" dirty="0">
                <a:latin typeface="Monaco"/>
                <a:ea typeface="Monaco"/>
                <a:cs typeface="Monaco"/>
                <a:sym typeface="Monaco"/>
              </a:rPr>
              <a:t>ratio()</a:t>
            </a:r>
            <a:r>
              <a:rPr dirty="0"/>
              <a:t> with arguments 3</a:t>
            </a:r>
            <a:r>
              <a:rPr lang="en-US" dirty="0"/>
              <a:t>,</a:t>
            </a:r>
            <a:r>
              <a:rPr dirty="0"/>
              <a:t> </a:t>
            </a:r>
            <a:r>
              <a:rPr lang="en-US" dirty="0"/>
              <a:t>7, and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41928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466" name="ratio &lt;- function(x, y) {…"/>
          <p:cNvSpPr txBox="1"/>
          <p:nvPr/>
        </p:nvSpPr>
        <p:spPr>
          <a:xfrm>
            <a:off x="2958" y="3944310"/>
            <a:ext cx="23050501" cy="9786325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ratio &lt;- function(x, y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, digits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) 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round(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x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/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y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, digits = digits)</a:t>
            </a: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ratio(3,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7, 4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0.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4286</a:t>
            </a: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511093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3E2B61-E11F-4B86-87A4-07AFC8DB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scoping rules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4B0EE-7CFD-4EA4-9906-59465D4D43D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8596" y="3784600"/>
            <a:ext cx="11020044" cy="8925560"/>
          </a:xfrm>
        </p:spPr>
        <p:txBody>
          <a:bodyPr>
            <a:normAutofit/>
          </a:bodyPr>
          <a:lstStyle/>
          <a:p>
            <a:r>
              <a:rPr lang="en-US" dirty="0"/>
              <a:t>R uses lexical scoping rules to define how functions and objects interact</a:t>
            </a:r>
          </a:p>
          <a:p>
            <a:r>
              <a:rPr lang="en-US" dirty="0"/>
              <a:t>The code to the right creates two functions called </a:t>
            </a:r>
            <a:r>
              <a:rPr lang="en-US" dirty="0">
                <a:latin typeface="Monaco"/>
              </a:rPr>
              <a:t>foo( ) </a:t>
            </a:r>
            <a:r>
              <a:rPr lang="en-US" dirty="0"/>
              <a:t>and </a:t>
            </a:r>
            <a:r>
              <a:rPr lang="en-US" dirty="0">
                <a:latin typeface="Monaco"/>
              </a:rPr>
              <a:t>bar()</a:t>
            </a:r>
          </a:p>
          <a:p>
            <a:r>
              <a:rPr lang="en-US" dirty="0"/>
              <a:t>Observing this code, what value will result if </a:t>
            </a:r>
            <a:r>
              <a:rPr lang="en-US" dirty="0">
                <a:latin typeface="Monaco"/>
              </a:rPr>
              <a:t>bar(2)</a:t>
            </a:r>
            <a:r>
              <a:rPr lang="en-US" dirty="0"/>
              <a:t> is called?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7359E-B091-42AD-A61B-4CE484E08A5A}"/>
              </a:ext>
            </a:extLst>
          </p:cNvPr>
          <p:cNvSpPr txBox="1"/>
          <p:nvPr/>
        </p:nvSpPr>
        <p:spPr>
          <a:xfrm>
            <a:off x="13035064" y="3755324"/>
            <a:ext cx="11186808" cy="8227893"/>
          </a:xfrm>
          <a:prstGeom prst="rect">
            <a:avLst/>
          </a:prstGeom>
          <a:solidFill>
            <a:srgbClr val="E5E5E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3" algn="l"/>
            <a:r>
              <a:rPr lang="en-US" sz="4400" dirty="0">
                <a:latin typeface="Monaco"/>
              </a:rPr>
              <a:t>a &lt;- 1</a:t>
            </a:r>
          </a:p>
          <a:p>
            <a:pPr lvl="3" algn="l"/>
            <a:r>
              <a:rPr lang="en-US" sz="4400" dirty="0">
                <a:latin typeface="Monaco"/>
              </a:rPr>
              <a:t>b &lt;- 2</a:t>
            </a:r>
          </a:p>
          <a:p>
            <a:pPr lvl="3" algn="l"/>
            <a:endParaRPr lang="en-US" sz="4400" dirty="0">
              <a:latin typeface="Monaco"/>
            </a:endParaRPr>
          </a:p>
          <a:p>
            <a:pPr lvl="3" algn="l"/>
            <a:r>
              <a:rPr lang="en-US" sz="4400" dirty="0">
                <a:latin typeface="Monaco"/>
              </a:rPr>
              <a:t>foo &lt;- function(x) {</a:t>
            </a:r>
          </a:p>
          <a:p>
            <a:pPr lvl="3" algn="l"/>
            <a:r>
              <a:rPr lang="en-US" sz="4400" dirty="0">
                <a:latin typeface="Monaco"/>
              </a:rPr>
              <a:t>    a * x + b</a:t>
            </a:r>
          </a:p>
          <a:p>
            <a:pPr lvl="3" algn="l"/>
            <a:r>
              <a:rPr lang="en-US" sz="4400" dirty="0">
                <a:latin typeface="Monaco"/>
              </a:rPr>
              <a:t>}</a:t>
            </a:r>
          </a:p>
          <a:p>
            <a:pPr lvl="3" algn="l"/>
            <a:endParaRPr lang="en-US" sz="4400" dirty="0">
              <a:latin typeface="Monaco"/>
            </a:endParaRPr>
          </a:p>
          <a:p>
            <a:pPr lvl="3" algn="l"/>
            <a:r>
              <a:rPr lang="en-US" sz="4400" dirty="0">
                <a:latin typeface="Monaco"/>
              </a:rPr>
              <a:t>bar &lt;- function(x){</a:t>
            </a:r>
          </a:p>
          <a:p>
            <a:pPr lvl="3" algn="l"/>
            <a:r>
              <a:rPr lang="en-US" sz="4400" dirty="0">
                <a:latin typeface="Monaco"/>
              </a:rPr>
              <a:t>  a &lt;- 2</a:t>
            </a:r>
          </a:p>
          <a:p>
            <a:pPr lvl="3" algn="l"/>
            <a:r>
              <a:rPr lang="en-US" sz="4400" dirty="0">
                <a:latin typeface="Monaco"/>
              </a:rPr>
              <a:t>  b &lt;- 1</a:t>
            </a:r>
          </a:p>
          <a:p>
            <a:pPr lvl="3" algn="l"/>
            <a:r>
              <a:rPr lang="en-US" sz="4400" dirty="0">
                <a:latin typeface="Monaco"/>
              </a:rPr>
              <a:t>  foo(x)</a:t>
            </a:r>
          </a:p>
          <a:p>
            <a:pPr lvl="3" algn="l"/>
            <a:r>
              <a:rPr lang="en-US" sz="4400" dirty="0"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959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rganizing your commonly used code…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16499074" cy="8864600"/>
          </a:xfrm>
          <a:prstGeom prst="rect">
            <a:avLst/>
          </a:prstGeom>
        </p:spPr>
        <p:txBody>
          <a:bodyPr/>
          <a:lstStyle/>
          <a:p>
            <a:r>
              <a:rPr dirty="0"/>
              <a:t>Organizing your commonly used code</a:t>
            </a:r>
          </a:p>
          <a:p>
            <a:r>
              <a:rPr dirty="0"/>
              <a:t>Standardized conventions lead to standardized tools</a:t>
            </a:r>
          </a:p>
          <a:p>
            <a:r>
              <a:rPr dirty="0"/>
              <a:t>Save</a:t>
            </a:r>
            <a:r>
              <a:rPr lang="en-US" dirty="0"/>
              <a:t>s</a:t>
            </a:r>
            <a:r>
              <a:rPr dirty="0"/>
              <a:t> time</a:t>
            </a:r>
          </a:p>
          <a:p>
            <a:r>
              <a:rPr dirty="0"/>
              <a:t>Sharing code (inside or outside your org)</a:t>
            </a:r>
          </a:p>
        </p:txBody>
      </p:sp>
      <p:sp>
        <p:nvSpPr>
          <p:cNvPr id="129" name="why we use pack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why we use packages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16264" y="4443191"/>
            <a:ext cx="3257191" cy="325719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packager"/>
          <p:cNvSpPr txBox="1"/>
          <p:nvPr/>
        </p:nvSpPr>
        <p:spPr>
          <a:xfrm>
            <a:off x="19163461" y="7817960"/>
            <a:ext cx="3162797" cy="899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/>
              <a:t>packager</a:t>
            </a:r>
          </a:p>
        </p:txBody>
      </p:sp>
      <p:sp>
        <p:nvSpPr>
          <p:cNvPr id="132" name="Shape"/>
          <p:cNvSpPr/>
          <p:nvPr/>
        </p:nvSpPr>
        <p:spPr>
          <a:xfrm>
            <a:off x="18035001" y="3730941"/>
            <a:ext cx="5428037" cy="6270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9" y="0"/>
                </a:moveTo>
                <a:lnTo>
                  <a:pt x="21593" y="5368"/>
                </a:lnTo>
                <a:lnTo>
                  <a:pt x="21600" y="16344"/>
                </a:lnTo>
                <a:lnTo>
                  <a:pt x="10823" y="21600"/>
                </a:lnTo>
                <a:lnTo>
                  <a:pt x="0" y="16297"/>
                </a:lnTo>
                <a:lnTo>
                  <a:pt x="43" y="5378"/>
                </a:lnTo>
                <a:lnTo>
                  <a:pt x="10819" y="0"/>
                </a:lnTo>
                <a:close/>
              </a:path>
            </a:pathLst>
          </a:custGeom>
          <a:ln w="152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Image" descr="Image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11190096" y="180572"/>
            <a:ext cx="12964093" cy="13354856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handling argu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handling arguments</a:t>
            </a:r>
          </a:p>
        </p:txBody>
      </p:sp>
    </p:spTree>
    <p:extLst>
      <p:ext uri="{BB962C8B-B14F-4D97-AF65-F5344CB8AC3E}">
        <p14:creationId xmlns:p14="http://schemas.microsoft.com/office/powerpoint/2010/main" val="197021821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alling arguments in different w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Calling arguments in different ways</a:t>
            </a:r>
          </a:p>
        </p:txBody>
      </p:sp>
      <p:sp>
        <p:nvSpPr>
          <p:cNvPr id="472" name="pv(FV = 1000, r = .08, n = 5)…"/>
          <p:cNvSpPr txBox="1"/>
          <p:nvPr/>
        </p:nvSpPr>
        <p:spPr>
          <a:xfrm>
            <a:off x="32416" y="4085139"/>
            <a:ext cx="13337733" cy="9634044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(FV = 1000, r = .08, n = 5)</a:t>
            </a: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680.58</a:t>
            </a: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(1000, .08, 5)</a:t>
            </a: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680.58</a:t>
            </a: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(r = .08, FV = 1000, n = 5)</a:t>
            </a: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680.58</a:t>
            </a: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(.08, 1000, 5)</a:t>
            </a: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0</a:t>
            </a: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(1000, .08)</a:t>
            </a:r>
          </a:p>
          <a:p>
            <a:pPr marL="0" marR="0" lvl="2" indent="448055" algn="l" defTabSz="448055" rtl="0" eaLnBrk="1" fontAlgn="auto" latinLnBrk="0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7000" algn="l"/>
                <a:tab pos="444500" algn="l"/>
              </a:tabLst>
              <a:defRPr sz="3234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Error in </a:t>
            </a:r>
            <a:r>
              <a:rPr kumimoji="0" sz="36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6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(1000, 0.08) : argument "n" is missing, with no default</a:t>
            </a:r>
          </a:p>
        </p:txBody>
      </p:sp>
      <p:sp>
        <p:nvSpPr>
          <p:cNvPr id="473" name="Using argument names…"/>
          <p:cNvSpPr txBox="1"/>
          <p:nvPr/>
        </p:nvSpPr>
        <p:spPr>
          <a:xfrm>
            <a:off x="13994051" y="4060425"/>
            <a:ext cx="9789115" cy="887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Using argument names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8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positional matching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8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must use names if you change order otherwise…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error or incorrect computation will occur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6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missing arguments results in error</a:t>
            </a:r>
          </a:p>
        </p:txBody>
      </p:sp>
    </p:spTree>
    <p:extLst>
      <p:ext uri="{BB962C8B-B14F-4D97-AF65-F5344CB8AC3E}">
        <p14:creationId xmlns:p14="http://schemas.microsoft.com/office/powerpoint/2010/main" val="262930858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etting default argu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setting default arguments</a:t>
            </a:r>
          </a:p>
        </p:txBody>
      </p:sp>
      <p:sp>
        <p:nvSpPr>
          <p:cNvPr id="476" name="pv &lt;- function(FV, r, n = 5) {…"/>
          <p:cNvSpPr txBox="1"/>
          <p:nvPr/>
        </p:nvSpPr>
        <p:spPr>
          <a:xfrm>
            <a:off x="19028" y="4085139"/>
            <a:ext cx="13326405" cy="9634044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function(FV, r,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n = 5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) 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round(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(1000, .08)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680.58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PV(1000, .08, n = 3)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793.83</a:t>
            </a:r>
          </a:p>
        </p:txBody>
      </p:sp>
      <p:sp>
        <p:nvSpPr>
          <p:cNvPr id="477" name="We can set default argument values…"/>
          <p:cNvSpPr txBox="1"/>
          <p:nvPr/>
        </p:nvSpPr>
        <p:spPr>
          <a:xfrm>
            <a:off x="14287796" y="4528673"/>
            <a:ext cx="9789115" cy="8831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8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We can set </a:t>
            </a:r>
            <a:r>
              <a:rPr kumimoji="0" sz="48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Monaco"/>
                <a:sym typeface="Monaco"/>
              </a:rPr>
              <a:t>default argument values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14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8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now if we do not call the argument the default is used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6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8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and we can change the default simply by specifying an n value</a:t>
            </a:r>
          </a:p>
        </p:txBody>
      </p:sp>
    </p:spTree>
    <p:extLst>
      <p:ext uri="{BB962C8B-B14F-4D97-AF65-F5344CB8AC3E}">
        <p14:creationId xmlns:p14="http://schemas.microsoft.com/office/powerpoint/2010/main" val="42997817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ordering arguments"/>
          <p:cNvSpPr txBox="1">
            <a:spLocks noGrp="1"/>
          </p:cNvSpPr>
          <p:nvPr>
            <p:ph type="title"/>
          </p:nvPr>
        </p:nvSpPr>
        <p:spPr>
          <a:xfrm>
            <a:off x="673100" y="133178"/>
            <a:ext cx="23050500" cy="3429000"/>
          </a:xfrm>
          <a:prstGeom prst="rect">
            <a:avLst/>
          </a:prstGeom>
        </p:spPr>
        <p:txBody>
          <a:bodyPr/>
          <a:lstStyle/>
          <a:p>
            <a:r>
              <a:t>ordering arguments</a:t>
            </a:r>
          </a:p>
        </p:txBody>
      </p:sp>
      <p:sp>
        <p:nvSpPr>
          <p:cNvPr id="480" name="my_fun &lt;- function(data, arg2, arg3 = 5) {…"/>
          <p:cNvSpPr txBox="1"/>
          <p:nvPr/>
        </p:nvSpPr>
        <p:spPr>
          <a:xfrm>
            <a:off x="18751" y="7042412"/>
            <a:ext cx="11620477" cy="6676770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my_fun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function(data, arg2, arg3 = 5) 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body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481" name="Ordering arguments in your functions is important:…"/>
          <p:cNvSpPr txBox="1"/>
          <p:nvPr/>
        </p:nvSpPr>
        <p:spPr>
          <a:xfrm>
            <a:off x="1365713" y="4207392"/>
            <a:ext cx="22711198" cy="286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Ordering arguments in your functions is important:</a:t>
            </a:r>
          </a:p>
          <a:p>
            <a:pPr marL="714375" marR="0" lvl="0" indent="-460375" algn="l" defTabSz="8255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positional matching</a:t>
            </a:r>
          </a:p>
          <a:p>
            <a:pPr marL="714375" marR="0" lvl="0" indent="-460375" algn="l" defTabSz="825500" rtl="0" eaLnBrk="1" fontAlgn="auto" latinLnBrk="0" hangingPunc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pipe (%&gt;%) operator</a:t>
            </a:r>
          </a:p>
        </p:txBody>
      </p:sp>
      <p:sp>
        <p:nvSpPr>
          <p:cNvPr id="482" name="General rules:…"/>
          <p:cNvSpPr txBox="1"/>
          <p:nvPr/>
        </p:nvSpPr>
        <p:spPr>
          <a:xfrm>
            <a:off x="12456432" y="7072557"/>
            <a:ext cx="11620479" cy="6314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sng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General rules</a:t>
            </a: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: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Data argument first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First couple arguments require specifying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Later arguments have defaults</a:t>
            </a:r>
          </a:p>
        </p:txBody>
      </p:sp>
    </p:spTree>
    <p:extLst>
      <p:ext uri="{BB962C8B-B14F-4D97-AF65-F5344CB8AC3E}">
        <p14:creationId xmlns:p14="http://schemas.microsoft.com/office/powerpoint/2010/main" val="17105920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485" name="Earlier in these slides you saw the following code duplicated:…"/>
          <p:cNvSpPr txBox="1">
            <a:spLocks noGrp="1"/>
          </p:cNvSpPr>
          <p:nvPr>
            <p:ph type="body" idx="1"/>
          </p:nvPr>
        </p:nvSpPr>
        <p:spPr>
          <a:xfrm>
            <a:off x="666750" y="3210869"/>
            <a:ext cx="23050500" cy="10113662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0" indent="0" defTabSz="817244">
              <a:spcBef>
                <a:spcPts val="6400"/>
              </a:spcBef>
              <a:buSzTx/>
              <a:buNone/>
              <a:defRPr sz="7425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7200" dirty="0"/>
              <a:t>Earlier in these slides you saw the following code duplicated:</a:t>
            </a:r>
          </a:p>
          <a:p>
            <a:pPr marL="0" indent="0" defTabSz="817244">
              <a:lnSpc>
                <a:spcPct val="100000"/>
              </a:lnSpc>
              <a:spcBef>
                <a:spcPts val="3900"/>
              </a:spcBef>
              <a:buSzTx/>
              <a:buNone/>
              <a:defRPr sz="495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4800" dirty="0"/>
              <a:t>(</a:t>
            </a:r>
            <a:r>
              <a:rPr sz="4800" dirty="0" err="1"/>
              <a:t>df$a</a:t>
            </a:r>
            <a:r>
              <a:rPr sz="4800" dirty="0"/>
              <a:t> - min(</a:t>
            </a:r>
            <a:r>
              <a:rPr sz="4800" dirty="0" err="1"/>
              <a:t>df$a</a:t>
            </a:r>
            <a:r>
              <a:rPr sz="4800" dirty="0"/>
              <a:t>, na.rm = TRUE)) /  </a:t>
            </a:r>
          </a:p>
          <a:p>
            <a:pPr marL="0" indent="0" defTabSz="817244">
              <a:lnSpc>
                <a:spcPct val="100000"/>
              </a:lnSpc>
              <a:spcBef>
                <a:spcPts val="1900"/>
              </a:spcBef>
              <a:buSzTx/>
              <a:buNone/>
              <a:defRPr sz="495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4800" dirty="0"/>
              <a:t>  (max(</a:t>
            </a:r>
            <a:r>
              <a:rPr sz="4800" dirty="0" err="1"/>
              <a:t>df$a</a:t>
            </a:r>
            <a:r>
              <a:rPr sz="4800" dirty="0"/>
              <a:t>, na.rm = TRUE) - min(</a:t>
            </a:r>
            <a:r>
              <a:rPr sz="4800" dirty="0" err="1"/>
              <a:t>df$a</a:t>
            </a:r>
            <a:r>
              <a:rPr sz="4800" dirty="0"/>
              <a:t>, na.rm = TRUE))</a:t>
            </a:r>
          </a:p>
          <a:p>
            <a:pPr marL="0" indent="0" defTabSz="817244">
              <a:lnSpc>
                <a:spcPct val="100000"/>
              </a:lnSpc>
              <a:spcBef>
                <a:spcPts val="1900"/>
              </a:spcBef>
              <a:buSzTx/>
              <a:buNone/>
              <a:defRPr sz="495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4800" dirty="0"/>
          </a:p>
          <a:p>
            <a:pPr marL="0" indent="0" defTabSz="817244">
              <a:lnSpc>
                <a:spcPct val="100000"/>
              </a:lnSpc>
              <a:spcBef>
                <a:spcPts val="1900"/>
              </a:spcBef>
              <a:buSzTx/>
              <a:buNone/>
              <a:defRPr sz="495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7200" i="1" dirty="0">
                <a:latin typeface="+mn-lt"/>
                <a:ea typeface="+mn-ea"/>
                <a:cs typeface="+mn-cs"/>
                <a:sym typeface="Gill Sans Light"/>
              </a:rPr>
              <a:t>Can you write a function called </a:t>
            </a:r>
            <a:r>
              <a:rPr sz="6000" dirty="0"/>
              <a:t>rescale</a:t>
            </a:r>
            <a:r>
              <a:rPr sz="7200" i="1" dirty="0">
                <a:latin typeface="+mn-lt"/>
                <a:ea typeface="+mn-ea"/>
                <a:cs typeface="+mn-cs"/>
                <a:sym typeface="Gill Sans Light"/>
              </a:rPr>
              <a:t> that takes argument </a:t>
            </a:r>
            <a:r>
              <a:rPr sz="6000" dirty="0"/>
              <a:t>x</a:t>
            </a:r>
            <a:r>
              <a:rPr sz="7200" i="1" dirty="0">
                <a:latin typeface="+mn-lt"/>
                <a:ea typeface="+mn-ea"/>
                <a:cs typeface="+mn-cs"/>
                <a:sym typeface="Gill Sans Light"/>
              </a:rPr>
              <a:t> and executes this code?</a:t>
            </a:r>
          </a:p>
          <a:p>
            <a:pPr marL="0" indent="0" defTabSz="817244">
              <a:lnSpc>
                <a:spcPct val="100000"/>
              </a:lnSpc>
              <a:spcBef>
                <a:spcPts val="1900"/>
              </a:spcBef>
              <a:buSzTx/>
              <a:buNone/>
              <a:defRPr sz="495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sz="2400" i="1" dirty="0">
              <a:latin typeface="+mn-lt"/>
              <a:ea typeface="+mn-ea"/>
              <a:cs typeface="+mn-cs"/>
              <a:sym typeface="Gill Sans Light"/>
            </a:endParaRPr>
          </a:p>
          <a:p>
            <a:pPr marL="0" indent="0" defTabSz="817244">
              <a:lnSpc>
                <a:spcPct val="100000"/>
              </a:lnSpc>
              <a:spcBef>
                <a:spcPts val="1900"/>
              </a:spcBef>
              <a:buSzTx/>
              <a:buNone/>
              <a:defRPr sz="495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7200" i="1" dirty="0">
                <a:latin typeface="+mn-lt"/>
                <a:ea typeface="+mn-ea"/>
                <a:cs typeface="+mn-cs"/>
                <a:sym typeface="Gill Sans Light"/>
              </a:rPr>
              <a:t>Test </a:t>
            </a:r>
            <a:r>
              <a:rPr lang="en-US" sz="7200" i="1" dirty="0">
                <a:latin typeface="+mn-lt"/>
                <a:ea typeface="+mn-ea"/>
                <a:cs typeface="+mn-cs"/>
                <a:sym typeface="Gill Sans Light"/>
              </a:rPr>
              <a:t>your function </a:t>
            </a:r>
            <a:r>
              <a:rPr sz="7200" i="1" dirty="0">
                <a:latin typeface="+mn-lt"/>
                <a:ea typeface="+mn-ea"/>
                <a:cs typeface="+mn-cs"/>
                <a:sym typeface="Gill Sans Light"/>
              </a:rPr>
              <a:t>on the </a:t>
            </a:r>
            <a:r>
              <a:rPr lang="en-US" sz="7200" i="1" dirty="0">
                <a:latin typeface="+mn-lt"/>
                <a:ea typeface="+mn-ea"/>
                <a:cs typeface="+mn-cs"/>
                <a:sym typeface="Gill Sans Light"/>
              </a:rPr>
              <a:t>following </a:t>
            </a:r>
            <a:r>
              <a:rPr sz="7200" i="1" dirty="0">
                <a:latin typeface="+mn-lt"/>
                <a:ea typeface="+mn-ea"/>
                <a:cs typeface="+mn-cs"/>
                <a:sym typeface="Gill Sans Light"/>
              </a:rPr>
              <a:t>vector </a:t>
            </a:r>
            <a:endParaRPr lang="en-US" sz="7200" i="1" dirty="0">
              <a:latin typeface="+mn-lt"/>
              <a:ea typeface="+mn-ea"/>
              <a:cs typeface="+mn-cs"/>
              <a:sym typeface="Gill Sans Light"/>
            </a:endParaRPr>
          </a:p>
          <a:p>
            <a:pPr marL="0" indent="0" defTabSz="817244">
              <a:lnSpc>
                <a:spcPct val="100000"/>
              </a:lnSpc>
              <a:spcBef>
                <a:spcPts val="1900"/>
              </a:spcBef>
              <a:buSzTx/>
              <a:buNone/>
              <a:defRPr sz="495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7200" i="1" dirty="0" err="1"/>
              <a:t>set.seed</a:t>
            </a:r>
            <a:r>
              <a:rPr lang="en-US" sz="7200" i="1" dirty="0"/>
              <a:t>(123) </a:t>
            </a:r>
          </a:p>
          <a:p>
            <a:pPr marL="0" indent="0" defTabSz="817244">
              <a:lnSpc>
                <a:spcPct val="100000"/>
              </a:lnSpc>
              <a:spcBef>
                <a:spcPts val="1900"/>
              </a:spcBef>
              <a:buSzTx/>
              <a:buNone/>
              <a:defRPr sz="4950">
                <a:solidFill>
                  <a:srgbClr val="00549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7200" i="1" dirty="0"/>
              <a:t>vec1 &lt;- runif(10, min = 5, max = 13)</a:t>
            </a:r>
            <a:endParaRPr sz="7200" i="1" dirty="0">
              <a:latin typeface="+mn-lt"/>
              <a:ea typeface="+mn-ea"/>
              <a:cs typeface="+mn-cs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975665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488" name="rescale &lt;- function(x){…"/>
          <p:cNvSpPr txBox="1"/>
          <p:nvPr/>
        </p:nvSpPr>
        <p:spPr>
          <a:xfrm>
            <a:off x="641230" y="3919597"/>
            <a:ext cx="23050501" cy="9786325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rescale &lt;- function(x){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range(x, na.rm = TRUE)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(x -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[1]) / 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[2] -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[1])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lvl="2" algn="l" defTabSz="457200">
              <a:spcBef>
                <a:spcPts val="800"/>
              </a:spcBef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4000" dirty="0" err="1">
                <a:solidFill>
                  <a:srgbClr val="515151"/>
                </a:solidFill>
                <a:latin typeface="Monaco"/>
                <a:sym typeface="Monaco"/>
              </a:rPr>
              <a:t>set.seed</a:t>
            </a:r>
            <a:r>
              <a:rPr lang="en-US" sz="4000" dirty="0">
                <a:solidFill>
                  <a:srgbClr val="515151"/>
                </a:solidFill>
                <a:latin typeface="Monaco"/>
                <a:sym typeface="Monaco"/>
              </a:rPr>
              <a:t>(123)</a:t>
            </a:r>
          </a:p>
          <a:p>
            <a:pPr lvl="2" algn="l" defTabSz="457200">
              <a:spcBef>
                <a:spcPts val="800"/>
              </a:spcBef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4000" dirty="0">
                <a:solidFill>
                  <a:srgbClr val="515151"/>
                </a:solidFill>
                <a:latin typeface="Monaco"/>
                <a:sym typeface="Monaco"/>
              </a:rPr>
              <a:t>vec1 &lt;- runif(10, min = 5, max = 13)</a:t>
            </a:r>
          </a:p>
          <a:p>
            <a:pPr lvl="2" algn="l" defTabSz="457200">
              <a:spcBef>
                <a:spcPts val="800"/>
              </a:spcBef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rescale(vec1)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0.2704415 0.8299695 0.4060968 0.9358038 1.0000000 0.0000000 0.5392146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[8] 0.9463095 0.5652837 0.4593287</a:t>
            </a:r>
          </a:p>
        </p:txBody>
      </p:sp>
    </p:spTree>
    <p:extLst>
      <p:ext uri="{BB962C8B-B14F-4D97-AF65-F5344CB8AC3E}">
        <p14:creationId xmlns:p14="http://schemas.microsoft.com/office/powerpoint/2010/main" val="21303102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491" name="Now add an argument to rescale that allows you to round the output to a specified decimal.  Set the default to 2."/>
          <p:cNvSpPr txBox="1">
            <a:spLocks noGrp="1"/>
          </p:cNvSpPr>
          <p:nvPr>
            <p:ph type="body" idx="1"/>
          </p:nvPr>
        </p:nvSpPr>
        <p:spPr>
          <a:xfrm>
            <a:off x="666750" y="5688374"/>
            <a:ext cx="23050500" cy="76361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75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Now add an argument to </a:t>
            </a:r>
            <a:r>
              <a:rPr sz="6500" i="0">
                <a:latin typeface="Monaco"/>
                <a:ea typeface="Monaco"/>
                <a:cs typeface="Monaco"/>
                <a:sym typeface="Monaco"/>
              </a:rPr>
              <a:t>rescale</a:t>
            </a:r>
            <a:r>
              <a:t> that allows you to round the output to a specified decimal.  Set the default to 2.</a:t>
            </a:r>
          </a:p>
        </p:txBody>
      </p:sp>
    </p:spTree>
    <p:extLst>
      <p:ext uri="{BB962C8B-B14F-4D97-AF65-F5344CB8AC3E}">
        <p14:creationId xmlns:p14="http://schemas.microsoft.com/office/powerpoint/2010/main" val="37105521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494" name="rescale &lt;- function(x, digits = 2){…"/>
          <p:cNvSpPr txBox="1"/>
          <p:nvPr/>
        </p:nvSpPr>
        <p:spPr>
          <a:xfrm>
            <a:off x="443518" y="3919075"/>
            <a:ext cx="23050501" cy="9786325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rescale &lt;- function(x, digits = 2){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range(x, na.rm = TRUE)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scaled &lt;- (x -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[1]) / 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[2] -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[1])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round(scaled, digits = digits)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lvl="2" algn="l" defTabSz="457200">
              <a:spcBef>
                <a:spcPts val="800"/>
              </a:spcBef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4000" dirty="0" err="1">
                <a:solidFill>
                  <a:srgbClr val="515151"/>
                </a:solidFill>
                <a:latin typeface="Monaco"/>
                <a:sym typeface="Monaco"/>
              </a:rPr>
              <a:t>set.seed</a:t>
            </a:r>
            <a:r>
              <a:rPr lang="en-US" sz="4000" dirty="0">
                <a:solidFill>
                  <a:srgbClr val="515151"/>
                </a:solidFill>
                <a:latin typeface="Monaco"/>
                <a:sym typeface="Monaco"/>
              </a:rPr>
              <a:t>(123)</a:t>
            </a:r>
          </a:p>
          <a:p>
            <a:pPr lvl="2" algn="l" defTabSz="457200">
              <a:spcBef>
                <a:spcPts val="800"/>
              </a:spcBef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lang="en-US" sz="4000" dirty="0">
                <a:solidFill>
                  <a:srgbClr val="515151"/>
                </a:solidFill>
                <a:latin typeface="Monaco"/>
                <a:sym typeface="Monaco"/>
              </a:rPr>
              <a:t>vec1 &lt;- runif(10, min = 5, max = 13)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rescale(vec1)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0.27 0.83 0.41 0.94 1.00 0.00 0.54 0.95 0.57 0.46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rescale(vec1, 3)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0.270 0.830 0.406 0.936 1.000 0.000 0.539 0.946 0.565 0.459</a:t>
            </a: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9982733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497" name="Now let’s move the na.rm = TRUE argument into the functions formals so that the user can specify whether or not they want to remove NAs.  Set the default to TRUE."/>
          <p:cNvSpPr txBox="1">
            <a:spLocks noGrp="1"/>
          </p:cNvSpPr>
          <p:nvPr>
            <p:ph type="body" idx="1"/>
          </p:nvPr>
        </p:nvSpPr>
        <p:spPr>
          <a:xfrm>
            <a:off x="666750" y="5688374"/>
            <a:ext cx="23050500" cy="76361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75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Now let’s move the </a:t>
            </a:r>
            <a:r>
              <a:rPr sz="6500" i="0" dirty="0">
                <a:latin typeface="Monaco"/>
                <a:ea typeface="Monaco"/>
                <a:cs typeface="Monaco"/>
                <a:sym typeface="Monaco"/>
              </a:rPr>
              <a:t>na.rm = TRUE</a:t>
            </a:r>
            <a:r>
              <a:rPr dirty="0"/>
              <a:t> argument into the function</a:t>
            </a:r>
            <a:r>
              <a:rPr lang="en-US" dirty="0"/>
              <a:t>'</a:t>
            </a:r>
            <a:r>
              <a:rPr dirty="0"/>
              <a:t>s formals so that the user can specify whether or not they want to remove NAs.  Set the default to </a:t>
            </a:r>
            <a:r>
              <a:rPr sz="6500" i="0" dirty="0">
                <a:latin typeface="Monaco"/>
                <a:ea typeface="Monaco"/>
                <a:cs typeface="Monaco"/>
                <a:sym typeface="Monaco"/>
              </a:rPr>
              <a:t>TRUE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60834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500" name="rescale &lt;- function(x, digits = 2, na.rm = TRUE){…"/>
          <p:cNvSpPr txBox="1"/>
          <p:nvPr/>
        </p:nvSpPr>
        <p:spPr>
          <a:xfrm>
            <a:off x="443518" y="3919596"/>
            <a:ext cx="23050501" cy="9786325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rescale &lt;- function(x, digits = 2, na.rm = TRUE){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if(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isTRUE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(na.rm)) x &lt;-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na.omit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(x)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range(x)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scaled &lt;- (x -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[1]) / 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[2] -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[1])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round(scaled, digits = digits)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vec1 &lt;- c(NA, vec1)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rescale(vec1)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0.27 0.83 0.41 0.94 1.00 0.00 0.54 0.95 0.57 0.46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attr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(,"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na.action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")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1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attr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(,"class")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"omit"</a:t>
            </a:r>
          </a:p>
        </p:txBody>
      </p:sp>
      <p:sp>
        <p:nvSpPr>
          <p:cNvPr id="501" name="Showing how many missing values were removed"/>
          <p:cNvSpPr txBox="1"/>
          <p:nvPr/>
        </p:nvSpPr>
        <p:spPr>
          <a:xfrm>
            <a:off x="1020639" y="2981579"/>
            <a:ext cx="1243789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433FF"/>
                </a:solidFill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Gill Sans Light"/>
                <a:sym typeface="Gill Sans Light"/>
              </a:rPr>
              <a:t>Showing how many missing values were removed</a:t>
            </a:r>
          </a:p>
        </p:txBody>
      </p:sp>
    </p:spTree>
    <p:extLst>
      <p:ext uri="{BB962C8B-B14F-4D97-AF65-F5344CB8AC3E}">
        <p14:creationId xmlns:p14="http://schemas.microsoft.com/office/powerpoint/2010/main" val="35658293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rerequisi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prerequisites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alphaModFix amt="14897"/>
            <a:extLst/>
          </a:blip>
          <a:stretch>
            <a:fillRect/>
          </a:stretch>
        </p:blipFill>
        <p:spPr>
          <a:xfrm>
            <a:off x="12026485" y="104359"/>
            <a:ext cx="13507280" cy="13507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504" name="rescale &lt;- function(x, digits = 2, na.rm = TRUE){…"/>
          <p:cNvSpPr txBox="1"/>
          <p:nvPr/>
        </p:nvSpPr>
        <p:spPr>
          <a:xfrm>
            <a:off x="616516" y="3919594"/>
            <a:ext cx="23050501" cy="9786325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rescale &lt;- function(x, digits = 2, na.rm = TRUE){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if(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isTRUE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(na.rm)) x &lt;- x[!is.na(x)]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range(x)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scaled &lt;- (x -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[1]) / 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[2] -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rng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[1])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round(scaled, digits = digits)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rescale(vec1)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0.27 0.83 0.41 0.94 1.00 0.00 0.54 0.95 0.57 0.46</a:t>
            </a: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505" name="Hiding how many missing values were removed"/>
          <p:cNvSpPr txBox="1"/>
          <p:nvPr/>
        </p:nvSpPr>
        <p:spPr>
          <a:xfrm>
            <a:off x="1020639" y="2956864"/>
            <a:ext cx="11944276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433FF"/>
                </a:solidFill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0" b="0" i="0" u="none" strike="noStrike" kern="0" cap="none" spc="0" normalizeH="0" baseline="0" noProof="0" dirty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Gill Sans Light"/>
                <a:sym typeface="Gill Sans Light"/>
              </a:rPr>
              <a:t>Hiding how many missing values were removed</a:t>
            </a:r>
          </a:p>
        </p:txBody>
      </p:sp>
    </p:spTree>
    <p:extLst>
      <p:ext uri="{BB962C8B-B14F-4D97-AF65-F5344CB8AC3E}">
        <p14:creationId xmlns:p14="http://schemas.microsoft.com/office/powerpoint/2010/main" val="24320573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508" name="Now try to apply the rescale function across each variable in the mtcars data set.…"/>
          <p:cNvSpPr txBox="1">
            <a:spLocks noGrp="1"/>
          </p:cNvSpPr>
          <p:nvPr>
            <p:ph type="body" idx="1"/>
          </p:nvPr>
        </p:nvSpPr>
        <p:spPr>
          <a:xfrm>
            <a:off x="666750" y="5688374"/>
            <a:ext cx="23050500" cy="76361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75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Now try to apply the </a:t>
            </a:r>
            <a:r>
              <a:rPr sz="6500" i="0">
                <a:latin typeface="Monaco"/>
                <a:ea typeface="Monaco"/>
                <a:cs typeface="Monaco"/>
                <a:sym typeface="Monaco"/>
              </a:rPr>
              <a:t>rescale</a:t>
            </a:r>
            <a:r>
              <a:t> function across each variable in the </a:t>
            </a:r>
            <a:r>
              <a:rPr sz="6500" i="0">
                <a:latin typeface="Monaco"/>
                <a:ea typeface="Monaco"/>
                <a:cs typeface="Monaco"/>
                <a:sym typeface="Monaco"/>
              </a:rPr>
              <a:t>mtcars</a:t>
            </a:r>
            <a:r>
              <a:t> data set.</a:t>
            </a:r>
          </a:p>
          <a:p>
            <a:pPr marL="0" indent="0">
              <a:buSzTx/>
              <a:buNone/>
              <a:defRPr sz="75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marL="0" indent="0" algn="ctr">
              <a:buSzTx/>
              <a:buNone/>
              <a:defRPr sz="6500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Hint: try using one of the </a:t>
            </a:r>
            <a:r>
              <a:rPr i="0">
                <a:latin typeface="Monaco"/>
                <a:ea typeface="Monaco"/>
                <a:cs typeface="Monaco"/>
                <a:sym typeface="Monaco"/>
              </a:rPr>
              <a:t>apply</a:t>
            </a:r>
            <a:r>
              <a:t> or </a:t>
            </a:r>
            <a:r>
              <a:rPr i="0">
                <a:latin typeface="Monaco"/>
                <a:ea typeface="Monaco"/>
                <a:cs typeface="Monaco"/>
                <a:sym typeface="Monaco"/>
              </a:rPr>
              <a:t>map</a:t>
            </a:r>
            <a:r>
              <a:t> functions.</a:t>
            </a:r>
          </a:p>
        </p:txBody>
      </p:sp>
    </p:spTree>
    <p:extLst>
      <p:ext uri="{BB962C8B-B14F-4D97-AF65-F5344CB8AC3E}">
        <p14:creationId xmlns:p14="http://schemas.microsoft.com/office/powerpoint/2010/main" val="84164653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solution</a:t>
            </a:r>
          </a:p>
        </p:txBody>
      </p:sp>
      <p:sp>
        <p:nvSpPr>
          <p:cNvPr id="511" name="library(purrr)…"/>
          <p:cNvSpPr txBox="1"/>
          <p:nvPr/>
        </p:nvSpPr>
        <p:spPr>
          <a:xfrm>
            <a:off x="406404" y="4154337"/>
            <a:ext cx="23050501" cy="9561663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20000"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library(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purrr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mtcars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%&gt;%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map_df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(rescale)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# A 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tibble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: 32 × 11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    mpg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	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cyl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		 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disp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   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hp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	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drat    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wt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qsec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   vs    am  gear  carb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 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 &lt;</a:t>
            </a: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dbl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&gt;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1   0.45   0.5  0.22  0.20  0.53  0.28  0.23     0     1   0.5  0.43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2   0.45   0.5  0.22  0.20  0.53  0.35  0.30     0     1   0.5  0.43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3   0.53   0.0  0.09  0.14  0.50  0.21  0.49     1     1   0.5  0.00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4   0.47   0.5  0.47  0.20  0.15  0.44  0.59     1     0   0.0  0.00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5   0.35   1.0  0.72  0.43  0.18  0.49  0.30     0     0   0.0  0.14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6   0.33   0.5  0.38  0.19  0.00  0.50  0.68     1     0   0.0  0.00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7   0.17   1.0  0.72  0.68  0.21  0.53  0.16     0     0   0.0  0.43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8   0.60   0.0  0.19  0.04  0.43  0.43  0.65     1     0   0.5  0.14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9   0.53   0.0  0.17  0.15  0.53  0.42  1.00     1     0   0.5  0.14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10  0.37   0.5  0.24  0.25  0.53  0.49  0.45     1     0   0.5  0.43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# ... with 22 more rows</a:t>
            </a:r>
          </a:p>
        </p:txBody>
      </p:sp>
      <p:sp>
        <p:nvSpPr>
          <p:cNvPr id="512" name="You can now apply this function over a data frame, list, matrix with the map function"/>
          <p:cNvSpPr txBox="1"/>
          <p:nvPr/>
        </p:nvSpPr>
        <p:spPr>
          <a:xfrm>
            <a:off x="1020639" y="3253432"/>
            <a:ext cx="2104046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0433FF"/>
                </a:solidFill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000" b="0" i="0" u="none" strike="noStrike" kern="0" cap="none" spc="0" normalizeH="0" baseline="0" noProof="0">
                <a:ln>
                  <a:noFill/>
                </a:ln>
                <a:solidFill>
                  <a:srgbClr val="0433FF"/>
                </a:solidFill>
                <a:effectLst/>
                <a:uLnTx/>
                <a:uFillTx/>
                <a:latin typeface="Gill Sans Light"/>
                <a:sym typeface="Gill Sans Light"/>
              </a:rPr>
              <a:t>You can now apply this function over a data frame, list, matrix with the map function</a:t>
            </a:r>
          </a:p>
        </p:txBody>
      </p:sp>
    </p:spTree>
    <p:extLst>
      <p:ext uri="{BB962C8B-B14F-4D97-AF65-F5344CB8AC3E}">
        <p14:creationId xmlns:p14="http://schemas.microsoft.com/office/powerpoint/2010/main" val="193105804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invalid parameters</a:t>
            </a:r>
          </a:p>
        </p:txBody>
      </p:sp>
      <p:pic>
        <p:nvPicPr>
          <p:cNvPr id="515" name="Image" descr="Image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12992766" y="826029"/>
            <a:ext cx="12063943" cy="1206394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883184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invalid parameters</a:t>
            </a:r>
          </a:p>
        </p:txBody>
      </p:sp>
      <p:sp>
        <p:nvSpPr>
          <p:cNvPr id="518" name="my_fun &lt;- function(data, arg2, arg3 = 5) {…"/>
          <p:cNvSpPr txBox="1"/>
          <p:nvPr/>
        </p:nvSpPr>
        <p:spPr>
          <a:xfrm>
            <a:off x="-7419" y="6592463"/>
            <a:ext cx="11300656" cy="7126719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my_fun</a:t>
            </a: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function(data, arg2, arg3 = 5) 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if(condition) 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  message or warning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}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body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3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519" name="For functions that will be re-used, and especially for those used by someone other than the creator, it is good to check the validity of the arguments."/>
          <p:cNvSpPr txBox="1"/>
          <p:nvPr/>
        </p:nvSpPr>
        <p:spPr>
          <a:xfrm>
            <a:off x="866702" y="4207392"/>
            <a:ext cx="23210209" cy="286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5300"/>
              </a:spcBef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For functions that will be re-used, and especially for those used by someone other than the creator, it is good to check the validity of the arguments.</a:t>
            </a:r>
          </a:p>
        </p:txBody>
      </p:sp>
      <p:sp>
        <p:nvSpPr>
          <p:cNvPr id="520" name="Common issues:…"/>
          <p:cNvSpPr txBox="1"/>
          <p:nvPr/>
        </p:nvSpPr>
        <p:spPr>
          <a:xfrm>
            <a:off x="12456432" y="6448613"/>
            <a:ext cx="11620479" cy="6741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sng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Common issues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: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Making sure data is in the right structure (i.e.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df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, list, vector)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Are the argument inputs the right class (i.e. numeric, character)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Are the argument inputs within the proper boundary limits</a:t>
            </a:r>
          </a:p>
        </p:txBody>
      </p:sp>
    </p:spTree>
    <p:extLst>
      <p:ext uri="{BB962C8B-B14F-4D97-AF65-F5344CB8AC3E}">
        <p14:creationId xmlns:p14="http://schemas.microsoft.com/office/powerpoint/2010/main" val="22598310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invalid parameters</a:t>
            </a:r>
          </a:p>
        </p:txBody>
      </p:sp>
      <p:sp>
        <p:nvSpPr>
          <p:cNvPr id="523" name="Our pv function works on a vector of future values, not data frames, lists, or matrices.  Let’s add a warning in case a user tries to feed it a non-atomic vector."/>
          <p:cNvSpPr txBox="1"/>
          <p:nvPr/>
        </p:nvSpPr>
        <p:spPr>
          <a:xfrm>
            <a:off x="866702" y="4207392"/>
            <a:ext cx="23210209" cy="286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5300"/>
              </a:spcBef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Our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function works on a vector of future values, not data frames, lists, or matrices.  Let’s add a warning in case a user tries to feed it a non-atomic vector.</a:t>
            </a:r>
          </a:p>
        </p:txBody>
      </p:sp>
    </p:spTree>
    <p:extLst>
      <p:ext uri="{BB962C8B-B14F-4D97-AF65-F5344CB8AC3E}">
        <p14:creationId xmlns:p14="http://schemas.microsoft.com/office/powerpoint/2010/main" val="347448071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invalid parameters</a:t>
            </a:r>
          </a:p>
        </p:txBody>
      </p:sp>
      <p:sp>
        <p:nvSpPr>
          <p:cNvPr id="526" name="pv &lt;- function(FV, r, n = 5) {…"/>
          <p:cNvSpPr txBox="1"/>
          <p:nvPr/>
        </p:nvSpPr>
        <p:spPr>
          <a:xfrm>
            <a:off x="-3044" y="5472954"/>
            <a:ext cx="11300656" cy="8248407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function(FV, r, n = 5) 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if(!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is.atomic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(FV)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{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  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stop('FV must be an atomic vector')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}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round(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527" name="Our pv function works on a vector of future values, not data frames, lists, or matrices.  Let’s add a warning in case a user tries to feed it a non-atomic vector."/>
          <p:cNvSpPr txBox="1"/>
          <p:nvPr/>
        </p:nvSpPr>
        <p:spPr>
          <a:xfrm>
            <a:off x="866702" y="3216792"/>
            <a:ext cx="23210209" cy="286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5300"/>
              </a:spcBef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Our pv function works on a vector of future values, not data frames, lists, or matrices.  Let’s add a warning in case a user tries to feed it a non-atomic vector.</a:t>
            </a:r>
          </a:p>
        </p:txBody>
      </p:sp>
      <p:sp>
        <p:nvSpPr>
          <p:cNvPr id="528" name="Check if class of FV is something other than a vector (be careful with is.vector - use is.atomic instead)…"/>
          <p:cNvSpPr txBox="1"/>
          <p:nvPr/>
        </p:nvSpPr>
        <p:spPr>
          <a:xfrm>
            <a:off x="12456432" y="5506804"/>
            <a:ext cx="11620479" cy="813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Check if class of FV is something other than a vector (be careful with is.vector - use is.atomic instead)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If so, stop, return an error, and the specified message</a:t>
            </a:r>
          </a:p>
        </p:txBody>
      </p:sp>
    </p:spTree>
    <p:extLst>
      <p:ext uri="{BB962C8B-B14F-4D97-AF65-F5344CB8AC3E}">
        <p14:creationId xmlns:p14="http://schemas.microsoft.com/office/powerpoint/2010/main" val="172280446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invalid parameters</a:t>
            </a:r>
          </a:p>
        </p:txBody>
      </p:sp>
      <p:sp>
        <p:nvSpPr>
          <p:cNvPr id="531" name="fv_l &lt;- list(fv1 = 800,…"/>
          <p:cNvSpPr txBox="1"/>
          <p:nvPr/>
        </p:nvSpPr>
        <p:spPr>
          <a:xfrm>
            <a:off x="-3044" y="5464235"/>
            <a:ext cx="11300656" cy="8248407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fv_l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list(fv1 = 800,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           fv2 = 900,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           fv3 = 1100)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fv_l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, 0.08)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Error in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(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fv_l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, 0.08) : FV must be an atomic vector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endParaRPr kumimoji="0" sz="33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532" name="Our pv function works on a vector of future values, not data frames, lists, or matrices.  Let’s add a warning in case a user tries to feed it a non-vector."/>
          <p:cNvSpPr txBox="1"/>
          <p:nvPr/>
        </p:nvSpPr>
        <p:spPr>
          <a:xfrm>
            <a:off x="866702" y="3216792"/>
            <a:ext cx="23210209" cy="286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5300"/>
              </a:spcBef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Our pv function works on a vector of future values, not data frames, lists, or matrices.  Let’s add a warning in case a user tries to feed it a non-vector.</a:t>
            </a:r>
          </a:p>
        </p:txBody>
      </p:sp>
      <p:sp>
        <p:nvSpPr>
          <p:cNvPr id="533" name="Now when we execute pv on a non-atomic vector we get an error output"/>
          <p:cNvSpPr txBox="1"/>
          <p:nvPr/>
        </p:nvSpPr>
        <p:spPr>
          <a:xfrm>
            <a:off x="12456432" y="5506804"/>
            <a:ext cx="11620479" cy="813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Now when we execute pv on a non-atomic vector we get an </a:t>
            </a: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error output</a:t>
            </a:r>
          </a:p>
        </p:txBody>
      </p:sp>
    </p:spTree>
    <p:extLst>
      <p:ext uri="{BB962C8B-B14F-4D97-AF65-F5344CB8AC3E}">
        <p14:creationId xmlns:p14="http://schemas.microsoft.com/office/powerpoint/2010/main" val="262711954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invalid parameters</a:t>
            </a:r>
          </a:p>
        </p:txBody>
      </p:sp>
      <p:sp>
        <p:nvSpPr>
          <p:cNvPr id="536" name="pv &lt;- function(FV, r, n = 5) {…"/>
          <p:cNvSpPr txBox="1"/>
          <p:nvPr/>
        </p:nvSpPr>
        <p:spPr>
          <a:xfrm>
            <a:off x="-3044" y="4344452"/>
            <a:ext cx="13629135" cy="9376910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function(FV, r, n = 5)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if(!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is.atomic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(FV))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{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 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stop('FV must be an atomic vector')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}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if(!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is.numeric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(FV) | !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is.numeric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(r) | !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is.numeric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(n))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{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 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stop('This function only works for numeric inputs!\n', 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         'You have provided objects of the following classes:\n', 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         'FV: ', class(FV), '\n',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         'r: ', class(r), '\n',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FF26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         'n: ', class(n))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}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round(</a:t>
            </a:r>
            <a:r>
              <a:rPr kumimoji="0" sz="32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361188" algn="l" defTabSz="36118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1600" algn="l"/>
                <a:tab pos="355600" algn="l"/>
              </a:tabLst>
              <a:defRPr sz="2607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</a:p>
        </p:txBody>
      </p:sp>
      <p:sp>
        <p:nvSpPr>
          <p:cNvPr id="537" name="Now let’s add tests for the type of class input."/>
          <p:cNvSpPr txBox="1"/>
          <p:nvPr/>
        </p:nvSpPr>
        <p:spPr>
          <a:xfrm>
            <a:off x="866702" y="3216792"/>
            <a:ext cx="23210209" cy="120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5300"/>
              </a:spcBef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Now let’s add tests for the type of class input.</a:t>
            </a:r>
          </a:p>
        </p:txBody>
      </p:sp>
      <p:sp>
        <p:nvSpPr>
          <p:cNvPr id="538" name="Now we test for…"/>
          <p:cNvSpPr txBox="1"/>
          <p:nvPr/>
        </p:nvSpPr>
        <p:spPr>
          <a:xfrm>
            <a:off x="15030938" y="4403093"/>
            <a:ext cx="9045973" cy="924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Now we test for 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data type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942192"/>
                </a:solidFill>
                <a:effectLst/>
                <a:uLnTx/>
                <a:uFillTx/>
                <a:latin typeface="Monaco"/>
                <a:sym typeface="Monaco"/>
              </a:rPr>
              <a:t>argument class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and both of these will provide </a:t>
            </a: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warnings if violated</a:t>
            </a:r>
          </a:p>
        </p:txBody>
      </p:sp>
    </p:spTree>
    <p:extLst>
      <p:ext uri="{BB962C8B-B14F-4D97-AF65-F5344CB8AC3E}">
        <p14:creationId xmlns:p14="http://schemas.microsoft.com/office/powerpoint/2010/main" val="52591032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invalid parameters</a:t>
            </a:r>
          </a:p>
        </p:txBody>
      </p:sp>
      <p:sp>
        <p:nvSpPr>
          <p:cNvPr id="541" name="pv(FV = &quot;1000&quot;, .08, n = 5)…"/>
          <p:cNvSpPr txBox="1"/>
          <p:nvPr/>
        </p:nvSpPr>
        <p:spPr>
          <a:xfrm>
            <a:off x="-3044" y="4342271"/>
            <a:ext cx="13629135" cy="9376910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(FV = "1000", .08, n = 5)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Error in </a:t>
            </a: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(FV = "1000", 0.08, n = 5) : 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  This function only works for numeric inputs!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You have provided objects of the following classes: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FV: character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r: numeric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n: numeric</a:t>
            </a:r>
          </a:p>
        </p:txBody>
      </p:sp>
      <p:sp>
        <p:nvSpPr>
          <p:cNvPr id="542" name="Now let’s add tests for the type of class input."/>
          <p:cNvSpPr txBox="1"/>
          <p:nvPr/>
        </p:nvSpPr>
        <p:spPr>
          <a:xfrm>
            <a:off x="866702" y="3216792"/>
            <a:ext cx="23210209" cy="120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5300"/>
              </a:spcBef>
              <a:defRPr sz="4000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Now let’s add tests for the type of class input.</a:t>
            </a:r>
          </a:p>
        </p:txBody>
      </p:sp>
      <p:sp>
        <p:nvSpPr>
          <p:cNvPr id="543" name="Now we test for…"/>
          <p:cNvSpPr txBox="1"/>
          <p:nvPr/>
        </p:nvSpPr>
        <p:spPr>
          <a:xfrm>
            <a:off x="15030938" y="4403093"/>
            <a:ext cx="9045973" cy="924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Now we test for 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15151">
                  <a:alpha val="20000"/>
                </a:srgbClr>
              </a:buClr>
              <a:buSzPct val="82000"/>
              <a:buFontTx/>
              <a:buChar char="•"/>
              <a:tabLst/>
              <a:defRPr sz="4000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data type</a:t>
            </a:r>
          </a:p>
          <a:p>
            <a:pPr marL="762000" marR="0" lvl="0" indent="-50800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15151">
                  <a:alpha val="20000"/>
                </a:srgbClr>
              </a:buClr>
              <a:buSzPct val="82000"/>
              <a:buFontTx/>
              <a:buChar char="•"/>
              <a:tabLst/>
              <a:defRPr sz="4000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argument class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94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>
                    <a:alpha val="2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and both of these will provide </a:t>
            </a: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Monaco"/>
                <a:sym typeface="Monaco"/>
              </a:rPr>
              <a:t>warnings if violated</a:t>
            </a:r>
          </a:p>
        </p:txBody>
      </p:sp>
    </p:spTree>
    <p:extLst>
      <p:ext uri="{BB962C8B-B14F-4D97-AF65-F5344CB8AC3E}">
        <p14:creationId xmlns:p14="http://schemas.microsoft.com/office/powerpoint/2010/main" val="29254544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ackages requi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packages required</a:t>
            </a:r>
          </a:p>
        </p:txBody>
      </p:sp>
      <p:sp>
        <p:nvSpPr>
          <p:cNvPr id="138" name="# make sure that you have the necessary package-writing packages installed…"/>
          <p:cNvSpPr txBox="1"/>
          <p:nvPr/>
        </p:nvSpPr>
        <p:spPr>
          <a:xfrm>
            <a:off x="9399" y="5971274"/>
            <a:ext cx="23753531" cy="1773452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lvl="4" algn="l" defTabSz="457200">
              <a:spcBef>
                <a:spcPts val="1500"/>
              </a:spcBef>
              <a:defRPr sz="3300">
                <a:solidFill>
                  <a:srgbClr val="028C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4000" dirty="0"/>
              <a:t># make sure that you have the necessary package-writing packages installed</a:t>
            </a:r>
          </a:p>
          <a:p>
            <a:pPr lvl="4" algn="l" defTabSz="457200">
              <a:spcBef>
                <a:spcPts val="1500"/>
              </a:spcBef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4000" dirty="0" err="1"/>
              <a:t>install.packages</a:t>
            </a:r>
            <a:r>
              <a:rPr sz="4000" dirty="0"/>
              <a:t>(c("</a:t>
            </a:r>
            <a:r>
              <a:rPr sz="4000" dirty="0" err="1"/>
              <a:t>devtools</a:t>
            </a:r>
            <a:r>
              <a:rPr sz="4000" dirty="0"/>
              <a:t>",</a:t>
            </a:r>
            <a:r>
              <a:rPr lang="en-US" sz="4000" dirty="0"/>
              <a:t> </a:t>
            </a:r>
            <a:r>
              <a:rPr sz="4000" dirty="0"/>
              <a:t>"roxygen2",</a:t>
            </a:r>
            <a:r>
              <a:rPr lang="en-US" sz="4000" dirty="0"/>
              <a:t> </a:t>
            </a:r>
            <a:r>
              <a:rPr sz="4000" dirty="0"/>
              <a:t>"</a:t>
            </a:r>
            <a:r>
              <a:rPr sz="4000" dirty="0" err="1"/>
              <a:t>testthat</a:t>
            </a:r>
            <a:r>
              <a:rPr sz="4000" dirty="0"/>
              <a:t>","knitr"))</a:t>
            </a:r>
          </a:p>
        </p:txBody>
      </p:sp>
      <p:sp>
        <p:nvSpPr>
          <p:cNvPr id="139" name="Regardless of your operating system, you will need to install some packages to begin your package-writing career:"/>
          <p:cNvSpPr txBox="1"/>
          <p:nvPr/>
        </p:nvSpPr>
        <p:spPr>
          <a:xfrm>
            <a:off x="893631" y="3496088"/>
            <a:ext cx="21034548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5468" indent="-575468" algn="l">
              <a:buClr>
                <a:srgbClr val="535353"/>
              </a:buClr>
              <a:buSzPct val="82000"/>
              <a:buChar char="•"/>
              <a:defRPr sz="6000"/>
            </a:lvl1pPr>
          </a:lstStyle>
          <a:p>
            <a:r>
              <a:t>Regardless of your operating system, you will need to install some packages to begin your package-writing career: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invalid parameters</a:t>
            </a:r>
          </a:p>
        </p:txBody>
      </p:sp>
      <p:sp>
        <p:nvSpPr>
          <p:cNvPr id="546" name="What else can you think of?"/>
          <p:cNvSpPr txBox="1"/>
          <p:nvPr/>
        </p:nvSpPr>
        <p:spPr>
          <a:xfrm>
            <a:off x="866702" y="3216792"/>
            <a:ext cx="23210209" cy="120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5300"/>
              </a:spcBef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What else can you think of?</a:t>
            </a:r>
          </a:p>
        </p:txBody>
      </p:sp>
    </p:spTree>
    <p:extLst>
      <p:ext uri="{BB962C8B-B14F-4D97-AF65-F5344CB8AC3E}">
        <p14:creationId xmlns:p14="http://schemas.microsoft.com/office/powerpoint/2010/main" val="152348266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invalid parameters</a:t>
            </a:r>
          </a:p>
        </p:txBody>
      </p:sp>
      <p:sp>
        <p:nvSpPr>
          <p:cNvPr id="549" name="pv &lt;- function(FV, r, n = 5) {…"/>
          <p:cNvSpPr txBox="1"/>
          <p:nvPr/>
        </p:nvSpPr>
        <p:spPr>
          <a:xfrm>
            <a:off x="-3044" y="4179496"/>
            <a:ext cx="12886852" cy="9539686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&lt;- function(FV, r, n = 5) {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515151">
                  <a:alpha val="50000"/>
                </a:srgbClr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if(!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is.atomic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(FV)) {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  stop('FV must be an atomic vector')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}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if(!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is.numeric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(FV) | !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is.numeric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(r) | !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is.numeric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(n)){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  stop('This function only works for numeric inputs!\n', 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       'You have provided objects of the following classes:\n', 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       'FV: ', class(FV), '\n',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       'r: ', class(r), '\n',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       'n: ', class(n))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}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  <a:endParaRPr kumimoji="0" sz="10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Monaco"/>
              <a:sym typeface="Monaco"/>
            </a:endParaRP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if(r &lt; 0 | r &gt; .25) {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  message('The input for r exceeds the normal\n',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          'range for interest rates (0-25%)')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}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 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&lt;- FV / (1 + r)^n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  round(</a:t>
            </a:r>
            <a:r>
              <a:rPr kumimoji="0" sz="2400" b="0" i="0" u="none" strike="noStrike" kern="0" cap="none" spc="0" normalizeH="0" baseline="0" noProof="0" dirty="0" err="1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present_value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, 2)</a:t>
            </a:r>
          </a:p>
          <a:p>
            <a:pPr marL="0" marR="0" lvl="2" indent="297179" algn="l" defTabSz="297179" rtl="0" eaLnBrk="1" fontAlgn="auto" latinLnBrk="0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  <a:tab pos="292100" algn="l"/>
              </a:tabLst>
              <a:defRPr sz="2145">
                <a:solidFill>
                  <a:srgbClr val="515151">
                    <a:alpha val="5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515151">
                    <a:alpha val="50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}</a:t>
            </a:r>
            <a:endParaRPr kumimoji="0" sz="2145" b="0" i="0" u="none" strike="noStrike" kern="0" cap="none" spc="0" normalizeH="0" baseline="0" noProof="0" dirty="0">
              <a:ln>
                <a:noFill/>
              </a:ln>
              <a:solidFill>
                <a:srgbClr val="515151">
                  <a:alpha val="50000"/>
                </a:srgbClr>
              </a:solidFill>
              <a:effectLst/>
              <a:uLnTx/>
              <a:uFillTx/>
              <a:latin typeface="Monaco"/>
              <a:sym typeface="Monaco"/>
            </a:endParaRPr>
          </a:p>
        </p:txBody>
      </p:sp>
      <p:sp>
        <p:nvSpPr>
          <p:cNvPr id="550" name="What else can you think of? What about abnormal interest rate ranges?"/>
          <p:cNvSpPr txBox="1"/>
          <p:nvPr/>
        </p:nvSpPr>
        <p:spPr>
          <a:xfrm>
            <a:off x="866702" y="3216792"/>
            <a:ext cx="23210209" cy="120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5300"/>
              </a:spcBef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What else can you think of? What about abnormal interest rate ranges?</a:t>
            </a:r>
          </a:p>
        </p:txBody>
      </p:sp>
      <p:sp>
        <p:nvSpPr>
          <p:cNvPr id="551" name="If we add a message() this allows us to:…"/>
          <p:cNvSpPr txBox="1"/>
          <p:nvPr/>
        </p:nvSpPr>
        <p:spPr>
          <a:xfrm>
            <a:off x="14257050" y="4403093"/>
            <a:ext cx="9819862" cy="924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If we add a message() this allows us to:</a:t>
            </a:r>
          </a:p>
          <a:p>
            <a:pPr marL="460375" marR="0" lvl="0" indent="-460375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notify the user of something</a:t>
            </a:r>
          </a:p>
          <a:p>
            <a:pPr marL="460375" marR="0" lvl="0" indent="-460375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while still executing the code</a:t>
            </a:r>
          </a:p>
        </p:txBody>
      </p:sp>
      <p:sp>
        <p:nvSpPr>
          <p:cNvPr id="552" name="Line"/>
          <p:cNvSpPr/>
          <p:nvPr/>
        </p:nvSpPr>
        <p:spPr>
          <a:xfrm flipH="1">
            <a:off x="6766560" y="5123694"/>
            <a:ext cx="6956742" cy="5375514"/>
          </a:xfrm>
          <a:prstGeom prst="line">
            <a:avLst/>
          </a:prstGeom>
          <a:ln w="50800">
            <a:solidFill>
              <a:srgbClr val="5A5F5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5000" b="0" i="0" u="none" strike="noStrike" kern="0" cap="none" spc="0" normalizeH="0" baseline="0" noProof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Gill Sans Light"/>
              <a:sym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809914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invalid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invalid parameters</a:t>
            </a:r>
          </a:p>
        </p:txBody>
      </p:sp>
      <p:sp>
        <p:nvSpPr>
          <p:cNvPr id="555" name="pv(FV = 1000, r = .28, n = 5)…"/>
          <p:cNvSpPr txBox="1"/>
          <p:nvPr/>
        </p:nvSpPr>
        <p:spPr>
          <a:xfrm>
            <a:off x="-3044" y="4179496"/>
            <a:ext cx="12886852" cy="9539686"/>
          </a:xfrm>
          <a:prstGeom prst="rect">
            <a:avLst/>
          </a:prstGeom>
          <a:solidFill>
            <a:srgbClr val="E5E5E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 err="1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pv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(FV = 1000, r = .28, n = 5)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FF2600">
                    <a:alpha val="74949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2600">
                    <a:alpha val="74949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The input for r exceeds the normal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FF2600">
                    <a:alpha val="74949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2600">
                    <a:alpha val="74949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range for interest rates (0-25%)</a:t>
            </a:r>
          </a:p>
          <a:p>
            <a:pPr marL="0" marR="0" lvl="2" indent="457200" algn="l" defTabSz="457200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9700" algn="l"/>
                <a:tab pos="457200" algn="l"/>
              </a:tabLst>
              <a:defRPr sz="33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[1] 1292.36</a:t>
            </a:r>
          </a:p>
        </p:txBody>
      </p:sp>
      <p:sp>
        <p:nvSpPr>
          <p:cNvPr id="556" name="What else can you think of? What about abnormal interest rate ranges?"/>
          <p:cNvSpPr txBox="1"/>
          <p:nvPr/>
        </p:nvSpPr>
        <p:spPr>
          <a:xfrm>
            <a:off x="866702" y="3216792"/>
            <a:ext cx="23210209" cy="120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spcBef>
                <a:spcPts val="5300"/>
              </a:spcBef>
              <a:defRPr sz="40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none" strike="noStrike" kern="0" cap="none" spc="0" normalizeH="0" baseline="0" noProof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Monaco"/>
                <a:sym typeface="Monaco"/>
              </a:rPr>
              <a:t>What else can you think of? What about abnormal interest rate ranges?</a:t>
            </a:r>
          </a:p>
        </p:txBody>
      </p:sp>
      <p:sp>
        <p:nvSpPr>
          <p:cNvPr id="557" name="If we add a message() this allows us to:…"/>
          <p:cNvSpPr txBox="1"/>
          <p:nvPr/>
        </p:nvSpPr>
        <p:spPr>
          <a:xfrm>
            <a:off x="14257050" y="4403093"/>
            <a:ext cx="9819862" cy="924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515151">
                    <a:alpha val="20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5A5F5E"/>
                </a:solidFill>
                <a:effectLst/>
                <a:uLnTx/>
                <a:uFillTx/>
                <a:latin typeface="Monaco"/>
                <a:sym typeface="Monaco"/>
              </a:rPr>
              <a:t>If w</a:t>
            </a: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5A5F5E"/>
                </a:solidFill>
                <a:effectLst/>
                <a:uLnTx/>
                <a:uFillTx/>
                <a:latin typeface="Monaco"/>
                <a:sym typeface="Monaco"/>
              </a:rPr>
              <a:t>e add a message() this allows us to:</a:t>
            </a:r>
          </a:p>
          <a:p>
            <a:pPr marL="460375" marR="0" lvl="0" indent="-460375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FF2600">
                    <a:alpha val="75000"/>
                  </a:srgb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FF2600">
                    <a:alpha val="75000"/>
                  </a:srgbClr>
                </a:solidFill>
                <a:effectLst/>
                <a:uLnTx/>
                <a:uFillTx/>
                <a:latin typeface="Monaco"/>
                <a:sym typeface="Monaco"/>
              </a:rPr>
              <a:t>notify the user of something</a:t>
            </a:r>
          </a:p>
          <a:p>
            <a:pPr marL="460375" marR="0" lvl="0" indent="-460375" algn="l" defTabSz="825500" rtl="0" eaLnBrk="1" fontAlgn="auto" latinLnBrk="0" hangingPunct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000">
                <a:solidFill>
                  <a:srgbClr val="797979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kumimoji="0" sz="4000" b="0" i="0" u="none" strike="noStrike" kern="0" cap="none" spc="0" normalizeH="0" baseline="0" noProof="0" dirty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Monaco"/>
                <a:sym typeface="Monaco"/>
              </a:rPr>
              <a:t>while still executing the code</a:t>
            </a:r>
          </a:p>
        </p:txBody>
      </p:sp>
    </p:spTree>
    <p:extLst>
      <p:ext uri="{BB962C8B-B14F-4D97-AF65-F5344CB8AC3E}">
        <p14:creationId xmlns:p14="http://schemas.microsoft.com/office/powerpoint/2010/main" val="113293582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Your turn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r>
              <a:t>Your turn!</a:t>
            </a:r>
          </a:p>
        </p:txBody>
      </p:sp>
      <p:sp>
        <p:nvSpPr>
          <p:cNvPr id="563" name="Going back to the rescale function add conditional statements to check and provide appropriate errors or messages for:…"/>
          <p:cNvSpPr txBox="1">
            <a:spLocks noGrp="1"/>
          </p:cNvSpPr>
          <p:nvPr>
            <p:ph type="body" idx="1"/>
          </p:nvPr>
        </p:nvSpPr>
        <p:spPr>
          <a:xfrm>
            <a:off x="666750" y="3168534"/>
            <a:ext cx="23050500" cy="968793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800735">
              <a:lnSpc>
                <a:spcPct val="100000"/>
              </a:lnSpc>
              <a:spcBef>
                <a:spcPts val="600"/>
              </a:spcBef>
              <a:buSzTx/>
              <a:buNone/>
              <a:defRPr sz="7275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Go back to the rescale functio</a:t>
            </a:r>
            <a:r>
              <a:rPr lang="en-US" dirty="0"/>
              <a:t>n and a</a:t>
            </a:r>
            <a:r>
              <a:rPr dirty="0"/>
              <a:t>dd conditional statements to check and provide appropriate errors or messages </a:t>
            </a:r>
            <a:r>
              <a:rPr lang="en-US" dirty="0"/>
              <a:t>to ensure that</a:t>
            </a:r>
            <a:r>
              <a:rPr dirty="0"/>
              <a:t>:</a:t>
            </a:r>
            <a:endParaRPr lang="en-US" dirty="0"/>
          </a:p>
          <a:p>
            <a:pPr marL="0" indent="0" defTabSz="800735">
              <a:lnSpc>
                <a:spcPct val="100000"/>
              </a:lnSpc>
              <a:spcBef>
                <a:spcPts val="600"/>
              </a:spcBef>
              <a:buSzTx/>
              <a:buNone/>
              <a:defRPr sz="7275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  <a:p>
            <a:pPr marL="837307" indent="-837307" defTabSz="800735">
              <a:lnSpc>
                <a:spcPct val="100000"/>
              </a:lnSpc>
              <a:spcBef>
                <a:spcPts val="600"/>
              </a:spcBef>
              <a:buClr>
                <a:srgbClr val="535353"/>
              </a:buClr>
              <a:defRPr sz="7275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6305" i="0" dirty="0">
                <a:latin typeface="Monaco"/>
                <a:ea typeface="Monaco"/>
                <a:cs typeface="Monaco"/>
                <a:sym typeface="Monaco"/>
              </a:rPr>
              <a:t>x</a:t>
            </a:r>
            <a:r>
              <a:rPr dirty="0"/>
              <a:t> is a numeric vector</a:t>
            </a:r>
          </a:p>
          <a:p>
            <a:pPr marL="725666" indent="-725666" defTabSz="800735">
              <a:lnSpc>
                <a:spcPct val="100000"/>
              </a:lnSpc>
              <a:spcBef>
                <a:spcPts val="600"/>
              </a:spcBef>
              <a:buClr>
                <a:srgbClr val="535353"/>
              </a:buClr>
              <a:defRPr sz="7275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6305" i="0" dirty="0">
                <a:latin typeface="Monaco"/>
                <a:ea typeface="Monaco"/>
                <a:cs typeface="Monaco"/>
                <a:sym typeface="Monaco"/>
              </a:rPr>
              <a:t>digits</a:t>
            </a:r>
            <a:r>
              <a:rPr dirty="0"/>
              <a:t> is a numeric vector of one element</a:t>
            </a:r>
          </a:p>
          <a:p>
            <a:pPr marL="725666" indent="-725666" defTabSz="800735">
              <a:lnSpc>
                <a:spcPct val="100000"/>
              </a:lnSpc>
              <a:spcBef>
                <a:spcPts val="600"/>
              </a:spcBef>
              <a:buClr>
                <a:srgbClr val="535353"/>
              </a:buClr>
              <a:defRPr sz="7275" i="1">
                <a:solidFill>
                  <a:srgbClr val="005493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6305" i="0" dirty="0">
                <a:latin typeface="Monaco"/>
                <a:ea typeface="Monaco"/>
                <a:cs typeface="Monaco"/>
                <a:sym typeface="Monaco"/>
              </a:rPr>
              <a:t>na.rm</a:t>
            </a:r>
            <a:r>
              <a:rPr dirty="0"/>
              <a:t> is a single logical input</a:t>
            </a:r>
          </a:p>
        </p:txBody>
      </p:sp>
    </p:spTree>
    <p:extLst>
      <p:ext uri="{BB962C8B-B14F-4D97-AF65-F5344CB8AC3E}">
        <p14:creationId xmlns:p14="http://schemas.microsoft.com/office/powerpoint/2010/main" val="30030981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Image" descr="Image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6702564" y="1368564"/>
            <a:ext cx="10978872" cy="10978872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Questions"/>
          <p:cNvSpPr txBox="1">
            <a:spLocks noGrp="1"/>
          </p:cNvSpPr>
          <p:nvPr>
            <p:ph type="title"/>
          </p:nvPr>
        </p:nvSpPr>
        <p:spPr>
          <a:xfrm>
            <a:off x="666750" y="6394401"/>
            <a:ext cx="23050500" cy="4559301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roper enviro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 environment</a:t>
            </a:r>
          </a:p>
        </p:txBody>
      </p:sp>
      <p:sp>
        <p:nvSpPr>
          <p:cNvPr id="142" name="# make sure that your system knows where to find everything you'll need…"/>
          <p:cNvSpPr txBox="1">
            <a:spLocks noGrp="1"/>
          </p:cNvSpPr>
          <p:nvPr>
            <p:ph type="body" sz="half" idx="1"/>
          </p:nvPr>
        </p:nvSpPr>
        <p:spPr>
          <a:xfrm>
            <a:off x="9399" y="7378612"/>
            <a:ext cx="23753531" cy="3754532"/>
          </a:xfrm>
          <a:prstGeom prst="rect">
            <a:avLst/>
          </a:prstGeom>
          <a:solidFill>
            <a:srgbClr val="E5E5E5"/>
          </a:solidFill>
        </p:spPr>
        <p:txBody>
          <a:bodyPr>
            <a:normAutofit/>
          </a:bodyPr>
          <a:lstStyle/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028C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4000" dirty="0"/>
              <a:t># make sure that your system knows where to find everything you'll need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4000" dirty="0" err="1"/>
              <a:t>devtools</a:t>
            </a:r>
            <a:r>
              <a:rPr sz="4000" dirty="0"/>
              <a:t>::</a:t>
            </a:r>
            <a:r>
              <a:rPr sz="4000" dirty="0" err="1"/>
              <a:t>find_rtools</a:t>
            </a:r>
            <a:r>
              <a:rPr sz="4000" dirty="0"/>
              <a:t>()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028C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4000" dirty="0"/>
              <a:t># make sure that your set up is ready to construct R packages</a:t>
            </a:r>
          </a:p>
          <a:p>
            <a:pPr marL="0" lvl="4" indent="914400" defTabSz="457200">
              <a:spcBef>
                <a:spcPts val="1500"/>
              </a:spcBef>
              <a:buSzTx/>
              <a:buNone/>
              <a:defRPr sz="3300">
                <a:solidFill>
                  <a:srgbClr val="515151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 sz="4000" dirty="0" err="1"/>
              <a:t>devtools</a:t>
            </a:r>
            <a:r>
              <a:rPr sz="4000" dirty="0"/>
              <a:t>::</a:t>
            </a:r>
            <a:r>
              <a:rPr sz="4000" dirty="0" err="1"/>
              <a:t>has_devel</a:t>
            </a:r>
            <a:r>
              <a:rPr sz="4000" dirty="0"/>
              <a:t>()</a:t>
            </a:r>
          </a:p>
        </p:txBody>
      </p:sp>
      <p:sp>
        <p:nvSpPr>
          <p:cNvPr id="143" name="If you run Windows, you will need to install RTools…"/>
          <p:cNvSpPr txBox="1"/>
          <p:nvPr/>
        </p:nvSpPr>
        <p:spPr>
          <a:xfrm>
            <a:off x="970612" y="3286784"/>
            <a:ext cx="21034549" cy="3500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75468" indent="-575468" algn="l">
              <a:spcBef>
                <a:spcPts val="2500"/>
              </a:spcBef>
              <a:buClr>
                <a:srgbClr val="535353"/>
              </a:buClr>
              <a:buSzPct val="82000"/>
              <a:buChar char="•"/>
            </a:pPr>
            <a:r>
              <a:rPr dirty="0"/>
              <a:t>If you</a:t>
            </a:r>
            <a:r>
              <a:rPr lang="en-US" dirty="0"/>
              <a:t>’re using</a:t>
            </a:r>
            <a:r>
              <a:rPr dirty="0"/>
              <a:t> Windows, you will need to install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ools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75468" indent="-575468" algn="l">
              <a:spcBef>
                <a:spcPts val="2500"/>
              </a:spcBef>
              <a:buClr>
                <a:srgbClr val="535353"/>
              </a:buClr>
              <a:buSzPct val="82000"/>
              <a:buChar char="•"/>
            </a:pPr>
            <a:r>
              <a:rPr dirty="0"/>
              <a:t>After installation, you will need to verify that your system can find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Rtools</a:t>
            </a:r>
            <a:r>
              <a:rPr dirty="0"/>
              <a:t>. If your system is set up correctly, the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has_devel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dirty="0"/>
              <a:t> function should return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5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13020109" y="213157"/>
            <a:ext cx="12496234" cy="1249623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Every R package has the same basic shell"/>
          <p:cNvSpPr txBox="1"/>
          <p:nvPr/>
        </p:nvSpPr>
        <p:spPr>
          <a:xfrm>
            <a:off x="781324" y="9275798"/>
            <a:ext cx="13156975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Every R package has the same basic shell</a:t>
            </a:r>
          </a:p>
        </p:txBody>
      </p:sp>
      <p:sp>
        <p:nvSpPr>
          <p:cNvPr id="151" name="Creating the framework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18439261" cy="4559300"/>
          </a:xfrm>
          <a:prstGeom prst="rect">
            <a:avLst/>
          </a:prstGeom>
        </p:spPr>
        <p:txBody>
          <a:bodyPr anchor="b"/>
          <a:lstStyle>
            <a:lvl1pPr algn="l">
              <a:defRPr cap="none">
                <a:solidFill>
                  <a:srgbClr val="FFFFFF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Creating the framework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etting up an r package 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Setting up an r package Project</a:t>
            </a:r>
          </a:p>
        </p:txBody>
      </p:sp>
      <p:sp>
        <p:nvSpPr>
          <p:cNvPr id="154" name="File &gt;&gt; New Project"/>
          <p:cNvSpPr txBox="1"/>
          <p:nvPr/>
        </p:nvSpPr>
        <p:spPr>
          <a:xfrm>
            <a:off x="873391" y="3529325"/>
            <a:ext cx="13526186" cy="1053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500"/>
              </a:spcBef>
              <a:defRPr sz="60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rPr dirty="0"/>
              <a:t>File &gt;&gt; New Project</a:t>
            </a:r>
          </a:p>
        </p:txBody>
      </p:sp>
      <p:sp>
        <p:nvSpPr>
          <p:cNvPr id="162" name="Alternatively:  devtools::create(&quot;path/to/package/myfirstpackage&quot;)"/>
          <p:cNvSpPr txBox="1"/>
          <p:nvPr/>
        </p:nvSpPr>
        <p:spPr>
          <a:xfrm>
            <a:off x="4406954" y="10347232"/>
            <a:ext cx="15582792" cy="241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Alternatively:</a:t>
            </a:r>
            <a:r>
              <a:rPr lang="en-US" dirty="0"/>
              <a:t>	</a:t>
            </a:r>
            <a:r>
              <a:rPr dirty="0" err="1">
                <a:latin typeface="Monaco"/>
                <a:ea typeface="Monaco"/>
                <a:cs typeface="Monaco"/>
                <a:sym typeface="Monaco"/>
              </a:rPr>
              <a:t>devtools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::create("path/to/</a:t>
            </a:r>
            <a:r>
              <a:rPr dirty="0" err="1">
                <a:latin typeface="Monaco"/>
                <a:ea typeface="Monaco"/>
                <a:cs typeface="Monaco"/>
                <a:sym typeface="Monaco"/>
              </a:rPr>
              <a:t>my</a:t>
            </a:r>
            <a:r>
              <a:rPr lang="en-US" dirty="0" err="1">
                <a:latin typeface="Monaco"/>
                <a:ea typeface="Monaco"/>
                <a:cs typeface="Monaco"/>
                <a:sym typeface="Monaco"/>
              </a:rPr>
              <a:t>P</a:t>
            </a:r>
            <a:r>
              <a:rPr dirty="0" err="1">
                <a:latin typeface="Monaco"/>
                <a:ea typeface="Monaco"/>
                <a:cs typeface="Monaco"/>
                <a:sym typeface="Monaco"/>
              </a:rPr>
              <a:t>ackage</a:t>
            </a:r>
            <a:r>
              <a:rPr dirty="0">
                <a:latin typeface="Monaco"/>
                <a:ea typeface="Monaco"/>
                <a:cs typeface="Monaco"/>
                <a:sym typeface="Monaco"/>
              </a:rPr>
              <a:t>")</a:t>
            </a:r>
            <a:endParaRPr lang="en-US" dirty="0">
              <a:latin typeface="Monaco"/>
              <a:ea typeface="Monaco"/>
              <a:cs typeface="Monaco"/>
              <a:sym typeface="Monaco"/>
            </a:endParaRPr>
          </a:p>
          <a:p>
            <a:pPr algn="l"/>
            <a:r>
              <a:rPr lang="en-US" dirty="0">
                <a:latin typeface="Monaco"/>
                <a:ea typeface="Monaco"/>
                <a:cs typeface="Monaco"/>
                <a:sym typeface="Monaco"/>
              </a:rPr>
              <a:t>					 </a:t>
            </a:r>
            <a:r>
              <a:rPr lang="en-US" dirty="0" err="1">
                <a:latin typeface="Monaco"/>
                <a:ea typeface="Monaco"/>
                <a:cs typeface="Monaco"/>
                <a:sym typeface="Monaco"/>
              </a:rPr>
              <a:t>utils</a:t>
            </a:r>
            <a:r>
              <a:rPr lang="en-US" dirty="0">
                <a:latin typeface="Monaco"/>
                <a:ea typeface="Monaco"/>
                <a:cs typeface="Monaco"/>
                <a:sym typeface="Monaco"/>
              </a:rPr>
              <a:t>::</a:t>
            </a:r>
            <a:r>
              <a:rPr lang="en-US" dirty="0" err="1">
                <a:latin typeface="Monaco"/>
                <a:ea typeface="Monaco"/>
                <a:cs typeface="Monaco"/>
                <a:sym typeface="Monaco"/>
              </a:rPr>
              <a:t>package.skeleton</a:t>
            </a:r>
            <a:r>
              <a:rPr lang="en-US" dirty="0">
                <a:latin typeface="Monaco"/>
                <a:ea typeface="Monaco"/>
                <a:cs typeface="Monaco"/>
                <a:sym typeface="Monaco"/>
              </a:rPr>
              <a:t>("</a:t>
            </a:r>
            <a:r>
              <a:rPr lang="en-US" dirty="0" err="1">
                <a:latin typeface="Monaco"/>
                <a:ea typeface="Monaco"/>
                <a:cs typeface="Monaco"/>
                <a:sym typeface="Monaco"/>
              </a:rPr>
              <a:t>myPackage</a:t>
            </a:r>
            <a:r>
              <a:rPr lang="en-US" dirty="0">
                <a:latin typeface="Monaco"/>
                <a:ea typeface="Monaco"/>
                <a:cs typeface="Monaco"/>
                <a:sym typeface="Monaco"/>
              </a:rPr>
              <a:t>")</a:t>
            </a:r>
          </a:p>
          <a:p>
            <a:pPr algn="l"/>
            <a:r>
              <a:rPr lang="en-US" dirty="0">
                <a:latin typeface="Monaco"/>
                <a:ea typeface="Monaco"/>
                <a:cs typeface="Monaco"/>
                <a:sym typeface="Monaco"/>
              </a:rPr>
              <a:t>					 </a:t>
            </a:r>
            <a:r>
              <a:rPr lang="en-US" dirty="0" err="1">
                <a:latin typeface="Monaco"/>
                <a:ea typeface="Monaco"/>
                <a:cs typeface="Monaco"/>
                <a:sym typeface="Monaco"/>
              </a:rPr>
              <a:t>Rcpp</a:t>
            </a:r>
            <a:r>
              <a:rPr lang="en-US" dirty="0">
                <a:latin typeface="Monaco"/>
                <a:ea typeface="Monaco"/>
                <a:cs typeface="Monaco"/>
                <a:sym typeface="Monaco"/>
              </a:rPr>
              <a:t>::</a:t>
            </a:r>
            <a:r>
              <a:rPr lang="en-US" dirty="0" err="1">
                <a:latin typeface="Monaco"/>
                <a:ea typeface="Monaco"/>
                <a:cs typeface="Monaco"/>
                <a:sym typeface="Monaco"/>
              </a:rPr>
              <a:t>rcpp.package.skeleton</a:t>
            </a:r>
            <a:r>
              <a:rPr lang="en-US" dirty="0">
                <a:latin typeface="Monaco"/>
                <a:ea typeface="Monaco"/>
                <a:cs typeface="Monaco"/>
                <a:sym typeface="Monaco"/>
              </a:rPr>
              <a:t>("</a:t>
            </a:r>
            <a:r>
              <a:rPr lang="en-US" dirty="0" err="1">
                <a:latin typeface="Monaco"/>
                <a:ea typeface="Monaco"/>
                <a:cs typeface="Monaco"/>
                <a:sym typeface="Monaco"/>
              </a:rPr>
              <a:t>myPackage</a:t>
            </a:r>
            <a:r>
              <a:rPr lang="en-US" dirty="0">
                <a:latin typeface="Monaco"/>
                <a:ea typeface="Monaco"/>
                <a:cs typeface="Monaco"/>
                <a:sym typeface="Monaco"/>
              </a:rPr>
              <a:t>")</a:t>
            </a:r>
            <a:endParaRPr dirty="0">
              <a:latin typeface="Monaco"/>
              <a:ea typeface="Monaco"/>
              <a:cs typeface="Monaco"/>
              <a:sym typeface="Monaco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3EDA08-E189-47B9-848C-103BB3706162}"/>
              </a:ext>
            </a:extLst>
          </p:cNvPr>
          <p:cNvGrpSpPr/>
          <p:nvPr/>
        </p:nvGrpSpPr>
        <p:grpSpPr>
          <a:xfrm>
            <a:off x="261378" y="5193986"/>
            <a:ext cx="23912045" cy="4544722"/>
            <a:chOff x="261378" y="6231962"/>
            <a:chExt cx="23912045" cy="4544722"/>
          </a:xfrm>
        </p:grpSpPr>
        <p:pic>
          <p:nvPicPr>
            <p:cNvPr id="157" name="Screen Shot 2017-11-13 at 7.54.24 AM.png" descr="Screen Shot 2017-11-13 at 7.54.24 A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823422" y="6237199"/>
              <a:ext cx="6350001" cy="4533672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E9E65A2-A3DC-4D84-8EEA-B5E1EA57CE99}"/>
                </a:ext>
              </a:extLst>
            </p:cNvPr>
            <p:cNvGrpSpPr/>
            <p:nvPr/>
          </p:nvGrpSpPr>
          <p:grpSpPr>
            <a:xfrm>
              <a:off x="261378" y="6231962"/>
              <a:ext cx="8557214" cy="4544145"/>
              <a:chOff x="261378" y="6231962"/>
              <a:chExt cx="8557214" cy="4544145"/>
            </a:xfrm>
          </p:grpSpPr>
          <p:sp>
            <p:nvSpPr>
              <p:cNvPr id="158" name="Line"/>
              <p:cNvSpPr/>
              <p:nvPr/>
            </p:nvSpPr>
            <p:spPr>
              <a:xfrm flipV="1">
                <a:off x="7133053" y="8476744"/>
                <a:ext cx="1685539" cy="27289"/>
              </a:xfrm>
              <a:prstGeom prst="line">
                <a:avLst/>
              </a:prstGeom>
              <a:ln w="88900">
                <a:solidFill>
                  <a:srgbClr val="5A5F5E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endParaRPr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FEC25F0-E9CD-4C7B-BE95-B749DD296255}"/>
                  </a:ext>
                </a:extLst>
              </p:cNvPr>
              <p:cNvGrpSpPr/>
              <p:nvPr/>
            </p:nvGrpSpPr>
            <p:grpSpPr>
              <a:xfrm>
                <a:off x="261378" y="6231962"/>
                <a:ext cx="6730226" cy="4544145"/>
                <a:chOff x="261378" y="6231962"/>
                <a:chExt cx="6730226" cy="4544145"/>
              </a:xfrm>
            </p:grpSpPr>
            <p:pic>
              <p:nvPicPr>
                <p:cNvPr id="155" name="fullsizeoutput_1.jpeg" descr="fullsizeoutput_1.jpe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451490" y="6231962"/>
                  <a:ext cx="6350001" cy="4544145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sp>
              <p:nvSpPr>
                <p:cNvPr id="160" name="Rectangle"/>
                <p:cNvSpPr/>
                <p:nvPr/>
              </p:nvSpPr>
              <p:spPr>
                <a:xfrm>
                  <a:off x="261378" y="7212650"/>
                  <a:ext cx="6730226" cy="1003177"/>
                </a:xfrm>
                <a:prstGeom prst="rect">
                  <a:avLst/>
                </a:prstGeom>
                <a:ln w="101600">
                  <a:solidFill>
                    <a:srgbClr val="FF2600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0AD2D8-3A67-412C-A40F-8372446A9110}"/>
                </a:ext>
              </a:extLst>
            </p:cNvPr>
            <p:cNvGrpSpPr/>
            <p:nvPr/>
          </p:nvGrpSpPr>
          <p:grpSpPr>
            <a:xfrm>
              <a:off x="8947343" y="6243012"/>
              <a:ext cx="8525111" cy="4533672"/>
              <a:chOff x="8947343" y="6243012"/>
              <a:chExt cx="8525111" cy="4533672"/>
            </a:xfrm>
          </p:grpSpPr>
          <p:sp>
            <p:nvSpPr>
              <p:cNvPr id="159" name="Line"/>
              <p:cNvSpPr/>
              <p:nvPr/>
            </p:nvSpPr>
            <p:spPr>
              <a:xfrm flipV="1">
                <a:off x="15819020" y="8476745"/>
                <a:ext cx="1653434" cy="27290"/>
              </a:xfrm>
              <a:prstGeom prst="line">
                <a:avLst/>
              </a:prstGeom>
              <a:ln w="88900">
                <a:solidFill>
                  <a:srgbClr val="5A5F5E"/>
                </a:solidFill>
                <a:miter lim="400000"/>
                <a:tailEnd type="triangle"/>
              </a:ln>
            </p:spPr>
            <p:txBody>
              <a:bodyPr lIns="50800" tIns="50800" rIns="50800" bIns="50800" anchor="ctr"/>
              <a:lstStyle/>
              <a:p>
                <a:endParaRPr dirty="0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2F65885-C6E8-431D-8766-3F27029015E8}"/>
                  </a:ext>
                </a:extLst>
              </p:cNvPr>
              <p:cNvGrpSpPr/>
              <p:nvPr/>
            </p:nvGrpSpPr>
            <p:grpSpPr>
              <a:xfrm>
                <a:off x="8947343" y="6243012"/>
                <a:ext cx="6730226" cy="4533672"/>
                <a:chOff x="8947343" y="6243012"/>
                <a:chExt cx="6730226" cy="4533672"/>
              </a:xfrm>
            </p:grpSpPr>
            <p:pic>
              <p:nvPicPr>
                <p:cNvPr id="14" name="Screen Shot 2017-11-13 at 7.53.50 AM.png" descr="Screen Shot 2017-11-13 at 7.53.50 AM.png">
                  <a:extLst>
                    <a:ext uri="{FF2B5EF4-FFF2-40B4-BE49-F238E27FC236}">
                      <a16:creationId xmlns:a16="http://schemas.microsoft.com/office/drawing/2014/main" id="{1676431A-73F2-4DEF-9707-8D1D5B9BBF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9143806" y="6243012"/>
                  <a:ext cx="6350001" cy="4533672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sp>
              <p:nvSpPr>
                <p:cNvPr id="15" name="Rectangle">
                  <a:extLst>
                    <a:ext uri="{FF2B5EF4-FFF2-40B4-BE49-F238E27FC236}">
                      <a16:creationId xmlns:a16="http://schemas.microsoft.com/office/drawing/2014/main" id="{EFBACD82-097B-49D5-91AF-B9245962BD27}"/>
                    </a:ext>
                  </a:extLst>
                </p:cNvPr>
                <p:cNvSpPr/>
                <p:nvPr/>
              </p:nvSpPr>
              <p:spPr>
                <a:xfrm>
                  <a:off x="8947343" y="7536261"/>
                  <a:ext cx="6730226" cy="679566"/>
                </a:xfrm>
                <a:prstGeom prst="rect">
                  <a:avLst/>
                </a:prstGeom>
                <a:ln w="101600">
                  <a:solidFill>
                    <a:srgbClr val="FF2600"/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itial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main package components</a:t>
            </a:r>
            <a:endParaRPr dirty="0"/>
          </a:p>
        </p:txBody>
      </p:sp>
      <p:pic>
        <p:nvPicPr>
          <p:cNvPr id="165" name="Screen Shot 2017-11-13 at 8.02.53 AM.png" descr="Screen Shot 2017-11-13 at 8.02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810" y="3866826"/>
            <a:ext cx="14607424" cy="939497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Every R package has at least 3 main components:…"/>
          <p:cNvSpPr txBox="1"/>
          <p:nvPr/>
        </p:nvSpPr>
        <p:spPr>
          <a:xfrm>
            <a:off x="16120146" y="4005784"/>
            <a:ext cx="7723653" cy="952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457200">
              <a:spcBef>
                <a:spcPts val="3000"/>
              </a:spcBef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/>
              <a:t>Every R package has </a:t>
            </a:r>
            <a:r>
              <a:rPr lang="en-US" dirty="0"/>
              <a:t>three</a:t>
            </a:r>
            <a:r>
              <a:rPr dirty="0"/>
              <a:t> main components:</a:t>
            </a:r>
          </a:p>
          <a:p>
            <a:pPr marL="833437" indent="-833437" algn="l" defTabSz="457200">
              <a:spcBef>
                <a:spcPts val="3000"/>
              </a:spcBef>
              <a:buSzPct val="100000"/>
              <a:buAutoNum type="arabicPeriod"/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dirty="0"/>
              <a:t>DESCRIPTION file</a:t>
            </a:r>
            <a:endParaRPr lang="en-US" dirty="0"/>
          </a:p>
          <a:p>
            <a:pPr marL="833437" indent="-833437" algn="l" defTabSz="457200">
              <a:spcBef>
                <a:spcPts val="3000"/>
              </a:spcBef>
              <a:buSzPct val="100000"/>
              <a:buFontTx/>
              <a:buAutoNum type="arabicPeriod"/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lang="en-US" dirty="0"/>
              <a:t>NAMESPACE file</a:t>
            </a:r>
            <a:endParaRPr dirty="0"/>
          </a:p>
          <a:p>
            <a:pPr marL="833437" indent="-833437" algn="l" defTabSz="457200">
              <a:spcBef>
                <a:spcPts val="3000"/>
              </a:spcBef>
              <a:buSzPct val="100000"/>
              <a:buAutoNum type="arabicPeriod"/>
              <a:tabLst>
                <a:tab pos="139700" algn="l"/>
                <a:tab pos="457200" algn="l"/>
              </a:tabLst>
              <a:defRPr>
                <a:solidFill>
                  <a:srgbClr val="5A5F5E"/>
                </a:solidFill>
              </a:defRPr>
            </a:pPr>
            <a:r>
              <a:rPr lang="en-US" dirty="0"/>
              <a:t>An </a:t>
            </a:r>
            <a:r>
              <a:rPr dirty="0"/>
              <a:t>R</a:t>
            </a:r>
            <a:r>
              <a:rPr lang="en-US" dirty="0"/>
              <a:t>/</a:t>
            </a:r>
            <a:r>
              <a:rPr dirty="0"/>
              <a:t> directory</a:t>
            </a:r>
            <a:r>
              <a:rPr lang="en-US" dirty="0"/>
              <a:t> containing R code/functions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10489</TotalTime>
  <Words>3818</Words>
  <Application>Microsoft Office PowerPoint</Application>
  <PresentationFormat>Custom</PresentationFormat>
  <Paragraphs>502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Cambria Math</vt:lpstr>
      <vt:lpstr>Courier New</vt:lpstr>
      <vt:lpstr>Gill Sans</vt:lpstr>
      <vt:lpstr>Gill Sans Light</vt:lpstr>
      <vt:lpstr>Gill Sans Nova Light</vt:lpstr>
      <vt:lpstr>Helvetica Neue</vt:lpstr>
      <vt:lpstr>Monaco</vt:lpstr>
      <vt:lpstr>Showroom</vt:lpstr>
      <vt:lpstr>R PACKAGE WRITING</vt:lpstr>
      <vt:lpstr>what is a package</vt:lpstr>
      <vt:lpstr>why we use packages</vt:lpstr>
      <vt:lpstr>prerequisites</vt:lpstr>
      <vt:lpstr>packages required</vt:lpstr>
      <vt:lpstr>proper environment</vt:lpstr>
      <vt:lpstr>Creating the framework</vt:lpstr>
      <vt:lpstr>Setting up an r package Project</vt:lpstr>
      <vt:lpstr>main package components</vt:lpstr>
      <vt:lpstr>Other package components</vt:lpstr>
      <vt:lpstr>DESCRIPTION &amp; NAMESPACE </vt:lpstr>
      <vt:lpstr>Description File</vt:lpstr>
      <vt:lpstr>WHAT'S IN A NAME(SPACE)?</vt:lpstr>
      <vt:lpstr>Your turn!</vt:lpstr>
      <vt:lpstr>Packaging Functions</vt:lpstr>
      <vt:lpstr>Writing user defined Functions</vt:lpstr>
      <vt:lpstr>some things to remember</vt:lpstr>
      <vt:lpstr>function Fundamentals</vt:lpstr>
      <vt:lpstr>when to write functions</vt:lpstr>
      <vt:lpstr>when to write functions</vt:lpstr>
      <vt:lpstr>function overview</vt:lpstr>
      <vt:lpstr>defining your own function</vt:lpstr>
      <vt:lpstr>defining your own function</vt:lpstr>
      <vt:lpstr>anatomy of a function</vt:lpstr>
      <vt:lpstr>function output</vt:lpstr>
      <vt:lpstr>function output</vt:lpstr>
      <vt:lpstr>Your turn!</vt:lpstr>
      <vt:lpstr>solution</vt:lpstr>
      <vt:lpstr>lexical scoping rules</vt:lpstr>
      <vt:lpstr>handling arguments</vt:lpstr>
      <vt:lpstr>Calling arguments in different ways</vt:lpstr>
      <vt:lpstr>setting default arguments</vt:lpstr>
      <vt:lpstr>ordering arguments</vt:lpstr>
      <vt:lpstr>Your turn!</vt:lpstr>
      <vt:lpstr>solution</vt:lpstr>
      <vt:lpstr>Your turn!</vt:lpstr>
      <vt:lpstr>solution</vt:lpstr>
      <vt:lpstr>Your turn!</vt:lpstr>
      <vt:lpstr>solution</vt:lpstr>
      <vt:lpstr>solution</vt:lpstr>
      <vt:lpstr>Your turn!</vt:lpstr>
      <vt:lpstr>solution</vt:lpstr>
      <vt:lpstr>invalid parameters</vt:lpstr>
      <vt:lpstr>invalid parameters</vt:lpstr>
      <vt:lpstr>invalid parameters</vt:lpstr>
      <vt:lpstr>invalid parameters</vt:lpstr>
      <vt:lpstr>invalid parameters</vt:lpstr>
      <vt:lpstr>invalid parameters</vt:lpstr>
      <vt:lpstr>invalid parameters</vt:lpstr>
      <vt:lpstr>invalid parameters</vt:lpstr>
      <vt:lpstr>invalid parameters</vt:lpstr>
      <vt:lpstr>invalid parameters</vt:lpstr>
      <vt:lpstr>Your turn!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WRITING</dc:title>
  <dc:creator>Jason Freels</dc:creator>
  <cp:lastModifiedBy>Jason Freels</cp:lastModifiedBy>
  <cp:revision>55</cp:revision>
  <dcterms:modified xsi:type="dcterms:W3CDTF">2018-01-22T14:28:03Z</dcterms:modified>
</cp:coreProperties>
</file>