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336" r:id="rId2"/>
    <p:sldId id="337" r:id="rId3"/>
    <p:sldId id="338" r:id="rId4"/>
    <p:sldId id="339" r:id="rId5"/>
    <p:sldId id="340" r:id="rId6"/>
    <p:sldId id="34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CC"/>
    <a:srgbClr val="0000FF"/>
    <a:srgbClr val="990033"/>
    <a:srgbClr val="FF0066"/>
    <a:srgbClr val="CCFF99"/>
    <a:srgbClr val="CC0000"/>
    <a:srgbClr val="008080"/>
    <a:srgbClr val="FF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6531" autoAdjust="0"/>
  </p:normalViewPr>
  <p:slideViewPr>
    <p:cSldViewPr>
      <p:cViewPr>
        <p:scale>
          <a:sx n="69" d="100"/>
          <a:sy n="69" d="100"/>
        </p:scale>
        <p:origin x="1108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998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D1DF6F-1C1B-4BBA-8871-B7C699EA73B5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F5042C-6018-46A8-818F-00F4B3D48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0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4B31C4-C7E7-4629-AC34-F52ACE1052FF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6E1E1D-B795-462C-96C2-AFE484B8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35569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92754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6037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036813"/>
      </p:ext>
    </p:extLst>
  </p:cSld>
  <p:clrMapOvr>
    <a:masterClrMapping/>
  </p:clrMapOvr>
  <p:transition advClick="0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467860"/>
      </p:ext>
    </p:extLst>
  </p:cSld>
  <p:clrMapOvr>
    <a:masterClrMapping/>
  </p:clrMapOvr>
  <p:transition advClick="0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184558"/>
      </p:ext>
    </p:extLst>
  </p:cSld>
  <p:clrMapOvr>
    <a:masterClrMapping/>
  </p:clrMapOvr>
  <p:transition advClick="0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3624242"/>
      </p:ext>
    </p:extLst>
  </p:cSld>
  <p:clrMapOvr>
    <a:masterClrMapping/>
  </p:clrMapOvr>
  <p:transition advClick="0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429669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623193"/>
      </p:ext>
    </p:extLst>
  </p:cSld>
  <p:clrMapOvr>
    <a:masterClrMapping/>
  </p:clrMapOvr>
  <p:transition advClick="0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3483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416449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04267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55505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55617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13174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 descr="AFIT(good)"/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60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 advClick="0"/>
  <p:hf hdr="0" ftr="0" dt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1B04-C627-7442-9F58-5C5D56AB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Oper</a:t>
            </a:r>
            <a:r>
              <a:rPr lang="en-US" dirty="0"/>
              <a:t> 655 - IPR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4D31-D305-BB4E-81F0-D8A73824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Tyler Spangler</a:t>
            </a:r>
          </a:p>
        </p:txBody>
      </p:sp>
    </p:spTree>
    <p:extLst>
      <p:ext uri="{BB962C8B-B14F-4D97-AF65-F5344CB8AC3E}">
        <p14:creationId xmlns:p14="http://schemas.microsoft.com/office/powerpoint/2010/main" val="264199500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640B-427F-7F47-8647-871A2CA5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7121-5636-874F-B681-A7C3AB6A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0" y="1028486"/>
            <a:ext cx="8224939" cy="4115373"/>
          </a:xfrm>
        </p:spPr>
        <p:txBody>
          <a:bodyPr/>
          <a:lstStyle/>
          <a:p>
            <a:r>
              <a:rPr lang="en-US" dirty="0"/>
              <a:t>Analyze last statements from death row inmates using data set titled “Last Words of Death Row Inmates” found on Kaggle</a:t>
            </a:r>
          </a:p>
          <a:p>
            <a:r>
              <a:rPr lang="en-US" dirty="0"/>
              <a:t>Perform sentiment analysis of last statements between different convicts to determine if there are factors among convicts that would create more positive or negative last statements</a:t>
            </a:r>
          </a:p>
          <a:p>
            <a:r>
              <a:rPr lang="en-US" dirty="0"/>
              <a:t>Perform topic modeling to identify common topics in last statements between inmates</a:t>
            </a:r>
          </a:p>
        </p:txBody>
      </p:sp>
    </p:spTree>
    <p:extLst>
      <p:ext uri="{BB962C8B-B14F-4D97-AF65-F5344CB8AC3E}">
        <p14:creationId xmlns:p14="http://schemas.microsoft.com/office/powerpoint/2010/main" val="372913666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710-591D-5B40-B86B-AF62A671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3DF4-1658-5942-A509-C52342E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0" y="1028486"/>
            <a:ext cx="9110500" cy="5753314"/>
          </a:xfrm>
        </p:spPr>
        <p:txBody>
          <a:bodyPr/>
          <a:lstStyle/>
          <a:p>
            <a:r>
              <a:rPr lang="en-US" sz="2200" dirty="0"/>
              <a:t>Data set includes 545 observations which correspond to individual convicts</a:t>
            </a:r>
          </a:p>
          <a:p>
            <a:pPr lvl="1"/>
            <a:r>
              <a:rPr lang="en-US" sz="1800" dirty="0"/>
              <a:t>Data includes following information on each inmate</a:t>
            </a:r>
          </a:p>
          <a:p>
            <a:pPr lvl="2"/>
            <a:r>
              <a:rPr lang="en-US" sz="1400" dirty="0"/>
              <a:t>Age</a:t>
            </a:r>
          </a:p>
          <a:p>
            <a:pPr lvl="2"/>
            <a:r>
              <a:rPr lang="en-US" sz="1400" dirty="0"/>
              <a:t>Race</a:t>
            </a:r>
          </a:p>
          <a:p>
            <a:pPr lvl="2"/>
            <a:r>
              <a:rPr lang="en-US" sz="1400" dirty="0"/>
              <a:t>County of Conviction</a:t>
            </a:r>
          </a:p>
          <a:p>
            <a:pPr lvl="2"/>
            <a:r>
              <a:rPr lang="en-US" sz="1400" dirty="0"/>
              <a:t>Age When Received</a:t>
            </a:r>
          </a:p>
          <a:p>
            <a:pPr lvl="2"/>
            <a:r>
              <a:rPr lang="en-US" sz="1400" dirty="0"/>
              <a:t>Education Level</a:t>
            </a:r>
          </a:p>
          <a:p>
            <a:pPr lvl="2"/>
            <a:r>
              <a:rPr lang="en-US" sz="1400" dirty="0"/>
              <a:t>Native County</a:t>
            </a:r>
          </a:p>
          <a:p>
            <a:pPr lvl="2"/>
            <a:r>
              <a:rPr lang="en-US" sz="1400" dirty="0"/>
              <a:t>Previous Crime (0 if no previous crime, 1 if previous crime)</a:t>
            </a:r>
          </a:p>
          <a:p>
            <a:pPr lvl="2"/>
            <a:r>
              <a:rPr lang="en-US" sz="1400" dirty="0"/>
              <a:t>Number of Codefendants</a:t>
            </a:r>
          </a:p>
          <a:p>
            <a:pPr lvl="2"/>
            <a:r>
              <a:rPr lang="en-US" sz="1400" dirty="0"/>
              <a:t>Number of Victims</a:t>
            </a:r>
          </a:p>
          <a:p>
            <a:pPr lvl="2"/>
            <a:r>
              <a:rPr lang="en-US" sz="1400" dirty="0"/>
              <a:t>Type of victim (Race and Gender of Victim)</a:t>
            </a:r>
          </a:p>
          <a:p>
            <a:pPr lvl="2"/>
            <a:r>
              <a:rPr lang="en-US" sz="1400" dirty="0"/>
              <a:t>Last Statement </a:t>
            </a:r>
          </a:p>
          <a:p>
            <a:pPr lvl="2"/>
            <a:r>
              <a:rPr lang="en-US" sz="1400" dirty="0"/>
              <a:t>Years in Prison (created by subtracting age when received from age)</a:t>
            </a:r>
          </a:p>
          <a:p>
            <a:pPr lvl="1"/>
            <a:endParaRPr lang="en-US" sz="1800" dirty="0"/>
          </a:p>
          <a:p>
            <a:pPr lvl="2"/>
            <a:endParaRPr lang="en-US" sz="1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429306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5C8-5734-9647-BD27-425198D9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0FC4-A1E5-0A46-89D2-BCC3E63F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28486"/>
            <a:ext cx="9144000" cy="5829514"/>
          </a:xfrm>
        </p:spPr>
        <p:txBody>
          <a:bodyPr/>
          <a:lstStyle/>
          <a:p>
            <a:r>
              <a:rPr lang="en-US" sz="2400" dirty="0"/>
              <a:t>Exploratory Analysis</a:t>
            </a:r>
          </a:p>
          <a:p>
            <a:pPr lvl="1"/>
            <a:r>
              <a:rPr lang="en-US" sz="2000" dirty="0"/>
              <a:t>Used histogram plots to see distribution of convictions across counties, age, race, number of victims, education level, years in prison</a:t>
            </a:r>
          </a:p>
          <a:p>
            <a:r>
              <a:rPr lang="en-US" sz="2400" dirty="0"/>
              <a:t>Word Relationships</a:t>
            </a:r>
          </a:p>
          <a:p>
            <a:pPr lvl="1"/>
            <a:r>
              <a:rPr lang="en-US" sz="2000" dirty="0" err="1"/>
              <a:t>Unnested</a:t>
            </a:r>
            <a:r>
              <a:rPr lang="en-US" sz="2000" dirty="0"/>
              <a:t> Words and Trigrams to count top-ten most common words and trigrams for all convicts.  Also grouped the counts by race, age, years in prison, education level, and number of victims. </a:t>
            </a:r>
          </a:p>
          <a:p>
            <a:pPr lvl="2"/>
            <a:r>
              <a:rPr lang="en-US" sz="1600" dirty="0"/>
              <a:t>Word Count and Frequency plots for all last statements in backup slide  </a:t>
            </a:r>
          </a:p>
          <a:p>
            <a:pPr lvl="1"/>
            <a:r>
              <a:rPr lang="en-US" sz="2000" dirty="0"/>
              <a:t>Determined word frequency for each grouping and for all last statements</a:t>
            </a:r>
          </a:p>
          <a:p>
            <a:pPr lvl="1"/>
            <a:r>
              <a:rPr lang="en-US" sz="2000" dirty="0"/>
              <a:t>Calculated </a:t>
            </a:r>
            <a:r>
              <a:rPr lang="en-US" sz="2000" dirty="0" err="1"/>
              <a:t>tf_idf</a:t>
            </a:r>
            <a:r>
              <a:rPr lang="en-US" sz="2000" dirty="0"/>
              <a:t> for each grouping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65016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A79C-5E48-C744-9B1A-144D4B66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EDD7-35AB-7B43-9EBC-6840CAA9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7" y="1143000"/>
            <a:ext cx="9125673" cy="5638800"/>
          </a:xfrm>
        </p:spPr>
        <p:txBody>
          <a:bodyPr/>
          <a:lstStyle/>
          <a:p>
            <a:r>
              <a:rPr lang="en-US" dirty="0"/>
              <a:t>Perform sentiment analysis for each last statement to determine if positive or negative and give a score to each convict.  Compare sentiment across inmates to determine if there are any similarities between inmate characteristics and the sentiment score.</a:t>
            </a:r>
          </a:p>
          <a:p>
            <a:r>
              <a:rPr lang="en-US" dirty="0"/>
              <a:t>Perform topic modeling to see range of topics within each last statement and see how they compare across each inmate in the data set.  </a:t>
            </a:r>
          </a:p>
        </p:txBody>
      </p:sp>
    </p:spTree>
    <p:extLst>
      <p:ext uri="{BB962C8B-B14F-4D97-AF65-F5344CB8AC3E}">
        <p14:creationId xmlns:p14="http://schemas.microsoft.com/office/powerpoint/2010/main" val="60000890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6BA5-4609-4B79-BCC6-016E5989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 –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9183A-DAB7-4A26-AFD5-00F730DF0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498" y="685800"/>
            <a:ext cx="3991251" cy="29225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6DADE5-EA24-4DCF-BACA-A523C733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35" y="762000"/>
            <a:ext cx="4282314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7C710-88B9-4A6D-88C2-6CE5FD88E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" y="3905005"/>
            <a:ext cx="4114799" cy="2946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BDD9A-0F0F-4849-969F-1CCCA9619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98" y="3868361"/>
            <a:ext cx="4114799" cy="30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650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1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7476</TotalTime>
  <Words>312</Words>
  <Application>Microsoft Office PowerPoint</Application>
  <PresentationFormat>On-screen Show (4:3)</PresentationFormat>
  <Paragraphs>34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1_Standard PowerPoint Brief - Template</vt:lpstr>
      <vt:lpstr>Oper 655 - IPR</vt:lpstr>
      <vt:lpstr>Purpose</vt:lpstr>
      <vt:lpstr>Background</vt:lpstr>
      <vt:lpstr>Preliminary Analysis</vt:lpstr>
      <vt:lpstr>Next Steps</vt:lpstr>
      <vt:lpstr>Backup Slide –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UTK  Industrial and Information Engineering Department</dc:title>
  <dc:creator>gparnell</dc:creator>
  <cp:lastModifiedBy>Tyler Spangler</cp:lastModifiedBy>
  <cp:revision>613</cp:revision>
  <cp:lastPrinted>2019-01-18T15:56:36Z</cp:lastPrinted>
  <dcterms:created xsi:type="dcterms:W3CDTF">2013-02-06T00:18:12Z</dcterms:created>
  <dcterms:modified xsi:type="dcterms:W3CDTF">2019-11-04T13:23:00Z</dcterms:modified>
</cp:coreProperties>
</file>