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5"/>
  </p:notesMasterIdLst>
  <p:sldIdLst>
    <p:sldId id="256" r:id="rId2"/>
    <p:sldId id="257" r:id="rId3"/>
    <p:sldId id="260" r:id="rId4"/>
    <p:sldId id="261" r:id="rId5"/>
    <p:sldId id="262" r:id="rId6"/>
    <p:sldId id="264" r:id="rId7"/>
    <p:sldId id="265" r:id="rId8"/>
    <p:sldId id="263" r:id="rId9"/>
    <p:sldId id="267" r:id="rId10"/>
    <p:sldId id="268" r:id="rId11"/>
    <p:sldId id="269"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6922" autoAdjust="0"/>
  </p:normalViewPr>
  <p:slideViewPr>
    <p:cSldViewPr snapToGrid="0">
      <p:cViewPr>
        <p:scale>
          <a:sx n="69" d="100"/>
          <a:sy n="69" d="100"/>
        </p:scale>
        <p:origin x="5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8850F-67FC-4FB0-8426-02D2DEFC391F}"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79F94-85C5-4D37-BAE7-1BDDB1C029BC}" type="slidenum">
              <a:rPr lang="en-US" smtClean="0"/>
              <a:t>‹#›</a:t>
            </a:fld>
            <a:endParaRPr lang="en-US"/>
          </a:p>
        </p:txBody>
      </p:sp>
    </p:spTree>
    <p:extLst>
      <p:ext uri="{BB962C8B-B14F-4D97-AF65-F5344CB8AC3E}">
        <p14:creationId xmlns:p14="http://schemas.microsoft.com/office/powerpoint/2010/main" val="3356450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owardsdatascience.com/named-entity-recognition-with-nltk-and-spacy-8c4a7d88e7da"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medium.com/explore-artificial-intelligence/introduction-to-named-entity-recognition-eda8c97c2db1" TargetMode="External"/><Relationship Id="rId4" Type="http://schemas.openxmlformats.org/officeDocument/2006/relationships/hyperlink" Target="https://en.wikipedia.org/wiki/Named-entity_recogni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um.com/@raghavaggarwal0089/bi-lstm-bc3d68da8bd0"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medium.com/ml2vec/overview-of-conditional-random-fields-68a2a20fa54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r>
              <a:rPr lang="en-US" dirty="0">
                <a:hlinkClick r:id="rId3"/>
              </a:rPr>
              <a:t>https://towardsdatascience.com/named-entity-recognition-with-nltk-and-spacy-8c4a7d88e7da</a:t>
            </a:r>
            <a:endParaRPr lang="en-US" dirty="0"/>
          </a:p>
          <a:p>
            <a:r>
              <a:rPr lang="en-US" dirty="0">
                <a:hlinkClick r:id="rId4"/>
              </a:rPr>
              <a:t>https://en.wikipedia.org/wiki/Named-entity_recognition</a:t>
            </a:r>
            <a:endParaRPr lang="en-US" dirty="0"/>
          </a:p>
          <a:p>
            <a:r>
              <a:rPr lang="en-US" dirty="0">
                <a:hlinkClick r:id="rId5"/>
              </a:rPr>
              <a:t>https://medium.com/explore-artificial-intelligence/introduction-to-named-entity-recognition-eda8c97c2db1</a:t>
            </a:r>
            <a:endParaRPr lang="en-US" dirty="0"/>
          </a:p>
        </p:txBody>
      </p:sp>
      <p:sp>
        <p:nvSpPr>
          <p:cNvPr id="4" name="Slide Number Placeholder 3"/>
          <p:cNvSpPr>
            <a:spLocks noGrp="1"/>
          </p:cNvSpPr>
          <p:nvPr>
            <p:ph type="sldNum" sz="quarter" idx="5"/>
          </p:nvPr>
        </p:nvSpPr>
        <p:spPr/>
        <p:txBody>
          <a:bodyPr/>
          <a:lstStyle/>
          <a:p>
            <a:fld id="{83A79F94-85C5-4D37-BAE7-1BDDB1C029BC}" type="slidenum">
              <a:rPr lang="en-US" smtClean="0"/>
              <a:t>1</a:t>
            </a:fld>
            <a:endParaRPr lang="en-US"/>
          </a:p>
        </p:txBody>
      </p:sp>
    </p:spTree>
    <p:extLst>
      <p:ext uri="{BB962C8B-B14F-4D97-AF65-F5344CB8AC3E}">
        <p14:creationId xmlns:p14="http://schemas.microsoft.com/office/powerpoint/2010/main" val="88168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Speech and Language Processing: An introduction to Natural Language Processing, Computational Linguistics, and Speech Recognition by Daniel </a:t>
            </a:r>
            <a:r>
              <a:rPr lang="en-US" dirty="0" err="1"/>
              <a:t>Jurafsky</a:t>
            </a:r>
            <a:r>
              <a:rPr lang="en-US" dirty="0"/>
              <a:t> and James H. Martin</a:t>
            </a:r>
          </a:p>
        </p:txBody>
      </p:sp>
      <p:sp>
        <p:nvSpPr>
          <p:cNvPr id="4" name="Slide Number Placeholder 3"/>
          <p:cNvSpPr>
            <a:spLocks noGrp="1"/>
          </p:cNvSpPr>
          <p:nvPr>
            <p:ph type="sldNum" sz="quarter" idx="5"/>
          </p:nvPr>
        </p:nvSpPr>
        <p:spPr/>
        <p:txBody>
          <a:bodyPr/>
          <a:lstStyle/>
          <a:p>
            <a:fld id="{83A79F94-85C5-4D37-BAE7-1BDDB1C029BC}" type="slidenum">
              <a:rPr lang="en-US" smtClean="0"/>
              <a:t>9</a:t>
            </a:fld>
            <a:endParaRPr lang="en-US"/>
          </a:p>
        </p:txBody>
      </p:sp>
    </p:spTree>
    <p:extLst>
      <p:ext uri="{BB962C8B-B14F-4D97-AF65-F5344CB8AC3E}">
        <p14:creationId xmlns:p14="http://schemas.microsoft.com/office/powerpoint/2010/main" val="38993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Speech and Language Processing: An introduction to Natural Language Processing, Computational Linguistics, and Speech Recognition by Daniel </a:t>
            </a:r>
            <a:r>
              <a:rPr lang="en-US" dirty="0" err="1"/>
              <a:t>Jurafsky</a:t>
            </a:r>
            <a:r>
              <a:rPr lang="en-US" dirty="0"/>
              <a:t> and James H. Martin</a:t>
            </a:r>
          </a:p>
        </p:txBody>
      </p:sp>
      <p:sp>
        <p:nvSpPr>
          <p:cNvPr id="4" name="Slide Number Placeholder 3"/>
          <p:cNvSpPr>
            <a:spLocks noGrp="1"/>
          </p:cNvSpPr>
          <p:nvPr>
            <p:ph type="sldNum" sz="quarter" idx="5"/>
          </p:nvPr>
        </p:nvSpPr>
        <p:spPr/>
        <p:txBody>
          <a:bodyPr/>
          <a:lstStyle/>
          <a:p>
            <a:fld id="{83A79F94-85C5-4D37-BAE7-1BDDB1C029BC}" type="slidenum">
              <a:rPr lang="en-US" smtClean="0"/>
              <a:t>10</a:t>
            </a:fld>
            <a:endParaRPr lang="en-US"/>
          </a:p>
        </p:txBody>
      </p:sp>
    </p:spTree>
    <p:extLst>
      <p:ext uri="{BB962C8B-B14F-4D97-AF65-F5344CB8AC3E}">
        <p14:creationId xmlns:p14="http://schemas.microsoft.com/office/powerpoint/2010/main" val="217736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Speech and Language Processing: An introduction to Natural Language Processing, Computational Linguistics, and Speech Recognition by Daniel </a:t>
            </a:r>
            <a:r>
              <a:rPr lang="en-US" dirty="0" err="1"/>
              <a:t>Jurafsky</a:t>
            </a:r>
            <a:r>
              <a:rPr lang="en-US" dirty="0"/>
              <a:t> and James H. Martin</a:t>
            </a:r>
          </a:p>
          <a:p>
            <a:pPr marL="171450" indent="-171450">
              <a:buFontTx/>
              <a:buChar char="-"/>
            </a:pPr>
            <a:r>
              <a:rPr lang="en-US" dirty="0">
                <a:hlinkClick r:id="rId3"/>
              </a:rPr>
              <a:t>https://medium.com/@raghavaggarwal0089/bi-lstm-bc3d68da8bd0</a:t>
            </a:r>
            <a:endParaRPr lang="en-US" dirty="0"/>
          </a:p>
          <a:p>
            <a:pPr marL="171450" indent="-171450">
              <a:buFontTx/>
              <a:buChar char="-"/>
            </a:pPr>
            <a:r>
              <a:rPr lang="en-US" dirty="0">
                <a:hlinkClick r:id="rId4"/>
              </a:rPr>
              <a:t>https://medium.com/ml2vec/overview-of-conditional-random-fields-68a2a20fa541</a:t>
            </a:r>
            <a:endParaRPr lang="en-US" dirty="0"/>
          </a:p>
        </p:txBody>
      </p:sp>
      <p:sp>
        <p:nvSpPr>
          <p:cNvPr id="4" name="Slide Number Placeholder 3"/>
          <p:cNvSpPr>
            <a:spLocks noGrp="1"/>
          </p:cNvSpPr>
          <p:nvPr>
            <p:ph type="sldNum" sz="quarter" idx="5"/>
          </p:nvPr>
        </p:nvSpPr>
        <p:spPr/>
        <p:txBody>
          <a:bodyPr/>
          <a:lstStyle/>
          <a:p>
            <a:fld id="{83A79F94-85C5-4D37-BAE7-1BDDB1C029BC}" type="slidenum">
              <a:rPr lang="en-US" smtClean="0"/>
              <a:t>11</a:t>
            </a:fld>
            <a:endParaRPr lang="en-US"/>
          </a:p>
        </p:txBody>
      </p:sp>
    </p:spTree>
    <p:extLst>
      <p:ext uri="{BB962C8B-B14F-4D97-AF65-F5344CB8AC3E}">
        <p14:creationId xmlns:p14="http://schemas.microsoft.com/office/powerpoint/2010/main" val="103821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Speech and Language Processing: An introduction to Natural Language Processing, Computational Linguistics, and Speech Recognition by Daniel </a:t>
            </a:r>
            <a:r>
              <a:rPr lang="en-US" dirty="0" err="1"/>
              <a:t>Jurafsky</a:t>
            </a:r>
            <a:r>
              <a:rPr lang="en-US" dirty="0"/>
              <a:t> and James H. Martin</a:t>
            </a:r>
          </a:p>
          <a:p>
            <a:endParaRPr lang="en-US" dirty="0"/>
          </a:p>
        </p:txBody>
      </p:sp>
      <p:sp>
        <p:nvSpPr>
          <p:cNvPr id="4" name="Slide Number Placeholder 3"/>
          <p:cNvSpPr>
            <a:spLocks noGrp="1"/>
          </p:cNvSpPr>
          <p:nvPr>
            <p:ph type="sldNum" sz="quarter" idx="5"/>
          </p:nvPr>
        </p:nvSpPr>
        <p:spPr/>
        <p:txBody>
          <a:bodyPr/>
          <a:lstStyle/>
          <a:p>
            <a:fld id="{83A79F94-85C5-4D37-BAE7-1BDDB1C029BC}" type="slidenum">
              <a:rPr lang="en-US" smtClean="0"/>
              <a:t>12</a:t>
            </a:fld>
            <a:endParaRPr lang="en-US"/>
          </a:p>
        </p:txBody>
      </p:sp>
    </p:spTree>
    <p:extLst>
      <p:ext uri="{BB962C8B-B14F-4D97-AF65-F5344CB8AC3E}">
        <p14:creationId xmlns:p14="http://schemas.microsoft.com/office/powerpoint/2010/main" val="16966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a:t>
            </a:r>
          </a:p>
          <a:p>
            <a:r>
              <a:rPr lang="en-US" dirty="0"/>
              <a:t>towardsdatascience.com/named-entity-recognition-applications-and-use-cases-acdbf57d595e</a:t>
            </a:r>
          </a:p>
          <a:p>
            <a:r>
              <a:rPr lang="en-US" dirty="0"/>
              <a:t>Youtube.com/</a:t>
            </a:r>
            <a:r>
              <a:rPr lang="en-US" dirty="0" err="1"/>
              <a:t>watch?v</a:t>
            </a:r>
            <a:r>
              <a:rPr lang="en-US" dirty="0"/>
              <a:t>=</a:t>
            </a:r>
            <a:r>
              <a:rPr lang="en-US" dirty="0" err="1"/>
              <a:t>ARsDDlffoMK&amp;list</a:t>
            </a:r>
            <a:r>
              <a:rPr lang="en-US" dirty="0"/>
              <a:t>=PLQiyVNMpDLKnZTBTYOISI9mi9wAErFtFM&amp;index=44</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3A79F94-85C5-4D37-BAE7-1BDDB1C029BC}" type="slidenum">
              <a:rPr lang="en-US" smtClean="0"/>
              <a:t>13</a:t>
            </a:fld>
            <a:endParaRPr lang="en-US"/>
          </a:p>
        </p:txBody>
      </p:sp>
    </p:spTree>
    <p:extLst>
      <p:ext uri="{BB962C8B-B14F-4D97-AF65-F5344CB8AC3E}">
        <p14:creationId xmlns:p14="http://schemas.microsoft.com/office/powerpoint/2010/main" val="350191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104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9214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941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929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032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596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606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80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6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860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03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17388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81" r:id="rId7"/>
    <p:sldLayoutId id="2147483682" r:id="rId8"/>
    <p:sldLayoutId id="2147483683" r:id="rId9"/>
    <p:sldLayoutId id="2147483684" r:id="rId10"/>
    <p:sldLayoutId id="2147483686" r:id="rId11"/>
  </p:sldLayoutIdLst>
  <p:hf sldNum="0" hdr="0" ftr="0" dt="0"/>
  <p:txStyles>
    <p:titleStyle>
      <a:lvl1pPr algn="l" defTabSz="914400" rtl="0" eaLnBrk="1" latinLnBrk="0" hangingPunct="1">
        <a:lnSpc>
          <a:spcPct val="90000"/>
        </a:lnSpc>
        <a:spcBef>
          <a:spcPct val="0"/>
        </a:spcBef>
        <a:buNone/>
        <a:defRPr sz="53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FEFD0-D41E-4E30-9DF7-41A4D66EAD7A}"/>
              </a:ext>
            </a:extLst>
          </p:cNvPr>
          <p:cNvPicPr>
            <a:picLocks noChangeAspect="1"/>
          </p:cNvPicPr>
          <p:nvPr/>
        </p:nvPicPr>
        <p:blipFill rotWithShape="1">
          <a:blip r:embed="rId3"/>
          <a:srcRect t="18849" b="6151"/>
          <a:stretch/>
        </p:blipFill>
        <p:spPr>
          <a:xfrm>
            <a:off x="20" y="10"/>
            <a:ext cx="12191980" cy="6857990"/>
          </a:xfrm>
          <a:prstGeom prst="rect">
            <a:avLst/>
          </a:prstGeom>
        </p:spPr>
      </p:pic>
      <p:sp>
        <p:nvSpPr>
          <p:cNvPr id="23" name="Rectangle 17">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17DD9-88A4-4F55-9DF8-59376E44994A}"/>
              </a:ext>
            </a:extLst>
          </p:cNvPr>
          <p:cNvSpPr>
            <a:spLocks noGrp="1"/>
          </p:cNvSpPr>
          <p:nvPr>
            <p:ph type="ctrTitle"/>
          </p:nvPr>
        </p:nvSpPr>
        <p:spPr>
          <a:xfrm>
            <a:off x="735791" y="3331444"/>
            <a:ext cx="6470692" cy="1229306"/>
          </a:xfrm>
        </p:spPr>
        <p:txBody>
          <a:bodyPr>
            <a:normAutofit/>
          </a:bodyPr>
          <a:lstStyle/>
          <a:p>
            <a:r>
              <a:rPr lang="en-US" sz="4600">
                <a:solidFill>
                  <a:schemeClr val="tx1"/>
                </a:solidFill>
              </a:rPr>
              <a:t>Named Entity Recognition</a:t>
            </a:r>
          </a:p>
        </p:txBody>
      </p:sp>
      <p:sp>
        <p:nvSpPr>
          <p:cNvPr id="3" name="Subtitle 2">
            <a:extLst>
              <a:ext uri="{FF2B5EF4-FFF2-40B4-BE49-F238E27FC236}">
                <a16:creationId xmlns:a16="http://schemas.microsoft.com/office/drawing/2014/main" id="{7539AB52-0F57-41B1-B306-03E14BF713F7}"/>
              </a:ext>
            </a:extLst>
          </p:cNvPr>
          <p:cNvSpPr>
            <a:spLocks noGrp="1"/>
          </p:cNvSpPr>
          <p:nvPr>
            <p:ph type="subTitle" idx="1"/>
          </p:nvPr>
        </p:nvSpPr>
        <p:spPr>
          <a:xfrm>
            <a:off x="735791" y="4735799"/>
            <a:ext cx="6470693" cy="605256"/>
          </a:xfrm>
        </p:spPr>
        <p:txBody>
          <a:bodyPr>
            <a:normAutofit/>
          </a:bodyPr>
          <a:lstStyle/>
          <a:p>
            <a:pPr>
              <a:lnSpc>
                <a:spcPct val="90000"/>
              </a:lnSpc>
            </a:pPr>
            <a:endParaRPr lang="en-US" sz="1100" dirty="0">
              <a:solidFill>
                <a:schemeClr val="tx1"/>
              </a:solidFill>
            </a:endParaRPr>
          </a:p>
          <a:p>
            <a:pPr>
              <a:lnSpc>
                <a:spcPct val="90000"/>
              </a:lnSpc>
            </a:pPr>
            <a:r>
              <a:rPr lang="en-US" sz="1100" dirty="0">
                <a:solidFill>
                  <a:schemeClr val="tx1"/>
                </a:solidFill>
              </a:rPr>
              <a:t>Tyler Spangler, Aaron Giddings, Max Thompson</a:t>
            </a:r>
          </a:p>
        </p:txBody>
      </p:sp>
      <p:cxnSp>
        <p:nvCxnSpPr>
          <p:cNvPr id="24"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52728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88703-6BC2-4AAE-A51B-DBE91932929B}"/>
              </a:ext>
            </a:extLst>
          </p:cNvPr>
          <p:cNvSpPr>
            <a:spLocks noGrp="1"/>
          </p:cNvSpPr>
          <p:nvPr>
            <p:ph type="title"/>
          </p:nvPr>
        </p:nvSpPr>
        <p:spPr>
          <a:xfrm>
            <a:off x="642257" y="634946"/>
            <a:ext cx="6432434" cy="1450757"/>
          </a:xfrm>
        </p:spPr>
        <p:txBody>
          <a:bodyPr>
            <a:normAutofit/>
          </a:bodyPr>
          <a:lstStyle/>
          <a:p>
            <a:r>
              <a:rPr lang="en-US" sz="4900"/>
              <a:t>Feature Based Algorithm</a:t>
            </a:r>
          </a:p>
        </p:txBody>
      </p:sp>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D63533-E896-4D1B-8A7F-F3A9DC7066FE}"/>
              </a:ext>
            </a:extLst>
          </p:cNvPr>
          <p:cNvSpPr>
            <a:spLocks noGrp="1"/>
          </p:cNvSpPr>
          <p:nvPr>
            <p:ph idx="1"/>
          </p:nvPr>
        </p:nvSpPr>
        <p:spPr>
          <a:xfrm>
            <a:off x="642257" y="2407436"/>
            <a:ext cx="6432434" cy="3461658"/>
          </a:xfrm>
        </p:spPr>
        <p:txBody>
          <a:bodyPr>
            <a:normAutofit/>
          </a:bodyPr>
          <a:lstStyle/>
          <a:p>
            <a:r>
              <a:rPr lang="en-US" dirty="0"/>
              <a:t>- Extracts features and trains a MEMM or CRF sequence model to classify the type of NE</a:t>
            </a:r>
          </a:p>
          <a:p>
            <a:pPr lvl="1"/>
            <a:r>
              <a:rPr lang="en-US" dirty="0"/>
              <a:t>Word shape is especially important as it represents the abstract letter patterns of the word – ex: Jim Smith </a:t>
            </a:r>
            <a:r>
              <a:rPr lang="en-US" dirty="0">
                <a:sym typeface="Wingdings" panose="05000000000000000000" pitchFamily="2" charset="2"/>
              </a:rPr>
              <a:t> Xxx </a:t>
            </a:r>
            <a:r>
              <a:rPr lang="en-US" dirty="0" err="1">
                <a:sym typeface="Wingdings" panose="05000000000000000000" pitchFamily="2" charset="2"/>
              </a:rPr>
              <a:t>Xxxxx</a:t>
            </a:r>
            <a:endParaRPr lang="en-US" dirty="0">
              <a:sym typeface="Wingdings" panose="05000000000000000000" pitchFamily="2" charset="2"/>
            </a:endParaRPr>
          </a:p>
          <a:p>
            <a:pPr lvl="1"/>
            <a:r>
              <a:rPr lang="en-US" dirty="0">
                <a:sym typeface="Wingdings" panose="05000000000000000000" pitchFamily="2" charset="2"/>
              </a:rPr>
              <a:t>Gazetteer is a list of place names and a name list is a list of first names and surnames published by the Census Bureau.  These are hard to create and maintain but can be useful is available.  </a:t>
            </a:r>
          </a:p>
          <a:p>
            <a:pPr marL="201168" lvl="1" indent="0">
              <a:buNone/>
            </a:pPr>
            <a:endParaRPr lang="en-US" dirty="0">
              <a:sym typeface="Wingdings" panose="05000000000000000000" pitchFamily="2" charset="2"/>
            </a:endParaRPr>
          </a:p>
          <a:p>
            <a:pPr marL="201168" lvl="1" indent="0">
              <a:buNone/>
            </a:pPr>
            <a:endParaRPr lang="en-US" dirty="0"/>
          </a:p>
          <a:p>
            <a:endParaRPr lang="en-US" dirty="0"/>
          </a:p>
          <a:p>
            <a:pPr marL="871400" lvl="5"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531D2E66-5ABE-4C01-A7D5-0A6D2ED1AAC7}"/>
              </a:ext>
            </a:extLst>
          </p:cNvPr>
          <p:cNvPicPr>
            <a:picLocks noChangeAspect="1"/>
          </p:cNvPicPr>
          <p:nvPr/>
        </p:nvPicPr>
        <p:blipFill>
          <a:blip r:embed="rId3"/>
          <a:stretch>
            <a:fillRect/>
          </a:stretch>
        </p:blipFill>
        <p:spPr>
          <a:xfrm>
            <a:off x="7264160" y="3429000"/>
            <a:ext cx="5042830" cy="2067560"/>
          </a:xfrm>
          <a:prstGeom prst="rect">
            <a:avLst/>
          </a:prstGeom>
        </p:spPr>
      </p:pic>
      <p:pic>
        <p:nvPicPr>
          <p:cNvPr id="5" name="Picture 4">
            <a:extLst>
              <a:ext uri="{FF2B5EF4-FFF2-40B4-BE49-F238E27FC236}">
                <a16:creationId xmlns:a16="http://schemas.microsoft.com/office/drawing/2014/main" id="{7F3E3D58-59D9-451C-A477-A46F5368485E}"/>
              </a:ext>
            </a:extLst>
          </p:cNvPr>
          <p:cNvPicPr>
            <a:picLocks noChangeAspect="1"/>
          </p:cNvPicPr>
          <p:nvPr/>
        </p:nvPicPr>
        <p:blipFill>
          <a:blip r:embed="rId4"/>
          <a:stretch>
            <a:fillRect/>
          </a:stretch>
        </p:blipFill>
        <p:spPr>
          <a:xfrm>
            <a:off x="7548428" y="1048494"/>
            <a:ext cx="4001315" cy="1720565"/>
          </a:xfrm>
          <a:prstGeom prst="rect">
            <a:avLst/>
          </a:prstGeom>
        </p:spPr>
      </p:pic>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736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88703-6BC2-4AAE-A51B-DBE91932929B}"/>
              </a:ext>
            </a:extLst>
          </p:cNvPr>
          <p:cNvSpPr>
            <a:spLocks noGrp="1"/>
          </p:cNvSpPr>
          <p:nvPr>
            <p:ph type="title"/>
          </p:nvPr>
        </p:nvSpPr>
        <p:spPr>
          <a:xfrm>
            <a:off x="878911" y="643468"/>
            <a:ext cx="3177847" cy="1674180"/>
          </a:xfrm>
        </p:spPr>
        <p:txBody>
          <a:bodyPr>
            <a:normAutofit/>
          </a:bodyPr>
          <a:lstStyle/>
          <a:p>
            <a:r>
              <a:rPr lang="en-US" sz="4000" dirty="0"/>
              <a:t>Neural Based Algorithm</a:t>
            </a:r>
          </a:p>
        </p:txBody>
      </p:sp>
      <p:cxnSp>
        <p:nvCxnSpPr>
          <p:cNvPr id="26"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D63533-E896-4D1B-8A7F-F3A9DC7066FE}"/>
              </a:ext>
            </a:extLst>
          </p:cNvPr>
          <p:cNvSpPr>
            <a:spLocks noGrp="1"/>
          </p:cNvSpPr>
          <p:nvPr>
            <p:ph idx="1"/>
          </p:nvPr>
        </p:nvSpPr>
        <p:spPr>
          <a:xfrm>
            <a:off x="858064" y="2639379"/>
            <a:ext cx="4557216" cy="3324393"/>
          </a:xfrm>
        </p:spPr>
        <p:txBody>
          <a:bodyPr>
            <a:normAutofit/>
          </a:bodyPr>
          <a:lstStyle/>
          <a:p>
            <a:pPr lvl="1">
              <a:buFontTx/>
              <a:buChar char="-"/>
            </a:pPr>
            <a:r>
              <a:rPr lang="en-US" sz="1400" dirty="0">
                <a:sym typeface="Wingdings" panose="05000000000000000000" pitchFamily="2" charset="2"/>
              </a:rPr>
              <a:t>The standard NER neural algorithm approach is using a bi-LSTM with a CRF layer to decode the output of the bi-LSTM</a:t>
            </a:r>
          </a:p>
          <a:p>
            <a:pPr lvl="2">
              <a:buFontTx/>
              <a:buChar char="-"/>
            </a:pPr>
            <a:r>
              <a:rPr lang="en-US" sz="1400" dirty="0">
                <a:sym typeface="Wingdings" panose="05000000000000000000" pitchFamily="2" charset="2"/>
              </a:rPr>
              <a:t>In the algorithm, word and character embeddings of the input word are computed for the input word and passed through a left-to-right and right-to-left LSTM after which the two outputs are combined and can be pushed to an output layer where the probability distribution across all NER tags is computed and the tag with the highest probability is assigned to the input word</a:t>
            </a:r>
          </a:p>
          <a:p>
            <a:pPr lvl="2">
              <a:buFontTx/>
              <a:buChar char="-"/>
            </a:pPr>
            <a:r>
              <a:rPr lang="en-US" sz="1400" dirty="0">
                <a:sym typeface="Wingdings" panose="05000000000000000000" pitchFamily="2" charset="2"/>
              </a:rPr>
              <a:t>This method does not all the strict constraints of neighboring words that NER requires, so a CRF layer is added after the bi-LSTM and the Viterbi decoding algorithm is used to assign the NER tag. </a:t>
            </a:r>
          </a:p>
          <a:p>
            <a:pPr marL="201168" lvl="1" indent="0">
              <a:buNone/>
            </a:pPr>
            <a:endParaRPr lang="en-US" sz="1100" dirty="0"/>
          </a:p>
          <a:p>
            <a:endParaRPr lang="en-US" sz="1100" dirty="0"/>
          </a:p>
          <a:p>
            <a:pPr marL="871400" lvl="5" indent="0">
              <a:buNone/>
            </a:pPr>
            <a:endParaRPr lang="en-US" sz="1100" dirty="0"/>
          </a:p>
          <a:p>
            <a:endParaRPr lang="en-US" sz="1100" dirty="0"/>
          </a:p>
          <a:p>
            <a:endParaRPr lang="en-US" sz="1100" dirty="0"/>
          </a:p>
        </p:txBody>
      </p:sp>
      <p:pic>
        <p:nvPicPr>
          <p:cNvPr id="6" name="Picture 5">
            <a:extLst>
              <a:ext uri="{FF2B5EF4-FFF2-40B4-BE49-F238E27FC236}">
                <a16:creationId xmlns:a16="http://schemas.microsoft.com/office/drawing/2014/main" id="{2250D402-136A-44A6-8C14-958AC47BF26F}"/>
              </a:ext>
            </a:extLst>
          </p:cNvPr>
          <p:cNvPicPr>
            <a:picLocks noChangeAspect="1"/>
          </p:cNvPicPr>
          <p:nvPr/>
        </p:nvPicPr>
        <p:blipFill>
          <a:blip r:embed="rId3"/>
          <a:stretch>
            <a:fillRect/>
          </a:stretch>
        </p:blipFill>
        <p:spPr>
          <a:xfrm>
            <a:off x="5593176" y="1568167"/>
            <a:ext cx="5719913" cy="3560645"/>
          </a:xfrm>
          <a:prstGeom prst="rect">
            <a:avLst/>
          </a:prstGeom>
        </p:spPr>
      </p:pic>
      <p:sp>
        <p:nvSpPr>
          <p:cNvPr id="27" name="Rectangle 22">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432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6B6D-6B38-4E45-979F-F7AFABE5F3AE}"/>
              </a:ext>
            </a:extLst>
          </p:cNvPr>
          <p:cNvSpPr>
            <a:spLocks noGrp="1"/>
          </p:cNvSpPr>
          <p:nvPr>
            <p:ph type="title"/>
          </p:nvPr>
        </p:nvSpPr>
        <p:spPr/>
        <p:txBody>
          <a:bodyPr/>
          <a:lstStyle/>
          <a:p>
            <a:r>
              <a:rPr lang="en-US" dirty="0"/>
              <a:t>Ruled Based Algorithm</a:t>
            </a:r>
          </a:p>
        </p:txBody>
      </p:sp>
      <p:sp>
        <p:nvSpPr>
          <p:cNvPr id="3" name="Content Placeholder 2">
            <a:extLst>
              <a:ext uri="{FF2B5EF4-FFF2-40B4-BE49-F238E27FC236}">
                <a16:creationId xmlns:a16="http://schemas.microsoft.com/office/drawing/2014/main" id="{CB330D0E-F90F-45AE-8376-95AF44159BA1}"/>
              </a:ext>
            </a:extLst>
          </p:cNvPr>
          <p:cNvSpPr>
            <a:spLocks noGrp="1"/>
          </p:cNvSpPr>
          <p:nvPr>
            <p:ph idx="1"/>
          </p:nvPr>
        </p:nvSpPr>
        <p:spPr/>
        <p:txBody>
          <a:bodyPr>
            <a:normAutofit lnSpcReduction="10000"/>
          </a:bodyPr>
          <a:lstStyle/>
          <a:p>
            <a:r>
              <a:rPr lang="en-US" dirty="0"/>
              <a:t>- This approach is a mix of grammar based and machine learning approaches where the approach is to make several rule-based passes through a text and allow the pass to influence the next pass.  These passes have high precision and low recall </a:t>
            </a:r>
          </a:p>
          <a:p>
            <a:r>
              <a:rPr lang="en-US" dirty="0"/>
              <a:t>- Steps:</a:t>
            </a:r>
          </a:p>
          <a:p>
            <a:pPr lvl="1"/>
            <a:r>
              <a:rPr lang="en-US" dirty="0"/>
              <a:t>1. Use high-precision rules to tag ambiguous entities</a:t>
            </a:r>
          </a:p>
          <a:p>
            <a:pPr lvl="1"/>
            <a:r>
              <a:rPr lang="en-US" dirty="0"/>
              <a:t>2. Search for substring matches of previously detected names</a:t>
            </a:r>
          </a:p>
          <a:p>
            <a:pPr lvl="1"/>
            <a:r>
              <a:rPr lang="en-US" dirty="0"/>
              <a:t>3. Consult application-specific name lists to identify likely name entity mentions from the given domain</a:t>
            </a:r>
          </a:p>
          <a:p>
            <a:pPr lvl="1"/>
            <a:r>
              <a:rPr lang="en-US" dirty="0"/>
              <a:t>4. Apply probabilistic sequence labeling techniques that make use of previous tags as additional features</a:t>
            </a:r>
          </a:p>
          <a:p>
            <a:pPr lvl="1"/>
            <a:endParaRPr lang="en-US" dirty="0"/>
          </a:p>
        </p:txBody>
      </p:sp>
    </p:spTree>
    <p:extLst>
      <p:ext uri="{BB962C8B-B14F-4D97-AF65-F5344CB8AC3E}">
        <p14:creationId xmlns:p14="http://schemas.microsoft.com/office/powerpoint/2010/main" val="12012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8703-6BC2-4AAE-A51B-DBE91932929B}"/>
              </a:ext>
            </a:extLst>
          </p:cNvPr>
          <p:cNvSpPr>
            <a:spLocks noGrp="1"/>
          </p:cNvSpPr>
          <p:nvPr>
            <p:ph type="title"/>
          </p:nvPr>
        </p:nvSpPr>
        <p:spPr/>
        <p:txBody>
          <a:bodyPr/>
          <a:lstStyle/>
          <a:p>
            <a:r>
              <a:rPr lang="en-US" dirty="0"/>
              <a:t>Uses of NER</a:t>
            </a:r>
          </a:p>
        </p:txBody>
      </p:sp>
      <p:sp>
        <p:nvSpPr>
          <p:cNvPr id="3" name="Content Placeholder 2">
            <a:extLst>
              <a:ext uri="{FF2B5EF4-FFF2-40B4-BE49-F238E27FC236}">
                <a16:creationId xmlns:a16="http://schemas.microsoft.com/office/drawing/2014/main" id="{DDD63533-E896-4D1B-8A7F-F3A9DC7066FE}"/>
              </a:ext>
            </a:extLst>
          </p:cNvPr>
          <p:cNvSpPr>
            <a:spLocks noGrp="1"/>
          </p:cNvSpPr>
          <p:nvPr>
            <p:ph idx="1"/>
          </p:nvPr>
        </p:nvSpPr>
        <p:spPr/>
        <p:txBody>
          <a:bodyPr>
            <a:normAutofit fontScale="92500" lnSpcReduction="20000"/>
          </a:bodyPr>
          <a:lstStyle/>
          <a:p>
            <a:r>
              <a:rPr lang="en-US" dirty="0"/>
              <a:t>- Some common uses of NER include:</a:t>
            </a:r>
          </a:p>
          <a:p>
            <a:pPr lvl="1"/>
            <a:r>
              <a:rPr lang="en-US" dirty="0"/>
              <a:t>Classifying categories for newspapers providers </a:t>
            </a:r>
          </a:p>
          <a:p>
            <a:pPr lvl="2"/>
            <a:r>
              <a:rPr lang="en-US" dirty="0"/>
              <a:t>Using NER can enable the article to placed in the appropriate section or hierarchy of a newspaper</a:t>
            </a:r>
          </a:p>
          <a:p>
            <a:pPr lvl="1"/>
            <a:r>
              <a:rPr lang="en-US" dirty="0"/>
              <a:t>Search Algorithms</a:t>
            </a:r>
          </a:p>
          <a:p>
            <a:pPr lvl="2"/>
            <a:r>
              <a:rPr lang="en-US" dirty="0"/>
              <a:t>This could be applied for the phone user data set that we are using. Consider that Samsung is only interested in viewing their reviews (and the data did not separate it out already), they could run NER on all the reviews and determine which reviews mentioned them or one of their products without reading each review</a:t>
            </a:r>
          </a:p>
          <a:p>
            <a:pPr lvl="1"/>
            <a:r>
              <a:rPr lang="en-US" dirty="0"/>
              <a:t>Content Recommendations</a:t>
            </a:r>
          </a:p>
          <a:p>
            <a:pPr lvl="2"/>
            <a:r>
              <a:rPr lang="en-US" dirty="0"/>
              <a:t>Newspaper websites can use NER to recommend other articles to user.  For example, if you read an article about Trump (who is a named entity) the website can then recommend articles with this named entity.</a:t>
            </a:r>
          </a:p>
          <a:p>
            <a:pPr lvl="1"/>
            <a:r>
              <a:rPr lang="en-US" dirty="0"/>
              <a:t>Sentiment for Named Entities</a:t>
            </a:r>
          </a:p>
          <a:p>
            <a:pPr lvl="2"/>
            <a:r>
              <a:rPr lang="en-US" dirty="0"/>
              <a:t>NER can allow sentiment to be attributed to named entities such as products or companies. Using our phone user data, if company is only looking for negative reviews, after running NER they can run sentiment analysis on their reviews and identify the amount of negatives vs. positive reviews</a:t>
            </a:r>
          </a:p>
        </p:txBody>
      </p:sp>
    </p:spTree>
    <p:extLst>
      <p:ext uri="{BB962C8B-B14F-4D97-AF65-F5344CB8AC3E}">
        <p14:creationId xmlns:p14="http://schemas.microsoft.com/office/powerpoint/2010/main" val="91790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201D-8145-408E-BF42-1A329CD993B3}"/>
              </a:ext>
            </a:extLst>
          </p:cNvPr>
          <p:cNvSpPr>
            <a:spLocks noGrp="1"/>
          </p:cNvSpPr>
          <p:nvPr>
            <p:ph type="title"/>
          </p:nvPr>
        </p:nvSpPr>
        <p:spPr/>
        <p:txBody>
          <a:bodyPr/>
          <a:lstStyle/>
          <a:p>
            <a:r>
              <a:rPr lang="en-US" dirty="0"/>
              <a:t>What Is Named Entity Recognition?</a:t>
            </a:r>
          </a:p>
        </p:txBody>
      </p:sp>
      <p:sp>
        <p:nvSpPr>
          <p:cNvPr id="3" name="Content Placeholder 2">
            <a:extLst>
              <a:ext uri="{FF2B5EF4-FFF2-40B4-BE49-F238E27FC236}">
                <a16:creationId xmlns:a16="http://schemas.microsoft.com/office/drawing/2014/main" id="{CA372978-0051-4150-980C-B3701217F519}"/>
              </a:ext>
            </a:extLst>
          </p:cNvPr>
          <p:cNvSpPr>
            <a:spLocks noGrp="1"/>
          </p:cNvSpPr>
          <p:nvPr>
            <p:ph idx="1"/>
          </p:nvPr>
        </p:nvSpPr>
        <p:spPr/>
        <p:txBody>
          <a:bodyPr/>
          <a:lstStyle/>
          <a:p>
            <a:r>
              <a:rPr lang="en-US" dirty="0"/>
              <a:t>- An information extraction technique that seeks to locate and </a:t>
            </a:r>
            <a:r>
              <a:rPr lang="en-US" b="1" u="sng" dirty="0"/>
              <a:t>classify</a:t>
            </a:r>
            <a:r>
              <a:rPr lang="en-US" dirty="0"/>
              <a:t> named entities in text into pre-defined categories such person names, organizations, locations, time expressions, quantities, monetary values, percentages, etc.</a:t>
            </a:r>
          </a:p>
          <a:p>
            <a:endParaRPr lang="en-US" dirty="0"/>
          </a:p>
          <a:p>
            <a:r>
              <a:rPr lang="en-US" dirty="0"/>
              <a:t>Example: </a:t>
            </a:r>
          </a:p>
          <a:p>
            <a:r>
              <a:rPr lang="en-US" dirty="0"/>
              <a:t>Jim bought 300 shares of Boeing in 2006.</a:t>
            </a:r>
          </a:p>
          <a:p>
            <a:r>
              <a:rPr lang="en-US" dirty="0">
                <a:solidFill>
                  <a:srgbClr val="222222"/>
                </a:solidFill>
              </a:rPr>
              <a:t>[Jim]</a:t>
            </a:r>
            <a:r>
              <a:rPr lang="en-US" baseline="-25000" dirty="0">
                <a:solidFill>
                  <a:srgbClr val="222222"/>
                </a:solidFill>
              </a:rPr>
              <a:t>Person</a:t>
            </a:r>
            <a:r>
              <a:rPr lang="en-US" dirty="0">
                <a:solidFill>
                  <a:srgbClr val="222222"/>
                </a:solidFill>
              </a:rPr>
              <a:t> bought 300 shares of [Boeing]</a:t>
            </a:r>
            <a:r>
              <a:rPr lang="en-US" baseline="-25000" dirty="0">
                <a:solidFill>
                  <a:srgbClr val="222222"/>
                </a:solidFill>
              </a:rPr>
              <a:t>Organization</a:t>
            </a:r>
            <a:r>
              <a:rPr lang="en-US" dirty="0">
                <a:solidFill>
                  <a:srgbClr val="222222"/>
                </a:solidFill>
              </a:rPr>
              <a:t> in [2006]</a:t>
            </a:r>
            <a:r>
              <a:rPr lang="en-US" baseline="-25000" dirty="0">
                <a:solidFill>
                  <a:srgbClr val="222222"/>
                </a:solidFill>
              </a:rPr>
              <a:t>Time</a:t>
            </a:r>
            <a:r>
              <a:rPr lang="en-US" dirty="0">
                <a:solidFill>
                  <a:srgbClr val="222222"/>
                </a:solidFill>
              </a:rPr>
              <a:t>.</a:t>
            </a:r>
            <a:endParaRPr lang="en-US" dirty="0"/>
          </a:p>
          <a:p>
            <a:endParaRPr lang="en-US" dirty="0"/>
          </a:p>
        </p:txBody>
      </p:sp>
    </p:spTree>
    <p:extLst>
      <p:ext uri="{BB962C8B-B14F-4D97-AF65-F5344CB8AC3E}">
        <p14:creationId xmlns:p14="http://schemas.microsoft.com/office/powerpoint/2010/main" val="382521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B98A-FCA6-42EE-A3D2-56C2A481983B}"/>
              </a:ext>
            </a:extLst>
          </p:cNvPr>
          <p:cNvSpPr>
            <a:spLocks noGrp="1"/>
          </p:cNvSpPr>
          <p:nvPr>
            <p:ph type="title"/>
          </p:nvPr>
        </p:nvSpPr>
        <p:spPr/>
        <p:txBody>
          <a:bodyPr/>
          <a:lstStyle/>
          <a:p>
            <a:r>
              <a:rPr lang="en-US" dirty="0"/>
              <a:t>What is a “named entity?”</a:t>
            </a:r>
          </a:p>
        </p:txBody>
      </p:sp>
      <p:sp>
        <p:nvSpPr>
          <p:cNvPr id="3" name="Content Placeholder 2">
            <a:extLst>
              <a:ext uri="{FF2B5EF4-FFF2-40B4-BE49-F238E27FC236}">
                <a16:creationId xmlns:a16="http://schemas.microsoft.com/office/drawing/2014/main" id="{2F910F24-6578-4EEA-9672-86DD22BB8759}"/>
              </a:ext>
            </a:extLst>
          </p:cNvPr>
          <p:cNvSpPr>
            <a:spLocks noGrp="1"/>
          </p:cNvSpPr>
          <p:nvPr>
            <p:ph idx="1"/>
          </p:nvPr>
        </p:nvSpPr>
        <p:spPr/>
        <p:txBody>
          <a:bodyPr/>
          <a:lstStyle/>
          <a:p>
            <a:r>
              <a:rPr lang="en-US" dirty="0"/>
              <a:t>Named entity recognition is NOT “part of speech tagging”</a:t>
            </a:r>
          </a:p>
          <a:p>
            <a:r>
              <a:rPr lang="en-US" dirty="0"/>
              <a:t>A </a:t>
            </a:r>
            <a:r>
              <a:rPr lang="en-US" b="1" dirty="0"/>
              <a:t>named entity</a:t>
            </a:r>
            <a:r>
              <a:rPr lang="en-US" dirty="0"/>
              <a:t> is a specific real-world object such as persons, locations, organizations, products, etc.</a:t>
            </a:r>
          </a:p>
          <a:p>
            <a:r>
              <a:rPr lang="en-US" dirty="0"/>
              <a:t>Exclude pronouns (such as “it”)</a:t>
            </a:r>
          </a:p>
          <a:p>
            <a:r>
              <a:rPr lang="en-US" dirty="0"/>
              <a:t>Closely related to rigid designators (</a:t>
            </a:r>
            <a:r>
              <a:rPr lang="en-US" dirty="0" err="1"/>
              <a:t>Kripke</a:t>
            </a:r>
            <a:r>
              <a:rPr lang="en-US" dirty="0"/>
              <a:t>)</a:t>
            </a:r>
          </a:p>
          <a:p>
            <a:r>
              <a:rPr lang="en-US" dirty="0"/>
              <a:t>Fluid definition</a:t>
            </a:r>
          </a:p>
          <a:p>
            <a:pPr lvl="1"/>
            <a:r>
              <a:rPr lang="en-US" dirty="0"/>
              <a:t>Temporal and numerical expressions often included</a:t>
            </a:r>
          </a:p>
        </p:txBody>
      </p:sp>
    </p:spTree>
    <p:extLst>
      <p:ext uri="{BB962C8B-B14F-4D97-AF65-F5344CB8AC3E}">
        <p14:creationId xmlns:p14="http://schemas.microsoft.com/office/powerpoint/2010/main" val="420220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642B-C301-4B07-B9DF-1F6CE5ABB862}"/>
              </a:ext>
            </a:extLst>
          </p:cNvPr>
          <p:cNvSpPr>
            <a:spLocks noGrp="1"/>
          </p:cNvSpPr>
          <p:nvPr>
            <p:ph type="title"/>
          </p:nvPr>
        </p:nvSpPr>
        <p:spPr/>
        <p:txBody>
          <a:bodyPr>
            <a:normAutofit/>
          </a:bodyPr>
          <a:lstStyle/>
          <a:p>
            <a:r>
              <a:rPr lang="en-US" dirty="0"/>
              <a:t>Two Steps</a:t>
            </a:r>
          </a:p>
        </p:txBody>
      </p:sp>
      <p:sp>
        <p:nvSpPr>
          <p:cNvPr id="3" name="Content Placeholder 2">
            <a:extLst>
              <a:ext uri="{FF2B5EF4-FFF2-40B4-BE49-F238E27FC236}">
                <a16:creationId xmlns:a16="http://schemas.microsoft.com/office/drawing/2014/main" id="{90A9D976-0984-40E7-8466-C03BA01442AB}"/>
              </a:ext>
            </a:extLst>
          </p:cNvPr>
          <p:cNvSpPr>
            <a:spLocks noGrp="1"/>
          </p:cNvSpPr>
          <p:nvPr>
            <p:ph idx="1"/>
          </p:nvPr>
        </p:nvSpPr>
        <p:spPr/>
        <p:txBody>
          <a:bodyPr>
            <a:normAutofit/>
          </a:bodyPr>
          <a:lstStyle/>
          <a:p>
            <a:pPr marL="457200" indent="-457200">
              <a:buFont typeface="+mj-lt"/>
              <a:buAutoNum type="arabicPeriod"/>
            </a:pPr>
            <a:r>
              <a:rPr lang="en-US" sz="3600" dirty="0"/>
              <a:t>Detection of entities (ex. Bob, Chevy, 2004)</a:t>
            </a:r>
          </a:p>
          <a:p>
            <a:pPr marL="457200" indent="-457200">
              <a:buFont typeface="+mj-lt"/>
              <a:buAutoNum type="arabicPeriod"/>
            </a:pPr>
            <a:r>
              <a:rPr lang="en-US" sz="3600" dirty="0"/>
              <a:t>Classification of entities (ex. Name, Company, Time)</a:t>
            </a:r>
          </a:p>
        </p:txBody>
      </p:sp>
    </p:spTree>
    <p:extLst>
      <p:ext uri="{BB962C8B-B14F-4D97-AF65-F5344CB8AC3E}">
        <p14:creationId xmlns:p14="http://schemas.microsoft.com/office/powerpoint/2010/main" val="429455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E6F9-14A0-445F-A5F7-5EDD6730488E}"/>
              </a:ext>
            </a:extLst>
          </p:cNvPr>
          <p:cNvSpPr>
            <a:spLocks noGrp="1"/>
          </p:cNvSpPr>
          <p:nvPr>
            <p:ph type="title"/>
          </p:nvPr>
        </p:nvSpPr>
        <p:spPr/>
        <p:txBody>
          <a:bodyPr/>
          <a:lstStyle/>
          <a:p>
            <a:r>
              <a:rPr lang="en-US" dirty="0"/>
              <a:t>Detection of Entities</a:t>
            </a:r>
          </a:p>
        </p:txBody>
      </p:sp>
      <p:sp>
        <p:nvSpPr>
          <p:cNvPr id="3" name="Content Placeholder 2">
            <a:extLst>
              <a:ext uri="{FF2B5EF4-FFF2-40B4-BE49-F238E27FC236}">
                <a16:creationId xmlns:a16="http://schemas.microsoft.com/office/drawing/2014/main" id="{C963102C-2D4A-42DF-806F-C62A12318997}"/>
              </a:ext>
            </a:extLst>
          </p:cNvPr>
          <p:cNvSpPr>
            <a:spLocks noGrp="1"/>
          </p:cNvSpPr>
          <p:nvPr>
            <p:ph idx="1"/>
          </p:nvPr>
        </p:nvSpPr>
        <p:spPr/>
        <p:txBody>
          <a:bodyPr/>
          <a:lstStyle/>
          <a:p>
            <a:r>
              <a:rPr lang="en-US" dirty="0"/>
              <a:t>Token = word, time, </a:t>
            </a:r>
            <a:r>
              <a:rPr lang="en-US" dirty="0" err="1"/>
              <a:t>etc</a:t>
            </a:r>
            <a:r>
              <a:rPr lang="en-US" dirty="0"/>
              <a:t> … basically any string of characters without spaces</a:t>
            </a:r>
          </a:p>
          <a:p>
            <a:endParaRPr lang="en-US" dirty="0"/>
          </a:p>
          <a:p>
            <a:r>
              <a:rPr lang="en-US" dirty="0"/>
              <a:t>Single word/token entities </a:t>
            </a:r>
          </a:p>
          <a:p>
            <a:r>
              <a:rPr lang="en-US" dirty="0"/>
              <a:t>      (ex. Ford or America)</a:t>
            </a:r>
          </a:p>
          <a:p>
            <a:r>
              <a:rPr lang="en-US" dirty="0"/>
              <a:t>Multiple word/token entities </a:t>
            </a:r>
          </a:p>
          <a:p>
            <a:r>
              <a:rPr lang="en-US" dirty="0"/>
              <a:t>      (ex. Ford Motor Company, Henry Ford, or Bank of America)</a:t>
            </a:r>
          </a:p>
        </p:txBody>
      </p:sp>
    </p:spTree>
    <p:extLst>
      <p:ext uri="{BB962C8B-B14F-4D97-AF65-F5344CB8AC3E}">
        <p14:creationId xmlns:p14="http://schemas.microsoft.com/office/powerpoint/2010/main" val="311787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8B0E-85E3-40AA-B06F-2FD4E341D390}"/>
              </a:ext>
            </a:extLst>
          </p:cNvPr>
          <p:cNvSpPr>
            <a:spLocks noGrp="1"/>
          </p:cNvSpPr>
          <p:nvPr>
            <p:ph type="title"/>
          </p:nvPr>
        </p:nvSpPr>
        <p:spPr/>
        <p:txBody>
          <a:bodyPr>
            <a:normAutofit fontScale="90000"/>
          </a:bodyPr>
          <a:lstStyle/>
          <a:p>
            <a:r>
              <a:rPr lang="en-US" dirty="0"/>
              <a:t>Detection of Entities: Common Problems</a:t>
            </a:r>
          </a:p>
        </p:txBody>
      </p:sp>
      <p:sp>
        <p:nvSpPr>
          <p:cNvPr id="3" name="Content Placeholder 2">
            <a:extLst>
              <a:ext uri="{FF2B5EF4-FFF2-40B4-BE49-F238E27FC236}">
                <a16:creationId xmlns:a16="http://schemas.microsoft.com/office/drawing/2014/main" id="{4B651352-D05C-4B68-801A-E441A11A396C}"/>
              </a:ext>
            </a:extLst>
          </p:cNvPr>
          <p:cNvSpPr>
            <a:spLocks noGrp="1"/>
          </p:cNvSpPr>
          <p:nvPr>
            <p:ph idx="1"/>
          </p:nvPr>
        </p:nvSpPr>
        <p:spPr/>
        <p:txBody>
          <a:bodyPr>
            <a:normAutofit/>
          </a:bodyPr>
          <a:lstStyle/>
          <a:p>
            <a:r>
              <a:rPr lang="en-US" sz="2800" dirty="0"/>
              <a:t>Fewer tokens than desired (missing “M.D.” in “John Smith, M.D.”)</a:t>
            </a:r>
          </a:p>
          <a:p>
            <a:r>
              <a:rPr lang="en-US" sz="2800" dirty="0"/>
              <a:t>More tokens than desired (including “The” in “The University of MD”)</a:t>
            </a:r>
          </a:p>
          <a:p>
            <a:r>
              <a:rPr lang="en-US" sz="2800" dirty="0"/>
              <a:t>Splitting entities incorrectly (treating “Smith, Jones Robinson” as 2 vs. 3 entities)</a:t>
            </a:r>
          </a:p>
          <a:p>
            <a:r>
              <a:rPr lang="en-US" sz="2800" dirty="0"/>
              <a:t>Other (identifying “James Madison” as a personal name when it is part of "James Madison University”)</a:t>
            </a:r>
          </a:p>
        </p:txBody>
      </p:sp>
    </p:spTree>
    <p:extLst>
      <p:ext uri="{BB962C8B-B14F-4D97-AF65-F5344CB8AC3E}">
        <p14:creationId xmlns:p14="http://schemas.microsoft.com/office/powerpoint/2010/main" val="37158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277F-E19B-4CA4-A634-C8A56F7E620E}"/>
              </a:ext>
            </a:extLst>
          </p:cNvPr>
          <p:cNvSpPr>
            <a:spLocks noGrp="1"/>
          </p:cNvSpPr>
          <p:nvPr>
            <p:ph type="title"/>
          </p:nvPr>
        </p:nvSpPr>
        <p:spPr/>
        <p:txBody>
          <a:bodyPr/>
          <a:lstStyle/>
          <a:p>
            <a:r>
              <a:rPr lang="en-US" sz="5400" dirty="0"/>
              <a:t>Measures of Error</a:t>
            </a:r>
            <a:endParaRPr lang="en-US" dirty="0"/>
          </a:p>
        </p:txBody>
      </p:sp>
      <p:sp>
        <p:nvSpPr>
          <p:cNvPr id="3" name="Content Placeholder 2">
            <a:extLst>
              <a:ext uri="{FF2B5EF4-FFF2-40B4-BE49-F238E27FC236}">
                <a16:creationId xmlns:a16="http://schemas.microsoft.com/office/drawing/2014/main" id="{3C456813-3A3D-40AB-9211-0744AD739768}"/>
              </a:ext>
            </a:extLst>
          </p:cNvPr>
          <p:cNvSpPr>
            <a:spLocks noGrp="1"/>
          </p:cNvSpPr>
          <p:nvPr>
            <p:ph idx="1"/>
          </p:nvPr>
        </p:nvSpPr>
        <p:spPr/>
        <p:txBody>
          <a:bodyPr>
            <a:normAutofit/>
          </a:bodyPr>
          <a:lstStyle/>
          <a:p>
            <a:pPr lvl="1"/>
            <a:r>
              <a:rPr lang="en-US" sz="2800" dirty="0"/>
              <a:t>Precision</a:t>
            </a:r>
          </a:p>
          <a:p>
            <a:pPr lvl="2"/>
            <a:r>
              <a:rPr lang="en-US" sz="2400" dirty="0"/>
              <a:t>Correct classification &amp; correct entity </a:t>
            </a:r>
          </a:p>
          <a:p>
            <a:pPr lvl="1"/>
            <a:r>
              <a:rPr lang="en-US" sz="2800" dirty="0"/>
              <a:t>Recall</a:t>
            </a:r>
          </a:p>
          <a:p>
            <a:pPr lvl="2"/>
            <a:r>
              <a:rPr lang="en-US" sz="2400" dirty="0"/>
              <a:t>Proper detection</a:t>
            </a:r>
          </a:p>
          <a:p>
            <a:pPr lvl="1"/>
            <a:r>
              <a:rPr lang="en-US" sz="2800" dirty="0"/>
              <a:t>F1 score</a:t>
            </a:r>
          </a:p>
          <a:p>
            <a:pPr lvl="2"/>
            <a:r>
              <a:rPr lang="en-US" sz="2000" dirty="0"/>
              <a:t>Harmonic mean of precision and recall</a:t>
            </a:r>
          </a:p>
        </p:txBody>
      </p:sp>
    </p:spTree>
    <p:extLst>
      <p:ext uri="{BB962C8B-B14F-4D97-AF65-F5344CB8AC3E}">
        <p14:creationId xmlns:p14="http://schemas.microsoft.com/office/powerpoint/2010/main" val="146538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277F-E19B-4CA4-A634-C8A56F7E620E}"/>
              </a:ext>
            </a:extLst>
          </p:cNvPr>
          <p:cNvSpPr>
            <a:spLocks noGrp="1"/>
          </p:cNvSpPr>
          <p:nvPr>
            <p:ph type="title"/>
          </p:nvPr>
        </p:nvSpPr>
        <p:spPr/>
        <p:txBody>
          <a:bodyPr/>
          <a:lstStyle/>
          <a:p>
            <a:r>
              <a:rPr lang="en-US" sz="5400" dirty="0"/>
              <a:t>Classification of Entities</a:t>
            </a:r>
            <a:endParaRPr lang="en-US" dirty="0"/>
          </a:p>
        </p:txBody>
      </p:sp>
      <p:sp>
        <p:nvSpPr>
          <p:cNvPr id="3" name="Content Placeholder 2">
            <a:extLst>
              <a:ext uri="{FF2B5EF4-FFF2-40B4-BE49-F238E27FC236}">
                <a16:creationId xmlns:a16="http://schemas.microsoft.com/office/drawing/2014/main" id="{3C456813-3A3D-40AB-9211-0744AD739768}"/>
              </a:ext>
            </a:extLst>
          </p:cNvPr>
          <p:cNvSpPr>
            <a:spLocks noGrp="1"/>
          </p:cNvSpPr>
          <p:nvPr>
            <p:ph idx="1"/>
          </p:nvPr>
        </p:nvSpPr>
        <p:spPr/>
        <p:txBody>
          <a:bodyPr>
            <a:normAutofit fontScale="92500" lnSpcReduction="10000"/>
          </a:bodyPr>
          <a:lstStyle/>
          <a:p>
            <a:r>
              <a:rPr lang="en-US" sz="3200" dirty="0"/>
              <a:t>NER systems have been created using: </a:t>
            </a:r>
          </a:p>
          <a:p>
            <a:pPr lvl="1"/>
            <a:r>
              <a:rPr lang="en-US" sz="2800" dirty="0"/>
              <a:t>Grammar-based techniques</a:t>
            </a:r>
          </a:p>
          <a:p>
            <a:pPr lvl="2"/>
            <a:r>
              <a:rPr lang="en-US" sz="2000" dirty="0"/>
              <a:t>Better precision, worse recall</a:t>
            </a:r>
          </a:p>
          <a:p>
            <a:pPr lvl="2"/>
            <a:r>
              <a:rPr lang="en-US" sz="2000" dirty="0"/>
              <a:t>Longer to make</a:t>
            </a:r>
          </a:p>
          <a:p>
            <a:pPr lvl="1"/>
            <a:r>
              <a:rPr lang="en-US" sz="2800" dirty="0"/>
              <a:t>Statistical models &amp; machine learning</a:t>
            </a:r>
          </a:p>
          <a:p>
            <a:pPr lvl="2"/>
            <a:r>
              <a:rPr lang="en-US" sz="2000" dirty="0"/>
              <a:t>Worse precision, better recall</a:t>
            </a:r>
          </a:p>
          <a:p>
            <a:pPr lvl="2"/>
            <a:r>
              <a:rPr lang="en-US" sz="2000" dirty="0"/>
              <a:t>Faster to make</a:t>
            </a:r>
          </a:p>
          <a:p>
            <a:pPr lvl="2"/>
            <a:r>
              <a:rPr lang="en-US" sz="2000" dirty="0"/>
              <a:t>Take large amounts of data</a:t>
            </a:r>
          </a:p>
          <a:p>
            <a:r>
              <a:rPr lang="en-US" sz="2800" dirty="0"/>
              <a:t>NER systems are often domain specific</a:t>
            </a:r>
          </a:p>
        </p:txBody>
      </p:sp>
    </p:spTree>
    <p:extLst>
      <p:ext uri="{BB962C8B-B14F-4D97-AF65-F5344CB8AC3E}">
        <p14:creationId xmlns:p14="http://schemas.microsoft.com/office/powerpoint/2010/main" val="55407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8703-6BC2-4AAE-A51B-DBE91932929B}"/>
              </a:ext>
            </a:extLst>
          </p:cNvPr>
          <p:cNvSpPr>
            <a:spLocks noGrp="1"/>
          </p:cNvSpPr>
          <p:nvPr>
            <p:ph type="title"/>
          </p:nvPr>
        </p:nvSpPr>
        <p:spPr>
          <a:xfrm>
            <a:off x="1097280" y="286603"/>
            <a:ext cx="10058400" cy="1450757"/>
          </a:xfrm>
        </p:spPr>
        <p:txBody>
          <a:bodyPr/>
          <a:lstStyle/>
          <a:p>
            <a:r>
              <a:rPr lang="en-US"/>
              <a:t>Overview of Current NER Methods</a:t>
            </a:r>
            <a:endParaRPr lang="en-US" dirty="0"/>
          </a:p>
        </p:txBody>
      </p:sp>
      <p:sp>
        <p:nvSpPr>
          <p:cNvPr id="3" name="Content Placeholder 2">
            <a:extLst>
              <a:ext uri="{FF2B5EF4-FFF2-40B4-BE49-F238E27FC236}">
                <a16:creationId xmlns:a16="http://schemas.microsoft.com/office/drawing/2014/main" id="{DDD63533-E896-4D1B-8A7F-F3A9DC7066FE}"/>
              </a:ext>
            </a:extLst>
          </p:cNvPr>
          <p:cNvSpPr>
            <a:spLocks noGrp="1"/>
          </p:cNvSpPr>
          <p:nvPr>
            <p:ph idx="1"/>
          </p:nvPr>
        </p:nvSpPr>
        <p:spPr>
          <a:xfrm>
            <a:off x="1097280" y="2108201"/>
            <a:ext cx="10058400" cy="3760891"/>
          </a:xfrm>
        </p:spPr>
        <p:txBody>
          <a:bodyPr/>
          <a:lstStyle/>
          <a:p>
            <a:r>
              <a:rPr lang="en-US" dirty="0"/>
              <a:t>- Sequence Labeling</a:t>
            </a:r>
          </a:p>
          <a:p>
            <a:pPr lvl="1"/>
            <a:r>
              <a:rPr lang="en-US" dirty="0"/>
              <a:t>Standard algorithm is a word-by-word sequence labeling task where tags capture the boundary and type</a:t>
            </a:r>
          </a:p>
          <a:p>
            <a:pPr lvl="2"/>
            <a:r>
              <a:rPr lang="en-US" dirty="0"/>
              <a:t>IOB tagging – tags the Inside of each entity type, the Outside of each entity type, and the Beginning of each entity type</a:t>
            </a:r>
          </a:p>
          <a:p>
            <a:pPr lvl="3"/>
            <a:r>
              <a:rPr lang="en-US" dirty="0"/>
              <a:t>Number of tags is then 2n + 1</a:t>
            </a:r>
          </a:p>
          <a:p>
            <a:pPr lvl="4"/>
            <a:r>
              <a:rPr lang="en-US" dirty="0"/>
              <a:t>Ex: </a:t>
            </a:r>
            <a:r>
              <a:rPr lang="en-US" dirty="0">
                <a:solidFill>
                  <a:srgbClr val="222222"/>
                </a:solidFill>
              </a:rPr>
              <a:t>[Jim Smith]</a:t>
            </a:r>
            <a:r>
              <a:rPr lang="en-US" baseline="-25000" dirty="0">
                <a:solidFill>
                  <a:srgbClr val="222222"/>
                </a:solidFill>
              </a:rPr>
              <a:t>Person</a:t>
            </a:r>
            <a:r>
              <a:rPr lang="en-US" dirty="0">
                <a:solidFill>
                  <a:srgbClr val="222222"/>
                </a:solidFill>
              </a:rPr>
              <a:t> bought 300 shares of [Boeing Company]</a:t>
            </a:r>
            <a:r>
              <a:rPr lang="en-US" baseline="-25000" dirty="0">
                <a:solidFill>
                  <a:srgbClr val="222222"/>
                </a:solidFill>
              </a:rPr>
              <a:t>Organization</a:t>
            </a:r>
            <a:r>
              <a:rPr lang="en-US" dirty="0">
                <a:solidFill>
                  <a:srgbClr val="222222"/>
                </a:solidFill>
              </a:rPr>
              <a:t> in [2006]</a:t>
            </a:r>
            <a:r>
              <a:rPr lang="en-US" baseline="-25000" dirty="0">
                <a:solidFill>
                  <a:srgbClr val="222222"/>
                </a:solidFill>
              </a:rPr>
              <a:t>Time</a:t>
            </a:r>
            <a:r>
              <a:rPr lang="en-US" dirty="0">
                <a:solidFill>
                  <a:srgbClr val="222222"/>
                </a:solidFill>
              </a:rPr>
              <a:t>.</a:t>
            </a:r>
          </a:p>
          <a:p>
            <a:pPr lvl="3"/>
            <a:r>
              <a:rPr lang="en-US" dirty="0">
                <a:solidFill>
                  <a:srgbClr val="222222"/>
                </a:solidFill>
              </a:rPr>
              <a:t>Often just IO tagging is enough to capture the entities with only n + 1, but it may lose </a:t>
            </a:r>
          </a:p>
          <a:p>
            <a:pPr marL="566928" lvl="3" indent="0">
              <a:buNone/>
            </a:pPr>
            <a:r>
              <a:rPr lang="en-US" dirty="0">
                <a:solidFill>
                  <a:srgbClr val="222222"/>
                </a:solidFill>
              </a:rPr>
              <a:t>some information and not be able to distinguish between two entities of the same type. </a:t>
            </a:r>
          </a:p>
          <a:p>
            <a:pPr lvl="3"/>
            <a:endParaRPr lang="en-US" dirty="0"/>
          </a:p>
          <a:p>
            <a:pPr marL="871400" lvl="5" indent="0">
              <a:buNone/>
            </a:pP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F17A06EE-0610-4A0E-B20F-5D8C3B138D05}"/>
              </a:ext>
            </a:extLst>
          </p:cNvPr>
          <p:cNvGraphicFramePr>
            <a:graphicFrameLocks noGrp="1"/>
          </p:cNvGraphicFramePr>
          <p:nvPr>
            <p:extLst>
              <p:ext uri="{D42A27DB-BD31-4B8C-83A1-F6EECF244321}">
                <p14:modId xmlns:p14="http://schemas.microsoft.com/office/powerpoint/2010/main" val="409058184"/>
              </p:ext>
            </p:extLst>
          </p:nvPr>
        </p:nvGraphicFramePr>
        <p:xfrm>
          <a:off x="9291781" y="3495193"/>
          <a:ext cx="2660074" cy="3291840"/>
        </p:xfrm>
        <a:graphic>
          <a:graphicData uri="http://schemas.openxmlformats.org/drawingml/2006/table">
            <a:tbl>
              <a:tblPr firstRow="1" bandRow="1">
                <a:tableStyleId>{073A0DAA-6AF3-43AB-8588-CEC1D06C72B9}</a:tableStyleId>
              </a:tblPr>
              <a:tblGrid>
                <a:gridCol w="1330037">
                  <a:extLst>
                    <a:ext uri="{9D8B030D-6E8A-4147-A177-3AD203B41FA5}">
                      <a16:colId xmlns:a16="http://schemas.microsoft.com/office/drawing/2014/main" val="3373071789"/>
                    </a:ext>
                  </a:extLst>
                </a:gridCol>
                <a:gridCol w="1330037">
                  <a:extLst>
                    <a:ext uri="{9D8B030D-6E8A-4147-A177-3AD203B41FA5}">
                      <a16:colId xmlns:a16="http://schemas.microsoft.com/office/drawing/2014/main" val="2709478865"/>
                    </a:ext>
                  </a:extLst>
                </a:gridCol>
              </a:tblGrid>
              <a:tr h="305773">
                <a:tc>
                  <a:txBody>
                    <a:bodyPr/>
                    <a:lstStyle/>
                    <a:p>
                      <a:r>
                        <a:rPr lang="en-US"/>
                        <a:t>Word</a:t>
                      </a:r>
                      <a:endParaRPr lang="en-US" dirty="0"/>
                    </a:p>
                  </a:txBody>
                  <a:tcPr/>
                </a:tc>
                <a:tc>
                  <a:txBody>
                    <a:bodyPr/>
                    <a:lstStyle/>
                    <a:p>
                      <a:r>
                        <a:rPr lang="en-US"/>
                        <a:t>IOB Label</a:t>
                      </a:r>
                      <a:endParaRPr lang="en-US" dirty="0"/>
                    </a:p>
                  </a:txBody>
                  <a:tcPr/>
                </a:tc>
                <a:extLst>
                  <a:ext uri="{0D108BD9-81ED-4DB2-BD59-A6C34878D82A}">
                    <a16:rowId xmlns:a16="http://schemas.microsoft.com/office/drawing/2014/main" val="2747715072"/>
                  </a:ext>
                </a:extLst>
              </a:tr>
              <a:tr h="305773">
                <a:tc>
                  <a:txBody>
                    <a:bodyPr/>
                    <a:lstStyle/>
                    <a:p>
                      <a:r>
                        <a:rPr lang="en-US"/>
                        <a:t>Jim</a:t>
                      </a:r>
                      <a:endParaRPr lang="en-US" dirty="0"/>
                    </a:p>
                  </a:txBody>
                  <a:tcPr/>
                </a:tc>
                <a:tc>
                  <a:txBody>
                    <a:bodyPr/>
                    <a:lstStyle/>
                    <a:p>
                      <a:r>
                        <a:rPr lang="en-US"/>
                        <a:t>B-Person</a:t>
                      </a:r>
                      <a:endParaRPr lang="en-US" dirty="0"/>
                    </a:p>
                  </a:txBody>
                  <a:tcPr/>
                </a:tc>
                <a:extLst>
                  <a:ext uri="{0D108BD9-81ED-4DB2-BD59-A6C34878D82A}">
                    <a16:rowId xmlns:a16="http://schemas.microsoft.com/office/drawing/2014/main" val="1179214659"/>
                  </a:ext>
                </a:extLst>
              </a:tr>
              <a:tr h="305773">
                <a:tc>
                  <a:txBody>
                    <a:bodyPr/>
                    <a:lstStyle/>
                    <a:p>
                      <a:r>
                        <a:rPr lang="en-US"/>
                        <a:t>Smith</a:t>
                      </a:r>
                      <a:endParaRPr lang="en-US" dirty="0"/>
                    </a:p>
                  </a:txBody>
                  <a:tcPr/>
                </a:tc>
                <a:tc>
                  <a:txBody>
                    <a:bodyPr/>
                    <a:lstStyle/>
                    <a:p>
                      <a:r>
                        <a:rPr lang="en-US"/>
                        <a:t>I-Person</a:t>
                      </a:r>
                      <a:endParaRPr lang="en-US" dirty="0"/>
                    </a:p>
                  </a:txBody>
                  <a:tcPr/>
                </a:tc>
                <a:extLst>
                  <a:ext uri="{0D108BD9-81ED-4DB2-BD59-A6C34878D82A}">
                    <a16:rowId xmlns:a16="http://schemas.microsoft.com/office/drawing/2014/main" val="2154872304"/>
                  </a:ext>
                </a:extLst>
              </a:tr>
              <a:tr h="305773">
                <a:tc>
                  <a:txBody>
                    <a:bodyPr/>
                    <a:lstStyle/>
                    <a:p>
                      <a:r>
                        <a:rPr lang="en-US"/>
                        <a:t>300</a:t>
                      </a:r>
                      <a:endParaRPr lang="en-US" dirty="0"/>
                    </a:p>
                  </a:txBody>
                  <a:tcPr/>
                </a:tc>
                <a:tc>
                  <a:txBody>
                    <a:bodyPr/>
                    <a:lstStyle/>
                    <a:p>
                      <a:r>
                        <a:rPr lang="en-US"/>
                        <a:t>O</a:t>
                      </a:r>
                      <a:endParaRPr lang="en-US" dirty="0"/>
                    </a:p>
                  </a:txBody>
                  <a:tcPr/>
                </a:tc>
                <a:extLst>
                  <a:ext uri="{0D108BD9-81ED-4DB2-BD59-A6C34878D82A}">
                    <a16:rowId xmlns:a16="http://schemas.microsoft.com/office/drawing/2014/main" val="2455922600"/>
                  </a:ext>
                </a:extLst>
              </a:tr>
              <a:tr h="305773">
                <a:tc>
                  <a:txBody>
                    <a:bodyPr/>
                    <a:lstStyle/>
                    <a:p>
                      <a:r>
                        <a:rPr lang="en-US"/>
                        <a:t>Shares</a:t>
                      </a:r>
                      <a:endParaRPr lang="en-US" dirty="0"/>
                    </a:p>
                  </a:txBody>
                  <a:tcPr/>
                </a:tc>
                <a:tc>
                  <a:txBody>
                    <a:bodyPr/>
                    <a:lstStyle/>
                    <a:p>
                      <a:r>
                        <a:rPr lang="en-US"/>
                        <a:t>O</a:t>
                      </a:r>
                      <a:endParaRPr lang="en-US" dirty="0"/>
                    </a:p>
                  </a:txBody>
                  <a:tcPr/>
                </a:tc>
                <a:extLst>
                  <a:ext uri="{0D108BD9-81ED-4DB2-BD59-A6C34878D82A}">
                    <a16:rowId xmlns:a16="http://schemas.microsoft.com/office/drawing/2014/main" val="4201978493"/>
                  </a:ext>
                </a:extLst>
              </a:tr>
              <a:tr h="305773">
                <a:tc>
                  <a:txBody>
                    <a:bodyPr/>
                    <a:lstStyle/>
                    <a:p>
                      <a:r>
                        <a:rPr lang="en-US"/>
                        <a:t>Of</a:t>
                      </a:r>
                      <a:endParaRPr lang="en-US" dirty="0"/>
                    </a:p>
                  </a:txBody>
                  <a:tcPr/>
                </a:tc>
                <a:tc>
                  <a:txBody>
                    <a:bodyPr/>
                    <a:lstStyle/>
                    <a:p>
                      <a:r>
                        <a:rPr lang="en-US"/>
                        <a:t>O</a:t>
                      </a:r>
                      <a:endParaRPr lang="en-US" dirty="0"/>
                    </a:p>
                  </a:txBody>
                  <a:tcPr/>
                </a:tc>
                <a:extLst>
                  <a:ext uri="{0D108BD9-81ED-4DB2-BD59-A6C34878D82A}">
                    <a16:rowId xmlns:a16="http://schemas.microsoft.com/office/drawing/2014/main" val="3058643734"/>
                  </a:ext>
                </a:extLst>
              </a:tr>
              <a:tr h="305773">
                <a:tc>
                  <a:txBody>
                    <a:bodyPr/>
                    <a:lstStyle/>
                    <a:p>
                      <a:r>
                        <a:rPr lang="en-US"/>
                        <a:t>Boeing</a:t>
                      </a:r>
                      <a:endParaRPr lang="en-US" dirty="0"/>
                    </a:p>
                  </a:txBody>
                  <a:tcPr/>
                </a:tc>
                <a:tc>
                  <a:txBody>
                    <a:bodyPr/>
                    <a:lstStyle/>
                    <a:p>
                      <a:r>
                        <a:rPr lang="en-US"/>
                        <a:t>B-Org</a:t>
                      </a:r>
                      <a:endParaRPr lang="en-US" dirty="0"/>
                    </a:p>
                  </a:txBody>
                  <a:tcPr/>
                </a:tc>
                <a:extLst>
                  <a:ext uri="{0D108BD9-81ED-4DB2-BD59-A6C34878D82A}">
                    <a16:rowId xmlns:a16="http://schemas.microsoft.com/office/drawing/2014/main" val="1942853071"/>
                  </a:ext>
                </a:extLst>
              </a:tr>
              <a:tr h="305773">
                <a:tc>
                  <a:txBody>
                    <a:bodyPr/>
                    <a:lstStyle/>
                    <a:p>
                      <a:r>
                        <a:rPr lang="en-US"/>
                        <a:t>Company</a:t>
                      </a:r>
                      <a:endParaRPr lang="en-US" dirty="0"/>
                    </a:p>
                  </a:txBody>
                  <a:tcPr/>
                </a:tc>
                <a:tc>
                  <a:txBody>
                    <a:bodyPr/>
                    <a:lstStyle/>
                    <a:p>
                      <a:r>
                        <a:rPr lang="en-US"/>
                        <a:t>I-Org</a:t>
                      </a:r>
                      <a:endParaRPr lang="en-US" dirty="0"/>
                    </a:p>
                  </a:txBody>
                  <a:tcPr/>
                </a:tc>
                <a:extLst>
                  <a:ext uri="{0D108BD9-81ED-4DB2-BD59-A6C34878D82A}">
                    <a16:rowId xmlns:a16="http://schemas.microsoft.com/office/drawing/2014/main" val="1052500190"/>
                  </a:ext>
                </a:extLst>
              </a:tr>
              <a:tr h="305773">
                <a:tc>
                  <a:txBody>
                    <a:bodyPr/>
                    <a:lstStyle/>
                    <a:p>
                      <a:r>
                        <a:rPr lang="en-US"/>
                        <a:t>2006</a:t>
                      </a:r>
                      <a:endParaRPr lang="en-US" dirty="0"/>
                    </a:p>
                  </a:txBody>
                  <a:tcPr/>
                </a:tc>
                <a:tc>
                  <a:txBody>
                    <a:bodyPr/>
                    <a:lstStyle/>
                    <a:p>
                      <a:r>
                        <a:rPr lang="en-US"/>
                        <a:t>I-Org</a:t>
                      </a:r>
                      <a:endParaRPr lang="en-US" dirty="0"/>
                    </a:p>
                  </a:txBody>
                  <a:tcPr/>
                </a:tc>
                <a:extLst>
                  <a:ext uri="{0D108BD9-81ED-4DB2-BD59-A6C34878D82A}">
                    <a16:rowId xmlns:a16="http://schemas.microsoft.com/office/drawing/2014/main" val="4246326069"/>
                  </a:ext>
                </a:extLst>
              </a:tr>
            </a:tbl>
          </a:graphicData>
        </a:graphic>
      </p:graphicFrame>
    </p:spTree>
    <p:extLst>
      <p:ext uri="{BB962C8B-B14F-4D97-AF65-F5344CB8AC3E}">
        <p14:creationId xmlns:p14="http://schemas.microsoft.com/office/powerpoint/2010/main" val="121388974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2541"/>
      </a:dk2>
      <a:lt2>
        <a:srgbClr val="E2E8E6"/>
      </a:lt2>
      <a:accent1>
        <a:srgbClr val="C34D77"/>
      </a:accent1>
      <a:accent2>
        <a:srgbClr val="B13B97"/>
      </a:accent2>
      <a:accent3>
        <a:srgbClr val="AC4DC3"/>
      </a:accent3>
      <a:accent4>
        <a:srgbClr val="693BB1"/>
      </a:accent4>
      <a:accent5>
        <a:srgbClr val="4D50C3"/>
      </a:accent5>
      <a:accent6>
        <a:srgbClr val="3B6FB1"/>
      </a:accent6>
      <a:hlink>
        <a:srgbClr val="7163CB"/>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1192</Words>
  <Application>Microsoft Office PowerPoint</Application>
  <PresentationFormat>Widescreen</PresentationFormat>
  <Paragraphs>128</Paragraphs>
  <Slides>13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Garamond</vt:lpstr>
      <vt:lpstr>RetrospectVTI</vt:lpstr>
      <vt:lpstr>Named Entity Recognition</vt:lpstr>
      <vt:lpstr>What Is Named Entity Recognition?</vt:lpstr>
      <vt:lpstr>What is a “named entity?”</vt:lpstr>
      <vt:lpstr>Two Steps</vt:lpstr>
      <vt:lpstr>Detection of Entities</vt:lpstr>
      <vt:lpstr>Detection of Entities: Common Problems</vt:lpstr>
      <vt:lpstr>Measures of Error</vt:lpstr>
      <vt:lpstr>Classification of Entities</vt:lpstr>
      <vt:lpstr>Overview of Current NER Methods</vt:lpstr>
      <vt:lpstr>Feature Based Algorithm</vt:lpstr>
      <vt:lpstr>Neural Based Algorithm</vt:lpstr>
      <vt:lpstr>Ruled Based Algorithm</vt:lpstr>
      <vt:lpstr>Uses of 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dc:title>
  <dc:creator>Tyler Spangler</dc:creator>
  <cp:lastModifiedBy>Tyler Spangler</cp:lastModifiedBy>
  <cp:revision>5</cp:revision>
  <dcterms:created xsi:type="dcterms:W3CDTF">2019-11-17T16:33:27Z</dcterms:created>
  <dcterms:modified xsi:type="dcterms:W3CDTF">2019-11-17T23:25:58Z</dcterms:modified>
</cp:coreProperties>
</file>