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1" r:id="rId2"/>
    <p:sldId id="303" r:id="rId3"/>
    <p:sldId id="304" r:id="rId4"/>
    <p:sldId id="305" r:id="rId5"/>
    <p:sldId id="306" r:id="rId6"/>
    <p:sldId id="308" r:id="rId7"/>
    <p:sldId id="339" r:id="rId8"/>
    <p:sldId id="310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40" r:id="rId19"/>
    <p:sldId id="323" r:id="rId20"/>
    <p:sldId id="324" r:id="rId21"/>
    <p:sldId id="328" r:id="rId22"/>
    <p:sldId id="329" r:id="rId23"/>
    <p:sldId id="342" r:id="rId24"/>
    <p:sldId id="330" r:id="rId25"/>
    <p:sldId id="343" r:id="rId26"/>
    <p:sldId id="331" r:id="rId27"/>
    <p:sldId id="332" r:id="rId28"/>
    <p:sldId id="333" r:id="rId29"/>
    <p:sldId id="334" r:id="rId30"/>
    <p:sldId id="335" r:id="rId31"/>
    <p:sldId id="336" r:id="rId32"/>
    <p:sldId id="338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B1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737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7746-4685-4E70-B902-378545A267B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1ECD-394A-4022-855D-A4A5494B33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1ECD-394A-4022-855D-A4A5494B33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61ECD-394A-4022-855D-A4A5494B33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980872" y="6541367"/>
            <a:ext cx="1143000" cy="365125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32F05540-778E-439B-8825-4FD23C04E11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36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AD600F-D32A-461D-9E79-A7E1D6030952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F05540-778E-439B-8825-4FD23C04E1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03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981" y="0"/>
            <a:ext cx="9138039" cy="6858000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48492" y="6324600"/>
            <a:ext cx="1066800" cy="365125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2400" y="6448098"/>
            <a:ext cx="1066800" cy="365125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1.0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492875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r>
              <a:rPr lang="en-US" dirty="0" smtClean="0"/>
              <a:t>Slide </a:t>
            </a:r>
            <a:fld id="{32F05540-778E-439B-8825-4FD23C04E117}" type="slidenum">
              <a:rPr lang="en-US" smtClean="0"/>
              <a:pPr/>
              <a:t>‹#›</a:t>
            </a:fld>
            <a:r>
              <a:rPr lang="en-US" dirty="0" smtClean="0"/>
              <a:t> of 1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4264" y="76200"/>
            <a:ext cx="6357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Developing Web Applications Using ASP.NET MVC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this session, you will learn to: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Identify data annotations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Implement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479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Objectives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Compare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 is used to match the value of the two fields in a form, such as password and confirm password.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457200" lvl="2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public string Password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[Compare("Password")]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ConfirmPassword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get; set; }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If a user does not enter the same values in the specified fields, an error message is displayed, as shown in the following figure.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Compare</a:t>
            </a:r>
          </a:p>
        </p:txBody>
      </p:sp>
      <p:pic>
        <p:nvPicPr>
          <p:cNvPr id="4098" name="Picture 2" descr="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810000"/>
            <a:ext cx="5805714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 allows you to specify a user friendly display name for a model property.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[Display(Name = "Movie Name")]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public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Movie_Name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get; set; }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name that will be displayed on the view is Movie Name, as shown in the following figure.</a:t>
            </a:r>
          </a:p>
          <a:p>
            <a:pPr>
              <a:tabLst>
                <a:tab pos="404813" algn="l"/>
              </a:tabLst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Display</a:t>
            </a:r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114800"/>
            <a:ext cx="3953717" cy="966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(true)]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public Int32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TotalMarks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ReadOnly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" y="1981200"/>
            <a:ext cx="2722259" cy="2057400"/>
            <a:chOff x="2156" y="696484"/>
            <a:chExt cx="1407000" cy="695678"/>
          </a:xfrm>
        </p:grpSpPr>
        <p:sp>
          <p:nvSpPr>
            <p:cNvPr id="6" name="Rounded Rectangle 5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The </a:t>
              </a:r>
              <a:r>
                <a:rPr lang="en-US" sz="2800" dirty="0" err="1">
                  <a:latin typeface="Courier New" pitchFamily="49" charset="0"/>
                  <a:cs typeface="Courier New" pitchFamily="49" charset="0"/>
                </a:rPr>
                <a:t>ReadOnly</a:t>
              </a:r>
              <a:r>
                <a:rPr lang="en-US" sz="2800" dirty="0"/>
                <a:t> attribute</a:t>
              </a:r>
            </a:p>
          </p:txBody>
        </p:sp>
      </p:grpSp>
      <p:cxnSp>
        <p:nvCxnSpPr>
          <p:cNvPr id="9" name="Straight Connector 8"/>
          <p:cNvCxnSpPr>
            <a:stCxn id="8" idx="3"/>
            <a:endCxn id="11" idx="1"/>
          </p:cNvCxnSpPr>
          <p:nvPr/>
        </p:nvCxnSpPr>
        <p:spPr>
          <a:xfrm flipV="1">
            <a:off x="3217094" y="1921219"/>
            <a:ext cx="441435" cy="108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58529" y="1219200"/>
            <a:ext cx="5333072" cy="1404038"/>
            <a:chOff x="2156" y="696484"/>
            <a:chExt cx="1407000" cy="695678"/>
          </a:xfrm>
        </p:grpSpPr>
        <p:sp>
          <p:nvSpPr>
            <p:cNvPr id="11" name="Rounded Rectangle 10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Is </a:t>
              </a:r>
              <a:r>
                <a:rPr lang="en-US" sz="2800" dirty="0"/>
                <a:t>used to display a read-only field on a form to the user.</a:t>
              </a:r>
            </a:p>
          </p:txBody>
        </p:sp>
      </p:grpSp>
      <p:cxnSp>
        <p:nvCxnSpPr>
          <p:cNvPr id="13" name="Straight Connector 12"/>
          <p:cNvCxnSpPr>
            <a:stCxn id="8" idx="3"/>
            <a:endCxn id="15" idx="1"/>
          </p:cNvCxnSpPr>
          <p:nvPr/>
        </p:nvCxnSpPr>
        <p:spPr>
          <a:xfrm>
            <a:off x="3217094" y="3009901"/>
            <a:ext cx="441434" cy="866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3658528" y="3256252"/>
            <a:ext cx="5375100" cy="1239548"/>
            <a:chOff x="2156" y="696484"/>
            <a:chExt cx="1407000" cy="695678"/>
          </a:xfrm>
        </p:grpSpPr>
        <p:sp>
          <p:nvSpPr>
            <p:cNvPr id="15" name="Rounded Rectangle 14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Ensures </a:t>
              </a:r>
              <a:r>
                <a:rPr lang="en-US" sz="2800" dirty="0"/>
                <a:t>that the default model binder will not set the property with a new value from the </a:t>
              </a:r>
              <a:r>
                <a:rPr lang="en-US" sz="2800" dirty="0" smtClean="0"/>
                <a:t>request.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 helps you to provide information about the specific purpose of a property at run time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DataType.Password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public string Password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By applying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field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the HTML helpers in ASP.NET MVC will render an input element with a type attribute set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Therefore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upon entering a value in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field, the user sees a special character, such as a dot or star, instead of the original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character, as shown in the following figure.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321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DataType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495800"/>
            <a:ext cx="4470631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325" y="864513"/>
            <a:ext cx="2374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DataType</a:t>
            </a:r>
            <a:r>
              <a:rPr lang="en-US" sz="2000" b="1" dirty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533400" y="1600200"/>
            <a:ext cx="2895600" cy="3962400"/>
            <a:chOff x="2156" y="696484"/>
            <a:chExt cx="1407000" cy="695678"/>
          </a:xfrm>
        </p:grpSpPr>
        <p:sp>
          <p:nvSpPr>
            <p:cNvPr id="9" name="Rounded Rectangle 8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The commonly</a:t>
              </a:r>
              <a:br>
                <a:rPr lang="en-US" sz="2800" dirty="0" smtClean="0"/>
              </a:br>
              <a:r>
                <a:rPr lang="en-US" sz="2800" dirty="0" smtClean="0"/>
                <a:t>-used </a:t>
              </a:r>
              <a:r>
                <a:rPr lang="en-US" sz="2800" dirty="0" err="1">
                  <a:latin typeface="Courier New" pitchFamily="49" charset="0"/>
                  <a:cs typeface="Courier New" pitchFamily="49" charset="0"/>
                </a:rPr>
                <a:t>DataType</a:t>
              </a:r>
              <a:r>
                <a:rPr lang="en-US" sz="2800" dirty="0"/>
                <a:t> attributes</a:t>
              </a:r>
            </a:p>
          </p:txBody>
        </p:sp>
      </p:grpSp>
      <p:cxnSp>
        <p:nvCxnSpPr>
          <p:cNvPr id="11" name="Straight Connector 10"/>
          <p:cNvCxnSpPr>
            <a:stCxn id="10" idx="3"/>
            <a:endCxn id="13" idx="1"/>
          </p:cNvCxnSpPr>
          <p:nvPr/>
        </p:nvCxnSpPr>
        <p:spPr>
          <a:xfrm flipV="1">
            <a:off x="3387980" y="1634107"/>
            <a:ext cx="803021" cy="1947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191001" y="1264623"/>
            <a:ext cx="2740748" cy="738968"/>
            <a:chOff x="2156" y="696484"/>
            <a:chExt cx="1407000" cy="695678"/>
          </a:xfrm>
        </p:grpSpPr>
        <p:sp>
          <p:nvSpPr>
            <p:cNvPr id="13" name="Rounded Rectangle 12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Password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Connector 14"/>
          <p:cNvCxnSpPr>
            <a:stCxn id="10" idx="3"/>
            <a:endCxn id="17" idx="1"/>
          </p:cNvCxnSpPr>
          <p:nvPr/>
        </p:nvCxnSpPr>
        <p:spPr>
          <a:xfrm flipV="1">
            <a:off x="3387980" y="2600974"/>
            <a:ext cx="803021" cy="980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191001" y="2209800"/>
            <a:ext cx="2781072" cy="782348"/>
            <a:chOff x="2156" y="696484"/>
            <a:chExt cx="1407000" cy="695678"/>
          </a:xfrm>
        </p:grpSpPr>
        <p:sp>
          <p:nvSpPr>
            <p:cNvPr id="17" name="Rounded Rectangle 16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>
                  <a:latin typeface="Courier New" pitchFamily="49" charset="0"/>
                  <a:cs typeface="Courier New" pitchFamily="49" charset="0"/>
                </a:rPr>
                <a:t>Currency</a:t>
              </a:r>
            </a:p>
          </p:txBody>
        </p:sp>
      </p:grpSp>
      <p:cxnSp>
        <p:nvCxnSpPr>
          <p:cNvPr id="19" name="Straight Connector 18"/>
          <p:cNvCxnSpPr>
            <a:stCxn id="10" idx="3"/>
            <a:endCxn id="21" idx="1"/>
          </p:cNvCxnSpPr>
          <p:nvPr/>
        </p:nvCxnSpPr>
        <p:spPr>
          <a:xfrm flipV="1">
            <a:off x="3387980" y="3548039"/>
            <a:ext cx="803020" cy="33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191000" y="3156865"/>
            <a:ext cx="2863509" cy="782348"/>
            <a:chOff x="2156" y="696484"/>
            <a:chExt cx="1386599" cy="695678"/>
          </a:xfrm>
        </p:grpSpPr>
        <p:sp>
          <p:nvSpPr>
            <p:cNvPr id="21" name="Rounded Rectangle 20"/>
            <p:cNvSpPr/>
            <p:nvPr/>
          </p:nvSpPr>
          <p:spPr>
            <a:xfrm>
              <a:off x="2156" y="696484"/>
              <a:ext cx="1366494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Date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191000" y="4072136"/>
            <a:ext cx="2863510" cy="782348"/>
            <a:chOff x="2156" y="696484"/>
            <a:chExt cx="1407000" cy="695678"/>
          </a:xfrm>
        </p:grpSpPr>
        <p:sp>
          <p:nvSpPr>
            <p:cNvPr id="24" name="Rounded Rectangle 23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Time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191000" y="5008853"/>
            <a:ext cx="2905640" cy="782348"/>
            <a:chOff x="2156" y="696484"/>
            <a:chExt cx="1407000" cy="695678"/>
          </a:xfrm>
        </p:grpSpPr>
        <p:sp>
          <p:nvSpPr>
            <p:cNvPr id="27" name="Rounded Rectangle 26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err="1">
                  <a:latin typeface="Courier New" pitchFamily="49" charset="0"/>
                  <a:cs typeface="Courier New" pitchFamily="49" charset="0"/>
                </a:rPr>
                <a:t>MultilineText</a:t>
              </a:r>
              <a:endParaRPr lang="en-US" sz="28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9" name="Straight Connector 28"/>
          <p:cNvCxnSpPr>
            <a:stCxn id="10" idx="3"/>
            <a:endCxn id="24" idx="1"/>
          </p:cNvCxnSpPr>
          <p:nvPr/>
        </p:nvCxnSpPr>
        <p:spPr>
          <a:xfrm>
            <a:off x="3387980" y="3581403"/>
            <a:ext cx="803020" cy="881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3"/>
            <a:endCxn id="27" idx="1"/>
          </p:cNvCxnSpPr>
          <p:nvPr/>
        </p:nvCxnSpPr>
        <p:spPr>
          <a:xfrm>
            <a:off x="3429000" y="3581400"/>
            <a:ext cx="762000" cy="1818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ScaffoldColumn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 is used when you do not want to render a particular field on a view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[Required]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[ScaffoldColumn (false)]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public string Age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2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2151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ScaffoldColumn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one of the following attributes is used to match the value of two fields in the same form?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Required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Range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Compare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821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Just a Minute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Solution: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Compare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Just a Minute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avoid round trips to a server, you can implement validation at the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client-side. 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Client-side validation provides immediate feedback without submitting anything to the server.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usually implemented using JavaScript.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data that the user enters is validated before being sent to the server.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JavaScript is disabled at the client-side, then the validation is only done at the server-side.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Both the client-and-server side validations, display a default message for an incorrect value.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change the default message by using corresponding annotation attribute.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can summarize the entire validation message at one place, on a Web page.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error messages can be displayed by using HTML validation</a:t>
            </a:r>
          </a:p>
          <a:p>
            <a:pPr marL="457200" indent="-457200"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helpers.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3131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Implementing Validation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8768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display error messages while </a:t>
            </a:r>
            <a:r>
              <a:rPr lang="en-US" dirty="0">
                <a:latin typeface="Arial" pitchFamily="34" charset="0"/>
                <a:cs typeface="Arial" pitchFamily="34" charset="0"/>
              </a:rPr>
              <a:t>implementing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validation, </a:t>
            </a:r>
            <a:r>
              <a:rPr lang="en-US" dirty="0">
                <a:latin typeface="Arial" pitchFamily="34" charset="0"/>
                <a:cs typeface="Arial" pitchFamily="34" charset="0"/>
              </a:rPr>
              <a:t>MVC provides the following two main helper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attributes: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b="1" dirty="0" smtClean="0"/>
              <a:t>asp-validation-for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b="1" dirty="0" smtClean="0"/>
              <a:t>asp-validation-summary</a:t>
            </a:r>
          </a:p>
          <a:p>
            <a:pPr marL="457200" lvl="2">
              <a:spcBef>
                <a:spcPts val="600"/>
              </a:spcBef>
              <a:buSzPct val="100000"/>
              <a:tabLst>
                <a:tab pos="404813" algn="l"/>
              </a:tabLst>
            </a:pPr>
            <a:endParaRPr lang="en-US" sz="1600" b="1" dirty="0"/>
          </a:p>
          <a:p>
            <a:pPr marL="457200" lvl="2">
              <a:spcBef>
                <a:spcPts val="600"/>
              </a:spcBef>
              <a:buSzPct val="100000"/>
              <a:tabLst>
                <a:tab pos="404813" algn="l"/>
              </a:tabLst>
            </a:pPr>
            <a:r>
              <a:rPr lang="en-US" sz="1600" b="1" dirty="0" smtClean="0"/>
              <a:t>HTML HELPER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Html.ValidationMessageFor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Html.ValidationSummary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&lt;div </a:t>
            </a:r>
            <a:r>
              <a:rPr lang="en-US" b="1" dirty="0"/>
              <a:t>asp-validation-summary</a:t>
            </a:r>
            <a:r>
              <a:rPr lang="en-US" dirty="0"/>
              <a:t>="</a:t>
            </a:r>
            <a:r>
              <a:rPr lang="en-US" dirty="0" err="1"/>
              <a:t>ModelOnly</a:t>
            </a:r>
            <a:r>
              <a:rPr lang="en-US" dirty="0"/>
              <a:t>" class="text-danger"&gt;&lt;/div&gt;</a:t>
            </a:r>
          </a:p>
          <a:p>
            <a:r>
              <a:rPr lang="en-US" dirty="0"/>
              <a:t>            &lt;div class="form-group"&gt;</a:t>
            </a:r>
          </a:p>
          <a:p>
            <a:r>
              <a:rPr lang="en-US" dirty="0"/>
              <a:t>                &lt;label </a:t>
            </a:r>
            <a:r>
              <a:rPr lang="en-US" b="1" dirty="0"/>
              <a:t>asp-for</a:t>
            </a:r>
            <a:r>
              <a:rPr lang="en-US" dirty="0"/>
              <a:t>="</a:t>
            </a:r>
            <a:r>
              <a:rPr lang="en-US" dirty="0" err="1"/>
              <a:t>BookID</a:t>
            </a:r>
            <a:r>
              <a:rPr lang="en-US" dirty="0"/>
              <a:t>" class="control-label"&gt;&lt;/label&gt;</a:t>
            </a:r>
          </a:p>
          <a:p>
            <a:r>
              <a:rPr lang="en-US" dirty="0"/>
              <a:t>                &lt;input </a:t>
            </a:r>
            <a:r>
              <a:rPr lang="en-US" b="1" dirty="0"/>
              <a:t>asp-for</a:t>
            </a:r>
            <a:r>
              <a:rPr lang="en-US" dirty="0"/>
              <a:t>="</a:t>
            </a:r>
            <a:r>
              <a:rPr lang="en-US" dirty="0" err="1"/>
              <a:t>BookID</a:t>
            </a:r>
            <a:r>
              <a:rPr lang="en-US" dirty="0"/>
              <a:t>" class="form-control" /&gt;</a:t>
            </a:r>
          </a:p>
          <a:p>
            <a:r>
              <a:rPr lang="en-US" dirty="0"/>
              <a:t>                &lt;span </a:t>
            </a:r>
            <a:r>
              <a:rPr lang="en-US" b="1" dirty="0"/>
              <a:t>asp-validation-for</a:t>
            </a:r>
            <a:r>
              <a:rPr lang="en-US" dirty="0"/>
              <a:t>="</a:t>
            </a:r>
            <a:r>
              <a:rPr lang="en-US" dirty="0" err="1"/>
              <a:t>BookID</a:t>
            </a:r>
            <a:r>
              <a:rPr lang="en-US" dirty="0"/>
              <a:t>" class="text-danger"&gt;&lt;/span&gt;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04813" algn="l"/>
              </a:tabLst>
            </a:pPr>
            <a:r>
              <a:rPr lang="en-US" dirty="0"/>
              <a:t>&lt;/div&gt;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5792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Using 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TAG Helpers 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to Display Error Messages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325" y="864513"/>
            <a:ext cx="4248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</a:t>
            </a:r>
            <a:r>
              <a:rPr lang="en-US" sz="2000" b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Data </a:t>
            </a:r>
            <a:r>
              <a:rPr lang="en-US" sz="2000" b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Annotations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85800" y="2286000"/>
            <a:ext cx="1905000" cy="1525588"/>
            <a:chOff x="2156" y="696484"/>
            <a:chExt cx="1407000" cy="695678"/>
          </a:xfrm>
        </p:grpSpPr>
        <p:sp>
          <p:nvSpPr>
            <p:cNvPr id="8" name="Rounded Rectangle 7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Data annotations</a:t>
              </a:r>
              <a:endParaRPr lang="en-US" sz="2800" dirty="0"/>
            </a:p>
          </p:txBody>
        </p:sp>
      </p:grpSp>
      <p:cxnSp>
        <p:nvCxnSpPr>
          <p:cNvPr id="3" name="Straight Connector 2"/>
          <p:cNvCxnSpPr>
            <a:stCxn id="8" idx="3"/>
            <a:endCxn id="21" idx="1"/>
          </p:cNvCxnSpPr>
          <p:nvPr/>
        </p:nvCxnSpPr>
        <p:spPr>
          <a:xfrm flipV="1">
            <a:off x="2590800" y="2223414"/>
            <a:ext cx="1386617" cy="825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24" idx="1"/>
          </p:cNvCxnSpPr>
          <p:nvPr/>
        </p:nvCxnSpPr>
        <p:spPr>
          <a:xfrm>
            <a:off x="2563813" y="3048795"/>
            <a:ext cx="1398587" cy="1027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3977417" y="1371600"/>
            <a:ext cx="4800600" cy="1703628"/>
            <a:chOff x="2156" y="696484"/>
            <a:chExt cx="1407000" cy="695678"/>
          </a:xfrm>
        </p:grpSpPr>
        <p:sp>
          <p:nvSpPr>
            <p:cNvPr id="21" name="Rounded Rectangle 20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Enable you to perform validation efficiently by adding one or more data annotation attributes to a model property.</a:t>
              </a:r>
            </a:p>
          </p:txBody>
        </p:sp>
      </p:grpSp>
      <p:grpSp>
        <p:nvGrpSpPr>
          <p:cNvPr id="23" name="Group 12"/>
          <p:cNvGrpSpPr>
            <a:grpSpLocks/>
          </p:cNvGrpSpPr>
          <p:nvPr/>
        </p:nvGrpSpPr>
        <p:grpSpPr bwMode="auto">
          <a:xfrm>
            <a:off x="3962400" y="3276600"/>
            <a:ext cx="4800600" cy="1600200"/>
            <a:chOff x="2156" y="696484"/>
            <a:chExt cx="1407000" cy="695678"/>
          </a:xfrm>
        </p:grpSpPr>
        <p:sp>
          <p:nvSpPr>
            <p:cNvPr id="24" name="Rounded Rectangle 23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Are available in the </a:t>
              </a:r>
              <a:r>
                <a:rPr lang="en-US" sz="2800" dirty="0" err="1">
                  <a:latin typeface="Courier New" pitchFamily="49" charset="0"/>
                  <a:cs typeface="Courier New" pitchFamily="49" charset="0"/>
                </a:rPr>
                <a:t>System.ComponentModel.DataAnnotations</a:t>
              </a:r>
              <a:r>
                <a:rPr lang="en-US" sz="2800" dirty="0"/>
                <a:t> namespace.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9530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lvl="2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 smtClean="0"/>
              <a:t>asp-validation-for: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Can be used to display separate error message for each filed, which is marked as required in the model.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Returns HTML markup for a validation-error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messages.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dirty="0"/>
              <a:t> </a:t>
            </a:r>
            <a:r>
              <a:rPr lang="en-US" dirty="0" smtClean="0"/>
              <a:t>	&lt;</a:t>
            </a:r>
            <a:r>
              <a:rPr lang="en-US" dirty="0"/>
              <a:t>div class="form-group"&gt;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		&lt;</a:t>
            </a:r>
            <a:r>
              <a:rPr lang="en-US" dirty="0"/>
              <a:t>label </a:t>
            </a:r>
            <a:r>
              <a:rPr lang="en-US" b="1" dirty="0"/>
              <a:t>asp-for</a:t>
            </a:r>
            <a:r>
              <a:rPr lang="en-US" dirty="0" smtClean="0"/>
              <a:t>=“Password" </a:t>
            </a:r>
            <a:r>
              <a:rPr lang="en-US" dirty="0"/>
              <a:t>class="control-label"&gt;&lt;/label&gt;</a:t>
            </a:r>
          </a:p>
          <a:p>
            <a:r>
              <a:rPr lang="en-US" dirty="0"/>
              <a:t>               </a:t>
            </a:r>
            <a:r>
              <a:rPr lang="en-US" dirty="0" smtClean="0"/>
              <a:t>		 </a:t>
            </a:r>
            <a:r>
              <a:rPr lang="en-US" dirty="0"/>
              <a:t>&lt;input </a:t>
            </a:r>
            <a:r>
              <a:rPr lang="en-US" b="1" dirty="0"/>
              <a:t>asp-for</a:t>
            </a:r>
            <a:r>
              <a:rPr lang="en-US" dirty="0" smtClean="0"/>
              <a:t>="</a:t>
            </a:r>
            <a:r>
              <a:rPr lang="en-US" dirty="0"/>
              <a:t> </a:t>
            </a:r>
            <a:r>
              <a:rPr lang="en-US" dirty="0" smtClean="0"/>
              <a:t>Password" </a:t>
            </a:r>
            <a:r>
              <a:rPr lang="en-US" dirty="0"/>
              <a:t>class="form-control" /&gt;</a:t>
            </a:r>
          </a:p>
          <a:p>
            <a:r>
              <a:rPr lang="en-US" dirty="0" smtClean="0"/>
              <a:t>                		&lt;span </a:t>
            </a:r>
            <a:r>
              <a:rPr lang="en-US" b="1" dirty="0" smtClean="0"/>
              <a:t>asp-validation-for</a:t>
            </a:r>
            <a:r>
              <a:rPr lang="en-US" dirty="0" smtClean="0"/>
              <a:t>="</a:t>
            </a:r>
            <a:r>
              <a:rPr lang="en-US" dirty="0"/>
              <a:t> </a:t>
            </a:r>
            <a:r>
              <a:rPr lang="en-US" dirty="0" smtClean="0"/>
              <a:t>Password" class="text-danger"&gt;&lt;/span&gt;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404813" algn="l"/>
              </a:tabLst>
            </a:pPr>
            <a:r>
              <a:rPr lang="en-US" dirty="0" smtClean="0"/>
              <a:t>	&lt;/div&gt;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Output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684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Using 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TAG Helpers 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to Display Error Messages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823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53000"/>
            <a:ext cx="548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lvl="2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/>
              <a:t>asp-validation-summary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be implemented by using the following code snippet in the view file: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	&lt;</a:t>
            </a:r>
            <a:r>
              <a:rPr lang="en-US" sz="1600" dirty="0"/>
              <a:t>form </a:t>
            </a:r>
            <a:r>
              <a:rPr lang="en-US" sz="1600" b="1" dirty="0"/>
              <a:t>asp-action</a:t>
            </a:r>
            <a:r>
              <a:rPr lang="en-US" sz="1600" dirty="0"/>
              <a:t>="Create"&gt;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	&lt;div </a:t>
            </a:r>
            <a:r>
              <a:rPr lang="en-US" sz="1600" b="1" dirty="0"/>
              <a:t>asp-validation-summary</a:t>
            </a:r>
            <a:r>
              <a:rPr lang="en-US" sz="1600" dirty="0"/>
              <a:t>="</a:t>
            </a:r>
            <a:r>
              <a:rPr lang="en-US" sz="1600" dirty="0" err="1"/>
              <a:t>ModelOnly</a:t>
            </a:r>
            <a:r>
              <a:rPr lang="en-US" sz="1600" dirty="0"/>
              <a:t>" class="text-danger"&gt;&lt;/div&gt;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Is used to summarize all the error messages at one place, as shown in the following figure.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7031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Using HTML Helpers to Display Error Messages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681458"/>
            <a:ext cx="4007720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While using a Web application, when a user enters the data in required format in a field of a Web page, the data is bound to the corresponding property of the model class.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process is referred to as model binding, which fails if the user does not enter the data in required format.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determine whether the model binding has failed or completed successfully, you can check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property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3430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</a:t>
            </a:r>
            <a:r>
              <a:rPr lang="en-US" sz="2000" b="1" dirty="0" err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ModelState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model binding succeeds,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property returns true. 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there is any error in the model state,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property returns false.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//Code to save the entered data and display an appropriate view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    else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//Code to redisplay the view with errors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4483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</a:t>
            </a:r>
            <a:r>
              <a:rPr lang="en-US" sz="2000" b="1" dirty="0" err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ModelState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MVC also allows server-side validation of the entered data in the corresponding action method. 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Inside the action method, you can write the code to check for an error.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you find any error,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dirty="0">
                <a:latin typeface="Arial" pitchFamily="34" charset="0"/>
                <a:cs typeface="Arial" pitchFamily="34" charset="0"/>
              </a:rPr>
              <a:t>can add an error message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ModelState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 using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AddModelError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 method adds a model error to the error collection of the model state dictionary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4483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</a:t>
            </a:r>
            <a:r>
              <a:rPr lang="en-US" sz="2000" b="1" dirty="0" err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ModelState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 </a:t>
            </a:r>
          </a:p>
          <a:p>
            <a:pPr marL="457200" indent="-457200">
              <a:tabLst>
                <a:tab pos="404813" algn="l"/>
              </a:tabLst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HttpPost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ActionResult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Create(Credentials credentials){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usernameAlreadyExists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credentials.Username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ModelState.AddModelError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("Username", "Username is not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available.");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ModelState.IsValid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/*Code to save the entered data and display an appropriate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view */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     else{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//Code to redisplay the view with errors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4483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</a:t>
            </a:r>
            <a:r>
              <a:rPr lang="en-US" sz="2000" b="1" dirty="0" err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ModelState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Which one of the following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helper attributes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 to display error messages at one place in an ASP.NET MVC application?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Asp-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ValidationMessage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Asp-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ValidationSummary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Asp-Validation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821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Just a Minute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Solution: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asp-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ValidationSummary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2874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Just a Minute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Problem Statement: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You are a part of the software development team at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GlobalIT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located in Houston, the US. The Team Leader has asked you to modify the Registration Page for the Rainbow Entertainment application so that it only accepts the valid data from a customer. Therefore, you decide to implement the following client-side validations on the Registration form: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following input fields should not be left blank: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FontTx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Customer_Name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Age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Gender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Email 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Password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Confirm_Password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Address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4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Phone_Number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Customer_Name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should be between 5 to 20 characters.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Age should be between 18 to 100 years.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4070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Demo: Implementing Validation 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Email should have an appropriate format.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Password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Confirm_Password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values must match.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Phone_Number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should be in the (XXX-XXX-XXXX) format. 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All the field names should be properly displayed, as shown in the following figure.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FontTx/>
              <a:buBlip>
                <a:blip r:embed="rId3"/>
              </a:buBlip>
              <a:tabLst>
                <a:tab pos="404813" algn="l"/>
              </a:tabLst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defRPr/>
            </a:pPr>
            <a:endParaRPr lang="en-IN" sz="1600" dirty="0" smtClean="0"/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defRPr/>
            </a:pPr>
            <a:endParaRPr lang="en-IN" sz="1600" i="1" dirty="0" smtClean="0"/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 fontAlgn="auto"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 fontAlgn="auto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lvl="2" indent="-457200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lvl="1">
              <a:lnSpc>
                <a:spcPct val="150000"/>
              </a:lnSpc>
              <a:buSzPct val="130000"/>
              <a:buBlip>
                <a:blip r:embed="rId4"/>
              </a:buBlip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Demo: Implementing Validation (Contd.) 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199" y="2590801"/>
            <a:ext cx="5445421" cy="3527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Some of the commonly used data annotations are: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SzPct val="130000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5231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Introduction to Data Annotations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Snip Same Side Corner Rectangle 5"/>
          <p:cNvSpPr/>
          <p:nvPr/>
        </p:nvSpPr>
        <p:spPr>
          <a:xfrm>
            <a:off x="690416" y="1815709"/>
            <a:ext cx="2437200" cy="896779"/>
          </a:xfrm>
          <a:prstGeom prst="snip2Same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Required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3205016" y="1815709"/>
            <a:ext cx="2437200" cy="896779"/>
          </a:xfrm>
          <a:prstGeom prst="snip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StringLength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5718416" y="1798088"/>
            <a:ext cx="2743200" cy="896779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RegularExpression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689216" y="2806309"/>
            <a:ext cx="2437200" cy="896779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Range</a:t>
            </a:r>
          </a:p>
        </p:txBody>
      </p:sp>
      <p:sp>
        <p:nvSpPr>
          <p:cNvPr id="11" name="Snip Same Side Corner Rectangle 10"/>
          <p:cNvSpPr/>
          <p:nvPr/>
        </p:nvSpPr>
        <p:spPr>
          <a:xfrm>
            <a:off x="3203816" y="2806309"/>
            <a:ext cx="2437200" cy="896779"/>
          </a:xfrm>
          <a:prstGeom prst="snip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Compare</a:t>
            </a:r>
          </a:p>
        </p:txBody>
      </p:sp>
      <p:sp>
        <p:nvSpPr>
          <p:cNvPr id="12" name="Snip Same Side Corner Rectangle 11"/>
          <p:cNvSpPr/>
          <p:nvPr/>
        </p:nvSpPr>
        <p:spPr>
          <a:xfrm>
            <a:off x="5718416" y="2806309"/>
            <a:ext cx="2743200" cy="896779"/>
          </a:xfrm>
          <a:prstGeom prst="snip2SameRect">
            <a:avLst/>
          </a:prstGeom>
          <a:solidFill>
            <a:srgbClr val="0B8B1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Display</a:t>
            </a:r>
          </a:p>
        </p:txBody>
      </p:sp>
      <p:sp>
        <p:nvSpPr>
          <p:cNvPr id="13" name="Snip Same Side Corner Rectangle 12"/>
          <p:cNvSpPr/>
          <p:nvPr/>
        </p:nvSpPr>
        <p:spPr>
          <a:xfrm>
            <a:off x="689216" y="3796909"/>
            <a:ext cx="2437200" cy="896779"/>
          </a:xfrm>
          <a:prstGeom prst="snip2Same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ReadOnly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3203816" y="3779288"/>
            <a:ext cx="2437200" cy="896779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5718416" y="3779288"/>
            <a:ext cx="2743200" cy="896779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ScaffoldColumn</a:t>
            </a: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 addition, you decide to use the following custom messages instead of the default messages for Email and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Phone_Number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if the validation fails:</a:t>
            </a:r>
          </a:p>
          <a:p>
            <a:pPr lvl="3" indent="-457200">
              <a:spcBef>
                <a:spcPts val="600"/>
              </a:spcBef>
              <a:buSzPct val="100000"/>
              <a:buFontTx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Please enter the Email address in the correct format.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Please enter a valid Phone Number in the format, XXX-XXX-XXXX.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Moreover, the error messages due to failed validations should appear together at one place in the Registration page, as shown in the following figure.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tabLst>
                <a:tab pos="404813" algn="l"/>
              </a:tabLst>
            </a:pPr>
            <a:endParaRPr lang="en-IN" sz="1600" dirty="0" smtClean="0"/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FontTx/>
              <a:buBlip>
                <a:blip r:embed="rId3"/>
              </a:buBlip>
              <a:tabLst>
                <a:tab pos="404813" algn="l"/>
              </a:tabLst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defRPr/>
            </a:pPr>
            <a:endParaRPr lang="en-IN" sz="1600" dirty="0" smtClean="0"/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defRPr/>
            </a:pPr>
            <a:endParaRPr lang="en-IN" sz="1600" i="1" dirty="0" smtClean="0"/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 fontAlgn="auto"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 fontAlgn="auto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</a:p>
          <a:p>
            <a:pPr lvl="2" indent="-457200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lvl="1">
              <a:lnSpc>
                <a:spcPct val="150000"/>
              </a:lnSpc>
              <a:buSzPct val="130000"/>
              <a:buBlip>
                <a:blip r:embed="rId4"/>
              </a:buBlip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Demo: Implementing Validation (Contd.) 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3411" y="3102592"/>
            <a:ext cx="5184775" cy="3040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Solution: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solve the preceding problem, you need to perform the following tasks: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Font typeface="+mj-lt"/>
              <a:buAutoNum type="arabicPeriod"/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Modify the Customer model.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Font typeface="+mj-lt"/>
              <a:buAutoNum type="arabicPeriod"/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Modify the view for the Registration page.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lvl="3" indent="-457200">
              <a:spcBef>
                <a:spcPts val="600"/>
              </a:spcBef>
              <a:buSzPct val="100000"/>
              <a:buFont typeface="+mj-lt"/>
              <a:buAutoNum type="arabicPeriod"/>
              <a:tabLst>
                <a:tab pos="404813" algn="l"/>
              </a:tabLs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Execute the application.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Demo: Implementing Validation (Contd.) 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tabLst>
                <a:tab pos="404813" algn="l"/>
              </a:tabLs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this session, you learned that: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Validation is the process of checking the input data against certain criteria.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the commonly used data annotations are:</a:t>
            </a: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Required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StringLength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RegularExpression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Range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Compare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Display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3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data annotation attribute specifies that the property, with which this annotation is associated, is a required 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StringLength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data annotation attribute is used to specify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minimum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and maximum lengths of a string field.  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Summary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325" y="864513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Required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" y="1534803"/>
            <a:ext cx="1905000" cy="2171701"/>
            <a:chOff x="2156" y="696484"/>
            <a:chExt cx="1407000" cy="695678"/>
          </a:xfrm>
        </p:grpSpPr>
        <p:sp>
          <p:nvSpPr>
            <p:cNvPr id="6" name="Rounded Rectangle 5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The </a:t>
              </a:r>
              <a:r>
                <a:rPr lang="en-US" sz="2800" dirty="0">
                  <a:latin typeface="Courier New" pitchFamily="49" charset="0"/>
                  <a:cs typeface="Courier New" pitchFamily="49" charset="0"/>
                </a:rPr>
                <a:t>Required</a:t>
              </a:r>
              <a:r>
                <a:rPr lang="en-US" sz="2800" dirty="0"/>
                <a:t> data annotation attribute</a:t>
              </a:r>
            </a:p>
          </p:txBody>
        </p:sp>
      </p:grpSp>
      <p:cxnSp>
        <p:nvCxnSpPr>
          <p:cNvPr id="9" name="Straight Connector 8"/>
          <p:cNvCxnSpPr>
            <a:stCxn id="6" idx="3"/>
            <a:endCxn id="12" idx="1"/>
          </p:cNvCxnSpPr>
          <p:nvPr/>
        </p:nvCxnSpPr>
        <p:spPr>
          <a:xfrm flipV="1">
            <a:off x="2590800" y="1859498"/>
            <a:ext cx="838200" cy="761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15" idx="1"/>
          </p:cNvCxnSpPr>
          <p:nvPr/>
        </p:nvCxnSpPr>
        <p:spPr>
          <a:xfrm>
            <a:off x="2563813" y="2620655"/>
            <a:ext cx="865186" cy="57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429000" y="1333499"/>
            <a:ext cx="5349017" cy="1051997"/>
            <a:chOff x="2156" y="696484"/>
            <a:chExt cx="1407000" cy="695678"/>
          </a:xfrm>
        </p:grpSpPr>
        <p:sp>
          <p:nvSpPr>
            <p:cNvPr id="12" name="Rounded Rectangle 11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Specifies </a:t>
              </a:r>
              <a:r>
                <a:rPr lang="en-US" sz="2800" dirty="0"/>
                <a:t>that the value of the property cannot be left blank.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428999" y="2695574"/>
            <a:ext cx="5349017" cy="1000125"/>
            <a:chOff x="2156" y="696484"/>
            <a:chExt cx="1407000" cy="695678"/>
          </a:xfrm>
        </p:grpSpPr>
        <p:sp>
          <p:nvSpPr>
            <p:cNvPr id="15" name="Rounded Rectangle 14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Raises </a:t>
              </a:r>
              <a:r>
                <a:rPr lang="en-US" sz="2800" dirty="0"/>
                <a:t>a validation error if the property value is null or empty.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2400" y="1371600"/>
            <a:ext cx="8686800" cy="41910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457200" lvl="2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[Required]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public string Username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[Required]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public string Password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buSzPct val="130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When a field is marked as required by 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annotation and a user leaves the field blank, a default message is displayed to the user, as shown in the following figure.</a:t>
            </a:r>
          </a:p>
          <a:p>
            <a:pPr marL="457200" lvl="2">
              <a:spcBef>
                <a:spcPts val="600"/>
              </a:spcBef>
              <a:buSzPct val="100000"/>
            </a:pPr>
            <a:endParaRPr lang="en-US" dirty="0"/>
          </a:p>
          <a:p>
            <a:pPr marL="457200" lvl="2">
              <a:spcBef>
                <a:spcPts val="600"/>
              </a:spcBef>
              <a:buSzPct val="100000"/>
            </a:pPr>
            <a:endParaRPr lang="en-US" dirty="0" smtClean="0"/>
          </a:p>
          <a:p>
            <a:pPr marL="457200" lvl="2">
              <a:spcBef>
                <a:spcPts val="600"/>
              </a:spcBef>
              <a:buSzPct val="100000"/>
            </a:pPr>
            <a:endParaRPr lang="en-US" dirty="0"/>
          </a:p>
          <a:p>
            <a:pPr marL="457200" lvl="2">
              <a:spcBef>
                <a:spcPts val="600"/>
              </a:spcBef>
              <a:buSzPct val="100000"/>
            </a:pPr>
            <a:endParaRPr lang="en-US" dirty="0" smtClean="0"/>
          </a:p>
          <a:p>
            <a:pPr marL="457200" lvl="2">
              <a:spcBef>
                <a:spcPts val="600"/>
              </a:spcBef>
              <a:buSzPct val="100000"/>
            </a:pPr>
            <a:endParaRPr lang="en-US" dirty="0"/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IN" dirty="0">
                <a:latin typeface="Arial" pitchFamily="34" charset="0"/>
                <a:cs typeface="Arial" pitchFamily="34" charset="0"/>
              </a:rPr>
              <a:t>You can </a:t>
            </a:r>
            <a:r>
              <a:rPr lang="en-US" dirty="0">
                <a:latin typeface="Arial" pitchFamily="34" charset="0"/>
                <a:cs typeface="Arial" pitchFamily="34" charset="0"/>
              </a:rPr>
              <a:t>customize the default error messages by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parameter, </a:t>
            </a:r>
            <a:r>
              <a:rPr lang="en-US" dirty="0">
                <a:latin typeface="Arial" pitchFamily="34" charset="0"/>
                <a:cs typeface="Arial" pitchFamily="34" charset="0"/>
              </a:rPr>
              <a:t>as shown in the following code snippet: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[Required(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"Please enter the Username")]</a:t>
            </a: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string Username { get; set; }</a:t>
            </a: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Required(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"Please enter the Password")]</a:t>
            </a: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string Password { get; set; }</a:t>
            </a:r>
          </a:p>
          <a:p>
            <a:pPr lvl="2" indent="-457200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buSzPct val="130000"/>
              <a:buBlip>
                <a:blip r:embed="rId3"/>
              </a:buBlip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324" y="864513"/>
            <a:ext cx="2885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Required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026" name="Picture 2" descr="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9900" y="2346352"/>
            <a:ext cx="3238500" cy="159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325" y="864513"/>
            <a:ext cx="1781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StringLength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33400" y="2057400"/>
            <a:ext cx="2722259" cy="2057400"/>
            <a:chOff x="2156" y="696484"/>
            <a:chExt cx="1407000" cy="695678"/>
          </a:xfrm>
        </p:grpSpPr>
        <p:sp>
          <p:nvSpPr>
            <p:cNvPr id="8" name="Rounded Rectangle 7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089" y="717486"/>
              <a:ext cx="1367135" cy="653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The </a:t>
              </a:r>
              <a:r>
                <a:rPr lang="en-US" sz="2800" dirty="0" err="1">
                  <a:latin typeface="Courier New" pitchFamily="49" charset="0"/>
                  <a:cs typeface="Courier New" pitchFamily="49" charset="0"/>
                </a:rPr>
                <a:t>StringLength</a:t>
              </a:r>
              <a:r>
                <a:rPr lang="en-US" sz="2800" dirty="0"/>
                <a:t> data annotation attribute</a:t>
              </a:r>
            </a:p>
          </p:txBody>
        </p:sp>
      </p:grpSp>
      <p:cxnSp>
        <p:nvCxnSpPr>
          <p:cNvPr id="3" name="Straight Connector 2"/>
          <p:cNvCxnSpPr>
            <a:stCxn id="9" idx="3"/>
            <a:endCxn id="11" idx="1"/>
          </p:cNvCxnSpPr>
          <p:nvPr/>
        </p:nvCxnSpPr>
        <p:spPr>
          <a:xfrm flipV="1">
            <a:off x="3217094" y="2082802"/>
            <a:ext cx="840840" cy="100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57934" y="1219200"/>
            <a:ext cx="4933666" cy="1727204"/>
            <a:chOff x="2156" y="696484"/>
            <a:chExt cx="1407000" cy="695678"/>
          </a:xfrm>
        </p:grpSpPr>
        <p:sp>
          <p:nvSpPr>
            <p:cNvPr id="11" name="Rounded Rectangle 10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Is </a:t>
              </a:r>
              <a:r>
                <a:rPr lang="en-US" sz="2800" dirty="0"/>
                <a:t>used to specify the minimum and maximum lengths of a string field.</a:t>
              </a:r>
            </a:p>
          </p:txBody>
        </p:sp>
      </p:grpSp>
      <p:cxnSp>
        <p:nvCxnSpPr>
          <p:cNvPr id="15" name="Straight Connector 14"/>
          <p:cNvCxnSpPr>
            <a:stCxn id="9" idx="3"/>
            <a:endCxn id="17" idx="1"/>
          </p:cNvCxnSpPr>
          <p:nvPr/>
        </p:nvCxnSpPr>
        <p:spPr>
          <a:xfrm>
            <a:off x="3217094" y="3086101"/>
            <a:ext cx="882868" cy="101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4099962" y="3256252"/>
            <a:ext cx="4933666" cy="1696748"/>
            <a:chOff x="2156" y="696484"/>
            <a:chExt cx="1407000" cy="695678"/>
          </a:xfrm>
        </p:grpSpPr>
        <p:sp>
          <p:nvSpPr>
            <p:cNvPr id="17" name="Rounded Rectangle 16"/>
            <p:cNvSpPr/>
            <p:nvPr/>
          </p:nvSpPr>
          <p:spPr>
            <a:xfrm>
              <a:off x="2156" y="696484"/>
              <a:ext cx="1407000" cy="695678"/>
            </a:xfrm>
            <a:prstGeom prst="roundRect">
              <a:avLst>
                <a:gd name="adj" fmla="val 10000"/>
              </a:avLst>
            </a:prstGeom>
            <a:solidFill>
              <a:srgbClr val="0B8B1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2557" y="717512"/>
              <a:ext cx="1366198" cy="6536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smtClean="0"/>
                <a:t>Raises </a:t>
              </a:r>
              <a:r>
                <a:rPr lang="en-US" sz="2800" dirty="0"/>
                <a:t>a validation error, if the user enters a string with more or less number of characters than the specified range.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MinimumLength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3)]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public string Username {get; set;}</a:t>
            </a: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If a user does not enter the string in the specified range, a default error message is displayed, as shown in the following figure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You can customize the default error messages by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 parameter, as shown in the following code snippet: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(100,ErrorMessage = "Name cannot be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more than 100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characters long")]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Username {get; 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2834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StringLength</a:t>
            </a:r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(Contd.)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026" name="Picture 2" descr="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124200"/>
            <a:ext cx="4267200" cy="1237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7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RegularExpression</a:t>
            </a:r>
            <a:r>
              <a:rPr lang="en-US" dirty="0">
                <a:latin typeface="Arial" pitchFamily="34" charset="0"/>
                <a:cs typeface="Arial" pitchFamily="34" charset="0"/>
              </a:rPr>
              <a:t> data annotation: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Is used to accept user input in a specific text pattern.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marL="457200" lvl="2">
              <a:spcBef>
                <a:spcPts val="600"/>
              </a:spcBef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RegularExpression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("pattern")]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To check the validity of an email address, you can use the following regular expression pattern: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RegularExpression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(@"[A-Za-z0-9._%+-]+@[A-Za-z0-9.-]+\.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[A-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-z]{2,4}")]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public string Email { get; set; }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>
                <a:latin typeface="Arial" pitchFamily="34" charset="0"/>
                <a:cs typeface="Arial" pitchFamily="34" charset="0"/>
              </a:rPr>
              <a:t>a user does not enter the data in specified format, an error message is displayed, as shown in the following figure.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57200" lvl="2">
              <a:spcBef>
                <a:spcPts val="600"/>
              </a:spcBef>
              <a:buSzPct val="100000"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2523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RegularExpression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334000"/>
            <a:ext cx="4644342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71600"/>
            <a:ext cx="8686800" cy="4038600"/>
          </a:xfrm>
          <a:prstGeom prst="rect">
            <a:avLst/>
          </a:prstGeom>
          <a:noFill/>
        </p:spPr>
        <p:txBody>
          <a:bodyPr wrap="square" spcCol="2743200" rtlCol="0">
            <a:noAutofit/>
          </a:bodyPr>
          <a:lstStyle/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Arial" pitchFamily="34" charset="0"/>
                <a:cs typeface="Arial" pitchFamily="34" charset="0"/>
              </a:rPr>
              <a:t> attribute is used to specify the minimum and maximum constraints for a numeric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value.</a:t>
            </a:r>
          </a:p>
          <a:p>
            <a:pPr marL="457200" indent="-457200"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Example:</a:t>
            </a: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  <a:tabLst>
                <a:tab pos="404813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If you want the user to enter the age between 20 and 35, you can use the Range attribute, as shown in the following code snippet: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[Range (20, 35)]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Age { get; set; }</a:t>
            </a:r>
          </a:p>
          <a:p>
            <a:pPr lvl="1" indent="-457200">
              <a:spcBef>
                <a:spcPts val="600"/>
              </a:spcBef>
              <a:buSzPct val="100000"/>
              <a:buBlip>
                <a:blip r:embed="rId2"/>
              </a:buBlip>
              <a:tabLst>
                <a:tab pos="404813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If the user does not enter a value within the specified range, an error message is displayed, as shown in the following figure.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2" indent="-457200">
              <a:spcBef>
                <a:spcPts val="600"/>
              </a:spcBef>
              <a:buSzPct val="100000"/>
              <a:buBlip>
                <a:blip r:embed="rId3"/>
              </a:buBlip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25" y="864513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B8B1A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Range</a:t>
            </a:r>
            <a:endParaRPr lang="en-US" sz="2000" b="1" dirty="0">
              <a:solidFill>
                <a:srgbClr val="0B8B1A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3256" y="4310228"/>
            <a:ext cx="5145088" cy="69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1406</Words>
  <Application>Microsoft Office PowerPoint</Application>
  <PresentationFormat>On-screen Show (4:3)</PresentationFormat>
  <Paragraphs>337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kanwar.singh</dc:creator>
  <cp:lastModifiedBy>AlfaOne</cp:lastModifiedBy>
  <cp:revision>291</cp:revision>
  <dcterms:created xsi:type="dcterms:W3CDTF">2012-10-22T10:06:46Z</dcterms:created>
  <dcterms:modified xsi:type="dcterms:W3CDTF">2020-06-02T08:19:22Z</dcterms:modified>
</cp:coreProperties>
</file>